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05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47E5-5788-474A-AE41-AFBF34024D1E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27CEE-A854-41A8-AF20-F62A55692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55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B7BB4-3137-46F0-8CCE-B4B836E0261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228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112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22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972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1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26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919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72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678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2380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35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D4AE-A291-4D20-A204-094B35E34DAD}" type="datetimeFigureOut">
              <a:rPr lang="en-US" smtClean="0"/>
              <a:pPr/>
              <a:t>7/17/2013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1061-2BEE-4A08-B356-641907D38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51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>
            <a:off x="2895600" y="3010011"/>
            <a:ext cx="0" cy="3969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884281" y="1458656"/>
            <a:ext cx="0" cy="697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81000" y="5998935"/>
            <a:ext cx="0" cy="2775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67798" y="4842271"/>
            <a:ext cx="0" cy="23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52558" y="1312918"/>
            <a:ext cx="0" cy="1203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12684" y="489326"/>
            <a:ext cx="212413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prstClr val="black"/>
                </a:solidFill>
              </a:rPr>
              <a:t>1.1 ECCM PMO Support (SOW 5.1)</a:t>
            </a:r>
          </a:p>
          <a:p>
            <a:endParaRPr lang="en-US" sz="9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85329" y="512783"/>
            <a:ext cx="17145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sz="900" b="1" dirty="0">
                <a:solidFill>
                  <a:prstClr val="black"/>
                </a:solidFill>
              </a:rPr>
              <a:t>1.2 IT Strategic Business </a:t>
            </a:r>
            <a:r>
              <a:rPr lang="en-US" sz="900" b="1" dirty="0" err="1">
                <a:solidFill>
                  <a:prstClr val="black"/>
                </a:solidFill>
              </a:rPr>
              <a:t>Mgmt</a:t>
            </a:r>
            <a:r>
              <a:rPr lang="en-US" sz="900" b="1" dirty="0">
                <a:solidFill>
                  <a:prstClr val="black"/>
                </a:solidFill>
              </a:rPr>
              <a:t> Support (SOW 5.2)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1302" y="513048"/>
            <a:ext cx="17145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sz="900" b="1" dirty="0">
                <a:solidFill>
                  <a:prstClr val="black"/>
                </a:solidFill>
              </a:rPr>
              <a:t>1.3 IT Strategic Planning Support  (SOW 5.3)</a:t>
            </a:r>
          </a:p>
        </p:txBody>
      </p:sp>
      <p:sp>
        <p:nvSpPr>
          <p:cNvPr id="9" name="Rectangle 8"/>
          <p:cNvSpPr/>
          <p:nvPr/>
        </p:nvSpPr>
        <p:spPr>
          <a:xfrm>
            <a:off x="311518" y="4484369"/>
            <a:ext cx="21253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1.1.3 ECCM Project Management Administration Support (SOW 5.1.1)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1516" y="5791199"/>
            <a:ext cx="2125308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1.1.4 IT </a:t>
            </a:r>
            <a:r>
              <a:rPr lang="en-US" sz="900" dirty="0">
                <a:solidFill>
                  <a:prstClr val="black"/>
                </a:solidFill>
              </a:rPr>
              <a:t>Acquisition Support </a:t>
            </a:r>
            <a:r>
              <a:rPr lang="en-US" sz="800" dirty="0">
                <a:solidFill>
                  <a:prstClr val="black"/>
                </a:solidFill>
              </a:rPr>
              <a:t>(SOW 5.1.2)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98029" y="2455716"/>
            <a:ext cx="170180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prstClr val="black"/>
                </a:solidFill>
              </a:rPr>
              <a:t>1.2.2 Develop an OCIO specific Target Architecture and/or Transition Strategy and Sequencing Plan (SOW 5.2)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56780" y="3051736"/>
            <a:ext cx="1505372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1.2.2.1 Assist the OCIO with planning and implementing a program to ensure a strategic view and approach regarding the alignment of business areas across the Department</a:t>
            </a:r>
          </a:p>
          <a:p>
            <a:pPr marL="228600" lvl="1"/>
            <a:r>
              <a:rPr lang="en-US" sz="800" dirty="0">
                <a:solidFill>
                  <a:prstClr val="black"/>
                </a:solidFill>
              </a:rPr>
              <a:t>1.2.2.1.1 Formulate scope and direction</a:t>
            </a:r>
          </a:p>
          <a:p>
            <a:pPr marL="228600" lvl="1"/>
            <a:r>
              <a:rPr lang="en-US" sz="800" dirty="0">
                <a:solidFill>
                  <a:prstClr val="black"/>
                </a:solidFill>
              </a:rPr>
              <a:t>1.2.2.1.2 Conduct business process mapping</a:t>
            </a:r>
          </a:p>
          <a:p>
            <a:pPr marL="228600" lvl="1"/>
            <a:r>
              <a:rPr lang="en-US" sz="800" dirty="0">
                <a:solidFill>
                  <a:prstClr val="black"/>
                </a:solidFill>
              </a:rPr>
              <a:t>1.2.2.1.3 Determine the desired end state</a:t>
            </a:r>
          </a:p>
          <a:p>
            <a:pPr marL="228600" lvl="1"/>
            <a:r>
              <a:rPr lang="en-US" sz="800" dirty="0">
                <a:solidFill>
                  <a:prstClr val="black"/>
                </a:solidFill>
              </a:rPr>
              <a:t>1.2.2.1.4 Develop a plan of action to transition</a:t>
            </a:r>
          </a:p>
          <a:p>
            <a:pPr marL="228600" lvl="1"/>
            <a:r>
              <a:rPr lang="en-US" sz="800" dirty="0">
                <a:solidFill>
                  <a:prstClr val="black"/>
                </a:solidFill>
              </a:rPr>
              <a:t>1.2.2.1.5. Assess the need for implementing and managing an automated tool and/or repository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45130" y="5505575"/>
            <a:ext cx="1562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1.2.2.2 Develop Agency-specific Target Architecture and/or Transition Strategy and Sequencing Plan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32492" y="6855559"/>
            <a:ext cx="14771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1.2.2.3 Support implementing the SBAC activities, including strategic direction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45241" y="6117170"/>
            <a:ext cx="142875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1.2.2.2 Monitor OCIO and agency TS&amp;SP activities to ensure alignment with the Agency and OCIO target architectures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4599" y="76200"/>
            <a:ext cx="1356581" cy="2308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1. Initial Task Order</a:t>
            </a:r>
          </a:p>
        </p:txBody>
      </p:sp>
      <p:cxnSp>
        <p:nvCxnSpPr>
          <p:cNvPr id="4" name="Elbow Connector 3"/>
          <p:cNvCxnSpPr>
            <a:stCxn id="2" idx="2"/>
            <a:endCxn id="5" idx="0"/>
          </p:cNvCxnSpPr>
          <p:nvPr/>
        </p:nvCxnSpPr>
        <p:spPr>
          <a:xfrm rot="5400000">
            <a:off x="2192675" y="-510889"/>
            <a:ext cx="182294" cy="18181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6" idx="0"/>
            <a:endCxn id="2" idx="2"/>
          </p:cNvCxnSpPr>
          <p:nvPr/>
        </p:nvCxnSpPr>
        <p:spPr>
          <a:xfrm rot="16200000" flipV="1">
            <a:off x="3314860" y="185063"/>
            <a:ext cx="205751" cy="449689"/>
          </a:xfrm>
          <a:prstGeom prst="bentConnector3">
            <a:avLst>
              <a:gd name="adj1" fmla="val 555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0"/>
            <a:endCxn id="2" idx="2"/>
          </p:cNvCxnSpPr>
          <p:nvPr/>
        </p:nvCxnSpPr>
        <p:spPr>
          <a:xfrm rot="16200000" flipV="1">
            <a:off x="4347713" y="-847791"/>
            <a:ext cx="206016" cy="2515662"/>
          </a:xfrm>
          <a:prstGeom prst="bentConnector3">
            <a:avLst>
              <a:gd name="adj1" fmla="val 610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785329" y="979170"/>
            <a:ext cx="1714500" cy="507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1.2.1 Review and assess current Agency IT investments (SOW 5.2)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836062" y="986789"/>
            <a:ext cx="171831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1.3.1 Comprehensive update to DOL’s IT Strategic Plan covering a five (5) year planning cycle (SOW 5.3)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11518" y="975359"/>
            <a:ext cx="21253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1.1.1 Assist in the development and operation of PMO (SOW 5.1)</a:t>
            </a:r>
          </a:p>
        </p:txBody>
      </p:sp>
      <p:sp>
        <p:nvSpPr>
          <p:cNvPr id="3" name="Rectangle 2"/>
          <p:cNvSpPr/>
          <p:nvPr/>
        </p:nvSpPr>
        <p:spPr>
          <a:xfrm>
            <a:off x="384810" y="1321474"/>
            <a:ext cx="2056869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1.1.1.1 Assist the OCIO in managing the existing ECCM BPA contract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1.1.1.2 Support Agency meetings and presentations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1.1.1.3 Support Agency TO initiation and execution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1.1.1.4 Perform other related management support activities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1.1.1.5 Assist in the development and production of ECCM IT investment management planning documentation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1.1.1.5.1 DOL SDLCM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1.1.1.5.2 IT CPIC Guide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1.1.1.5.3 DOL IT Computer Security Handbook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1.1.1.5.4 EA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1.1.1.5.5. Acquisition and budget management </a:t>
            </a:r>
          </a:p>
        </p:txBody>
      </p:sp>
      <p:sp>
        <p:nvSpPr>
          <p:cNvPr id="8" name="Rectangle 7"/>
          <p:cNvSpPr/>
          <p:nvPr/>
        </p:nvSpPr>
        <p:spPr>
          <a:xfrm>
            <a:off x="311519" y="3766131"/>
            <a:ext cx="212530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-168275"/>
            <a:r>
              <a:rPr lang="en-US" sz="900" dirty="0">
                <a:solidFill>
                  <a:prstClr val="black"/>
                </a:solidFill>
              </a:rPr>
              <a:t>1.1.2 Support the ECCM IT Investment to assist in meeting and reporting to DOL senior management, OMB, GAO, and the DOL OIG. (SOW 5.1)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1528" y="4800600"/>
            <a:ext cx="201529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1.1.3.1 Assist in PM services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1528" y="4956221"/>
            <a:ext cx="2015295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1.1.3.2 Develop ECCM PM deliverables</a:t>
            </a:r>
            <a:endParaRPr lang="en-US" sz="800" dirty="0">
              <a:solidFill>
                <a:prstClr val="black"/>
              </a:solidFill>
            </a:endParaRP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1.1.3.2.1 Kickoff Meeting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1.1.3.2.2 Schedule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1.1.3.2.3 Status Reports 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1.1.3.2.4 Status Meetings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1.1.3.2.5 Cost Management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8657" y="5987176"/>
            <a:ext cx="208303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1.1.4.1 DOL OCIO Programs IT related acquisition support, ECCM BPA related Agencies IT TO support, and Agency IT investment acquisition support 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1.1.4.1.1 Contract Award Support 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1.1.4.1.2 Source Selection Evaluation Support 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1.1.4.1.3 TO Development, Evaluation, and Award Support 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1.1.4.2 Development and/or assistance of acquisition documentation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1.1.4.2.1 CLINS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1.1.4.2.2 Contract T&amp;Cs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1.1.4.2.3 Contract Pricing, IGCE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1.1.4.2.4 Market Research Requests 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1.1.4.2.5 RFI, RFQ, RFP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1.1.4.2.6 SLAs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1.1.4.2.7 SOO, SOW</a:t>
            </a:r>
          </a:p>
          <a:p>
            <a:pPr lvl="1"/>
            <a:r>
              <a:rPr lang="en-US" sz="800" dirty="0">
                <a:solidFill>
                  <a:prstClr val="black"/>
                </a:solidFill>
              </a:rPr>
              <a:t>1.1.4.2.8 QASPs for the TOs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1.1.4.3 Post TO Award Quality Assurance </a:t>
            </a:r>
          </a:p>
          <a:p>
            <a:r>
              <a:rPr lang="en-US" sz="900" dirty="0">
                <a:solidFill>
                  <a:prstClr val="black"/>
                </a:solidFill>
              </a:rPr>
              <a:t>1.1.4.4 Monitoring, inspection, and acceptance activities for the TO contract if providing PMO services for the award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48940" y="1498877"/>
            <a:ext cx="1645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1.2.1.1 Meet with DOL Agency representatives to review and discuss IT budget planning activities</a:t>
            </a:r>
          </a:p>
          <a:p>
            <a:r>
              <a:rPr lang="en-US" sz="900" dirty="0">
                <a:solidFill>
                  <a:prstClr val="black"/>
                </a:solidFill>
              </a:rPr>
              <a:t>1.2.1.2 Other review and assessment activities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47492" y="1722832"/>
            <a:ext cx="171831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prstClr val="black"/>
                </a:solidFill>
              </a:rPr>
              <a:t>1.3.2 Identifying and defining the IT vision, mission, strategic direction and focus areas for DOL (SOW 5.3)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36062" y="3363366"/>
            <a:ext cx="171831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prstClr val="black"/>
                </a:solidFill>
              </a:rPr>
              <a:t>1.4 Project Management</a:t>
            </a:r>
          </a:p>
          <a:p>
            <a:endParaRPr lang="en-US" sz="900" dirty="0">
              <a:solidFill>
                <a:prstClr val="black"/>
              </a:solidFill>
            </a:endParaRPr>
          </a:p>
        </p:txBody>
      </p:sp>
      <p:cxnSp>
        <p:nvCxnSpPr>
          <p:cNvPr id="28" name="Elbow Connector 27"/>
          <p:cNvCxnSpPr>
            <a:stCxn id="31" idx="3"/>
            <a:endCxn id="2" idx="2"/>
          </p:cNvCxnSpPr>
          <p:nvPr/>
        </p:nvCxnSpPr>
        <p:spPr>
          <a:xfrm flipH="1" flipV="1">
            <a:off x="3192890" y="307032"/>
            <a:ext cx="3361482" cy="3241000"/>
          </a:xfrm>
          <a:prstGeom prst="bentConnector4">
            <a:avLst>
              <a:gd name="adj1" fmla="val -3401"/>
              <a:gd name="adj2" fmla="val 972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5" idx="1"/>
            <a:endCxn id="34" idx="1"/>
          </p:cNvCxnSpPr>
          <p:nvPr/>
        </p:nvCxnSpPr>
        <p:spPr>
          <a:xfrm rot="10800000" flipV="1">
            <a:off x="311518" y="673991"/>
            <a:ext cx="1166" cy="486033"/>
          </a:xfrm>
          <a:prstGeom prst="bentConnector3">
            <a:avLst>
              <a:gd name="adj1" fmla="val 108830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8" idx="1"/>
            <a:endCxn id="5" idx="1"/>
          </p:cNvCxnSpPr>
          <p:nvPr/>
        </p:nvCxnSpPr>
        <p:spPr>
          <a:xfrm rot="10800000" flipH="1">
            <a:off x="311518" y="673993"/>
            <a:ext cx="1165" cy="3415305"/>
          </a:xfrm>
          <a:prstGeom prst="bentConnector3">
            <a:avLst>
              <a:gd name="adj1" fmla="val -10792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9" idx="1"/>
            <a:endCxn id="5" idx="1"/>
          </p:cNvCxnSpPr>
          <p:nvPr/>
        </p:nvCxnSpPr>
        <p:spPr>
          <a:xfrm rot="10800000" flipH="1">
            <a:off x="311518" y="673993"/>
            <a:ext cx="1166" cy="3995043"/>
          </a:xfrm>
          <a:prstGeom prst="bentConnector3">
            <a:avLst>
              <a:gd name="adj1" fmla="val -107830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10" idx="1"/>
            <a:endCxn id="5" idx="1"/>
          </p:cNvCxnSpPr>
          <p:nvPr/>
        </p:nvCxnSpPr>
        <p:spPr>
          <a:xfrm rot="10800000" flipH="1">
            <a:off x="311516" y="673993"/>
            <a:ext cx="1168" cy="5232623"/>
          </a:xfrm>
          <a:prstGeom prst="bentConnector3">
            <a:avLst>
              <a:gd name="adj1" fmla="val -107645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6" idx="1"/>
            <a:endCxn id="32" idx="1"/>
          </p:cNvCxnSpPr>
          <p:nvPr/>
        </p:nvCxnSpPr>
        <p:spPr>
          <a:xfrm rot="10800000" flipV="1">
            <a:off x="2785329" y="697448"/>
            <a:ext cx="12700" cy="535637"/>
          </a:xfrm>
          <a:prstGeom prst="bentConnector3">
            <a:avLst>
              <a:gd name="adj1" fmla="val 117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" idx="1"/>
            <a:endCxn id="11" idx="1"/>
          </p:cNvCxnSpPr>
          <p:nvPr/>
        </p:nvCxnSpPr>
        <p:spPr>
          <a:xfrm rot="10800000" flipH="1" flipV="1">
            <a:off x="2785329" y="697448"/>
            <a:ext cx="12700" cy="2050655"/>
          </a:xfrm>
          <a:prstGeom prst="bentConnector3">
            <a:avLst>
              <a:gd name="adj1" fmla="val -108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7" idx="1"/>
            <a:endCxn id="33" idx="1"/>
          </p:cNvCxnSpPr>
          <p:nvPr/>
        </p:nvCxnSpPr>
        <p:spPr>
          <a:xfrm rot="10800000" flipV="1">
            <a:off x="4836062" y="697713"/>
            <a:ext cx="15240" cy="612241"/>
          </a:xfrm>
          <a:prstGeom prst="bentConnector3">
            <a:avLst>
              <a:gd name="adj1" fmla="val 925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26" idx="1"/>
            <a:endCxn id="7" idx="1"/>
          </p:cNvCxnSpPr>
          <p:nvPr/>
        </p:nvCxnSpPr>
        <p:spPr>
          <a:xfrm rot="10800000" flipH="1">
            <a:off x="4847492" y="697714"/>
            <a:ext cx="3810" cy="1348284"/>
          </a:xfrm>
          <a:prstGeom prst="bentConnector3">
            <a:avLst>
              <a:gd name="adj1" fmla="val -36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52558" y="1441281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358140" y="171831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52558" y="198501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69570" y="226314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52558" y="252222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14170" y="2855825"/>
            <a:ext cx="1170" cy="692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809758" y="292608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815340" y="304800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15340" y="31889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15340" y="34175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15340" y="355854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9570" y="489966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69570" y="507111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39219" y="5135880"/>
            <a:ext cx="0" cy="540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38200" y="520446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838200" y="53225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838200" y="544449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838200" y="55511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838200" y="567309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81000" y="609600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81000" y="727329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381000" y="862965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1000" y="877443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2884170" y="1616541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2895600" y="215646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2895600" y="318135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895600" y="56273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2895600" y="622935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895600" y="696849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838200" y="6557695"/>
            <a:ext cx="1019" cy="452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838200" y="6637705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838200" y="6767245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838200" y="702183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50649" y="7456170"/>
            <a:ext cx="0" cy="10439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849630" y="75323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840238" y="76466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849630" y="77609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849630" y="789051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849630" y="813054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849630" y="824865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849630" y="83705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849630" y="850011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3135739" y="4050957"/>
            <a:ext cx="0" cy="1046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3126238" y="509397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3135630" y="483489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3135630" y="459105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3135630" y="4114800"/>
            <a:ext cx="104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90816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481B8C9E7DB747BFB4C0D78B606131" ma:contentTypeVersion="8" ma:contentTypeDescription="Create a new document." ma:contentTypeScope="" ma:versionID="08ca3226d6cfe5a7771227905164c3df">
  <xsd:schema xmlns:xsd="http://www.w3.org/2001/XMLSchema" xmlns:xs="http://www.w3.org/2001/XMLSchema" xmlns:p="http://schemas.microsoft.com/office/2006/metadata/properties" xmlns:ns2="f97ff1ac-894a-45a2-8b48-6309a27cd334" xmlns:ns3="9046c589-78aa-4615-8a78-c6d7cbc86a15" targetNamespace="http://schemas.microsoft.com/office/2006/metadata/properties" ma:root="true" ma:fieldsID="429a1a0e15b33ac0b6d931e810b3e2bb" ns2:_="" ns3:_="">
    <xsd:import namespace="f97ff1ac-894a-45a2-8b48-6309a27cd334"/>
    <xsd:import namespace="9046c589-78aa-4615-8a78-c6d7cbc86a1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ff1ac-894a-45a2-8b48-6309a27cd3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6c589-78aa-4615-8a78-c6d7cbc86a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97ff1ac-894a-45a2-8b48-6309a27cd334">FJQ3RZUUXK2M-1545715999-387</_dlc_DocId>
    <_dlc_DocIdUrl xmlns="f97ff1ac-894a-45a2-8b48-6309a27cd334">
      <Url>https://netorg872092.sharepoint.com/sites/LMS/_layouts/15/DocIdRedir.aspx?ID=FJQ3RZUUXK2M-1545715999-387</Url>
      <Description>FJQ3RZUUXK2M-1545715999-387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731E190-6CC8-4CA9-835C-78835AD63293}"/>
</file>

<file path=customXml/itemProps2.xml><?xml version="1.0" encoding="utf-8"?>
<ds:datastoreItem xmlns:ds="http://schemas.openxmlformats.org/officeDocument/2006/customXml" ds:itemID="{8CACFBA1-5F70-407B-A5B4-F6EF60232DB7}"/>
</file>

<file path=customXml/itemProps3.xml><?xml version="1.0" encoding="utf-8"?>
<ds:datastoreItem xmlns:ds="http://schemas.openxmlformats.org/officeDocument/2006/customXml" ds:itemID="{44B7E5C9-EB50-4486-96EB-9AB8CF22685F}"/>
</file>

<file path=customXml/itemProps4.xml><?xml version="1.0" encoding="utf-8"?>
<ds:datastoreItem xmlns:ds="http://schemas.openxmlformats.org/officeDocument/2006/customXml" ds:itemID="{ED0B6E84-225F-444E-845C-E605A762B8ED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484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Olessia</dc:creator>
  <cp:lastModifiedBy>David</cp:lastModifiedBy>
  <cp:revision>1</cp:revision>
  <dcterms:created xsi:type="dcterms:W3CDTF">2012-07-06T17:07:12Z</dcterms:created>
  <dcterms:modified xsi:type="dcterms:W3CDTF">2013-07-17T14:06:41Z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0x01010007481B8C9E7DB747BFB4C0D78B606131</vt:lpwstr>
  </property>
  <property fmtid="{D5CDD505-2E9C-101B-9397-08002B2CF9AE}" pid="3" name="_dlc_DocIdItemGuid">
    <vt:lpwstr>e872f868-6ab8-4bf4-8b7c-207fd1881b36</vt:lpwstr>
  </property>
</Properties>
</file>