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94" r:id="rId3"/>
    <p:sldId id="339" r:id="rId4"/>
    <p:sldId id="377" r:id="rId5"/>
    <p:sldId id="340" r:id="rId6"/>
    <p:sldId id="391" r:id="rId7"/>
    <p:sldId id="392" r:id="rId8"/>
    <p:sldId id="390" r:id="rId9"/>
    <p:sldId id="393" r:id="rId10"/>
    <p:sldId id="395" r:id="rId11"/>
    <p:sldId id="396" r:id="rId12"/>
    <p:sldId id="397" r:id="rId13"/>
    <p:sldId id="398" r:id="rId14"/>
    <p:sldId id="399" r:id="rId15"/>
    <p:sldId id="400" r:id="rId16"/>
    <p:sldId id="401" r:id="rId17"/>
    <p:sldId id="402" r:id="rId18"/>
    <p:sldId id="403" r:id="rId19"/>
    <p:sldId id="404" r:id="rId20"/>
    <p:sldId id="346" r:id="rId21"/>
    <p:sldId id="348" r:id="rId22"/>
    <p:sldId id="3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9E4"/>
    <a:srgbClr val="7BA7D3"/>
    <a:srgbClr val="3D7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B9293-95A6-4F4A-8A64-35AD0FAC30F2}" v="24" dt="2024-07-24T15:46:10.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87277" autoAdjust="0"/>
  </p:normalViewPr>
  <p:slideViewPr>
    <p:cSldViewPr snapToGrid="0">
      <p:cViewPr varScale="1">
        <p:scale>
          <a:sx n="93" d="100"/>
          <a:sy n="93" d="100"/>
        </p:scale>
        <p:origin x="10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618CB-A86C-4B81-9F8A-B448D9D67A86}"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52E25-E1A6-431C-AF44-8350D066821B}" type="slidenum">
              <a:rPr lang="en-US" smtClean="0"/>
              <a:t>‹#›</a:t>
            </a:fld>
            <a:endParaRPr lang="en-US"/>
          </a:p>
        </p:txBody>
      </p:sp>
    </p:spTree>
    <p:extLst>
      <p:ext uri="{BB962C8B-B14F-4D97-AF65-F5344CB8AC3E}">
        <p14:creationId xmlns:p14="http://schemas.microsoft.com/office/powerpoint/2010/main" val="339139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a:t>
            </a:fld>
            <a:endParaRPr lang="en-US"/>
          </a:p>
        </p:txBody>
      </p:sp>
    </p:spTree>
    <p:extLst>
      <p:ext uri="{BB962C8B-B14F-4D97-AF65-F5344CB8AC3E}">
        <p14:creationId xmlns:p14="http://schemas.microsoft.com/office/powerpoint/2010/main" val="388164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10</a:t>
            </a:fld>
            <a:endParaRPr lang="en-US"/>
          </a:p>
        </p:txBody>
      </p:sp>
    </p:spTree>
    <p:extLst>
      <p:ext uri="{BB962C8B-B14F-4D97-AF65-F5344CB8AC3E}">
        <p14:creationId xmlns:p14="http://schemas.microsoft.com/office/powerpoint/2010/main" val="244003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7F3608-5351-4851-9743-701E3CE2BA54}" type="slidenum">
              <a:rPr lang="en-US" smtClean="0"/>
              <a:t>22</a:t>
            </a:fld>
            <a:endParaRPr lang="en-US"/>
          </a:p>
        </p:txBody>
      </p:sp>
    </p:spTree>
    <p:extLst>
      <p:ext uri="{BB962C8B-B14F-4D97-AF65-F5344CB8AC3E}">
        <p14:creationId xmlns:p14="http://schemas.microsoft.com/office/powerpoint/2010/main" val="3374259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ervice@ostglobalsolutions.com"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567"/>
          <a:stretch/>
        </p:blipFill>
        <p:spPr>
          <a:xfrm>
            <a:off x="-1028" y="-13324"/>
            <a:ext cx="12191998" cy="6858000"/>
          </a:xfrm>
          <a:prstGeom prst="rect">
            <a:avLst/>
          </a:prstGeom>
        </p:spPr>
      </p:pic>
      <p:sp>
        <p:nvSpPr>
          <p:cNvPr id="9" name="Rectangle 8"/>
          <p:cNvSpPr/>
          <p:nvPr userDrawn="1"/>
        </p:nvSpPr>
        <p:spPr>
          <a:xfrm>
            <a:off x="6226233" y="5381104"/>
            <a:ext cx="5964737" cy="68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226233" y="5038896"/>
            <a:ext cx="5965767" cy="34805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226232" y="2749802"/>
            <a:ext cx="5964737" cy="228909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038623" y="3011208"/>
            <a:ext cx="4574257" cy="883141"/>
          </a:xfrm>
        </p:spPr>
        <p:txBody>
          <a:bodyPr anchor="b">
            <a:noAutofit/>
          </a:bodyPr>
          <a:lstStyle>
            <a:lvl1pPr algn="ctr">
              <a:defRPr sz="4800">
                <a:solidFill>
                  <a:schemeClr val="bg1"/>
                </a:solidFill>
              </a:defRPr>
            </a:lvl1pPr>
          </a:lstStyle>
          <a:p>
            <a:r>
              <a:rPr lang="en-US" dirty="0"/>
              <a:t>Master title style</a:t>
            </a:r>
          </a:p>
        </p:txBody>
      </p:sp>
      <p:sp>
        <p:nvSpPr>
          <p:cNvPr id="3" name="Subtitle 2"/>
          <p:cNvSpPr>
            <a:spLocks noGrp="1"/>
          </p:cNvSpPr>
          <p:nvPr>
            <p:ph type="subTitle" idx="1" hasCustomPrompt="1"/>
          </p:nvPr>
        </p:nvSpPr>
        <p:spPr>
          <a:xfrm>
            <a:off x="7406643" y="4015046"/>
            <a:ext cx="4184073" cy="723209"/>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a:t>
            </a:r>
          </a:p>
          <a:p>
            <a:r>
              <a:rPr lang="en-US" dirty="0"/>
              <a:t>11/11/2017</a:t>
            </a:r>
          </a:p>
        </p:txBody>
      </p:sp>
      <p:sp>
        <p:nvSpPr>
          <p:cNvPr id="17" name="Oval 16"/>
          <p:cNvSpPr/>
          <p:nvPr userDrawn="1"/>
        </p:nvSpPr>
        <p:spPr>
          <a:xfrm>
            <a:off x="4064922" y="620500"/>
            <a:ext cx="538925" cy="5266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872837" y="1649221"/>
            <a:ext cx="382151" cy="3725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603154" y="5882802"/>
            <a:ext cx="3210892" cy="830997"/>
          </a:xfrm>
          <a:prstGeom prst="rect">
            <a:avLst/>
          </a:prstGeom>
        </p:spPr>
        <p:txBody>
          <a:bodyPr wrap="square">
            <a:spAutoFit/>
          </a:bodyPr>
          <a:lstStyle/>
          <a:p>
            <a:pPr algn="ctr"/>
            <a:r>
              <a:rPr lang="en-US" sz="1200" b="1" dirty="0">
                <a:solidFill>
                  <a:schemeClr val="accent5">
                    <a:lumMod val="50000"/>
                  </a:schemeClr>
                </a:solidFill>
              </a:rPr>
              <a:t>7361 Calhoun Place, Suite 560</a:t>
            </a:r>
          </a:p>
          <a:p>
            <a:pPr algn="ctr"/>
            <a:r>
              <a:rPr lang="en-US" sz="1200" b="1" dirty="0">
                <a:solidFill>
                  <a:schemeClr val="accent5">
                    <a:lumMod val="50000"/>
                  </a:schemeClr>
                </a:solidFill>
              </a:rPr>
              <a:t>Rockville, MD</a:t>
            </a:r>
          </a:p>
          <a:p>
            <a:pPr algn="ctr"/>
            <a:r>
              <a:rPr lang="en-US" sz="1200" b="1" dirty="0">
                <a:solidFill>
                  <a:schemeClr val="accent5">
                    <a:lumMod val="50000"/>
                  </a:schemeClr>
                </a:solidFill>
                <a:hlinkClick r:id="rId3"/>
              </a:rPr>
              <a:t>service@ostglobalsolutions.com</a:t>
            </a:r>
            <a:r>
              <a:rPr lang="en-US" sz="1200" b="1" dirty="0">
                <a:solidFill>
                  <a:schemeClr val="accent5">
                    <a:lumMod val="50000"/>
                  </a:schemeClr>
                </a:solidFill>
              </a:rPr>
              <a:t> </a:t>
            </a:r>
          </a:p>
          <a:p>
            <a:pPr algn="ctr"/>
            <a:r>
              <a:rPr lang="en-US" sz="1200" b="1" dirty="0">
                <a:solidFill>
                  <a:schemeClr val="accent5">
                    <a:lumMod val="50000"/>
                  </a:schemeClr>
                </a:solidFill>
              </a:rPr>
              <a:t>301.384.3350 </a:t>
            </a:r>
            <a:r>
              <a:rPr lang="en-US" sz="1200" b="1" dirty="0">
                <a:solidFill>
                  <a:schemeClr val="accent5">
                    <a:lumMod val="50000"/>
                  </a:schemeClr>
                </a:solidFill>
                <a:sym typeface="Symbol" panose="05050102010706020507" pitchFamily="18" charset="2"/>
              </a:rPr>
              <a:t> www.ostglobalsolutions.com</a:t>
            </a:r>
            <a:endParaRPr lang="en-US" sz="2000" b="1" dirty="0">
              <a:solidFill>
                <a:schemeClr val="accent5">
                  <a:lumMod val="50000"/>
                </a:schemeClr>
              </a:solidFill>
            </a:endParaRPr>
          </a:p>
        </p:txBody>
      </p:sp>
      <p:pic>
        <p:nvPicPr>
          <p:cNvPr id="20" name="Picture 19">
            <a:extLst>
              <a:ext uri="{FF2B5EF4-FFF2-40B4-BE49-F238E27FC236}">
                <a16:creationId xmlns:a16="http://schemas.microsoft.com/office/drawing/2014/main" id="{8A3BE3EC-CA3A-4ED6-B17D-F2BAD39938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6130" y="1408793"/>
            <a:ext cx="2804939" cy="1138804"/>
          </a:xfrm>
          <a:prstGeom prst="rect">
            <a:avLst/>
          </a:prstGeom>
        </p:spPr>
      </p:pic>
    </p:spTree>
    <p:extLst>
      <p:ext uri="{BB962C8B-B14F-4D97-AF65-F5344CB8AC3E}">
        <p14:creationId xmlns:p14="http://schemas.microsoft.com/office/powerpoint/2010/main" val="167551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0234"/>
            <a:ext cx="8331679" cy="989849"/>
          </a:xfr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p:spPr>
        <p:txBody>
          <a:bodyPr/>
          <a:lstStyle>
            <a:lvl1pPr marL="228600" indent="-228600">
              <a:buClr>
                <a:schemeClr val="accent1"/>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66BB81C2-0E08-DA71-978C-77350B128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22819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09938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09938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3985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87488"/>
            <a:ext cx="8271294" cy="989850"/>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D11C25A-E445-9C0F-0932-B4D8B0E9E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90707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62732"/>
            <a:ext cx="8338718" cy="1006475"/>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0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00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BBBDCA4-D7C7-2598-E700-F696EE1EE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73135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6803" y="304740"/>
            <a:ext cx="8274450" cy="1006475"/>
          </a:xfrm>
        </p:spPr>
        <p:txBody>
          <a:bodyPr/>
          <a:lstStyle/>
          <a:p>
            <a:r>
              <a:rPr lang="en-US"/>
              <a:t>Click to edit Master title style</a:t>
            </a:r>
          </a:p>
        </p:txBody>
      </p:sp>
      <p:pic>
        <p:nvPicPr>
          <p:cNvPr id="3" name="Picture 2">
            <a:extLst>
              <a:ext uri="{FF2B5EF4-FFF2-40B4-BE49-F238E27FC236}">
                <a16:creationId xmlns:a16="http://schemas.microsoft.com/office/drawing/2014/main" id="{15BF2C78-57DD-1215-4F63-E0BF696F86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19780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70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31" name="Group 1030"/>
          <p:cNvGrpSpPr/>
          <p:nvPr userDrawn="1"/>
        </p:nvGrpSpPr>
        <p:grpSpPr>
          <a:xfrm>
            <a:off x="4566458" y="4009606"/>
            <a:ext cx="7616198" cy="2843382"/>
            <a:chOff x="4574771" y="4001293"/>
            <a:chExt cx="7616198" cy="2843382"/>
          </a:xfrm>
        </p:grpSpPr>
        <p:pic>
          <p:nvPicPr>
            <p:cNvPr id="41" name="Picture 40"/>
            <p:cNvPicPr>
              <a:picLocks noChangeAspect="1"/>
            </p:cNvPicPr>
            <p:nvPr userDrawn="1"/>
          </p:nvPicPr>
          <p:blipFill rotWithShape="1">
            <a:blip r:embed="rId9">
              <a:extLst>
                <a:ext uri="{28A0092B-C50C-407E-A947-70E740481C1C}">
                  <a14:useLocalDpi xmlns:a14="http://schemas.microsoft.com/office/drawing/2010/main" val="0"/>
                </a:ext>
              </a:extLst>
            </a:blip>
            <a:srcRect l="43577" t="67261"/>
            <a:stretch/>
          </p:blipFill>
          <p:spPr>
            <a:xfrm>
              <a:off x="5311832" y="4563686"/>
              <a:ext cx="6879137" cy="2280989"/>
            </a:xfrm>
            <a:prstGeom prst="rect">
              <a:avLst/>
            </a:prstGeom>
          </p:spPr>
        </p:pic>
        <p:sp>
          <p:nvSpPr>
            <p:cNvPr id="1029" name="Rectangle 1028"/>
            <p:cNvSpPr/>
            <p:nvPr userDrawn="1"/>
          </p:nvSpPr>
          <p:spPr>
            <a:xfrm>
              <a:off x="4574771" y="4001293"/>
              <a:ext cx="2757054" cy="2817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5508567" y="4488873"/>
              <a:ext cx="3042458" cy="82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 name="Title Placeholder 1"/>
          <p:cNvSpPr>
            <a:spLocks noGrp="1"/>
          </p:cNvSpPr>
          <p:nvPr>
            <p:ph type="title"/>
          </p:nvPr>
        </p:nvSpPr>
        <p:spPr>
          <a:xfrm>
            <a:off x="836287" y="296490"/>
            <a:ext cx="8230075" cy="9879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AutoShape 8" descr="https://thumbs1.dreamstime.com/x/abstract-technology-background-various-technological-elements-innovation-56221148.jpg"/>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TextBox 1031"/>
          <p:cNvSpPr txBox="1"/>
          <p:nvPr userDrawn="1"/>
        </p:nvSpPr>
        <p:spPr>
          <a:xfrm>
            <a:off x="9472475" y="6240557"/>
            <a:ext cx="2425298" cy="307777"/>
          </a:xfrm>
          <a:prstGeom prst="rect">
            <a:avLst/>
          </a:prstGeom>
          <a:noFill/>
        </p:spPr>
        <p:txBody>
          <a:bodyPr wrap="square" rtlCol="0">
            <a:spAutoFit/>
          </a:bodyPr>
          <a:lstStyle/>
          <a:p>
            <a:pPr algn="r"/>
            <a:r>
              <a:rPr lang="en-US" sz="1400" b="1" dirty="0">
                <a:solidFill>
                  <a:schemeClr val="accent5">
                    <a:lumMod val="50000"/>
                  </a:schemeClr>
                </a:solidFill>
              </a:rPr>
              <a:t>www.ostglobalsolutions.com</a:t>
            </a:r>
          </a:p>
        </p:txBody>
      </p:sp>
      <p:sp>
        <p:nvSpPr>
          <p:cNvPr id="49" name="Rectangle 48"/>
          <p:cNvSpPr/>
          <p:nvPr userDrawn="1"/>
        </p:nvSpPr>
        <p:spPr>
          <a:xfrm>
            <a:off x="-1055" y="1589155"/>
            <a:ext cx="12199233" cy="570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0" y="1353091"/>
            <a:ext cx="12190970" cy="2386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p:cNvSpPr txBox="1"/>
          <p:nvPr userDrawn="1"/>
        </p:nvSpPr>
        <p:spPr>
          <a:xfrm>
            <a:off x="268746" y="6271335"/>
            <a:ext cx="1429789" cy="276999"/>
          </a:xfrm>
          <a:prstGeom prst="rect">
            <a:avLst/>
          </a:prstGeom>
          <a:noFill/>
        </p:spPr>
        <p:txBody>
          <a:bodyPr wrap="square" rtlCol="0">
            <a:spAutoFit/>
          </a:bodyPr>
          <a:lstStyle/>
          <a:p>
            <a:r>
              <a:rPr lang="en-US" sz="1200" dirty="0"/>
              <a:t> </a:t>
            </a:r>
            <a:r>
              <a:rPr lang="en-US" sz="1200" dirty="0">
                <a:solidFill>
                  <a:schemeClr val="accent5">
                    <a:lumMod val="50000"/>
                  </a:schemeClr>
                </a:solidFill>
              </a:rPr>
              <a:t>2024 </a:t>
            </a:r>
            <a:r>
              <a:rPr lang="en-US" sz="1200" dirty="0">
                <a:solidFill>
                  <a:schemeClr val="accent4"/>
                </a:solidFill>
              </a:rPr>
              <a:t>|</a:t>
            </a:r>
            <a:r>
              <a:rPr lang="en-US" sz="1200" dirty="0">
                <a:solidFill>
                  <a:schemeClr val="accent5">
                    <a:lumMod val="50000"/>
                  </a:schemeClr>
                </a:solidFill>
              </a:rPr>
              <a:t> </a:t>
            </a:r>
            <a:fld id="{F7DBC657-E1B6-42FD-A789-7A4398F76148}" type="slidenum">
              <a:rPr lang="en-US" sz="1200" smtClean="0">
                <a:solidFill>
                  <a:schemeClr val="accent5">
                    <a:lumMod val="50000"/>
                  </a:schemeClr>
                </a:solidFill>
              </a:rPr>
              <a:t>‹#›</a:t>
            </a:fld>
            <a:endParaRPr lang="en-US" sz="1200" dirty="0">
              <a:solidFill>
                <a:schemeClr val="accent5">
                  <a:lumMod val="50000"/>
                </a:schemeClr>
              </a:solidFill>
            </a:endParaRPr>
          </a:p>
        </p:txBody>
      </p:sp>
    </p:spTree>
    <p:extLst>
      <p:ext uri="{BB962C8B-B14F-4D97-AF65-F5344CB8AC3E}">
        <p14:creationId xmlns:p14="http://schemas.microsoft.com/office/powerpoint/2010/main" val="64417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hyperlink" Target="https://www.ostglobalsolutions.com/teaming-partner-match-portal/" TargetMode="External"/><Relationship Id="rId2" Type="http://schemas.openxmlformats.org/officeDocument/2006/relationships/hyperlink" Target="https://nitaac.nih.gov/gwacs/cio-cs-store" TargetMode="External"/><Relationship Id="rId1" Type="http://schemas.openxmlformats.org/officeDocument/2006/relationships/slideLayout" Target="../slideLayouts/slideLayout2.xml"/><Relationship Id="rId6" Type="http://schemas.openxmlformats.org/officeDocument/2006/relationships/hyperlink" Target="https://www.ostglobalsolutions.com/tag/email/" TargetMode="External"/><Relationship Id="rId5" Type="http://schemas.openxmlformats.org/officeDocument/2006/relationships/hyperlink" Target="https://www.ostglobalsolutions.com/blog/" TargetMode="External"/><Relationship Id="rId4" Type="http://schemas.openxmlformats.org/officeDocument/2006/relationships/hyperlink" Target="https://calendly.com/ostglobalsolutions/bdconsulting?month=2023-0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3092" y="3174715"/>
            <a:ext cx="5740842" cy="1516555"/>
          </a:xfrm>
        </p:spPr>
        <p:txBody>
          <a:bodyPr>
            <a:normAutofit fontScale="90000"/>
          </a:bodyPr>
          <a:lstStyle/>
          <a:p>
            <a:r>
              <a:rPr lang="en-US" dirty="0"/>
              <a:t>NITAAC  CIO-CS </a:t>
            </a:r>
            <a:br>
              <a:rPr lang="en-US" dirty="0"/>
            </a:br>
            <a:r>
              <a:rPr lang="en-US" dirty="0"/>
              <a:t>“The Store”</a:t>
            </a:r>
            <a:br>
              <a:rPr lang="en-US" dirty="0"/>
            </a:br>
            <a:r>
              <a:rPr lang="en-US" dirty="0"/>
              <a:t>Pre-RFP Webinar</a:t>
            </a:r>
          </a:p>
        </p:txBody>
      </p:sp>
      <p:sp>
        <p:nvSpPr>
          <p:cNvPr id="3" name="Subtitle 2"/>
          <p:cNvSpPr>
            <a:spLocks noGrp="1"/>
          </p:cNvSpPr>
          <p:nvPr>
            <p:ph type="subTitle" idx="1"/>
          </p:nvPr>
        </p:nvSpPr>
        <p:spPr>
          <a:xfrm>
            <a:off x="7108554" y="4635609"/>
            <a:ext cx="4184073" cy="625921"/>
          </a:xfrm>
        </p:spPr>
        <p:txBody>
          <a:bodyPr>
            <a:normAutofit/>
          </a:bodyPr>
          <a:lstStyle/>
          <a:p>
            <a:r>
              <a:rPr lang="en-US" dirty="0"/>
              <a:t>24 July 2024</a:t>
            </a:r>
          </a:p>
        </p:txBody>
      </p:sp>
      <p:pic>
        <p:nvPicPr>
          <p:cNvPr id="6" name="Picture 5">
            <a:extLst>
              <a:ext uri="{FF2B5EF4-FFF2-40B4-BE49-F238E27FC236}">
                <a16:creationId xmlns:a16="http://schemas.microsoft.com/office/drawing/2014/main" id="{06261DE7-803E-8A44-7565-F9DE6D1D08A9}"/>
              </a:ext>
            </a:extLst>
          </p:cNvPr>
          <p:cNvPicPr>
            <a:picLocks noChangeAspect="1"/>
          </p:cNvPicPr>
          <p:nvPr/>
        </p:nvPicPr>
        <p:blipFill>
          <a:blip r:embed="rId3"/>
          <a:stretch>
            <a:fillRect/>
          </a:stretch>
        </p:blipFill>
        <p:spPr>
          <a:xfrm>
            <a:off x="7530656" y="390136"/>
            <a:ext cx="3974881" cy="778705"/>
          </a:xfrm>
          <a:prstGeom prst="rect">
            <a:avLst/>
          </a:prstGeom>
        </p:spPr>
      </p:pic>
    </p:spTree>
    <p:extLst>
      <p:ext uri="{BB962C8B-B14F-4D97-AF65-F5344CB8AC3E}">
        <p14:creationId xmlns:p14="http://schemas.microsoft.com/office/powerpoint/2010/main" val="361121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91FB-F0AF-FE4D-1777-245A5E052F91}"/>
              </a:ext>
            </a:extLst>
          </p:cNvPr>
          <p:cNvSpPr>
            <a:spLocks noGrp="1"/>
          </p:cNvSpPr>
          <p:nvPr>
            <p:ph type="title"/>
          </p:nvPr>
        </p:nvSpPr>
        <p:spPr/>
        <p:txBody>
          <a:bodyPr/>
          <a:lstStyle/>
          <a:p>
            <a:r>
              <a:rPr lang="en-US" dirty="0"/>
              <a:t>The Store: Scope</a:t>
            </a:r>
          </a:p>
        </p:txBody>
      </p:sp>
      <p:sp>
        <p:nvSpPr>
          <p:cNvPr id="3" name="Content Placeholder 2">
            <a:extLst>
              <a:ext uri="{FF2B5EF4-FFF2-40B4-BE49-F238E27FC236}">
                <a16:creationId xmlns:a16="http://schemas.microsoft.com/office/drawing/2014/main" id="{3CD0A707-BB94-7CCA-AF7B-FF2F2CC5D9C2}"/>
              </a:ext>
            </a:extLst>
          </p:cNvPr>
          <p:cNvSpPr>
            <a:spLocks noGrp="1"/>
          </p:cNvSpPr>
          <p:nvPr>
            <p:ph idx="1"/>
          </p:nvPr>
        </p:nvSpPr>
        <p:spPr>
          <a:xfrm>
            <a:off x="652667" y="1825624"/>
            <a:ext cx="5350567" cy="4630835"/>
          </a:xfrm>
        </p:spPr>
        <p:txBody>
          <a:bodyPr>
            <a:normAutofit fontScale="47500" lnSpcReduction="20000"/>
          </a:bodyPr>
          <a:lstStyle/>
          <a:p>
            <a:pPr>
              <a:spcBef>
                <a:spcPts val="600"/>
              </a:spcBef>
            </a:pPr>
            <a:r>
              <a:rPr lang="en-US" dirty="0"/>
              <a:t>Category 1, Group A - End User Hardware Commodities, Laptops</a:t>
            </a:r>
          </a:p>
          <a:p>
            <a:pPr>
              <a:spcBef>
                <a:spcPts val="600"/>
              </a:spcBef>
            </a:pPr>
            <a:r>
              <a:rPr lang="en-US" dirty="0"/>
              <a:t>Category 1, Group B - End User Hardware Commodities, Desktops</a:t>
            </a:r>
          </a:p>
          <a:p>
            <a:pPr>
              <a:spcBef>
                <a:spcPts val="600"/>
              </a:spcBef>
            </a:pPr>
            <a:r>
              <a:rPr lang="en-US" dirty="0"/>
              <a:t>Category 1, Group C - End User Hardware Commodities, Printers</a:t>
            </a:r>
          </a:p>
          <a:p>
            <a:pPr>
              <a:spcBef>
                <a:spcPts val="600"/>
              </a:spcBef>
            </a:pPr>
            <a:r>
              <a:rPr lang="en-US" dirty="0"/>
              <a:t>Category 1, Group D - End User Hardware Commodities, Monitors, TVs, Displays</a:t>
            </a:r>
          </a:p>
          <a:p>
            <a:pPr>
              <a:spcBef>
                <a:spcPts val="600"/>
              </a:spcBef>
            </a:pPr>
            <a:r>
              <a:rPr lang="en-US" dirty="0"/>
              <a:t>Category 1, Group E - End User Hardware Commodities, Accessory (Mouse, Keyboard, etc.)</a:t>
            </a:r>
          </a:p>
          <a:p>
            <a:pPr>
              <a:spcBef>
                <a:spcPts val="600"/>
              </a:spcBef>
            </a:pPr>
            <a:r>
              <a:rPr lang="en-US" dirty="0"/>
              <a:t>Category 2, Group A - End User Software Commodities, Operating System</a:t>
            </a:r>
          </a:p>
          <a:p>
            <a:pPr>
              <a:spcBef>
                <a:spcPts val="600"/>
              </a:spcBef>
            </a:pPr>
            <a:r>
              <a:rPr lang="en-US" dirty="0"/>
              <a:t>Category 2, Group B - End User Software Commodities, Desktop Collaboration Suite</a:t>
            </a:r>
          </a:p>
          <a:p>
            <a:pPr>
              <a:spcBef>
                <a:spcPts val="600"/>
              </a:spcBef>
            </a:pPr>
            <a:r>
              <a:rPr lang="en-US" dirty="0"/>
              <a:t>Category 2, Group C - End User Software Commodities, Accessory</a:t>
            </a:r>
          </a:p>
          <a:p>
            <a:pPr>
              <a:spcBef>
                <a:spcPts val="600"/>
              </a:spcBef>
            </a:pPr>
            <a:r>
              <a:rPr lang="en-US" dirty="0"/>
              <a:t>Category 3, Group A - IT Security Software Commodities, Anti-Virus Software</a:t>
            </a:r>
          </a:p>
          <a:p>
            <a:pPr>
              <a:spcBef>
                <a:spcPts val="600"/>
              </a:spcBef>
            </a:pPr>
            <a:r>
              <a:rPr lang="en-US" dirty="0"/>
              <a:t>Category 3, Group B - IT Security Software Commodities, Accessory</a:t>
            </a:r>
          </a:p>
          <a:p>
            <a:pPr>
              <a:spcBef>
                <a:spcPts val="600"/>
              </a:spcBef>
            </a:pPr>
            <a:r>
              <a:rPr lang="en-US" dirty="0"/>
              <a:t>Category 4, Group A - Enterprise-Wide Software Commodities, Enterprise Database Management Systems</a:t>
            </a:r>
          </a:p>
          <a:p>
            <a:pPr>
              <a:spcBef>
                <a:spcPts val="600"/>
              </a:spcBef>
            </a:pPr>
            <a:r>
              <a:rPr lang="en-US" dirty="0"/>
              <a:t>Category 4, Group B - Enterprise-Wide Software Commodities, Enterprise Performance Management Tools</a:t>
            </a:r>
          </a:p>
          <a:p>
            <a:pPr>
              <a:spcBef>
                <a:spcPts val="600"/>
              </a:spcBef>
            </a:pPr>
            <a:r>
              <a:rPr lang="en-US" dirty="0"/>
              <a:t>Category 4, Group C - Enterprise-Wide Software Commodities, Subscription, Licenses, Enterprise Suite</a:t>
            </a:r>
          </a:p>
          <a:p>
            <a:pPr>
              <a:spcBef>
                <a:spcPts val="600"/>
              </a:spcBef>
            </a:pPr>
            <a:r>
              <a:rPr lang="en-US" dirty="0"/>
              <a:t>Category 4, Group D - Enterprise-Wide Software Commodities, Accessory</a:t>
            </a:r>
          </a:p>
        </p:txBody>
      </p:sp>
      <p:sp>
        <p:nvSpPr>
          <p:cNvPr id="4" name="Content Placeholder 2">
            <a:extLst>
              <a:ext uri="{FF2B5EF4-FFF2-40B4-BE49-F238E27FC236}">
                <a16:creationId xmlns:a16="http://schemas.microsoft.com/office/drawing/2014/main" id="{E585770C-C8E8-573E-FB96-4C6562EF2070}"/>
              </a:ext>
            </a:extLst>
          </p:cNvPr>
          <p:cNvSpPr txBox="1">
            <a:spLocks/>
          </p:cNvSpPr>
          <p:nvPr/>
        </p:nvSpPr>
        <p:spPr>
          <a:xfrm>
            <a:off x="6188767" y="1825625"/>
            <a:ext cx="5817703" cy="435133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dirty="0"/>
              <a:t>Category 5, Group A - Health and Biomedical Research IT Capabilities, Laboratory Information Systems</a:t>
            </a:r>
          </a:p>
          <a:p>
            <a:pPr>
              <a:spcBef>
                <a:spcPts val="600"/>
              </a:spcBef>
            </a:pPr>
            <a:r>
              <a:rPr lang="en-US" dirty="0"/>
              <a:t>Category 5, Group B - Health and Biomedical Research IT Capabilities, Subscription, Licenses, Enterprise</a:t>
            </a:r>
          </a:p>
          <a:p>
            <a:pPr>
              <a:spcBef>
                <a:spcPts val="600"/>
              </a:spcBef>
            </a:pPr>
            <a:r>
              <a:rPr lang="en-US" dirty="0"/>
              <a:t>Category 5, Group C - Health and Biomedical Research IT Capabilities, Accessory</a:t>
            </a:r>
          </a:p>
          <a:p>
            <a:pPr>
              <a:spcBef>
                <a:spcPts val="600"/>
              </a:spcBef>
            </a:pPr>
            <a:r>
              <a:rPr lang="en-US" dirty="0"/>
              <a:t>Category 6, Group A - On-Premise Infrastructure, Enterprise Servers</a:t>
            </a:r>
          </a:p>
          <a:p>
            <a:pPr>
              <a:spcBef>
                <a:spcPts val="600"/>
              </a:spcBef>
            </a:pPr>
            <a:r>
              <a:rPr lang="en-US" dirty="0"/>
              <a:t>Category 6, Group B - On-Premises Infrastructure, Subscription, Licenses, Enterprise, Service, Maintenance</a:t>
            </a:r>
          </a:p>
          <a:p>
            <a:pPr>
              <a:spcBef>
                <a:spcPts val="600"/>
              </a:spcBef>
            </a:pPr>
            <a:r>
              <a:rPr lang="en-US" dirty="0"/>
              <a:t>Category 6, Group C - On-Premise Infrastructure, Accessory</a:t>
            </a:r>
          </a:p>
          <a:p>
            <a:pPr>
              <a:spcBef>
                <a:spcPts val="600"/>
              </a:spcBef>
            </a:pPr>
            <a:r>
              <a:rPr lang="en-US" dirty="0"/>
              <a:t>Category 7, Group A - Infrastructure and Platform as a Service, Computing</a:t>
            </a:r>
          </a:p>
          <a:p>
            <a:pPr>
              <a:spcBef>
                <a:spcPts val="600"/>
              </a:spcBef>
            </a:pPr>
            <a:r>
              <a:rPr lang="en-US" dirty="0"/>
              <a:t>Category 7, Group B - Infrastructure and Platform as a Service, Enterprise Storage</a:t>
            </a:r>
          </a:p>
          <a:p>
            <a:pPr>
              <a:spcBef>
                <a:spcPts val="600"/>
              </a:spcBef>
            </a:pPr>
            <a:r>
              <a:rPr lang="en-US" dirty="0"/>
              <a:t>Category 7, Group C - Infrastructure and Platform as a Service, Service, Maintenance</a:t>
            </a:r>
          </a:p>
          <a:p>
            <a:pPr>
              <a:spcBef>
                <a:spcPts val="600"/>
              </a:spcBef>
            </a:pPr>
            <a:r>
              <a:rPr lang="en-US" dirty="0"/>
              <a:t>Category 7, Group D - Infrastructure and Platform as a Service, Accessory</a:t>
            </a:r>
          </a:p>
          <a:p>
            <a:pPr>
              <a:spcBef>
                <a:spcPts val="600"/>
              </a:spcBef>
            </a:pPr>
            <a:r>
              <a:rPr lang="en-US" dirty="0"/>
              <a:t>Category 8, Group A - Telecommunications Plans, Carrier Plans</a:t>
            </a:r>
          </a:p>
          <a:p>
            <a:pPr>
              <a:spcBef>
                <a:spcPts val="600"/>
              </a:spcBef>
            </a:pPr>
            <a:r>
              <a:rPr lang="en-US" dirty="0"/>
              <a:t>Category 8, Group B - Telecommunications Plans, Subscription, Licenses, Enterprise</a:t>
            </a:r>
          </a:p>
          <a:p>
            <a:pPr>
              <a:spcBef>
                <a:spcPts val="600"/>
              </a:spcBef>
            </a:pPr>
            <a:r>
              <a:rPr lang="en-US" dirty="0"/>
              <a:t>Category 8, Group C - Telecommunications Plans, Accessory</a:t>
            </a:r>
          </a:p>
          <a:p>
            <a:pPr>
              <a:spcBef>
                <a:spcPts val="600"/>
              </a:spcBef>
            </a:pPr>
            <a:r>
              <a:rPr lang="en-US" dirty="0"/>
              <a:t>Category 9, Group A - Value Added Services</a:t>
            </a:r>
          </a:p>
          <a:p>
            <a:pPr marL="0" indent="0">
              <a:buNone/>
            </a:pPr>
            <a:endParaRPr lang="en-US" dirty="0"/>
          </a:p>
        </p:txBody>
      </p:sp>
    </p:spTree>
    <p:extLst>
      <p:ext uri="{BB962C8B-B14F-4D97-AF65-F5344CB8AC3E}">
        <p14:creationId xmlns:p14="http://schemas.microsoft.com/office/powerpoint/2010/main" val="168005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3600-CF34-0381-27C8-73133E55E066}"/>
              </a:ext>
            </a:extLst>
          </p:cNvPr>
          <p:cNvSpPr>
            <a:spLocks noGrp="1"/>
          </p:cNvSpPr>
          <p:nvPr>
            <p:ph type="title"/>
          </p:nvPr>
        </p:nvSpPr>
        <p:spPr/>
        <p:txBody>
          <a:bodyPr>
            <a:normAutofit fontScale="90000"/>
          </a:bodyPr>
          <a:lstStyle/>
          <a:p>
            <a:r>
              <a:rPr lang="en-US" dirty="0"/>
              <a:t>The Store: </a:t>
            </a:r>
            <a:r>
              <a:rPr lang="en-US" dirty="0" err="1"/>
              <a:t>Aniticipated</a:t>
            </a:r>
            <a:r>
              <a:rPr lang="en-US" dirty="0"/>
              <a:t> Minimum Requirements</a:t>
            </a:r>
          </a:p>
        </p:txBody>
      </p:sp>
      <p:sp>
        <p:nvSpPr>
          <p:cNvPr id="3" name="Content Placeholder 2">
            <a:extLst>
              <a:ext uri="{FF2B5EF4-FFF2-40B4-BE49-F238E27FC236}">
                <a16:creationId xmlns:a16="http://schemas.microsoft.com/office/drawing/2014/main" id="{000B1CD5-41FD-890D-7AC4-1424C4523036}"/>
              </a:ext>
            </a:extLst>
          </p:cNvPr>
          <p:cNvSpPr>
            <a:spLocks noGrp="1"/>
          </p:cNvSpPr>
          <p:nvPr>
            <p:ph idx="1"/>
          </p:nvPr>
        </p:nvSpPr>
        <p:spPr/>
        <p:txBody>
          <a:bodyPr>
            <a:normAutofit fontScale="85000" lnSpcReduction="20000"/>
          </a:bodyPr>
          <a:lstStyle/>
          <a:p>
            <a:r>
              <a:rPr lang="en-US" dirty="0"/>
              <a:t>It appears that NITAAC is encouraging more OEMs to submit proposals by adding groups with categories </a:t>
            </a:r>
          </a:p>
          <a:p>
            <a:r>
              <a:rPr lang="en-US" dirty="0"/>
              <a:t>VARs must demonstrate capability within every category and group</a:t>
            </a:r>
          </a:p>
          <a:p>
            <a:r>
              <a:rPr lang="en-US" dirty="0"/>
              <a:t>CIO-CS Minimum Sales and Business Background:</a:t>
            </a:r>
          </a:p>
          <a:p>
            <a:pPr lvl="1"/>
            <a:r>
              <a:rPr lang="en-US" dirty="0"/>
              <a:t>Be in business for a minimum of 3 years prior to submitting its proposal </a:t>
            </a:r>
          </a:p>
          <a:p>
            <a:pPr lvl="1"/>
            <a:r>
              <a:rPr lang="en-US" dirty="0"/>
              <a:t>VAR: average annual sales for IT commodities are a minimum of $5,000,000 over the past 3 years</a:t>
            </a:r>
          </a:p>
          <a:p>
            <a:pPr lvl="1"/>
            <a:r>
              <a:rPr lang="en-US" dirty="0"/>
              <a:t>OEMs average annual sales are a minimum of $50,000,000 over the past 3 years</a:t>
            </a:r>
          </a:p>
          <a:p>
            <a:r>
              <a:rPr lang="en-US" dirty="0"/>
              <a:t>CIO-CS Minimum Past Performance Requirements: </a:t>
            </a:r>
          </a:p>
          <a:p>
            <a:pPr lvl="1"/>
            <a:r>
              <a:rPr lang="en-US" dirty="0"/>
              <a:t>The submitted past performances shall include at least 3 similar programs or contracts with a total value of over $5,000,000 for which the offeror is a prime contractor. </a:t>
            </a:r>
          </a:p>
          <a:p>
            <a:pPr lvl="1"/>
            <a:r>
              <a:rPr lang="en-US" dirty="0"/>
              <a:t>If the past performance cited is for an IDIQ or similar contract, the aggregate total value of the delivery/purchase orders shall be over $5,000,000. </a:t>
            </a:r>
          </a:p>
          <a:p>
            <a:pPr lvl="1"/>
            <a:r>
              <a:rPr lang="en-US" dirty="0"/>
              <a:t>Contracts listed shall include those entered into with the Federal Government, agencies of state and local Governments or commercial customers</a:t>
            </a:r>
          </a:p>
        </p:txBody>
      </p:sp>
    </p:spTree>
    <p:extLst>
      <p:ext uri="{BB962C8B-B14F-4D97-AF65-F5344CB8AC3E}">
        <p14:creationId xmlns:p14="http://schemas.microsoft.com/office/powerpoint/2010/main" val="163683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6545" y="2833421"/>
            <a:ext cx="3633077" cy="1879874"/>
          </a:xfrm>
          <a:prstGeom prst="rect">
            <a:avLst/>
          </a:prstGeom>
          <a:noFill/>
        </p:spPr>
        <p:txBody>
          <a:bodyPr wrap="square" rtlCol="0" anchor="ctr">
            <a:spAutoFit/>
          </a:bodyPr>
          <a:lstStyle/>
          <a:p>
            <a:pPr>
              <a:lnSpc>
                <a:spcPct val="80000"/>
              </a:lnSpc>
            </a:pPr>
            <a:r>
              <a:rPr lang="en-US" sz="4800" b="1" dirty="0">
                <a:solidFill>
                  <a:schemeClr val="bg1"/>
                </a:solidFill>
                <a:latin typeface="+mj-lt"/>
              </a:rPr>
              <a:t>CIO-CS Proposal Requirements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187800" y="1808425"/>
            <a:ext cx="845932" cy="845932"/>
          </a:xfrm>
          <a:prstGeom prst="rect">
            <a:avLst/>
          </a:prstGeom>
        </p:spPr>
      </p:pic>
    </p:spTree>
    <p:extLst>
      <p:ext uri="{BB962C8B-B14F-4D97-AF65-F5344CB8AC3E}">
        <p14:creationId xmlns:p14="http://schemas.microsoft.com/office/powerpoint/2010/main" val="3336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99DB-204D-DC63-2B72-18DF62A50E99}"/>
              </a:ext>
            </a:extLst>
          </p:cNvPr>
          <p:cNvSpPr>
            <a:spLocks noGrp="1"/>
          </p:cNvSpPr>
          <p:nvPr>
            <p:ph type="title"/>
          </p:nvPr>
        </p:nvSpPr>
        <p:spPr/>
        <p:txBody>
          <a:bodyPr/>
          <a:lstStyle/>
          <a:p>
            <a:r>
              <a:rPr lang="en-US" dirty="0"/>
              <a:t>CIO-CS Evaluation Criteria</a:t>
            </a:r>
          </a:p>
        </p:txBody>
      </p:sp>
      <p:sp>
        <p:nvSpPr>
          <p:cNvPr id="3" name="Content Placeholder 2">
            <a:extLst>
              <a:ext uri="{FF2B5EF4-FFF2-40B4-BE49-F238E27FC236}">
                <a16:creationId xmlns:a16="http://schemas.microsoft.com/office/drawing/2014/main" id="{40961671-7680-F16A-A2C9-B5328406E8DA}"/>
              </a:ext>
            </a:extLst>
          </p:cNvPr>
          <p:cNvSpPr>
            <a:spLocks noGrp="1"/>
          </p:cNvSpPr>
          <p:nvPr>
            <p:ph idx="1"/>
          </p:nvPr>
        </p:nvSpPr>
        <p:spPr/>
        <p:txBody>
          <a:bodyPr>
            <a:normAutofit fontScale="62500" lnSpcReduction="20000"/>
          </a:bodyPr>
          <a:lstStyle/>
          <a:p>
            <a:r>
              <a:rPr lang="en-US" b="1" dirty="0"/>
              <a:t>Phase 1: Go/No-Go</a:t>
            </a:r>
          </a:p>
          <a:p>
            <a:pPr lvl="1"/>
            <a:r>
              <a:rPr lang="en-US" dirty="0"/>
              <a:t>General – a complete proposal consisting of all documents as listed in the Compliance Checklist (Attachment J.2).</a:t>
            </a:r>
          </a:p>
          <a:p>
            <a:pPr lvl="1"/>
            <a:r>
              <a:rPr lang="en-US" dirty="0"/>
              <a:t>Technical Compliance Workbook.</a:t>
            </a:r>
          </a:p>
          <a:p>
            <a:pPr lvl="1"/>
            <a:r>
              <a:rPr lang="en-US" dirty="0"/>
              <a:t>Minimum Sales and Business Background. The government will assess the proposal to determine whether the offeror has been in business for a minimum of three years prior to the date of submitting its proposal and that over the previous three years, the offeror's average annual sales for IT commodities were a minimum of $5,000,000 for offerors proposing as a VAR or $50,000,000 for offerors proposing as an OEM.</a:t>
            </a:r>
          </a:p>
          <a:p>
            <a:r>
              <a:rPr lang="en-US" b="1" dirty="0"/>
              <a:t>Phase 2: Best Value Trade Off</a:t>
            </a:r>
          </a:p>
          <a:p>
            <a:pPr lvl="1"/>
            <a:r>
              <a:rPr lang="en-US" dirty="0"/>
              <a:t>The Government strongly discourages use of commercially available proposal templates for preparation of a response to this solicitation. Proposals prepared from commercially available templates demonstrate a fundamental lack of understanding of the requirements of the solicitation. Proposals that are essentially duplicative of a proposal template may be determined to be unacceptable by the Government and ineligible for award.</a:t>
            </a:r>
          </a:p>
          <a:p>
            <a:pPr lvl="1"/>
            <a:r>
              <a:rPr lang="en-US" dirty="0"/>
              <a:t>The non-price factors are listed in descending order of importance:</a:t>
            </a:r>
          </a:p>
          <a:p>
            <a:pPr lvl="2"/>
            <a:r>
              <a:rPr lang="en-US" dirty="0"/>
              <a:t>a. Factor 2 (Technical Understanding and Capability)</a:t>
            </a:r>
          </a:p>
          <a:p>
            <a:pPr lvl="2"/>
            <a:r>
              <a:rPr lang="en-US" dirty="0"/>
              <a:t>b. Factor 1 (Management Approach)</a:t>
            </a:r>
          </a:p>
          <a:p>
            <a:pPr lvl="2"/>
            <a:r>
              <a:rPr lang="en-US" dirty="0"/>
              <a:t>c. Factor 3 (Past Performance)</a:t>
            </a:r>
          </a:p>
          <a:p>
            <a:pPr lvl="1"/>
            <a:r>
              <a:rPr lang="en-US" dirty="0"/>
              <a:t>To the extent that the factors contain subfactors, the government will consider the subfactors under each factor in equal order of importance in determining the overall rating for the applicable factor.</a:t>
            </a:r>
          </a:p>
          <a:p>
            <a:r>
              <a:rPr lang="en-US" dirty="0"/>
              <a:t>When combined, the non-price factors are significantly more important than price.</a:t>
            </a:r>
          </a:p>
        </p:txBody>
      </p:sp>
    </p:spTree>
    <p:extLst>
      <p:ext uri="{BB962C8B-B14F-4D97-AF65-F5344CB8AC3E}">
        <p14:creationId xmlns:p14="http://schemas.microsoft.com/office/powerpoint/2010/main" val="207097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DDBC-E489-ECC3-2671-32383B77565A}"/>
              </a:ext>
            </a:extLst>
          </p:cNvPr>
          <p:cNvSpPr>
            <a:spLocks noGrp="1"/>
          </p:cNvSpPr>
          <p:nvPr>
            <p:ph type="title"/>
          </p:nvPr>
        </p:nvSpPr>
        <p:spPr/>
        <p:txBody>
          <a:bodyPr>
            <a:normAutofit fontScale="90000"/>
          </a:bodyPr>
          <a:lstStyle/>
          <a:p>
            <a:r>
              <a:rPr lang="en-US" dirty="0"/>
              <a:t>Preparing for CIO-CS Evaluation Criteria: Management Approach</a:t>
            </a:r>
          </a:p>
        </p:txBody>
      </p:sp>
      <p:sp>
        <p:nvSpPr>
          <p:cNvPr id="3" name="Content Placeholder 2">
            <a:extLst>
              <a:ext uri="{FF2B5EF4-FFF2-40B4-BE49-F238E27FC236}">
                <a16:creationId xmlns:a16="http://schemas.microsoft.com/office/drawing/2014/main" id="{4BDCD73B-8997-4890-B158-809562CB713A}"/>
              </a:ext>
            </a:extLst>
          </p:cNvPr>
          <p:cNvSpPr>
            <a:spLocks noGrp="1"/>
          </p:cNvSpPr>
          <p:nvPr>
            <p:ph idx="1"/>
          </p:nvPr>
        </p:nvSpPr>
        <p:spPr/>
        <p:txBody>
          <a:bodyPr/>
          <a:lstStyle/>
          <a:p>
            <a:r>
              <a:rPr lang="en-US" b="1" dirty="0"/>
              <a:t>M.2.1 Factor 1 – Management Approach: </a:t>
            </a:r>
            <a:r>
              <a:rPr lang="en-US" dirty="0"/>
              <a:t>The government will assess the offeror’s demonstrated capability to perform delivery orders under the contract by evaluating the offeror’s management experience and capabilities. </a:t>
            </a:r>
          </a:p>
          <a:p>
            <a:r>
              <a:rPr lang="en-US" dirty="0"/>
              <a:t>a) Subfactor 1 – Program Management: The government will assess the extent to which the offeror demonstrates an </a:t>
            </a:r>
            <a:r>
              <a:rPr lang="en-US" dirty="0">
                <a:highlight>
                  <a:srgbClr val="FFFF00"/>
                </a:highlight>
              </a:rPr>
              <a:t>ability to successfully manage, deploy and sustain IT commodities and solutions </a:t>
            </a:r>
            <a:r>
              <a:rPr lang="en-US" dirty="0"/>
              <a:t>by evaluating the offeror’s proposed structure, quality focus and business operations.</a:t>
            </a:r>
          </a:p>
          <a:p>
            <a:pPr lvl="1"/>
            <a:endParaRPr lang="en-US" dirty="0"/>
          </a:p>
        </p:txBody>
      </p:sp>
    </p:spTree>
    <p:extLst>
      <p:ext uri="{BB962C8B-B14F-4D97-AF65-F5344CB8AC3E}">
        <p14:creationId xmlns:p14="http://schemas.microsoft.com/office/powerpoint/2010/main" val="424428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DDBC-E489-ECC3-2671-32383B77565A}"/>
              </a:ext>
            </a:extLst>
          </p:cNvPr>
          <p:cNvSpPr>
            <a:spLocks noGrp="1"/>
          </p:cNvSpPr>
          <p:nvPr>
            <p:ph type="title"/>
          </p:nvPr>
        </p:nvSpPr>
        <p:spPr/>
        <p:txBody>
          <a:bodyPr>
            <a:normAutofit fontScale="90000"/>
          </a:bodyPr>
          <a:lstStyle/>
          <a:p>
            <a:r>
              <a:rPr lang="en-US" dirty="0"/>
              <a:t>Preparing for CIO-CS Evaluation Criteria: Management Approach</a:t>
            </a:r>
          </a:p>
        </p:txBody>
      </p:sp>
      <p:sp>
        <p:nvSpPr>
          <p:cNvPr id="3" name="Content Placeholder 2">
            <a:extLst>
              <a:ext uri="{FF2B5EF4-FFF2-40B4-BE49-F238E27FC236}">
                <a16:creationId xmlns:a16="http://schemas.microsoft.com/office/drawing/2014/main" id="{4BDCD73B-8997-4890-B158-809562CB713A}"/>
              </a:ext>
            </a:extLst>
          </p:cNvPr>
          <p:cNvSpPr>
            <a:spLocks noGrp="1"/>
          </p:cNvSpPr>
          <p:nvPr>
            <p:ph idx="1"/>
          </p:nvPr>
        </p:nvSpPr>
        <p:spPr/>
        <p:txBody>
          <a:bodyPr>
            <a:normAutofit fontScale="85000" lnSpcReduction="20000"/>
          </a:bodyPr>
          <a:lstStyle/>
          <a:p>
            <a:r>
              <a:rPr lang="en-US" dirty="0"/>
              <a:t>b) Subfactor 2– Corporate Commitment and Technology Refreshment</a:t>
            </a:r>
          </a:p>
          <a:p>
            <a:pPr lvl="1"/>
            <a:r>
              <a:rPr lang="en-US" dirty="0"/>
              <a:t>Element 1 – Business Development. The government will evaluate the extent to which the offeror plans to commit to the CIO-CS GWAC, specifically, the offeror’s </a:t>
            </a:r>
            <a:r>
              <a:rPr lang="en-US" dirty="0">
                <a:highlight>
                  <a:srgbClr val="FFFF00"/>
                </a:highlight>
              </a:rPr>
              <a:t>strategy for marketing this GWAC to the NIH ICs, HHS Operational Divisions, and other eligible federal agencies during the life of the contract, participating in program improvement initiatives, training of customers, and strategy for pursuing technological innovations to include the offeror’s method of tracking and motivating success in these efforts</a:t>
            </a:r>
            <a:r>
              <a:rPr lang="en-US" dirty="0"/>
              <a:t>.</a:t>
            </a:r>
          </a:p>
          <a:p>
            <a:pPr lvl="1"/>
            <a:r>
              <a:rPr lang="en-US" dirty="0"/>
              <a:t>Element 2 – Technology Refreshment. The government will evaluate the extent to which the proposal demonstrates a strategy for pursuing technological innovations including:</a:t>
            </a:r>
          </a:p>
          <a:p>
            <a:pPr lvl="2"/>
            <a:r>
              <a:rPr lang="en-US" dirty="0"/>
              <a:t>i. The feasibility of the offeror’s plan to proactively reduce costs, add value and keep the technology current on the contract.</a:t>
            </a:r>
          </a:p>
          <a:p>
            <a:pPr lvl="2"/>
            <a:r>
              <a:rPr lang="en-US" dirty="0"/>
              <a:t>ii. The feasibility of the offeror’s plan to keep abreast of industry trends and software licensing changes.</a:t>
            </a:r>
          </a:p>
          <a:p>
            <a:pPr lvl="2"/>
            <a:r>
              <a:rPr lang="en-US" dirty="0"/>
              <a:t>iii. The feasibility of the offeror’s processes and structure that are in place to support the Government.</a:t>
            </a:r>
          </a:p>
          <a:p>
            <a:r>
              <a:rPr lang="en-US" dirty="0"/>
              <a:t>c) Subfactor 3 – Corporate Experience</a:t>
            </a:r>
          </a:p>
          <a:p>
            <a:pPr lvl="1"/>
            <a:r>
              <a:rPr lang="en-US" dirty="0"/>
              <a:t>The Government will evaluate the relevancy of the offeror’s experience in providing the commodities and commodity enabling services at other Government agencies for a similar size, scope and complexity as CIO-CS.</a:t>
            </a:r>
          </a:p>
          <a:p>
            <a:pPr lvl="1"/>
            <a:endParaRPr lang="en-US" dirty="0"/>
          </a:p>
        </p:txBody>
      </p:sp>
    </p:spTree>
    <p:extLst>
      <p:ext uri="{BB962C8B-B14F-4D97-AF65-F5344CB8AC3E}">
        <p14:creationId xmlns:p14="http://schemas.microsoft.com/office/powerpoint/2010/main" val="419207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DDBC-E489-ECC3-2671-32383B77565A}"/>
              </a:ext>
            </a:extLst>
          </p:cNvPr>
          <p:cNvSpPr>
            <a:spLocks noGrp="1"/>
          </p:cNvSpPr>
          <p:nvPr>
            <p:ph type="title"/>
          </p:nvPr>
        </p:nvSpPr>
        <p:spPr/>
        <p:txBody>
          <a:bodyPr>
            <a:normAutofit fontScale="90000"/>
          </a:bodyPr>
          <a:lstStyle/>
          <a:p>
            <a:r>
              <a:rPr lang="en-US" dirty="0"/>
              <a:t>Preparing for CIO-CS Evaluation Criteria: Technical Understanding and Capability</a:t>
            </a:r>
          </a:p>
        </p:txBody>
      </p:sp>
      <p:sp>
        <p:nvSpPr>
          <p:cNvPr id="3" name="Content Placeholder 2">
            <a:extLst>
              <a:ext uri="{FF2B5EF4-FFF2-40B4-BE49-F238E27FC236}">
                <a16:creationId xmlns:a16="http://schemas.microsoft.com/office/drawing/2014/main" id="{4BDCD73B-8997-4890-B158-809562CB713A}"/>
              </a:ext>
            </a:extLst>
          </p:cNvPr>
          <p:cNvSpPr>
            <a:spLocks noGrp="1"/>
          </p:cNvSpPr>
          <p:nvPr>
            <p:ph idx="1"/>
          </p:nvPr>
        </p:nvSpPr>
        <p:spPr>
          <a:xfrm>
            <a:off x="838200" y="1825625"/>
            <a:ext cx="10515600" cy="4559272"/>
          </a:xfrm>
        </p:spPr>
        <p:txBody>
          <a:bodyPr>
            <a:normAutofit fontScale="77500" lnSpcReduction="20000"/>
          </a:bodyPr>
          <a:lstStyle/>
          <a:p>
            <a:r>
              <a:rPr lang="en-US" sz="3600" b="1" dirty="0"/>
              <a:t>M.2.2 Factor 2 – Technical Understanding and Capability</a:t>
            </a:r>
          </a:p>
          <a:p>
            <a:r>
              <a:rPr lang="en-US" dirty="0"/>
              <a:t>a) Subfactor 1 – Technical Capability</a:t>
            </a:r>
          </a:p>
          <a:p>
            <a:pPr lvl="1"/>
            <a:r>
              <a:rPr lang="en-US" dirty="0"/>
              <a:t>(1) The government will evaluate the degree to which the offeror</a:t>
            </a:r>
            <a:r>
              <a:rPr lang="en-US" dirty="0">
                <a:highlight>
                  <a:srgbClr val="FFFF00"/>
                </a:highlight>
              </a:rPr>
              <a:t> demonstrates relevant experience and/or qualifications in each of the specific categories proposed</a:t>
            </a:r>
            <a:r>
              <a:rPr lang="en-US" dirty="0"/>
              <a:t>, as described in Article C.6, including the offeror’s proposed methodology, technical approach, and quality control process. As part of this subfactor, </a:t>
            </a:r>
            <a:r>
              <a:rPr lang="en-US" dirty="0">
                <a:highlight>
                  <a:srgbClr val="FFFF00"/>
                </a:highlight>
              </a:rPr>
              <a:t>the government will assess whether proposals submitted by OEMs qualify in a minimum of one category</a:t>
            </a:r>
            <a:r>
              <a:rPr lang="en-US" dirty="0"/>
              <a:t> as described in Article C.6 and that proposals submitted by VARs qualify in all categories except Category 8 – Telecommunication Plans.</a:t>
            </a:r>
          </a:p>
          <a:p>
            <a:pPr lvl="1"/>
            <a:r>
              <a:rPr lang="en-US" dirty="0"/>
              <a:t>(2) As part of this assessment, the government will evaluate:</a:t>
            </a:r>
          </a:p>
          <a:p>
            <a:pPr lvl="2"/>
            <a:r>
              <a:rPr lang="en-US" dirty="0"/>
              <a:t>(a) the </a:t>
            </a:r>
            <a:r>
              <a:rPr lang="en-US" dirty="0">
                <a:highlight>
                  <a:srgbClr val="FFFF00"/>
                </a:highlight>
              </a:rPr>
              <a:t>depth and breadth of the technical capabilities proposed beyond the minimum requirements </a:t>
            </a:r>
            <a:r>
              <a:rPr lang="en-US" dirty="0"/>
              <a:t>contained in the Technical Compliance Workbook (Section L.6);</a:t>
            </a:r>
          </a:p>
          <a:p>
            <a:pPr lvl="2"/>
            <a:r>
              <a:rPr lang="en-US" dirty="0"/>
              <a:t>(b) the </a:t>
            </a:r>
            <a:r>
              <a:rPr lang="en-US" dirty="0">
                <a:highlight>
                  <a:srgbClr val="FFFF00"/>
                </a:highlight>
              </a:rPr>
              <a:t>scalability and extensibility of the offeror’s commodities and capabilities </a:t>
            </a:r>
            <a:r>
              <a:rPr lang="en-US" dirty="0"/>
              <a:t>that demonstrates the offeror’s ability to deliver the full range of commodities as described in the solicitation where and when needed; and</a:t>
            </a:r>
          </a:p>
          <a:p>
            <a:pPr lvl="2"/>
            <a:r>
              <a:rPr lang="en-US" dirty="0"/>
              <a:t>(c) the extent of which the technical approach demonstrates the capability of the offeror in </a:t>
            </a:r>
            <a:r>
              <a:rPr lang="en-US" dirty="0">
                <a:highlight>
                  <a:srgbClr val="FFFF00"/>
                </a:highlight>
              </a:rPr>
              <a:t>performing the commodity enabling services</a:t>
            </a:r>
            <a:r>
              <a:rPr lang="en-US" dirty="0"/>
              <a:t> as contained in Article C.7, and the feasibility of that approach through the life of the contract.</a:t>
            </a:r>
          </a:p>
          <a:p>
            <a:pPr lvl="1"/>
            <a:r>
              <a:rPr lang="en-US" dirty="0"/>
              <a:t>(3) In addition, for VARs, the government will verify that the products proposed to be resold under the contract are authorized by evidence of authorization certificates and/or letters of supply from the manufacturer.</a:t>
            </a:r>
          </a:p>
          <a:p>
            <a:endParaRPr lang="en-US" dirty="0"/>
          </a:p>
        </p:txBody>
      </p:sp>
    </p:spTree>
    <p:extLst>
      <p:ext uri="{BB962C8B-B14F-4D97-AF65-F5344CB8AC3E}">
        <p14:creationId xmlns:p14="http://schemas.microsoft.com/office/powerpoint/2010/main" val="233556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9632-1896-C93B-8C34-9DCFCC81A01C}"/>
              </a:ext>
            </a:extLst>
          </p:cNvPr>
          <p:cNvSpPr>
            <a:spLocks noGrp="1"/>
          </p:cNvSpPr>
          <p:nvPr>
            <p:ph type="title"/>
          </p:nvPr>
        </p:nvSpPr>
        <p:spPr/>
        <p:txBody>
          <a:bodyPr>
            <a:normAutofit fontScale="90000"/>
          </a:bodyPr>
          <a:lstStyle/>
          <a:p>
            <a:r>
              <a:rPr lang="en-US" dirty="0"/>
              <a:t>Preparing for CIO-CS Evaluation Criteria: Technical Understanding and Capability</a:t>
            </a:r>
          </a:p>
        </p:txBody>
      </p:sp>
      <p:sp>
        <p:nvSpPr>
          <p:cNvPr id="3" name="Content Placeholder 2">
            <a:extLst>
              <a:ext uri="{FF2B5EF4-FFF2-40B4-BE49-F238E27FC236}">
                <a16:creationId xmlns:a16="http://schemas.microsoft.com/office/drawing/2014/main" id="{241A314B-66FB-7273-C014-DF3258E89248}"/>
              </a:ext>
            </a:extLst>
          </p:cNvPr>
          <p:cNvSpPr>
            <a:spLocks noGrp="1"/>
          </p:cNvSpPr>
          <p:nvPr>
            <p:ph idx="1"/>
          </p:nvPr>
        </p:nvSpPr>
        <p:spPr/>
        <p:txBody>
          <a:bodyPr>
            <a:normAutofit fontScale="77500" lnSpcReduction="20000"/>
          </a:bodyPr>
          <a:lstStyle/>
          <a:p>
            <a:r>
              <a:rPr lang="en-US" b="1" dirty="0"/>
              <a:t>b) Subfactor 2 – Strategic Sourcing: </a:t>
            </a:r>
            <a:r>
              <a:rPr lang="en-US" dirty="0"/>
              <a:t>The government will evaluate the extent to which the offeror presents a sound strategy for managing the strategic sourcing initiative. The government will evaluate the extent to which the offeror describes experience in managing strategic sourcing initiatives (commercial or federal) and the extent to which the offeror describes a methodology of tracking and managing a large influx of orders that ensures availability of sufficient products to meet the demand.</a:t>
            </a:r>
          </a:p>
          <a:p>
            <a:r>
              <a:rPr lang="en-US" b="1" dirty="0"/>
              <a:t>c) Subfactor 3 – Domain-Specific Capability in a Health-Related Mission (applicable to VARs): </a:t>
            </a:r>
            <a:r>
              <a:rPr lang="en-US" dirty="0"/>
              <a:t>The government will evaluate </a:t>
            </a:r>
            <a:r>
              <a:rPr lang="en-US" dirty="0">
                <a:highlight>
                  <a:srgbClr val="FFFF00"/>
                </a:highlight>
              </a:rPr>
              <a:t>the extent to which the offeror demonstrates an inherent domain-specific capability in a health-related mission</a:t>
            </a:r>
            <a:r>
              <a:rPr lang="en-US" dirty="0"/>
              <a:t>. Health-related missions are broadly defined as those that contribute directly to human health and may include corporate expertise in fields such as healthcare, health-related/biomedical research and health science, clinical analytics and intelligence, health policy, health-related grant making, and regulation of health industries. This capability can be demonstrated through experience examples or internal resources with substantial relevant experience. Failure to demonstrate such capability will result in an unacceptable rating.</a:t>
            </a:r>
          </a:p>
          <a:p>
            <a:endParaRPr lang="en-US" dirty="0"/>
          </a:p>
        </p:txBody>
      </p:sp>
    </p:spTree>
    <p:extLst>
      <p:ext uri="{BB962C8B-B14F-4D97-AF65-F5344CB8AC3E}">
        <p14:creationId xmlns:p14="http://schemas.microsoft.com/office/powerpoint/2010/main" val="26734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9632-1896-C93B-8C34-9DCFCC81A01C}"/>
              </a:ext>
            </a:extLst>
          </p:cNvPr>
          <p:cNvSpPr>
            <a:spLocks noGrp="1"/>
          </p:cNvSpPr>
          <p:nvPr>
            <p:ph type="title"/>
          </p:nvPr>
        </p:nvSpPr>
        <p:spPr/>
        <p:txBody>
          <a:bodyPr>
            <a:normAutofit fontScale="90000"/>
          </a:bodyPr>
          <a:lstStyle/>
          <a:p>
            <a:r>
              <a:rPr lang="en-US" dirty="0"/>
              <a:t>Preparing for CIO-CS Evaluation Criteria: Past Performance</a:t>
            </a:r>
          </a:p>
        </p:txBody>
      </p:sp>
      <p:sp>
        <p:nvSpPr>
          <p:cNvPr id="3" name="Content Placeholder 2">
            <a:extLst>
              <a:ext uri="{FF2B5EF4-FFF2-40B4-BE49-F238E27FC236}">
                <a16:creationId xmlns:a16="http://schemas.microsoft.com/office/drawing/2014/main" id="{241A314B-66FB-7273-C014-DF3258E89248}"/>
              </a:ext>
            </a:extLst>
          </p:cNvPr>
          <p:cNvSpPr>
            <a:spLocks noGrp="1"/>
          </p:cNvSpPr>
          <p:nvPr>
            <p:ph idx="1"/>
          </p:nvPr>
        </p:nvSpPr>
        <p:spPr/>
        <p:txBody>
          <a:bodyPr>
            <a:normAutofit fontScale="85000" lnSpcReduction="20000"/>
          </a:bodyPr>
          <a:lstStyle/>
          <a:p>
            <a:r>
              <a:rPr lang="en-US" b="1" dirty="0"/>
              <a:t>M.2.3 Factor 3 – Past Performance</a:t>
            </a:r>
          </a:p>
          <a:p>
            <a:r>
              <a:rPr lang="en-US" dirty="0"/>
              <a:t>The government will assess the quality of the offeror's performance, and capabilities by evaluating the offeror's past performance as prime in providing IT commodities and commodity enabling services. </a:t>
            </a:r>
          </a:p>
          <a:p>
            <a:r>
              <a:rPr lang="en-US" dirty="0"/>
              <a:t>When evaluating past performance, the Government will focus on the areas of Quality of commodity enabling services, Timeliness of Performance, Price/Cost Control, and Customer Satisfaction.</a:t>
            </a:r>
          </a:p>
          <a:p>
            <a:r>
              <a:rPr lang="en-US" dirty="0"/>
              <a:t>The Government will not evaluate past performance information which is deemed to be not relevant or non-conforming. Examples of non-conforming past performance information include (but are not limited to) the following:</a:t>
            </a:r>
          </a:p>
          <a:p>
            <a:pPr lvl="1"/>
            <a:r>
              <a:rPr lang="en-US" dirty="0"/>
              <a:t>1. </a:t>
            </a:r>
            <a:r>
              <a:rPr lang="en-US" dirty="0">
                <a:highlight>
                  <a:srgbClr val="FFFF00"/>
                </a:highlight>
              </a:rPr>
              <a:t>Projects for which the primary purpose of the project was the delivery of services (as opposed to projects for which the primary purpose was the delivery of commodities)</a:t>
            </a:r>
            <a:r>
              <a:rPr lang="en-US" dirty="0"/>
              <a:t>;</a:t>
            </a:r>
          </a:p>
          <a:p>
            <a:pPr lvl="1"/>
            <a:r>
              <a:rPr lang="en-US" dirty="0"/>
              <a:t>2. Projects completed more than five (5) years from the date of issuance of the CIO-CS solicitation.</a:t>
            </a:r>
          </a:p>
          <a:p>
            <a:endParaRPr lang="en-US" dirty="0"/>
          </a:p>
        </p:txBody>
      </p:sp>
    </p:spTree>
    <p:extLst>
      <p:ext uri="{BB962C8B-B14F-4D97-AF65-F5344CB8AC3E}">
        <p14:creationId xmlns:p14="http://schemas.microsoft.com/office/powerpoint/2010/main" val="37967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9632-1896-C93B-8C34-9DCFCC81A01C}"/>
              </a:ext>
            </a:extLst>
          </p:cNvPr>
          <p:cNvSpPr>
            <a:spLocks noGrp="1"/>
          </p:cNvSpPr>
          <p:nvPr>
            <p:ph type="title"/>
          </p:nvPr>
        </p:nvSpPr>
        <p:spPr/>
        <p:txBody>
          <a:bodyPr>
            <a:normAutofit fontScale="90000"/>
          </a:bodyPr>
          <a:lstStyle/>
          <a:p>
            <a:r>
              <a:rPr lang="en-US" dirty="0"/>
              <a:t>Preparing for CIO-CS Evaluation Criteria: Price</a:t>
            </a:r>
          </a:p>
        </p:txBody>
      </p:sp>
      <p:sp>
        <p:nvSpPr>
          <p:cNvPr id="3" name="Content Placeholder 2">
            <a:extLst>
              <a:ext uri="{FF2B5EF4-FFF2-40B4-BE49-F238E27FC236}">
                <a16:creationId xmlns:a16="http://schemas.microsoft.com/office/drawing/2014/main" id="{241A314B-66FB-7273-C014-DF3258E89248}"/>
              </a:ext>
            </a:extLst>
          </p:cNvPr>
          <p:cNvSpPr>
            <a:spLocks noGrp="1"/>
          </p:cNvSpPr>
          <p:nvPr>
            <p:ph idx="1"/>
          </p:nvPr>
        </p:nvSpPr>
        <p:spPr/>
        <p:txBody>
          <a:bodyPr>
            <a:normAutofit/>
          </a:bodyPr>
          <a:lstStyle/>
          <a:p>
            <a:r>
              <a:rPr lang="en-US" b="1" dirty="0"/>
              <a:t>M.3 Price Evaluation (Factor 4)</a:t>
            </a:r>
          </a:p>
          <a:p>
            <a:r>
              <a:rPr lang="en-US" dirty="0"/>
              <a:t>Offerors will be evaluated based upon price completeness and accuracy, price realism and price reasonableness to determine the validity of the proposed price for the base period and the option period. Total Evaluated Price (TEP) will be utilized as the basis for the Best Value Trade-off and award decisions. Total Evaluated Price will be calculated on the Summary worksheet of the Pricing Workbook.</a:t>
            </a:r>
          </a:p>
          <a:p>
            <a:endParaRPr lang="en-US" dirty="0"/>
          </a:p>
        </p:txBody>
      </p:sp>
    </p:spTree>
    <p:extLst>
      <p:ext uri="{BB962C8B-B14F-4D97-AF65-F5344CB8AC3E}">
        <p14:creationId xmlns:p14="http://schemas.microsoft.com/office/powerpoint/2010/main" val="175110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BCB8-ACD2-1170-B35E-1726496611BB}"/>
              </a:ext>
            </a:extLst>
          </p:cNvPr>
          <p:cNvSpPr>
            <a:spLocks noGrp="1"/>
          </p:cNvSpPr>
          <p:nvPr>
            <p:ph type="title"/>
          </p:nvPr>
        </p:nvSpPr>
        <p:spPr/>
        <p:txBody>
          <a:bodyPr/>
          <a:lstStyle/>
          <a:p>
            <a:r>
              <a:rPr lang="en-US" dirty="0"/>
              <a:t>OST Global Solutions</a:t>
            </a:r>
          </a:p>
        </p:txBody>
      </p:sp>
      <p:sp>
        <p:nvSpPr>
          <p:cNvPr id="3" name="Content Placeholder 2">
            <a:extLst>
              <a:ext uri="{FF2B5EF4-FFF2-40B4-BE49-F238E27FC236}">
                <a16:creationId xmlns:a16="http://schemas.microsoft.com/office/drawing/2014/main" id="{C71E13E9-479A-81B8-CD9B-3F48EFB4F010}"/>
              </a:ext>
            </a:extLst>
          </p:cNvPr>
          <p:cNvSpPr>
            <a:spLocks noGrp="1"/>
          </p:cNvSpPr>
          <p:nvPr>
            <p:ph idx="1"/>
          </p:nvPr>
        </p:nvSpPr>
        <p:spPr>
          <a:xfrm>
            <a:off x="838200" y="1825625"/>
            <a:ext cx="8331678" cy="4351338"/>
          </a:xfrm>
        </p:spPr>
        <p:txBody>
          <a:bodyPr>
            <a:normAutofit fontScale="92500" lnSpcReduction="20000"/>
          </a:bodyPr>
          <a:lstStyle/>
          <a:p>
            <a:r>
              <a:rPr lang="en-US" dirty="0"/>
              <a:t>Full-life cycle business development consulting and training company </a:t>
            </a:r>
          </a:p>
          <a:p>
            <a:r>
              <a:rPr lang="en-US" dirty="0"/>
              <a:t>Home of the </a:t>
            </a:r>
            <a:r>
              <a:rPr lang="en-US" i="1" dirty="0"/>
              <a:t>Bid &amp; Proposal Academy </a:t>
            </a:r>
            <a:r>
              <a:rPr lang="en-US" dirty="0"/>
              <a:t>with the only Registered Apprenticeship program in Government BD by the U.S. Department of Labor, MD, DC, and VA </a:t>
            </a:r>
          </a:p>
          <a:p>
            <a:r>
              <a:rPr lang="en-US" dirty="0"/>
              <a:t>Certified by Veterans Affairs to accept all GI Bill Chapters and VR&amp;E</a:t>
            </a:r>
          </a:p>
          <a:p>
            <a:r>
              <a:rPr lang="en-US" dirty="0" err="1"/>
              <a:t>WinMoreBD</a:t>
            </a:r>
            <a:r>
              <a:rPr lang="en-US" dirty="0"/>
              <a:t> services identifies and qualifies opportunities leaving more time for effective capture activities and positioning before the final RFP</a:t>
            </a:r>
          </a:p>
          <a:p>
            <a:r>
              <a:rPr lang="en-US" dirty="0"/>
              <a:t>Proven track record of supporting 18 out of the top 20 Federal Contractors and hundreds of small businesses, winning over $25 Billion in funded contracts since 2005</a:t>
            </a:r>
          </a:p>
          <a:p>
            <a:endParaRPr lang="en-US" dirty="0"/>
          </a:p>
        </p:txBody>
      </p:sp>
      <p:pic>
        <p:nvPicPr>
          <p:cNvPr id="4" name="Picture 2">
            <a:extLst>
              <a:ext uri="{FF2B5EF4-FFF2-40B4-BE49-F238E27FC236}">
                <a16:creationId xmlns:a16="http://schemas.microsoft.com/office/drawing/2014/main" id="{6AC8B188-64AE-F5C7-C66D-CA8C46E27EA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5933" t="14847" r="37568" b="12643"/>
          <a:stretch/>
        </p:blipFill>
        <p:spPr bwMode="auto">
          <a:xfrm>
            <a:off x="9511704" y="1825625"/>
            <a:ext cx="1842096" cy="283530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555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3349827"/>
            <a:ext cx="3302866"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Next Steps </a:t>
            </a:r>
          </a:p>
          <a:p>
            <a:pPr>
              <a:lnSpc>
                <a:spcPct val="80000"/>
              </a:lnSpc>
            </a:pPr>
            <a:r>
              <a:rPr lang="en-US" sz="4800" b="1" dirty="0">
                <a:solidFill>
                  <a:schemeClr val="bg1"/>
                </a:solidFill>
                <a:latin typeface="+mj-lt"/>
              </a:rPr>
              <a:t>&amp; Resources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2821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D3A9-9719-3528-87A6-E9F0A0A88B1A}"/>
              </a:ext>
            </a:extLst>
          </p:cNvPr>
          <p:cNvSpPr>
            <a:spLocks noGrp="1"/>
          </p:cNvSpPr>
          <p:nvPr>
            <p:ph type="title"/>
          </p:nvPr>
        </p:nvSpPr>
        <p:spPr/>
        <p:txBody>
          <a:bodyPr/>
          <a:lstStyle/>
          <a:p>
            <a:r>
              <a:rPr lang="en-US" dirty="0"/>
              <a:t>Next Steps &amp; Resources</a:t>
            </a:r>
          </a:p>
        </p:txBody>
      </p:sp>
      <p:sp>
        <p:nvSpPr>
          <p:cNvPr id="3" name="Content Placeholder 2">
            <a:extLst>
              <a:ext uri="{FF2B5EF4-FFF2-40B4-BE49-F238E27FC236}">
                <a16:creationId xmlns:a16="http://schemas.microsoft.com/office/drawing/2014/main" id="{3FB13C45-BF78-59AB-4FB5-5C13B48E9969}"/>
              </a:ext>
            </a:extLst>
          </p:cNvPr>
          <p:cNvSpPr>
            <a:spLocks noGrp="1"/>
          </p:cNvSpPr>
          <p:nvPr>
            <p:ph idx="1"/>
          </p:nvPr>
        </p:nvSpPr>
        <p:spPr/>
        <p:txBody>
          <a:bodyPr>
            <a:normAutofit fontScale="92500" lnSpcReduction="20000"/>
          </a:bodyPr>
          <a:lstStyle/>
          <a:p>
            <a:r>
              <a:rPr lang="en-US" dirty="0"/>
              <a:t>We provide gap analysis, capture, and proposal support.</a:t>
            </a:r>
          </a:p>
          <a:p>
            <a:r>
              <a:rPr lang="en-US" dirty="0"/>
              <a:t>NITAAC Updates can be found here: </a:t>
            </a:r>
            <a:r>
              <a:rPr lang="en-US" dirty="0">
                <a:hlinkClick r:id="rId2"/>
              </a:rPr>
              <a:t>https://nitaac.nih.gov/gwacs/cio-cs-store</a:t>
            </a:r>
            <a:r>
              <a:rPr lang="en-US" dirty="0"/>
              <a:t> </a:t>
            </a:r>
          </a:p>
          <a:p>
            <a:r>
              <a:rPr lang="en-US" dirty="0"/>
              <a:t>We have a subcontractor portal where you can upload your capabilities for this opportunity and others: </a:t>
            </a:r>
          </a:p>
          <a:p>
            <a:pPr lvl="1"/>
            <a:r>
              <a:rPr lang="en-US" dirty="0">
                <a:hlinkClick r:id="rId3"/>
              </a:rPr>
              <a:t>https://www.ostglobalsolutions.com/teaming-partner-match-portal/</a:t>
            </a:r>
            <a:r>
              <a:rPr lang="en-US" dirty="0"/>
              <a:t> </a:t>
            </a:r>
          </a:p>
          <a:p>
            <a:r>
              <a:rPr lang="en-US" dirty="0"/>
              <a:t>We are happy to schedule time to discuss your “The Store” bid:</a:t>
            </a:r>
          </a:p>
          <a:p>
            <a:pPr lvl="1"/>
            <a:r>
              <a:rPr lang="en-US" dirty="0">
                <a:hlinkClick r:id="rId4"/>
              </a:rPr>
              <a:t>https://calendly.com/ostglobalsolutions/bdconsulting?month=2023-09</a:t>
            </a:r>
            <a:r>
              <a:rPr lang="en-US" dirty="0"/>
              <a:t> </a:t>
            </a:r>
          </a:p>
          <a:p>
            <a:r>
              <a:rPr lang="en-US" dirty="0"/>
              <a:t>We regularly publish updates to major contracts through our newsletter and blog: </a:t>
            </a:r>
          </a:p>
          <a:p>
            <a:pPr lvl="1"/>
            <a:r>
              <a:rPr lang="en-US" dirty="0"/>
              <a:t>Blog: </a:t>
            </a:r>
            <a:r>
              <a:rPr lang="en-US" dirty="0">
                <a:hlinkClick r:id="rId5"/>
              </a:rPr>
              <a:t>https://www.ostglobalsolutions.com/blog/</a:t>
            </a:r>
            <a:r>
              <a:rPr lang="en-US" dirty="0"/>
              <a:t> </a:t>
            </a:r>
          </a:p>
          <a:p>
            <a:pPr lvl="1"/>
            <a:r>
              <a:rPr lang="en-US" dirty="0"/>
              <a:t>Newsletter sign up: </a:t>
            </a:r>
            <a:r>
              <a:rPr lang="en-US" dirty="0">
                <a:hlinkClick r:id="rId6"/>
              </a:rPr>
              <a:t>https://www.ostglobalsolutions.com/tag/email/</a:t>
            </a:r>
            <a:r>
              <a:rPr lang="en-US" dirty="0"/>
              <a:t> </a:t>
            </a:r>
          </a:p>
        </p:txBody>
      </p:sp>
    </p:spTree>
    <p:extLst>
      <p:ext uri="{BB962C8B-B14F-4D97-AF65-F5344CB8AC3E}">
        <p14:creationId xmlns:p14="http://schemas.microsoft.com/office/powerpoint/2010/main" val="110410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Let’s Partner in Winning Business</a:t>
            </a:r>
          </a:p>
        </p:txBody>
      </p:sp>
      <p:sp>
        <p:nvSpPr>
          <p:cNvPr id="4" name="Content Placeholder 4"/>
          <p:cNvSpPr txBox="1">
            <a:spLocks/>
          </p:cNvSpPr>
          <p:nvPr/>
        </p:nvSpPr>
        <p:spPr>
          <a:xfrm>
            <a:off x="3467492" y="2261213"/>
            <a:ext cx="3581400" cy="25908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1B75BB"/>
              </a:buClr>
              <a:buFontTx/>
              <a:buNone/>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BE1E2D"/>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b="1" dirty="0"/>
              <a:t>David Huff</a:t>
            </a:r>
          </a:p>
          <a:p>
            <a:r>
              <a:rPr lang="en-US" sz="1600" dirty="0"/>
              <a:t>CEO</a:t>
            </a:r>
          </a:p>
          <a:p>
            <a:pPr>
              <a:lnSpc>
                <a:spcPct val="150000"/>
              </a:lnSpc>
              <a:spcBef>
                <a:spcPts val="600"/>
              </a:spcBef>
            </a:pPr>
            <a:r>
              <a:rPr lang="en-US" sz="1600" b="1" dirty="0"/>
              <a:t>c: </a:t>
            </a:r>
            <a:r>
              <a:rPr lang="en-US" sz="1600" dirty="0"/>
              <a:t>513.316.0993</a:t>
            </a:r>
          </a:p>
          <a:p>
            <a:r>
              <a:rPr lang="en-US" sz="1600" b="1" dirty="0"/>
              <a:t>o: </a:t>
            </a:r>
            <a:r>
              <a:rPr lang="en-US" sz="1600" dirty="0"/>
              <a:t>301.769.6602</a:t>
            </a:r>
            <a:endParaRPr lang="en-US" sz="1600" b="1" dirty="0"/>
          </a:p>
          <a:p>
            <a:pPr>
              <a:spcBef>
                <a:spcPts val="600"/>
              </a:spcBef>
            </a:pPr>
            <a:r>
              <a:rPr lang="en-US" sz="1600" b="1" dirty="0"/>
              <a:t>e: </a:t>
            </a:r>
            <a:r>
              <a:rPr lang="en-US" sz="1600" dirty="0"/>
              <a:t>dhuff@ostglobalsolutions.com</a:t>
            </a:r>
            <a:endParaRPr lang="en-US" sz="1600" dirty="0">
              <a:solidFill>
                <a:srgbClr val="800000"/>
              </a:solidFill>
            </a:endParaRPr>
          </a:p>
          <a:p>
            <a:pPr lvl="1"/>
            <a:endParaRPr lang="en-US" sz="1600" dirty="0"/>
          </a:p>
        </p:txBody>
      </p:sp>
      <p:sp>
        <p:nvSpPr>
          <p:cNvPr id="6" name="Rectangle 5"/>
          <p:cNvSpPr/>
          <p:nvPr/>
        </p:nvSpPr>
        <p:spPr>
          <a:xfrm>
            <a:off x="910315" y="5032177"/>
            <a:ext cx="4562856" cy="833433"/>
          </a:xfrm>
          <a:prstGeom prst="rect">
            <a:avLst/>
          </a:prstGeom>
        </p:spPr>
        <p:txBody>
          <a:bodyPr wrap="square">
            <a:spAutoFit/>
          </a:bodyPr>
          <a:lstStyle/>
          <a:p>
            <a:pPr lvl="0">
              <a:lnSpc>
                <a:spcPct val="200000"/>
              </a:lnSpc>
            </a:pPr>
            <a:r>
              <a:rPr lang="en-US" sz="2800" b="1">
                <a:solidFill>
                  <a:schemeClr val="accent1"/>
                </a:solidFill>
                <a:latin typeface="+mn-lt"/>
              </a:rPr>
              <a:t>www.ostglobalsolutions.com</a:t>
            </a:r>
          </a:p>
        </p:txBody>
      </p:sp>
      <p:pic>
        <p:nvPicPr>
          <p:cNvPr id="9" name="Picture 8"/>
          <p:cNvPicPr>
            <a:picLocks noChangeAspect="1"/>
          </p:cNvPicPr>
          <p:nvPr/>
        </p:nvPicPr>
        <p:blipFill>
          <a:blip r:embed="rId3"/>
          <a:stretch>
            <a:fillRect/>
          </a:stretch>
        </p:blipFill>
        <p:spPr>
          <a:xfrm>
            <a:off x="7630208" y="1911364"/>
            <a:ext cx="3651477" cy="3120813"/>
          </a:xfrm>
          <a:prstGeom prst="rect">
            <a:avLst/>
          </a:prstGeom>
        </p:spPr>
      </p:pic>
      <p:pic>
        <p:nvPicPr>
          <p:cNvPr id="7" name="Picture 6" descr="A person in a suit&#10;&#10;Description automatically generated">
            <a:extLst>
              <a:ext uri="{FF2B5EF4-FFF2-40B4-BE49-F238E27FC236}">
                <a16:creationId xmlns:a16="http://schemas.microsoft.com/office/drawing/2014/main" id="{E95C1B1F-7CA7-E51A-250B-F26894F1A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411" y="2261213"/>
            <a:ext cx="1978744" cy="2678862"/>
          </a:xfrm>
          <a:prstGeom prst="rect">
            <a:avLst/>
          </a:prstGeom>
        </p:spPr>
      </p:pic>
    </p:spTree>
    <p:extLst>
      <p:ext uri="{BB962C8B-B14F-4D97-AF65-F5344CB8AC3E}">
        <p14:creationId xmlns:p14="http://schemas.microsoft.com/office/powerpoint/2010/main" val="416033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3710" y="3589290"/>
            <a:ext cx="3504389"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CIO-CS</a:t>
            </a:r>
          </a:p>
          <a:p>
            <a:pPr>
              <a:lnSpc>
                <a:spcPct val="80000"/>
              </a:lnSpc>
            </a:pPr>
            <a:r>
              <a:rPr lang="en-US" sz="4800" b="1" dirty="0">
                <a:solidFill>
                  <a:schemeClr val="bg1"/>
                </a:solidFill>
                <a:latin typeface="+mj-lt"/>
              </a:rPr>
              <a:t>History</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187800" y="2534833"/>
            <a:ext cx="845932" cy="845932"/>
          </a:xfrm>
          <a:prstGeom prst="rect">
            <a:avLst/>
          </a:prstGeom>
        </p:spPr>
      </p:pic>
    </p:spTree>
    <p:extLst>
      <p:ext uri="{BB962C8B-B14F-4D97-AF65-F5344CB8AC3E}">
        <p14:creationId xmlns:p14="http://schemas.microsoft.com/office/powerpoint/2010/main" val="38278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3576-4C0D-66C2-2B4C-6A2AF7AF63EE}"/>
              </a:ext>
            </a:extLst>
          </p:cNvPr>
          <p:cNvSpPr>
            <a:spLocks noGrp="1"/>
          </p:cNvSpPr>
          <p:nvPr>
            <p:ph type="title"/>
          </p:nvPr>
        </p:nvSpPr>
        <p:spPr/>
        <p:txBody>
          <a:bodyPr/>
          <a:lstStyle/>
          <a:p>
            <a:r>
              <a:rPr lang="en-US" dirty="0"/>
              <a:t>NITAAC CIO-CS “The Store”</a:t>
            </a:r>
          </a:p>
        </p:txBody>
      </p:sp>
      <p:sp>
        <p:nvSpPr>
          <p:cNvPr id="3" name="Content Placeholder 2">
            <a:extLst>
              <a:ext uri="{FF2B5EF4-FFF2-40B4-BE49-F238E27FC236}">
                <a16:creationId xmlns:a16="http://schemas.microsoft.com/office/drawing/2014/main" id="{CC0F83AA-666E-571E-DDD2-A2F539FE4D56}"/>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defRPr/>
            </a:pPr>
            <a:r>
              <a:rPr lang="en-US" dirty="0"/>
              <a:t>Electronic Commodities Store (ECS III):</a:t>
            </a:r>
          </a:p>
          <a:p>
            <a:pPr marL="742950" lvl="1" indent="-285750">
              <a:defRPr/>
            </a:pPr>
            <a:r>
              <a:rPr lang="en-US" dirty="0"/>
              <a:t>12-year contract after 2 one-year extensions from 2002 through 2014</a:t>
            </a:r>
          </a:p>
          <a:p>
            <a:pPr marL="742950" lvl="1" indent="-285750">
              <a:defRPr/>
            </a:pPr>
            <a:r>
              <a:rPr lang="en-US" dirty="0"/>
              <a:t>Over 40 prime contract holders</a:t>
            </a:r>
          </a:p>
          <a:p>
            <a:pPr marL="285750" indent="-285750">
              <a:defRPr/>
            </a:pPr>
            <a:r>
              <a:rPr lang="en-US" dirty="0"/>
              <a:t>Chief Information Officer – Commodities And Solutions (CIO-CS) replaced ECS III and will expire in April of 2025</a:t>
            </a:r>
          </a:p>
          <a:p>
            <a:pPr marL="742950" lvl="1" indent="-285750">
              <a:defRPr/>
            </a:pPr>
            <a:r>
              <a:rPr lang="en-US" dirty="0"/>
              <a:t>70 prime contract holders</a:t>
            </a:r>
          </a:p>
          <a:p>
            <a:pPr marL="742950" lvl="1" indent="-285750">
              <a:defRPr/>
            </a:pPr>
            <a:r>
              <a:rPr lang="en-US" dirty="0"/>
              <a:t>Over $4.3b obligated through 2024</a:t>
            </a:r>
          </a:p>
          <a:p>
            <a:pPr marL="285750" indent="-285750">
              <a:defRPr/>
            </a:pPr>
            <a:r>
              <a:rPr lang="en-US" dirty="0"/>
              <a:t>The Store will replace CIO-CS with the final RFP due “by end of summer 2024” and will have a 5-year base with a 5-year option</a:t>
            </a:r>
          </a:p>
          <a:p>
            <a:pPr marL="742950" lvl="1" indent="-285750">
              <a:defRPr/>
            </a:pPr>
            <a:r>
              <a:rPr lang="en-US" dirty="0"/>
              <a:t>The Sources Sought says “</a:t>
            </a:r>
            <a:r>
              <a:rPr lang="en-US" b="0" i="0" dirty="0">
                <a:solidFill>
                  <a:srgbClr val="212121"/>
                </a:solidFill>
                <a:effectLst/>
                <a:highlight>
                  <a:srgbClr val="F9F9F9"/>
                </a:highlight>
                <a:latin typeface="Source Sans Pro" panose="020B0503030403020204" pitchFamily="34" charset="0"/>
              </a:rPr>
              <a:t>It is anticipated that the resulting GWAC </a:t>
            </a:r>
            <a:r>
              <a:rPr lang="en-US" b="1" i="0" dirty="0">
                <a:solidFill>
                  <a:srgbClr val="212121"/>
                </a:solidFill>
                <a:effectLst/>
                <a:highlight>
                  <a:srgbClr val="F9F9F9"/>
                </a:highlight>
                <a:latin typeface="Source Sans Pro" panose="020B0503030403020204" pitchFamily="34" charset="0"/>
              </a:rPr>
              <a:t>will be open to all qualified contractors</a:t>
            </a:r>
            <a:r>
              <a:rPr lang="en-US" b="0" i="0" dirty="0">
                <a:solidFill>
                  <a:srgbClr val="212121"/>
                </a:solidFill>
                <a:effectLst/>
                <a:highlight>
                  <a:srgbClr val="F9F9F9"/>
                </a:highlight>
                <a:latin typeface="Source Sans Pro" panose="020B0503030403020204" pitchFamily="34" charset="0"/>
              </a:rPr>
              <a:t>. </a:t>
            </a:r>
            <a:r>
              <a:rPr lang="en-US" b="1" i="0" dirty="0">
                <a:solidFill>
                  <a:srgbClr val="212121"/>
                </a:solidFill>
                <a:effectLst/>
                <a:highlight>
                  <a:srgbClr val="FFFF00"/>
                </a:highlight>
                <a:latin typeface="Source Sans Pro" panose="020B0503030403020204" pitchFamily="34" charset="0"/>
              </a:rPr>
              <a:t>Original Equipment Manufacturers (OEMs) that qualify in one or more of the Product Groups</a:t>
            </a:r>
            <a:r>
              <a:rPr lang="en-US" b="0" i="0" dirty="0">
                <a:solidFill>
                  <a:srgbClr val="212121"/>
                </a:solidFill>
                <a:effectLst/>
                <a:highlight>
                  <a:srgbClr val="F9F9F9"/>
                </a:highlight>
                <a:latin typeface="Source Sans Pro" panose="020B0503030403020204" pitchFamily="34" charset="0"/>
              </a:rPr>
              <a:t> described in the draft Product Categories and Groups List provided below and </a:t>
            </a:r>
            <a:r>
              <a:rPr lang="en-US" b="1" i="0" dirty="0">
                <a:solidFill>
                  <a:srgbClr val="212121"/>
                </a:solidFill>
                <a:effectLst/>
                <a:highlight>
                  <a:srgbClr val="FFFF00"/>
                </a:highlight>
                <a:latin typeface="Source Sans Pro" panose="020B0503030403020204" pitchFamily="34" charset="0"/>
              </a:rPr>
              <a:t>Value Added Resellers (VARs) that qualify in all of the Product Groups</a:t>
            </a:r>
            <a:r>
              <a:rPr lang="en-US" b="0" i="0" dirty="0">
                <a:solidFill>
                  <a:srgbClr val="212121"/>
                </a:solidFill>
                <a:effectLst/>
                <a:highlight>
                  <a:srgbClr val="F9F9F9"/>
                </a:highlight>
                <a:latin typeface="Source Sans Pro" panose="020B0503030403020204" pitchFamily="34" charset="0"/>
              </a:rPr>
              <a:t>.”</a:t>
            </a:r>
          </a:p>
          <a:p>
            <a:pPr marL="742950" lvl="1" indent="-285750">
              <a:defRPr/>
            </a:pPr>
            <a:r>
              <a:rPr lang="en-US" b="0" i="0" dirty="0">
                <a:solidFill>
                  <a:srgbClr val="212121"/>
                </a:solidFill>
                <a:effectLst/>
                <a:highlight>
                  <a:srgbClr val="F9F9F9"/>
                </a:highlight>
                <a:latin typeface="Source Sans Pro" panose="020B0503030403020204" pitchFamily="34" charset="0"/>
              </a:rPr>
              <a:t>$25b ceiling over 10 years.  </a:t>
            </a:r>
            <a:endParaRPr lang="en-US" dirty="0"/>
          </a:p>
          <a:p>
            <a:pPr marL="285750" indent="-285750">
              <a:defRPr/>
            </a:pPr>
            <a:endParaRPr lang="en-US" dirty="0"/>
          </a:p>
        </p:txBody>
      </p:sp>
    </p:spTree>
    <p:extLst>
      <p:ext uri="{BB962C8B-B14F-4D97-AF65-F5344CB8AC3E}">
        <p14:creationId xmlns:p14="http://schemas.microsoft.com/office/powerpoint/2010/main" val="343163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F561-DF53-F681-D690-990A59D2AECE}"/>
              </a:ext>
            </a:extLst>
          </p:cNvPr>
          <p:cNvSpPr>
            <a:spLocks noGrp="1"/>
          </p:cNvSpPr>
          <p:nvPr>
            <p:ph type="title"/>
          </p:nvPr>
        </p:nvSpPr>
        <p:spPr/>
        <p:txBody>
          <a:bodyPr>
            <a:noAutofit/>
          </a:bodyPr>
          <a:lstStyle/>
          <a:p>
            <a:r>
              <a:rPr lang="en-US" sz="3600" dirty="0"/>
              <a:t>CIO-CS Spending by Agency</a:t>
            </a:r>
          </a:p>
        </p:txBody>
      </p:sp>
      <p:sp>
        <p:nvSpPr>
          <p:cNvPr id="5" name="Content Placeholder 4">
            <a:extLst>
              <a:ext uri="{FF2B5EF4-FFF2-40B4-BE49-F238E27FC236}">
                <a16:creationId xmlns:a16="http://schemas.microsoft.com/office/drawing/2014/main" id="{D9689D07-997E-65C8-5137-D8F0A97D79EF}"/>
              </a:ext>
            </a:extLst>
          </p:cNvPr>
          <p:cNvSpPr>
            <a:spLocks noGrp="1"/>
          </p:cNvSpPr>
          <p:nvPr>
            <p:ph idx="1"/>
          </p:nvPr>
        </p:nvSpPr>
        <p:spPr>
          <a:xfrm>
            <a:off x="10209473" y="1827806"/>
            <a:ext cx="1510085" cy="880801"/>
          </a:xfrm>
        </p:spPr>
        <p:txBody>
          <a:bodyPr>
            <a:normAutofit/>
          </a:bodyPr>
          <a:lstStyle/>
          <a:p>
            <a:pPr marL="0" indent="0">
              <a:buNone/>
            </a:pPr>
            <a:r>
              <a:rPr lang="en-US" sz="2000" b="1" dirty="0"/>
              <a:t>*Data from Bloomberg</a:t>
            </a:r>
          </a:p>
        </p:txBody>
      </p:sp>
      <p:pic>
        <p:nvPicPr>
          <p:cNvPr id="7" name="Picture 6">
            <a:extLst>
              <a:ext uri="{FF2B5EF4-FFF2-40B4-BE49-F238E27FC236}">
                <a16:creationId xmlns:a16="http://schemas.microsoft.com/office/drawing/2014/main" id="{591B418D-DF66-D033-4430-051ABBCFBCD5}"/>
              </a:ext>
            </a:extLst>
          </p:cNvPr>
          <p:cNvPicPr>
            <a:picLocks noChangeAspect="1"/>
          </p:cNvPicPr>
          <p:nvPr/>
        </p:nvPicPr>
        <p:blipFill>
          <a:blip r:embed="rId2"/>
          <a:stretch>
            <a:fillRect/>
          </a:stretch>
        </p:blipFill>
        <p:spPr>
          <a:xfrm>
            <a:off x="838200" y="1786558"/>
            <a:ext cx="9058016" cy="3284883"/>
          </a:xfrm>
          <a:prstGeom prst="rect">
            <a:avLst/>
          </a:prstGeom>
        </p:spPr>
      </p:pic>
      <p:pic>
        <p:nvPicPr>
          <p:cNvPr id="9" name="Picture 8">
            <a:extLst>
              <a:ext uri="{FF2B5EF4-FFF2-40B4-BE49-F238E27FC236}">
                <a16:creationId xmlns:a16="http://schemas.microsoft.com/office/drawing/2014/main" id="{524566FB-8AD0-9064-E23F-3AC2BA6EEE2C}"/>
              </a:ext>
            </a:extLst>
          </p:cNvPr>
          <p:cNvPicPr>
            <a:picLocks noChangeAspect="1"/>
          </p:cNvPicPr>
          <p:nvPr/>
        </p:nvPicPr>
        <p:blipFill>
          <a:blip r:embed="rId3"/>
          <a:stretch>
            <a:fillRect/>
          </a:stretch>
        </p:blipFill>
        <p:spPr>
          <a:xfrm>
            <a:off x="838200" y="5175372"/>
            <a:ext cx="9284139" cy="1122059"/>
          </a:xfrm>
          <a:prstGeom prst="rect">
            <a:avLst/>
          </a:prstGeom>
        </p:spPr>
      </p:pic>
    </p:spTree>
    <p:extLst>
      <p:ext uri="{BB962C8B-B14F-4D97-AF65-F5344CB8AC3E}">
        <p14:creationId xmlns:p14="http://schemas.microsoft.com/office/powerpoint/2010/main" val="337062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A792-506B-05A7-5F48-4FF3645CE428}"/>
              </a:ext>
            </a:extLst>
          </p:cNvPr>
          <p:cNvSpPr>
            <a:spLocks noGrp="1"/>
          </p:cNvSpPr>
          <p:nvPr>
            <p:ph type="title"/>
          </p:nvPr>
        </p:nvSpPr>
        <p:spPr/>
        <p:txBody>
          <a:bodyPr/>
          <a:lstStyle/>
          <a:p>
            <a:r>
              <a:rPr lang="en-US" dirty="0"/>
              <a:t>CIO-CS Spending by NAICS</a:t>
            </a:r>
          </a:p>
        </p:txBody>
      </p:sp>
      <p:pic>
        <p:nvPicPr>
          <p:cNvPr id="5" name="Picture 4">
            <a:extLst>
              <a:ext uri="{FF2B5EF4-FFF2-40B4-BE49-F238E27FC236}">
                <a16:creationId xmlns:a16="http://schemas.microsoft.com/office/drawing/2014/main" id="{05B35CBF-47B7-FD8E-7895-FD9C90EE3DED}"/>
              </a:ext>
            </a:extLst>
          </p:cNvPr>
          <p:cNvPicPr>
            <a:picLocks noChangeAspect="1"/>
          </p:cNvPicPr>
          <p:nvPr/>
        </p:nvPicPr>
        <p:blipFill>
          <a:blip r:embed="rId2"/>
          <a:stretch>
            <a:fillRect/>
          </a:stretch>
        </p:blipFill>
        <p:spPr>
          <a:xfrm>
            <a:off x="838200" y="1873699"/>
            <a:ext cx="9395129" cy="3437816"/>
          </a:xfrm>
          <a:prstGeom prst="rect">
            <a:avLst/>
          </a:prstGeom>
        </p:spPr>
      </p:pic>
      <p:pic>
        <p:nvPicPr>
          <p:cNvPr id="7" name="Picture 6">
            <a:extLst>
              <a:ext uri="{FF2B5EF4-FFF2-40B4-BE49-F238E27FC236}">
                <a16:creationId xmlns:a16="http://schemas.microsoft.com/office/drawing/2014/main" id="{FF24848B-D7C8-89D6-78A7-3CA63A08E457}"/>
              </a:ext>
            </a:extLst>
          </p:cNvPr>
          <p:cNvPicPr>
            <a:picLocks noChangeAspect="1"/>
          </p:cNvPicPr>
          <p:nvPr/>
        </p:nvPicPr>
        <p:blipFill>
          <a:blip r:embed="rId3"/>
          <a:stretch>
            <a:fillRect/>
          </a:stretch>
        </p:blipFill>
        <p:spPr>
          <a:xfrm>
            <a:off x="838199" y="5385316"/>
            <a:ext cx="11026423" cy="442990"/>
          </a:xfrm>
          <a:prstGeom prst="rect">
            <a:avLst/>
          </a:prstGeom>
        </p:spPr>
      </p:pic>
      <p:sp>
        <p:nvSpPr>
          <p:cNvPr id="8" name="Content Placeholder 4">
            <a:extLst>
              <a:ext uri="{FF2B5EF4-FFF2-40B4-BE49-F238E27FC236}">
                <a16:creationId xmlns:a16="http://schemas.microsoft.com/office/drawing/2014/main" id="{9C76BD7D-B54D-1F72-3222-F7625B196E21}"/>
              </a:ext>
            </a:extLst>
          </p:cNvPr>
          <p:cNvSpPr>
            <a:spLocks noGrp="1"/>
          </p:cNvSpPr>
          <p:nvPr>
            <p:ph idx="1"/>
          </p:nvPr>
        </p:nvSpPr>
        <p:spPr>
          <a:xfrm>
            <a:off x="10209473" y="1827806"/>
            <a:ext cx="1510085" cy="880801"/>
          </a:xfrm>
        </p:spPr>
        <p:txBody>
          <a:bodyPr>
            <a:normAutofit/>
          </a:bodyPr>
          <a:lstStyle/>
          <a:p>
            <a:pPr marL="0" indent="0">
              <a:buNone/>
            </a:pPr>
            <a:r>
              <a:rPr lang="en-US" sz="2000" b="1" dirty="0"/>
              <a:t>*Data from Bloomberg</a:t>
            </a:r>
          </a:p>
        </p:txBody>
      </p:sp>
    </p:spTree>
    <p:extLst>
      <p:ext uri="{BB962C8B-B14F-4D97-AF65-F5344CB8AC3E}">
        <p14:creationId xmlns:p14="http://schemas.microsoft.com/office/powerpoint/2010/main" val="322897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94A3-4231-17ED-DD48-AC06FD0D9813}"/>
              </a:ext>
            </a:extLst>
          </p:cNvPr>
          <p:cNvSpPr>
            <a:spLocks noGrp="1"/>
          </p:cNvSpPr>
          <p:nvPr>
            <p:ph type="title"/>
          </p:nvPr>
        </p:nvSpPr>
        <p:spPr/>
        <p:txBody>
          <a:bodyPr/>
          <a:lstStyle/>
          <a:p>
            <a:r>
              <a:rPr lang="en-US" dirty="0"/>
              <a:t>CIO-CS Spending by Set-Aside</a:t>
            </a:r>
          </a:p>
        </p:txBody>
      </p:sp>
      <p:pic>
        <p:nvPicPr>
          <p:cNvPr id="5" name="Picture 4">
            <a:extLst>
              <a:ext uri="{FF2B5EF4-FFF2-40B4-BE49-F238E27FC236}">
                <a16:creationId xmlns:a16="http://schemas.microsoft.com/office/drawing/2014/main" id="{5AE733DF-635B-F418-3B90-65D474DE1A40}"/>
              </a:ext>
            </a:extLst>
          </p:cNvPr>
          <p:cNvPicPr>
            <a:picLocks noChangeAspect="1"/>
          </p:cNvPicPr>
          <p:nvPr/>
        </p:nvPicPr>
        <p:blipFill>
          <a:blip r:embed="rId2"/>
          <a:stretch>
            <a:fillRect/>
          </a:stretch>
        </p:blipFill>
        <p:spPr>
          <a:xfrm>
            <a:off x="838201" y="1681961"/>
            <a:ext cx="8607950" cy="3698999"/>
          </a:xfrm>
          <a:prstGeom prst="rect">
            <a:avLst/>
          </a:prstGeom>
        </p:spPr>
      </p:pic>
      <p:pic>
        <p:nvPicPr>
          <p:cNvPr id="7" name="Picture 6">
            <a:extLst>
              <a:ext uri="{FF2B5EF4-FFF2-40B4-BE49-F238E27FC236}">
                <a16:creationId xmlns:a16="http://schemas.microsoft.com/office/drawing/2014/main" id="{F3C20665-6FDA-BC06-F2B4-DA1E872572F9}"/>
              </a:ext>
            </a:extLst>
          </p:cNvPr>
          <p:cNvPicPr>
            <a:picLocks noChangeAspect="1"/>
          </p:cNvPicPr>
          <p:nvPr/>
        </p:nvPicPr>
        <p:blipFill>
          <a:blip r:embed="rId3"/>
          <a:stretch>
            <a:fillRect/>
          </a:stretch>
        </p:blipFill>
        <p:spPr>
          <a:xfrm>
            <a:off x="838200" y="5404455"/>
            <a:ext cx="8193022" cy="1183311"/>
          </a:xfrm>
          <a:prstGeom prst="rect">
            <a:avLst/>
          </a:prstGeom>
        </p:spPr>
      </p:pic>
      <p:sp>
        <p:nvSpPr>
          <p:cNvPr id="8" name="Content Placeholder 4">
            <a:extLst>
              <a:ext uri="{FF2B5EF4-FFF2-40B4-BE49-F238E27FC236}">
                <a16:creationId xmlns:a16="http://schemas.microsoft.com/office/drawing/2014/main" id="{B4BB5B1B-93D6-965A-F87B-5F349BD02AB2}"/>
              </a:ext>
            </a:extLst>
          </p:cNvPr>
          <p:cNvSpPr>
            <a:spLocks noGrp="1"/>
          </p:cNvSpPr>
          <p:nvPr>
            <p:ph idx="1"/>
          </p:nvPr>
        </p:nvSpPr>
        <p:spPr>
          <a:xfrm>
            <a:off x="9843714" y="5380960"/>
            <a:ext cx="1510085" cy="880801"/>
          </a:xfrm>
        </p:spPr>
        <p:txBody>
          <a:bodyPr>
            <a:normAutofit/>
          </a:bodyPr>
          <a:lstStyle/>
          <a:p>
            <a:pPr marL="0" indent="0">
              <a:buNone/>
            </a:pPr>
            <a:r>
              <a:rPr lang="en-US" sz="2000" b="1" dirty="0"/>
              <a:t>*Data from Bloomberg</a:t>
            </a:r>
          </a:p>
        </p:txBody>
      </p:sp>
      <p:sp>
        <p:nvSpPr>
          <p:cNvPr id="9" name="Content Placeholder 4">
            <a:extLst>
              <a:ext uri="{FF2B5EF4-FFF2-40B4-BE49-F238E27FC236}">
                <a16:creationId xmlns:a16="http://schemas.microsoft.com/office/drawing/2014/main" id="{31246F69-B8B7-0A7A-9DC7-BB29998B12C2}"/>
              </a:ext>
            </a:extLst>
          </p:cNvPr>
          <p:cNvSpPr txBox="1">
            <a:spLocks/>
          </p:cNvSpPr>
          <p:nvPr/>
        </p:nvSpPr>
        <p:spPr>
          <a:xfrm>
            <a:off x="9662159" y="1730674"/>
            <a:ext cx="2529841" cy="1624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i="1" dirty="0"/>
              <a:t>NITAAC had a goal of 60% SB spendings on the GWAC and exceeded that goal significantly.</a:t>
            </a:r>
          </a:p>
        </p:txBody>
      </p:sp>
    </p:spTree>
    <p:extLst>
      <p:ext uri="{BB962C8B-B14F-4D97-AF65-F5344CB8AC3E}">
        <p14:creationId xmlns:p14="http://schemas.microsoft.com/office/powerpoint/2010/main" val="22141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6545" y="3292016"/>
            <a:ext cx="3633077"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The Store </a:t>
            </a:r>
          </a:p>
          <a:p>
            <a:pPr>
              <a:lnSpc>
                <a:spcPct val="80000"/>
              </a:lnSpc>
            </a:pPr>
            <a:r>
              <a:rPr lang="en-US" sz="4800" b="1" dirty="0">
                <a:solidFill>
                  <a:schemeClr val="bg1"/>
                </a:solidFill>
                <a:latin typeface="+mj-lt"/>
              </a:rPr>
              <a:t>Requirements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00354" y="2253430"/>
            <a:ext cx="845932" cy="845932"/>
          </a:xfrm>
          <a:prstGeom prst="rect">
            <a:avLst/>
          </a:prstGeom>
        </p:spPr>
      </p:pic>
    </p:spTree>
    <p:extLst>
      <p:ext uri="{BB962C8B-B14F-4D97-AF65-F5344CB8AC3E}">
        <p14:creationId xmlns:p14="http://schemas.microsoft.com/office/powerpoint/2010/main" val="6618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3525-B33B-0A4D-F938-7BF6FED047CE}"/>
              </a:ext>
            </a:extLst>
          </p:cNvPr>
          <p:cNvSpPr>
            <a:spLocks noGrp="1"/>
          </p:cNvSpPr>
          <p:nvPr>
            <p:ph type="title"/>
          </p:nvPr>
        </p:nvSpPr>
        <p:spPr/>
        <p:txBody>
          <a:bodyPr/>
          <a:lstStyle/>
          <a:p>
            <a:r>
              <a:rPr lang="en-US" dirty="0"/>
              <a:t>The Store: Basic Information</a:t>
            </a:r>
          </a:p>
        </p:txBody>
      </p:sp>
      <p:sp>
        <p:nvSpPr>
          <p:cNvPr id="3" name="Content Placeholder 2">
            <a:extLst>
              <a:ext uri="{FF2B5EF4-FFF2-40B4-BE49-F238E27FC236}">
                <a16:creationId xmlns:a16="http://schemas.microsoft.com/office/drawing/2014/main" id="{25D4ED14-2A90-349C-ABC6-EF2FC47AA32A}"/>
              </a:ext>
            </a:extLst>
          </p:cNvPr>
          <p:cNvSpPr>
            <a:spLocks noGrp="1"/>
          </p:cNvSpPr>
          <p:nvPr>
            <p:ph idx="1"/>
          </p:nvPr>
        </p:nvSpPr>
        <p:spPr/>
        <p:txBody>
          <a:bodyPr>
            <a:normAutofit fontScale="92500" lnSpcReduction="20000"/>
          </a:bodyPr>
          <a:lstStyle/>
          <a:p>
            <a:r>
              <a:rPr lang="en-US" dirty="0"/>
              <a:t>NAICS: 334111 and 541519 </a:t>
            </a:r>
          </a:p>
          <a:p>
            <a:pPr lvl="1"/>
            <a:r>
              <a:rPr lang="en-US" dirty="0"/>
              <a:t>The small business size standards are 1000 employees (for 334111) and 150 employees (for 541519 - VARs).</a:t>
            </a:r>
          </a:p>
          <a:p>
            <a:r>
              <a:rPr lang="en-US" dirty="0"/>
              <a:t>Anticipated Awards: all qualified offerors</a:t>
            </a:r>
          </a:p>
          <a:p>
            <a:r>
              <a:rPr lang="en-US" dirty="0"/>
              <a:t>Offerors may propose under the solicitation either as an Original Equipment Manufacturer (OEM) or as a Value Added Reseller (VAR) subject to the definitions provided below.</a:t>
            </a:r>
          </a:p>
          <a:p>
            <a:pPr lvl="1"/>
            <a:r>
              <a:rPr lang="en-US" dirty="0"/>
              <a:t>Original Equipment Manufacturer (OEM) – A concern which, with its own facilities, performs the primary activities in transforming inorganic or organic substances, including the assembly of parts and components, into the end item being acquired.</a:t>
            </a:r>
          </a:p>
          <a:p>
            <a:pPr lvl="1"/>
            <a:r>
              <a:rPr lang="en-US" dirty="0"/>
              <a:t>Value Added Reseller (VAR) – Company that takes existing commodities adds its own “value” and resells it as a new product or package. An Information Technology Value Added Reseller provides a total solution to information technology commodity acquisitions along with commodity enabling services.</a:t>
            </a:r>
          </a:p>
        </p:txBody>
      </p:sp>
    </p:spTree>
    <p:extLst>
      <p:ext uri="{BB962C8B-B14F-4D97-AF65-F5344CB8AC3E}">
        <p14:creationId xmlns:p14="http://schemas.microsoft.com/office/powerpoint/2010/main" val="3351365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11755</TotalTime>
  <Words>2513</Words>
  <Application>Microsoft Office PowerPoint</Application>
  <PresentationFormat>Widescreen</PresentationFormat>
  <Paragraphs>146</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Source Sans Pro</vt:lpstr>
      <vt:lpstr>Symbol</vt:lpstr>
      <vt:lpstr>Wingdings</vt:lpstr>
      <vt:lpstr>Office Theme</vt:lpstr>
      <vt:lpstr>NITAAC  CIO-CS  “The Store” Pre-RFP Webinar</vt:lpstr>
      <vt:lpstr>OST Global Solutions</vt:lpstr>
      <vt:lpstr>PowerPoint Presentation</vt:lpstr>
      <vt:lpstr>NITAAC CIO-CS “The Store”</vt:lpstr>
      <vt:lpstr>CIO-CS Spending by Agency</vt:lpstr>
      <vt:lpstr>CIO-CS Spending by NAICS</vt:lpstr>
      <vt:lpstr>CIO-CS Spending by Set-Aside</vt:lpstr>
      <vt:lpstr>PowerPoint Presentation</vt:lpstr>
      <vt:lpstr>The Store: Basic Information</vt:lpstr>
      <vt:lpstr>The Store: Scope</vt:lpstr>
      <vt:lpstr>The Store: Aniticipated Minimum Requirements</vt:lpstr>
      <vt:lpstr>PowerPoint Presentation</vt:lpstr>
      <vt:lpstr>CIO-CS Evaluation Criteria</vt:lpstr>
      <vt:lpstr>Preparing for CIO-CS Evaluation Criteria: Management Approach</vt:lpstr>
      <vt:lpstr>Preparing for CIO-CS Evaluation Criteria: Management Approach</vt:lpstr>
      <vt:lpstr>Preparing for CIO-CS Evaluation Criteria: Technical Understanding and Capability</vt:lpstr>
      <vt:lpstr>Preparing for CIO-CS Evaluation Criteria: Technical Understanding and Capability</vt:lpstr>
      <vt:lpstr>Preparing for CIO-CS Evaluation Criteria: Past Performance</vt:lpstr>
      <vt:lpstr>Preparing for CIO-CS Evaluation Criteria: Price</vt:lpstr>
      <vt:lpstr>PowerPoint Presentation</vt:lpstr>
      <vt:lpstr>Next Steps &amp; Resources</vt:lpstr>
      <vt:lpstr>Let’s Partner in Winning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Performance Indicators</dc:title>
  <dc:creator>Olessia Taylor</dc:creator>
  <cp:lastModifiedBy>David Huff</cp:lastModifiedBy>
  <cp:revision>343</cp:revision>
  <dcterms:created xsi:type="dcterms:W3CDTF">2017-02-09T21:07:21Z</dcterms:created>
  <dcterms:modified xsi:type="dcterms:W3CDTF">2024-07-24T17:06:21Z</dcterms:modified>
</cp:coreProperties>
</file>