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6"/>
  </p:notesMasterIdLst>
  <p:sldIdLst>
    <p:sldId id="256" r:id="rId5"/>
    <p:sldId id="367" r:id="rId6"/>
    <p:sldId id="436" r:id="rId7"/>
    <p:sldId id="368" r:id="rId8"/>
    <p:sldId id="369" r:id="rId9"/>
    <p:sldId id="370" r:id="rId10"/>
    <p:sldId id="371" r:id="rId11"/>
    <p:sldId id="437" r:id="rId12"/>
    <p:sldId id="372" r:id="rId13"/>
    <p:sldId id="374" r:id="rId14"/>
    <p:sldId id="373" r:id="rId15"/>
    <p:sldId id="375" r:id="rId16"/>
    <p:sldId id="376" r:id="rId17"/>
    <p:sldId id="377" r:id="rId18"/>
    <p:sldId id="378" r:id="rId19"/>
    <p:sldId id="379" r:id="rId20"/>
    <p:sldId id="442" r:id="rId21"/>
    <p:sldId id="380" r:id="rId22"/>
    <p:sldId id="381" r:id="rId23"/>
    <p:sldId id="382" r:id="rId24"/>
    <p:sldId id="383" r:id="rId25"/>
    <p:sldId id="440" r:id="rId26"/>
    <p:sldId id="443" r:id="rId27"/>
    <p:sldId id="384" r:id="rId28"/>
    <p:sldId id="441" r:id="rId29"/>
    <p:sldId id="385" r:id="rId30"/>
    <p:sldId id="386" r:id="rId31"/>
    <p:sldId id="387" r:id="rId32"/>
    <p:sldId id="438" r:id="rId33"/>
    <p:sldId id="390" r:id="rId34"/>
    <p:sldId id="389" r:id="rId35"/>
    <p:sldId id="391" r:id="rId36"/>
    <p:sldId id="392" r:id="rId37"/>
    <p:sldId id="393" r:id="rId38"/>
    <p:sldId id="394" r:id="rId39"/>
    <p:sldId id="395" r:id="rId40"/>
    <p:sldId id="396" r:id="rId41"/>
    <p:sldId id="397" r:id="rId42"/>
    <p:sldId id="398" r:id="rId43"/>
    <p:sldId id="445" r:id="rId44"/>
    <p:sldId id="444" r:id="rId45"/>
    <p:sldId id="399" r:id="rId46"/>
    <p:sldId id="400" r:id="rId47"/>
    <p:sldId id="401" r:id="rId48"/>
    <p:sldId id="402" r:id="rId49"/>
    <p:sldId id="403" r:id="rId50"/>
    <p:sldId id="404" r:id="rId51"/>
    <p:sldId id="405" r:id="rId52"/>
    <p:sldId id="406" r:id="rId53"/>
    <p:sldId id="407" r:id="rId54"/>
    <p:sldId id="408" r:id="rId55"/>
    <p:sldId id="409" r:id="rId56"/>
    <p:sldId id="439" r:id="rId57"/>
    <p:sldId id="411" r:id="rId58"/>
    <p:sldId id="410" r:id="rId59"/>
    <p:sldId id="412" r:id="rId60"/>
    <p:sldId id="413" r:id="rId61"/>
    <p:sldId id="414" r:id="rId62"/>
    <p:sldId id="415" r:id="rId63"/>
    <p:sldId id="416" r:id="rId64"/>
    <p:sldId id="417" r:id="rId65"/>
    <p:sldId id="418" r:id="rId66"/>
    <p:sldId id="419" r:id="rId67"/>
    <p:sldId id="420" r:id="rId68"/>
    <p:sldId id="421" r:id="rId69"/>
    <p:sldId id="422" r:id="rId70"/>
    <p:sldId id="423" r:id="rId71"/>
    <p:sldId id="424" r:id="rId72"/>
    <p:sldId id="425" r:id="rId73"/>
    <p:sldId id="447" r:id="rId74"/>
    <p:sldId id="426" r:id="rId75"/>
    <p:sldId id="427" r:id="rId76"/>
    <p:sldId id="428" r:id="rId77"/>
    <p:sldId id="429" r:id="rId78"/>
    <p:sldId id="430" r:id="rId79"/>
    <p:sldId id="431" r:id="rId80"/>
    <p:sldId id="432" r:id="rId81"/>
    <p:sldId id="433" r:id="rId82"/>
    <p:sldId id="448" r:id="rId83"/>
    <p:sldId id="434" r:id="rId84"/>
    <p:sldId id="446"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1" autoAdjust="0"/>
    <p:restoredTop sz="76877" autoAdjust="0"/>
  </p:normalViewPr>
  <p:slideViewPr>
    <p:cSldViewPr snapToGrid="0">
      <p:cViewPr varScale="1">
        <p:scale>
          <a:sx n="81" d="100"/>
          <a:sy n="81" d="100"/>
        </p:scale>
        <p:origin x="1662" y="9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ableStyles" Target="tableStyle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7CFFF2-8846-4FF8-91B5-FD55B30DD8BA}" type="datetimeFigureOut">
              <a:rPr lang="en-US" smtClean="0"/>
              <a:t>8/16/2024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7F3608-5351-4851-9743-701E3CE2BA54}" type="slidenum">
              <a:rPr lang="en-US" smtClean="0"/>
              <a:t>‹#›</a:t>
            </a:fld>
            <a:endParaRPr lang="en-US"/>
          </a:p>
        </p:txBody>
      </p:sp>
    </p:spTree>
    <p:extLst>
      <p:ext uri="{BB962C8B-B14F-4D97-AF65-F5344CB8AC3E}">
        <p14:creationId xmlns:p14="http://schemas.microsoft.com/office/powerpoint/2010/main" val="251962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Emphasis on evaluation criteria that only an incumbent will be able to get top marks in. For example experience of the staff being bid with obscure or customer specific tools. Overemphasis on the relevance of experience might be another. </a:t>
            </a:r>
          </a:p>
          <a:p>
            <a:r>
              <a:rPr lang="en-US" dirty="0">
                <a:effectLst/>
              </a:rPr>
              <a:t>Emphasis on criteria that are easy to bias. Risk mitigation and quality are good examples. </a:t>
            </a:r>
          </a:p>
          <a:p>
            <a:r>
              <a:rPr lang="en-US" dirty="0">
                <a:effectLst/>
              </a:rPr>
              <a:t>Prohibitions against contacting or rehiring incumbent staff. </a:t>
            </a:r>
          </a:p>
          <a:p>
            <a:r>
              <a:rPr lang="en-US" dirty="0">
                <a:effectLst/>
              </a:rPr>
              <a:t>Unusual labeling of key staff. If all of the staff are considered key and resumes are required for all staff being bid it's a bad sign. </a:t>
            </a:r>
          </a:p>
          <a:p>
            <a:r>
              <a:rPr lang="en-US" dirty="0">
                <a:effectLst/>
              </a:rPr>
              <a:t>Evaluation practices that are outside the norm for that agency. If pricing is normally evaluated at 40% and on this RFP it's being evaluated at 10% you have to wonder why. But this also requires you to know what the norms and trends are for that customer. </a:t>
            </a:r>
          </a:p>
          <a:p>
            <a:r>
              <a:rPr lang="en-US" dirty="0">
                <a:effectLst/>
              </a:rPr>
              <a:t>Use of multiple evaluation criteria to address the same thing. For example, requiring that past performance projects include the staff being bid so that in essence staffing is getting counted twice (and acceptable past performance is hard to find). When combined these can make one particular element count out of proportion. </a:t>
            </a:r>
          </a:p>
          <a:p>
            <a:r>
              <a:rPr lang="en-US" dirty="0">
                <a:effectLst/>
              </a:rPr>
              <a:t>Short, inflexible deadlines. On its own it doesn't mean much, but it can favor a contractor who is expecting the bid. </a:t>
            </a:r>
          </a:p>
          <a:p>
            <a:r>
              <a:rPr lang="en-US" dirty="0">
                <a:effectLst/>
              </a:rPr>
              <a:t>Ambiguity that favors an incumbent. For example, requirement to supply custom software without the requirements being defined. Scopes that aren't defined. Deliverables that are named, but not described. Statements of Work that require you to know the customer's undocumented standard operating procedures. </a:t>
            </a:r>
          </a:p>
          <a:p>
            <a:r>
              <a:rPr lang="en-US" dirty="0">
                <a:effectLst/>
              </a:rPr>
              <a:t>So much detail that it's overwhelming. </a:t>
            </a:r>
          </a:p>
          <a:p>
            <a:r>
              <a:rPr lang="en-US" dirty="0">
                <a:effectLst/>
              </a:rPr>
              <a:t>Page limitations that make it impossible to respond to all of the requirements so that only the preferred bidder will know what to focus on and what they can </a:t>
            </a:r>
            <a:r>
              <a:rPr lang="en-US" u="sng" dirty="0">
                <a:effectLst/>
                <a:hlinkClick r:id="" action="ppaction://hlinkfile" tooltip="Click to Continue &gt; by Savings Explorer"/>
              </a:rPr>
              <a:t>skip</a:t>
            </a:r>
            <a:r>
              <a:rPr lang="en-US" dirty="0">
                <a:effectLst/>
              </a:rPr>
              <a:t> without being branded "noncompliant." </a:t>
            </a:r>
          </a:p>
          <a:p>
            <a:r>
              <a:rPr lang="en-US" dirty="0">
                <a:effectLst/>
              </a:rPr>
              <a:t>Fixed price proposals where you don't have enough information to know how long things will take. </a:t>
            </a:r>
          </a:p>
          <a:p>
            <a:r>
              <a:rPr lang="en-US" dirty="0">
                <a:effectLst/>
              </a:rPr>
              <a:t>Unusually brief responses to questions, especially when there are only a handful of bidders or when they are unresponsive to questions they could easily </a:t>
            </a:r>
            <a:r>
              <a:rPr lang="en-US" u="sng" dirty="0">
                <a:effectLst/>
                <a:hlinkClick r:id="" action="ppaction://hlinkfile" tooltip="Click to Continue &gt; by Savings Explorer"/>
              </a:rPr>
              <a:t>answer</a:t>
            </a:r>
            <a:r>
              <a:rPr lang="en-US" dirty="0">
                <a:effectLst/>
              </a:rPr>
              <a:t>. </a:t>
            </a:r>
          </a:p>
          <a:p>
            <a:r>
              <a:rPr lang="en-US" dirty="0">
                <a:effectLst/>
              </a:rPr>
              <a:t>Unusually lengthy answers to questions, often delivered at the last minute without an extension. </a:t>
            </a:r>
          </a:p>
          <a:p>
            <a:r>
              <a:rPr lang="en-US">
                <a:effectLst/>
              </a:rPr>
              <a:t>"Processes" specified in the RFP that can't be mapped or flow charted so that only someone who has experience with them can figure out how they work</a:t>
            </a:r>
          </a:p>
          <a:p>
            <a:endParaRPr lang="en-US"/>
          </a:p>
        </p:txBody>
      </p:sp>
      <p:sp>
        <p:nvSpPr>
          <p:cNvPr id="4" name="Slide Number Placeholder 3"/>
          <p:cNvSpPr>
            <a:spLocks noGrp="1"/>
          </p:cNvSpPr>
          <p:nvPr>
            <p:ph type="sldNum" sz="quarter" idx="10"/>
          </p:nvPr>
        </p:nvSpPr>
        <p:spPr/>
        <p:txBody>
          <a:bodyPr/>
          <a:lstStyle/>
          <a:p>
            <a:fld id="{DA61334A-31EB-4630-BE16-0A8DC4C773D3}" type="slidenum">
              <a:rPr lang="en-US" smtClean="0"/>
              <a:t>20</a:t>
            </a:fld>
            <a:endParaRPr lang="en-US"/>
          </a:p>
        </p:txBody>
      </p:sp>
    </p:spTree>
    <p:extLst>
      <p:ext uri="{BB962C8B-B14F-4D97-AF65-F5344CB8AC3E}">
        <p14:creationId xmlns:p14="http://schemas.microsoft.com/office/powerpoint/2010/main" val="38640426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95986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794813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170205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22808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861631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063995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76072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771688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0185152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216404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21</a:t>
            </a:fld>
            <a:endParaRPr lang="en-US"/>
          </a:p>
        </p:txBody>
      </p:sp>
    </p:spTree>
    <p:extLst>
      <p:ext uri="{BB962C8B-B14F-4D97-AF65-F5344CB8AC3E}">
        <p14:creationId xmlns:p14="http://schemas.microsoft.com/office/powerpoint/2010/main" val="37081749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396606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539561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80314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3557060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t> The key to initiating solution development sessions is to:</a:t>
            </a:r>
            <a:endParaRPr lang="en-US" dirty="0"/>
          </a:p>
          <a:p>
            <a:pPr marL="457200" lvl="1" indent="0">
              <a:buFont typeface="+mj-lt"/>
              <a:buNone/>
            </a:pPr>
            <a:r>
              <a:rPr lang="en-US" b="1" dirty="0"/>
              <a:t>a) Have a structured session with the right SMEs present.</a:t>
            </a:r>
            <a:endParaRPr lang="en-US" dirty="0"/>
          </a:p>
          <a:p>
            <a:pPr marL="1143000" lvl="2" indent="-228600">
              <a:buFont typeface="+mj-lt"/>
              <a:buAutoNum type="arabicPeriod"/>
            </a:pPr>
            <a:r>
              <a:rPr lang="en-US" b="1" dirty="0"/>
              <a:t>Explanation:</a:t>
            </a:r>
            <a:r>
              <a:rPr lang="en-US" dirty="0"/>
              <a:t> A successful solution development session requires structure and the involvement of the right Subject Matter Experts (SMEs). These sessions need clear guidance and objectives to ensure that the solutions developed are aligned with the customer's needs and the proposal’s goals. Open-ended or unstructured sessions might lead to a lack of focus, wasted time (especially for valuable SMEs who are in high demand and are billable on projects), and incomplete or irrelevant solutions.</a:t>
            </a:r>
          </a:p>
          <a:p>
            <a:pPr>
              <a:buFont typeface="+mj-lt"/>
              <a:buAutoNum type="arabicPeriod"/>
            </a:pPr>
            <a:r>
              <a:rPr lang="en-US" b="1" dirty="0"/>
              <a:t> Mastering the art of the SME interview involves only focusing on the technical facts and avoiding subjective feelings and stories about one’s experiences.</a:t>
            </a:r>
            <a:endParaRPr lang="en-US" dirty="0"/>
          </a:p>
          <a:p>
            <a:pPr marL="457200" lvl="1" indent="0">
              <a:buFont typeface="+mj-lt"/>
              <a:buNone/>
            </a:pPr>
            <a:r>
              <a:rPr lang="en-US" b="1" dirty="0"/>
              <a:t>b) False</a:t>
            </a:r>
            <a:endParaRPr lang="en-US" dirty="0"/>
          </a:p>
          <a:p>
            <a:pPr marL="914400" lvl="2" indent="0">
              <a:buFont typeface="+mj-lt"/>
              <a:buNone/>
            </a:pPr>
            <a:r>
              <a:rPr lang="en-US" b="1" dirty="0"/>
              <a:t>Explanation:</a:t>
            </a:r>
            <a:r>
              <a:rPr lang="en-US" dirty="0"/>
              <a:t> While technical facts are important, a well-rounded SME interview often benefits from understanding the subjective experiences and stories of the SME. These insights can help to humanize the solution and provide valuable context that can make the proposal more compelling and aligned with the customer’s expectations.</a:t>
            </a:r>
          </a:p>
          <a:p>
            <a:pPr>
              <a:buFont typeface="+mj-lt"/>
              <a:buAutoNum type="arabicPeriod"/>
            </a:pPr>
            <a:r>
              <a:rPr lang="en-US" b="1" dirty="0"/>
              <a:t>List the six steps to claim leadership over proposal content.</a:t>
            </a:r>
            <a:r>
              <a:rPr lang="en-US" dirty="0"/>
              <a:t> </a:t>
            </a:r>
          </a:p>
          <a:p>
            <a:pPr>
              <a:buFont typeface="+mj-lt"/>
              <a:buNone/>
            </a:pPr>
            <a:r>
              <a:rPr lang="en-US" dirty="0"/>
              <a:t>The six steps are:</a:t>
            </a:r>
          </a:p>
          <a:p>
            <a:pPr>
              <a:buFont typeface="+mj-lt"/>
              <a:buNone/>
            </a:pPr>
            <a:r>
              <a:rPr lang="en-US" b="1" dirty="0"/>
              <a:t>1. Become an "expert" in your proposal's subject matter:</a:t>
            </a:r>
            <a:r>
              <a:rPr lang="en-US" dirty="0"/>
              <a:t> Deeply understand the proposal's content and context to lead effectively.</a:t>
            </a:r>
          </a:p>
          <a:p>
            <a:pPr>
              <a:buFont typeface="+mj-lt"/>
              <a:buNone/>
            </a:pPr>
            <a:r>
              <a:rPr lang="en-US" b="1" dirty="0"/>
              <a:t>2. Initiate and facilitate solution development sessions:</a:t>
            </a:r>
            <a:r>
              <a:rPr lang="en-US" dirty="0"/>
              <a:t> Organize and guide sessions to develop strong, customer-focused solutions.</a:t>
            </a:r>
          </a:p>
          <a:p>
            <a:pPr>
              <a:buFont typeface="+mj-lt"/>
              <a:buNone/>
            </a:pPr>
            <a:r>
              <a:rPr lang="en-US" b="1" dirty="0"/>
              <a:t>3. Give ample direction and help to SMEs:</a:t>
            </a:r>
            <a:r>
              <a:rPr lang="en-US" dirty="0"/>
              <a:t> Provide clear guidance and support to SMEs to ensure their contributions align with the proposal’s goals.</a:t>
            </a:r>
          </a:p>
          <a:p>
            <a:pPr>
              <a:buFont typeface="+mj-lt"/>
              <a:buNone/>
            </a:pPr>
            <a:r>
              <a:rPr lang="en-US" b="1" dirty="0"/>
              <a:t>4. Run in-process reviews:</a:t>
            </a:r>
            <a:r>
              <a:rPr lang="en-US" dirty="0"/>
              <a:t> Regularly review content during development to ensure quality and adherence to the proposal strategy.</a:t>
            </a:r>
          </a:p>
          <a:p>
            <a:pPr>
              <a:buFont typeface="+mj-lt"/>
              <a:buNone/>
            </a:pPr>
            <a:r>
              <a:rPr lang="en-US" b="1" dirty="0"/>
              <a:t>5. Tell good content from bad content:</a:t>
            </a:r>
            <a:r>
              <a:rPr lang="en-US" dirty="0"/>
              <a:t> Evaluate the content critically to distinguish between what works and what doesn’t.</a:t>
            </a:r>
          </a:p>
          <a:p>
            <a:pPr>
              <a:buFont typeface="+mj-lt"/>
              <a:buNone/>
            </a:pPr>
            <a:r>
              <a:rPr lang="en-US" b="1" dirty="0"/>
              <a:t>6. Fix yourself whatever isn’t working:</a:t>
            </a:r>
            <a:r>
              <a:rPr lang="en-US" dirty="0"/>
              <a:t> Take initiative to correct issues in the proposal content, ensuring it meets the highest standards.</a:t>
            </a:r>
          </a:p>
          <a:p>
            <a:pPr>
              <a:buFont typeface="+mj-lt"/>
              <a:buAutoNum type="arabicPeriod"/>
            </a:pPr>
            <a:endParaRPr lang="en-US" b="1" dirty="0"/>
          </a:p>
        </p:txBody>
      </p:sp>
      <p:sp>
        <p:nvSpPr>
          <p:cNvPr id="4" name="Slide Number Placeholder 3"/>
          <p:cNvSpPr>
            <a:spLocks noGrp="1"/>
          </p:cNvSpPr>
          <p:nvPr>
            <p:ph type="sldNum" sz="quarter" idx="5"/>
          </p:nvPr>
        </p:nvSpPr>
        <p:spPr/>
        <p:txBody>
          <a:bodyPr/>
          <a:lstStyle/>
          <a:p>
            <a:fld id="{B77F3608-5351-4851-9743-701E3CE2BA54}" type="slidenum">
              <a:rPr lang="en-US" smtClean="0"/>
              <a:t>79</a:t>
            </a:fld>
            <a:endParaRPr lang="en-US"/>
          </a:p>
        </p:txBody>
      </p:sp>
    </p:spTree>
    <p:extLst>
      <p:ext uri="{BB962C8B-B14F-4D97-AF65-F5344CB8AC3E}">
        <p14:creationId xmlns:p14="http://schemas.microsoft.com/office/powerpoint/2010/main" val="2517824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7F3608-5351-4851-9743-701E3CE2BA54}" type="slidenum">
              <a:rPr lang="en-US" smtClean="0"/>
              <a:t>80</a:t>
            </a:fld>
            <a:endParaRPr lang="en-US"/>
          </a:p>
        </p:txBody>
      </p:sp>
    </p:spTree>
    <p:extLst>
      <p:ext uri="{BB962C8B-B14F-4D97-AF65-F5344CB8AC3E}">
        <p14:creationId xmlns:p14="http://schemas.microsoft.com/office/powerpoint/2010/main" val="617785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7F3608-5351-4851-9743-701E3CE2BA54}" type="slidenum">
              <a:rPr lang="en-US" smtClean="0"/>
              <a:t>81</a:t>
            </a:fld>
            <a:endParaRPr lang="en-US"/>
          </a:p>
        </p:txBody>
      </p:sp>
    </p:spTree>
    <p:extLst>
      <p:ext uri="{BB962C8B-B14F-4D97-AF65-F5344CB8AC3E}">
        <p14:creationId xmlns:p14="http://schemas.microsoft.com/office/powerpoint/2010/main" val="1219064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Which requirement in an RFP might suggest it is tailored for an incumbent vendor?</a:t>
            </a:r>
            <a:endParaRPr lang="en-US" dirty="0"/>
          </a:p>
          <a:p>
            <a:pPr>
              <a:buFont typeface="Arial" panose="020B0604020202020204" pitchFamily="34" charset="0"/>
              <a:buNone/>
            </a:pPr>
            <a:r>
              <a:rPr lang="en-US" b="1" dirty="0"/>
              <a:t>c) Personnel must have a specific large number of years of experience in a highly niche industry</a:t>
            </a:r>
            <a:endParaRPr lang="en-US" dirty="0"/>
          </a:p>
          <a:p>
            <a:pPr marL="742950" lvl="1" indent="-285750">
              <a:buFont typeface="Arial" panose="020B0604020202020204" pitchFamily="34" charset="0"/>
              <a:buChar char="•"/>
            </a:pPr>
            <a:r>
              <a:rPr lang="en-US" b="1" dirty="0"/>
              <a:t>Explanation:</a:t>
            </a:r>
            <a:r>
              <a:rPr lang="en-US" dirty="0"/>
              <a:t> A requirement for personnel to have a large number of years of experience in a highly niche industry is often a red flag that the RFP is tailored for an incumbent vendor. The incumbent would most likely already have personnel who meet this criterion, giving them a significant advantage over other bidders.</a:t>
            </a:r>
          </a:p>
          <a:p>
            <a:r>
              <a:rPr lang="en-US" b="1" dirty="0"/>
              <a:t>2. A performance specification that aligns with only one product suggests that the RFP:</a:t>
            </a:r>
            <a:endParaRPr lang="en-US" dirty="0"/>
          </a:p>
          <a:p>
            <a:pPr>
              <a:buFont typeface="Arial" panose="020B0604020202020204" pitchFamily="34" charset="0"/>
              <a:buNone/>
            </a:pPr>
            <a:r>
              <a:rPr lang="en-US" b="1" dirty="0"/>
              <a:t>b) Is wired for a particular vendor's product</a:t>
            </a:r>
            <a:endParaRPr lang="en-US" dirty="0"/>
          </a:p>
          <a:p>
            <a:pPr marL="742950" lvl="1" indent="-285750">
              <a:buFont typeface="Arial" panose="020B0604020202020204" pitchFamily="34" charset="0"/>
              <a:buChar char="•"/>
            </a:pPr>
            <a:r>
              <a:rPr lang="en-US" b="1" dirty="0"/>
              <a:t>Explanation:</a:t>
            </a:r>
            <a:r>
              <a:rPr lang="en-US" dirty="0"/>
              <a:t> When the performance specifications in an RFP align very closely with the features or capabilities of a single product, it is an indication that the RFP might be "wired" or written with the intent of selecting a particular vendor who offers that specific product. This limits competition and may unfairly advantage one vendor.</a:t>
            </a:r>
          </a:p>
          <a:p>
            <a:r>
              <a:rPr lang="en-US" b="1" dirty="0"/>
              <a:t>3. It is always best to avoid pursuing an RFP that appears to be wired.</a:t>
            </a:r>
            <a:endParaRPr lang="en-US" dirty="0"/>
          </a:p>
          <a:p>
            <a:pPr>
              <a:buFont typeface="Arial" panose="020B0604020202020204" pitchFamily="34" charset="0"/>
              <a:buNone/>
            </a:pPr>
            <a:r>
              <a:rPr lang="en-US" b="1" dirty="0"/>
              <a:t>b) False</a:t>
            </a:r>
            <a:endParaRPr lang="en-US" dirty="0"/>
          </a:p>
          <a:p>
            <a:pPr marL="742950" lvl="1" indent="-285750">
              <a:buFont typeface="Arial" panose="020B0604020202020204" pitchFamily="34" charset="0"/>
              <a:buChar char="•"/>
            </a:pPr>
            <a:r>
              <a:rPr lang="en-US" b="1" dirty="0"/>
              <a:t>Explanation:</a:t>
            </a:r>
            <a:r>
              <a:rPr lang="en-US" dirty="0"/>
              <a:t> While a wired RFP can be challenging and may have been written with a specific vendor in mind, it is not always best to avoid pursuing it. Sometimes, even with a wired RFP, there are opportunities to offer a better solution, build relationships, or gather valuable market intelligence. Each situation should be assessed individually to determine whether it’s worth pursuing.</a:t>
            </a:r>
          </a:p>
        </p:txBody>
      </p:sp>
      <p:sp>
        <p:nvSpPr>
          <p:cNvPr id="4" name="Slide Number Placeholder 3"/>
          <p:cNvSpPr>
            <a:spLocks noGrp="1"/>
          </p:cNvSpPr>
          <p:nvPr>
            <p:ph type="sldNum" sz="quarter" idx="5"/>
          </p:nvPr>
        </p:nvSpPr>
        <p:spPr/>
        <p:txBody>
          <a:bodyPr/>
          <a:lstStyle/>
          <a:p>
            <a:fld id="{B77F3608-5351-4851-9743-701E3CE2BA54}" type="slidenum">
              <a:rPr lang="en-US" smtClean="0"/>
              <a:t>22</a:t>
            </a:fld>
            <a:endParaRPr lang="en-US"/>
          </a:p>
        </p:txBody>
      </p:sp>
    </p:spTree>
    <p:extLst>
      <p:ext uri="{BB962C8B-B14F-4D97-AF65-F5344CB8AC3E}">
        <p14:creationId xmlns:p14="http://schemas.microsoft.com/office/powerpoint/2010/main" val="2724477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a:pPr>
            <a:r>
              <a:rPr lang="en-US" b="1" dirty="0"/>
              <a:t> A great proposal kickoff should:</a:t>
            </a:r>
            <a:endParaRPr lang="en-US" dirty="0"/>
          </a:p>
          <a:p>
            <a:pPr marL="457200" lvl="1" indent="0">
              <a:buFont typeface="+mj-lt"/>
              <a:buNone/>
            </a:pPr>
            <a:r>
              <a:rPr lang="en-US" b="1" dirty="0"/>
              <a:t>c) Set the psychological tone for the entire proposal process</a:t>
            </a:r>
            <a:endParaRPr lang="en-US" dirty="0"/>
          </a:p>
          <a:p>
            <a:pPr marL="914400" lvl="2" indent="0">
              <a:buFont typeface="+mj-lt"/>
              <a:buNone/>
            </a:pPr>
            <a:r>
              <a:rPr lang="en-US" b="1" dirty="0"/>
              <a:t>Explanation:</a:t>
            </a:r>
            <a:r>
              <a:rPr lang="en-US" dirty="0"/>
              <a:t> A successful proposal kickoff meeting is designed to set the tone for the entire proposal process. It’s an opportunity to align the team’s focus, clarify roles and expectations, and energize everyone for the work ahead. Merely reading the RFP aloud or issuing assignments would miss this critical aspect.</a:t>
            </a:r>
          </a:p>
          <a:p>
            <a:pPr>
              <a:buFont typeface="+mj-lt"/>
              <a:buAutoNum type="arabicPeriod"/>
            </a:pPr>
            <a:r>
              <a:rPr lang="en-US" b="1" dirty="0"/>
              <a:t> What is the primary purpose of Just-In-Time (JIT) training sessions in proposal management?</a:t>
            </a:r>
            <a:endParaRPr lang="en-US" dirty="0"/>
          </a:p>
          <a:p>
            <a:pPr marL="457200" lvl="1" indent="0">
              <a:buFont typeface="+mj-lt"/>
              <a:buNone/>
            </a:pPr>
            <a:r>
              <a:rPr lang="en-US" b="1" dirty="0"/>
              <a:t>b) To deliver necessary skills appropriate for a specific proposal stage</a:t>
            </a:r>
            <a:endParaRPr lang="en-US" dirty="0"/>
          </a:p>
          <a:p>
            <a:pPr marL="914400" lvl="2" indent="0">
              <a:buFont typeface="+mj-lt"/>
              <a:buNone/>
            </a:pPr>
            <a:r>
              <a:rPr lang="en-US" b="1" dirty="0"/>
              <a:t>Explanation:</a:t>
            </a:r>
            <a:r>
              <a:rPr lang="en-US" dirty="0"/>
              <a:t> Just-In-Time (JIT) training sessions are intended to provide the team with the specific skills or knowledge they need right when they need it, particularly for the stage of the proposal they are working on. This ensures that the team is prepared to handle specific tasks and challenges effectively.</a:t>
            </a:r>
          </a:p>
          <a:p>
            <a:pPr>
              <a:buFont typeface="+mj-lt"/>
              <a:buAutoNum type="arabicPeriod"/>
            </a:pPr>
            <a:r>
              <a:rPr lang="en-US" b="1" dirty="0"/>
              <a:t> For a large team, having two to three stand-ups a day is considered excessive and unnecessary.</a:t>
            </a:r>
            <a:endParaRPr lang="en-US" dirty="0"/>
          </a:p>
          <a:p>
            <a:pPr marL="457200" lvl="1" indent="0">
              <a:buFont typeface="+mj-lt"/>
              <a:buNone/>
            </a:pPr>
            <a:r>
              <a:rPr lang="en-US" b="1" dirty="0"/>
              <a:t>b) False</a:t>
            </a:r>
            <a:endParaRPr lang="en-US" dirty="0"/>
          </a:p>
          <a:p>
            <a:pPr marL="914400" lvl="2" indent="0">
              <a:buFont typeface="+mj-lt"/>
              <a:buNone/>
            </a:pPr>
            <a:r>
              <a:rPr lang="en-US" b="1" dirty="0"/>
              <a:t>Explanation:</a:t>
            </a:r>
            <a:r>
              <a:rPr lang="en-US" dirty="0"/>
              <a:t> For large teams working on complex proposals, having two to three stand-ups a day can be beneficial. Frequent check-ins, including separate status meeting for the proposal management team without the broader team present, help ensure everyone is aligned, issues are addressed promptly, and progress is monitored closely, especially as deadlines approach.</a:t>
            </a:r>
          </a:p>
          <a:p>
            <a:pPr>
              <a:buFont typeface="+mj-lt"/>
              <a:buAutoNum type="arabicPeriod"/>
            </a:pPr>
            <a:r>
              <a:rPr lang="en-US" b="1" dirty="0"/>
              <a:t> The level of formality and detail in a proposal kickoff should vary depending on the size of the team and the nature of the proposal.</a:t>
            </a:r>
            <a:endParaRPr lang="en-US" dirty="0"/>
          </a:p>
          <a:p>
            <a:pPr marL="457200" lvl="1" indent="0">
              <a:buFont typeface="+mj-lt"/>
              <a:buNone/>
            </a:pPr>
            <a:r>
              <a:rPr lang="en-US" b="1" dirty="0"/>
              <a:t>a) True</a:t>
            </a:r>
            <a:endParaRPr lang="en-US" dirty="0"/>
          </a:p>
          <a:p>
            <a:pPr marL="914400" lvl="2" indent="0">
              <a:buFont typeface="+mj-lt"/>
              <a:buNone/>
            </a:pPr>
            <a:r>
              <a:rPr lang="en-US" b="1" dirty="0"/>
              <a:t>Explanation:</a:t>
            </a:r>
            <a:r>
              <a:rPr lang="en-US" dirty="0"/>
              <a:t> The formality and detail of a proposal kickoff should indeed be tailored to the size of the team and the complexity of the proposal. For smaller teams or less complex proposals, a more informal and brief kickoff might be enough, whereas larger or more intricate proposals may require a detailed and formal approach.</a:t>
            </a:r>
          </a:p>
          <a:p>
            <a:endParaRPr lang="en-US" dirty="0"/>
          </a:p>
        </p:txBody>
      </p:sp>
      <p:sp>
        <p:nvSpPr>
          <p:cNvPr id="4" name="Slide Number Placeholder 3"/>
          <p:cNvSpPr>
            <a:spLocks noGrp="1"/>
          </p:cNvSpPr>
          <p:nvPr>
            <p:ph type="sldNum" sz="quarter" idx="5"/>
          </p:nvPr>
        </p:nvSpPr>
        <p:spPr/>
        <p:txBody>
          <a:bodyPr/>
          <a:lstStyle/>
          <a:p>
            <a:fld id="{B77F3608-5351-4851-9743-701E3CE2BA54}" type="slidenum">
              <a:rPr lang="en-US" smtClean="0"/>
              <a:t>40</a:t>
            </a:fld>
            <a:endParaRPr lang="en-US"/>
          </a:p>
        </p:txBody>
      </p:sp>
    </p:spTree>
    <p:extLst>
      <p:ext uri="{BB962C8B-B14F-4D97-AF65-F5344CB8AC3E}">
        <p14:creationId xmlns:p14="http://schemas.microsoft.com/office/powerpoint/2010/main" val="3524231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70378B-2926-49FD-B98B-E23C8B9D77C6}" type="slidenum">
              <a:rPr lang="en-US"/>
              <a:pPr/>
              <a:t>43</a:t>
            </a:fld>
            <a:endParaRPr lang="en-US" dirty="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900781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This session covers the steps with the exact how-to techniques to help proposal managers take charge of influencing proposal outcomes to a much greater degree. It also covers key success ingredients for becoming a proposal ace. </a:t>
            </a:r>
          </a:p>
        </p:txBody>
      </p:sp>
    </p:spTree>
    <p:extLst>
      <p:ext uri="{BB962C8B-B14F-4D97-AF65-F5344CB8AC3E}">
        <p14:creationId xmlns:p14="http://schemas.microsoft.com/office/powerpoint/2010/main" val="1995921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174" fontAlgn="base">
              <a:spcBef>
                <a:spcPct val="30000"/>
              </a:spcBef>
              <a:spcAft>
                <a:spcPct val="0"/>
              </a:spcAft>
              <a:defRPr/>
            </a:pPr>
            <a:r>
              <a:rPr lang="en-US" dirty="0"/>
              <a:t>How to become an expert in a new subject in a matter of days? How to coax winning CONOPS out of subject matter experts? How to master the art of an interview and other content generation methods? What are the tricks to get the most from your proposal team in the shortest possible time? And, how to tell good content from poor content?</a:t>
            </a:r>
          </a:p>
          <a:p>
            <a:pPr eaLnBrk="1" hangingPunct="1"/>
            <a:endParaRPr lang="en-US" dirty="0"/>
          </a:p>
        </p:txBody>
      </p:sp>
    </p:spTree>
    <p:extLst>
      <p:ext uri="{BB962C8B-B14F-4D97-AF65-F5344CB8AC3E}">
        <p14:creationId xmlns:p14="http://schemas.microsoft.com/office/powerpoint/2010/main" val="636608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308575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902327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descr="A picture containing object&#10;&#10;Description generated with high confidence">
            <a:extLst>
              <a:ext uri="{FF2B5EF4-FFF2-40B4-BE49-F238E27FC236}">
                <a16:creationId xmlns:a16="http://schemas.microsoft.com/office/drawing/2014/main" id="{CEB64F8C-0B48-479B-A855-8B2C65F9162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285"/>
          <a:stretch/>
        </p:blipFill>
        <p:spPr>
          <a:xfrm flipH="1">
            <a:off x="-76659" y="-1"/>
            <a:ext cx="8194567" cy="6858001"/>
          </a:xfrm>
          <a:prstGeom prst="rect">
            <a:avLst/>
          </a:prstGeom>
        </p:spPr>
      </p:pic>
      <p:sp>
        <p:nvSpPr>
          <p:cNvPr id="12" name="Flowchart: Document 11">
            <a:extLst>
              <a:ext uri="{FF2B5EF4-FFF2-40B4-BE49-F238E27FC236}">
                <a16:creationId xmlns:a16="http://schemas.microsoft.com/office/drawing/2014/main" id="{F50C0668-5838-4A7F-B622-E0B9C26D1AB3}"/>
              </a:ext>
            </a:extLst>
          </p:cNvPr>
          <p:cNvSpPr/>
          <p:nvPr userDrawn="1"/>
        </p:nvSpPr>
        <p:spPr>
          <a:xfrm rot="5400000">
            <a:off x="6222779" y="865589"/>
            <a:ext cx="6869173" cy="5115652"/>
          </a:xfrm>
          <a:prstGeom prst="flowChartDocumen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Document 21">
            <a:extLst>
              <a:ext uri="{FF2B5EF4-FFF2-40B4-BE49-F238E27FC236}">
                <a16:creationId xmlns:a16="http://schemas.microsoft.com/office/drawing/2014/main" id="{899CBE2A-B5F6-4385-9694-9B4F7D6574FC}"/>
              </a:ext>
            </a:extLst>
          </p:cNvPr>
          <p:cNvSpPr/>
          <p:nvPr userDrawn="1"/>
        </p:nvSpPr>
        <p:spPr>
          <a:xfrm rot="5400000">
            <a:off x="6431922" y="1085905"/>
            <a:ext cx="6869173" cy="4697365"/>
          </a:xfrm>
          <a:prstGeom prst="flowChartDocumen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8031191" y="4632326"/>
            <a:ext cx="4088922" cy="106542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5" name="Title 1">
            <a:extLst>
              <a:ext uri="{FF2B5EF4-FFF2-40B4-BE49-F238E27FC236}">
                <a16:creationId xmlns:a16="http://schemas.microsoft.com/office/drawing/2014/main" id="{4FAA99F1-49D5-4CCD-8747-99AF7891E71B}"/>
              </a:ext>
            </a:extLst>
          </p:cNvPr>
          <p:cNvSpPr>
            <a:spLocks noGrp="1"/>
          </p:cNvSpPr>
          <p:nvPr>
            <p:ph type="ctrTitle"/>
          </p:nvPr>
        </p:nvSpPr>
        <p:spPr>
          <a:xfrm>
            <a:off x="8031192" y="1889185"/>
            <a:ext cx="4088921" cy="2743141"/>
          </a:xfrm>
        </p:spPr>
        <p:txBody>
          <a:bodyPr anchor="b"/>
          <a:lstStyle>
            <a:lvl1pPr algn="ctr">
              <a:defRPr sz="6000">
                <a:solidFill>
                  <a:schemeClr val="bg1"/>
                </a:solidFill>
              </a:defRPr>
            </a:lvl1pPr>
          </a:lstStyle>
          <a:p>
            <a:r>
              <a:rPr lang="en-US" dirty="0"/>
              <a:t>Click to edit Master title style</a:t>
            </a:r>
          </a:p>
        </p:txBody>
      </p:sp>
      <p:pic>
        <p:nvPicPr>
          <p:cNvPr id="17" name="Picture 16">
            <a:extLst>
              <a:ext uri="{FF2B5EF4-FFF2-40B4-BE49-F238E27FC236}">
                <a16:creationId xmlns:a16="http://schemas.microsoft.com/office/drawing/2014/main" id="{33FD8641-88DA-46A7-866C-C536857197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22267" y="439436"/>
            <a:ext cx="2718439" cy="1103686"/>
          </a:xfrm>
          <a:prstGeom prst="rect">
            <a:avLst/>
          </a:prstGeom>
        </p:spPr>
      </p:pic>
      <p:pic>
        <p:nvPicPr>
          <p:cNvPr id="21" name="Picture 20" descr="A picture containing text, book&#10;&#10;Description generated with high confidence">
            <a:extLst>
              <a:ext uri="{FF2B5EF4-FFF2-40B4-BE49-F238E27FC236}">
                <a16:creationId xmlns:a16="http://schemas.microsoft.com/office/drawing/2014/main" id="{CFAD00CB-BFF6-4EA9-B0FE-1CB06AA1067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543665" y="317650"/>
            <a:ext cx="1432563" cy="1380747"/>
          </a:xfrm>
          <a:prstGeom prst="rect">
            <a:avLst/>
          </a:prstGeom>
        </p:spPr>
      </p:pic>
      <p:sp>
        <p:nvSpPr>
          <p:cNvPr id="4" name="TextBox 3">
            <a:extLst>
              <a:ext uri="{FF2B5EF4-FFF2-40B4-BE49-F238E27FC236}">
                <a16:creationId xmlns:a16="http://schemas.microsoft.com/office/drawing/2014/main" id="{9950C55C-D962-E55B-3FC1-52D848627FEA}"/>
              </a:ext>
            </a:extLst>
          </p:cNvPr>
          <p:cNvSpPr txBox="1"/>
          <p:nvPr userDrawn="1"/>
        </p:nvSpPr>
        <p:spPr>
          <a:xfrm>
            <a:off x="7956864" y="5875179"/>
            <a:ext cx="4019364" cy="523220"/>
          </a:xfrm>
          <a:prstGeom prst="rect">
            <a:avLst/>
          </a:prstGeom>
          <a:noFill/>
        </p:spPr>
        <p:txBody>
          <a:bodyPr wrap="square">
            <a:spAutoFit/>
          </a:bodyPr>
          <a:lstStyle/>
          <a:p>
            <a:pPr algn="r"/>
            <a:r>
              <a:rPr lang="en-US" sz="1400" b="1" dirty="0">
                <a:solidFill>
                  <a:schemeClr val="accent5"/>
                </a:solidFill>
              </a:rPr>
              <a:t>COPYRIGHT © 2024 WWW.OSTGLOBALSOLUTIONS.COM</a:t>
            </a:r>
          </a:p>
        </p:txBody>
      </p:sp>
    </p:spTree>
    <p:extLst>
      <p:ext uri="{BB962C8B-B14F-4D97-AF65-F5344CB8AC3E}">
        <p14:creationId xmlns:p14="http://schemas.microsoft.com/office/powerpoint/2010/main" val="449969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792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764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Slide Number Placeholder 5"/>
          <p:cNvSpPr>
            <a:spLocks noGrp="1"/>
          </p:cNvSpPr>
          <p:nvPr>
            <p:ph type="sldNum" sz="quarter" idx="10"/>
          </p:nvPr>
        </p:nvSpPr>
        <p:spPr>
          <a:xfrm>
            <a:off x="5486400" y="6172201"/>
            <a:ext cx="1219200" cy="365125"/>
          </a:xfrm>
          <a:prstGeom prst="rect">
            <a:avLst/>
          </a:prstGeom>
          <a:ln/>
        </p:spPr>
        <p:txBody>
          <a:bodyPr/>
          <a:lstStyle>
            <a:lvl1pPr>
              <a:defRPr/>
            </a:lvl1pPr>
          </a:lstStyle>
          <a:p>
            <a:pPr>
              <a:defRPr/>
            </a:pPr>
            <a:fld id="{9D463253-89A5-4020-8A4D-801967D2FA68}" type="slidenum">
              <a:rPr lang="en-US"/>
              <a:pPr>
                <a:defRPr/>
              </a:pPr>
              <a:t>‹#›</a:t>
            </a:fld>
            <a:endParaRPr lang="en-US"/>
          </a:p>
        </p:txBody>
      </p:sp>
    </p:spTree>
    <p:extLst>
      <p:ext uri="{BB962C8B-B14F-4D97-AF65-F5344CB8AC3E}">
        <p14:creationId xmlns:p14="http://schemas.microsoft.com/office/powerpoint/2010/main" val="3208652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24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2113472"/>
            <a:ext cx="10515600" cy="244900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24588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9109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7217284" cy="1049607"/>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909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469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346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8200" y="1846052"/>
            <a:ext cx="3932237" cy="129396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1777042"/>
            <a:ext cx="6172200" cy="408400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3140014"/>
            <a:ext cx="3932237" cy="27289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96763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6057" y="1742535"/>
            <a:ext cx="3932237" cy="1155939"/>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1742536"/>
            <a:ext cx="6172200" cy="411851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26056" y="2898474"/>
            <a:ext cx="3932237" cy="296257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263134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199" y="365125"/>
            <a:ext cx="5484963" cy="104164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199" y="1825625"/>
            <a:ext cx="1087698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14" cstate="print">
            <a:extLst>
              <a:ext uri="{28A0092B-C50C-407E-A947-70E740481C1C}">
                <a14:useLocalDpi xmlns:a14="http://schemas.microsoft.com/office/drawing/2010/main" val="0"/>
              </a:ext>
            </a:extLst>
          </a:blip>
          <a:srcRect b="98742"/>
          <a:stretch/>
        </p:blipFill>
        <p:spPr>
          <a:xfrm>
            <a:off x="0" y="1406768"/>
            <a:ext cx="12192000" cy="105509"/>
          </a:xfrm>
          <a:prstGeom prst="rect">
            <a:avLst/>
          </a:prstGeom>
        </p:spPr>
      </p:pic>
      <p:pic>
        <p:nvPicPr>
          <p:cNvPr id="8" name="Picture 7"/>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277046" y="356491"/>
            <a:ext cx="2360162" cy="958225"/>
          </a:xfrm>
          <a:prstGeom prst="rect">
            <a:avLst/>
          </a:prstGeom>
        </p:spPr>
      </p:pic>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683492" y="364508"/>
            <a:ext cx="1031687" cy="994371"/>
          </a:xfrm>
          <a:prstGeom prst="rect">
            <a:avLst/>
          </a:prstGeom>
        </p:spPr>
      </p:pic>
      <p:cxnSp>
        <p:nvCxnSpPr>
          <p:cNvPr id="11" name="Straight Connector 10"/>
          <p:cNvCxnSpPr>
            <a:cxnSpLocks/>
          </p:cNvCxnSpPr>
          <p:nvPr userDrawn="1"/>
        </p:nvCxnSpPr>
        <p:spPr>
          <a:xfrm>
            <a:off x="0" y="1529864"/>
            <a:ext cx="12192000"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8584708" y="6255525"/>
            <a:ext cx="3130471" cy="276999"/>
          </a:xfrm>
          <a:prstGeom prst="rect">
            <a:avLst/>
          </a:prstGeom>
          <a:noFill/>
        </p:spPr>
        <p:txBody>
          <a:bodyPr wrap="square" rtlCol="0">
            <a:spAutoFit/>
          </a:bodyPr>
          <a:lstStyle/>
          <a:p>
            <a:pPr algn="r"/>
            <a:r>
              <a:rPr lang="en-US" sz="1200" b="1" dirty="0">
                <a:solidFill>
                  <a:schemeClr val="accent5"/>
                </a:solidFill>
              </a:rPr>
              <a:t>WWW.OSTGLOBALSOLUTIONS.COM</a:t>
            </a:r>
          </a:p>
        </p:txBody>
      </p:sp>
      <p:sp>
        <p:nvSpPr>
          <p:cNvPr id="14" name="TextBox 13"/>
          <p:cNvSpPr txBox="1"/>
          <p:nvPr userDrawn="1"/>
        </p:nvSpPr>
        <p:spPr>
          <a:xfrm>
            <a:off x="736895" y="6247368"/>
            <a:ext cx="4409855" cy="276999"/>
          </a:xfrm>
          <a:prstGeom prst="rect">
            <a:avLst/>
          </a:prstGeom>
          <a:noFill/>
        </p:spPr>
        <p:txBody>
          <a:bodyPr wrap="square" rtlCol="0">
            <a:spAutoFit/>
          </a:bodyPr>
          <a:lstStyle/>
          <a:p>
            <a:r>
              <a:rPr lang="en-US" sz="1200" kern="1200" dirty="0">
                <a:solidFill>
                  <a:schemeClr val="accent5"/>
                </a:solidFill>
                <a:latin typeface="+mn-lt"/>
                <a:ea typeface="+mn-ea"/>
                <a:cs typeface="+mn-cs"/>
              </a:rPr>
              <a:t>ADVANCED PROPOSAL MANAGEMENT</a:t>
            </a:r>
            <a:r>
              <a:rPr lang="en-US" sz="1200" dirty="0">
                <a:solidFill>
                  <a:schemeClr val="accent6"/>
                </a:solidFill>
              </a:rPr>
              <a:t>| </a:t>
            </a:r>
            <a:fld id="{F7DBC657-E1B6-42FD-A789-7A4398F76148}" type="slidenum">
              <a:rPr lang="en-US" sz="1200" smtClean="0">
                <a:solidFill>
                  <a:schemeClr val="accent5"/>
                </a:solidFill>
              </a:rPr>
              <a:t>‹#›</a:t>
            </a:fld>
            <a:endParaRPr lang="en-US" sz="1200" dirty="0">
              <a:solidFill>
                <a:schemeClr val="accent5"/>
              </a:solidFill>
            </a:endParaRPr>
          </a:p>
        </p:txBody>
      </p:sp>
    </p:spTree>
    <p:extLst>
      <p:ext uri="{BB962C8B-B14F-4D97-AF65-F5344CB8AC3E}">
        <p14:creationId xmlns:p14="http://schemas.microsoft.com/office/powerpoint/2010/main" val="338650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mailto:service@ostglobalsolutions.com"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5.png"/><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ctrTitle"/>
          </p:nvPr>
        </p:nvSpPr>
        <p:spPr>
          <a:xfrm>
            <a:off x="8195094" y="2091043"/>
            <a:ext cx="3996906" cy="3214269"/>
          </a:xfrm>
        </p:spPr>
        <p:txBody>
          <a:bodyPr anchor="b">
            <a:noAutofit/>
          </a:bodyPr>
          <a:lstStyle>
            <a:lvl1pPr algn="ctr">
              <a:defRPr sz="6000"/>
            </a:lvl1pPr>
          </a:lstStyle>
          <a:p>
            <a:pPr>
              <a:spcBef>
                <a:spcPts val="600"/>
              </a:spcBef>
            </a:pPr>
            <a:r>
              <a:rPr lang="en-US" sz="4000" dirty="0"/>
              <a:t>Advanced Proposal Management </a:t>
            </a:r>
            <a:br>
              <a:rPr lang="en-US" sz="4000" dirty="0"/>
            </a:br>
            <a:r>
              <a:rPr lang="en-US" sz="4000" dirty="0"/>
              <a:t>Bid &amp; Proposal Academy Course</a:t>
            </a:r>
            <a:br>
              <a:rPr lang="en-US" sz="4000" dirty="0"/>
            </a:br>
            <a:r>
              <a:rPr lang="en-US" sz="4000" dirty="0"/>
              <a:t>Day 1</a:t>
            </a:r>
          </a:p>
        </p:txBody>
      </p:sp>
      <p:sp>
        <p:nvSpPr>
          <p:cNvPr id="4" name="Subtitle 2">
            <a:extLst>
              <a:ext uri="{FF2B5EF4-FFF2-40B4-BE49-F238E27FC236}">
                <a16:creationId xmlns:a16="http://schemas.microsoft.com/office/drawing/2014/main" id="{037E4F65-4483-4D6C-B411-8F746BF8EE75}"/>
              </a:ext>
            </a:extLst>
          </p:cNvPr>
          <p:cNvSpPr txBox="1">
            <a:spLocks/>
          </p:cNvSpPr>
          <p:nvPr/>
        </p:nvSpPr>
        <p:spPr>
          <a:xfrm>
            <a:off x="8570583" y="5463989"/>
            <a:ext cx="3761117" cy="7080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5"/>
              </a:buClr>
              <a:buSzPct val="90000"/>
              <a:buFont typeface="Wingdings" panose="05000000000000000000" pitchFamily="2" charset="2"/>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t>www.ostglobalsolutions.com</a:t>
            </a:r>
          </a:p>
        </p:txBody>
      </p:sp>
    </p:spTree>
    <p:extLst>
      <p:ext uri="{BB962C8B-B14F-4D97-AF65-F5344CB8AC3E}">
        <p14:creationId xmlns:p14="http://schemas.microsoft.com/office/powerpoint/2010/main" val="3134625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679" y="353651"/>
            <a:ext cx="6719016" cy="1041643"/>
          </a:xfrm>
        </p:spPr>
        <p:txBody>
          <a:bodyPr>
            <a:normAutofit fontScale="90000"/>
          </a:bodyPr>
          <a:lstStyle/>
          <a:p>
            <a:r>
              <a:rPr lang="en-US" dirty="0"/>
              <a:t>Where We Are in the Process</a:t>
            </a:r>
          </a:p>
        </p:txBody>
      </p:sp>
      <p:sp>
        <p:nvSpPr>
          <p:cNvPr id="13" name="TextBox 12"/>
          <p:cNvSpPr txBox="1"/>
          <p:nvPr/>
        </p:nvSpPr>
        <p:spPr>
          <a:xfrm>
            <a:off x="614986" y="1573441"/>
            <a:ext cx="2949692" cy="276999"/>
          </a:xfrm>
          <a:prstGeom prst="rect">
            <a:avLst/>
          </a:prstGeom>
          <a:noFill/>
        </p:spPr>
        <p:txBody>
          <a:bodyPr wrap="square" rtlCol="0">
            <a:spAutoFit/>
          </a:bodyPr>
          <a:lstStyle/>
          <a:p>
            <a:r>
              <a:rPr lang="en-US" sz="1200" dirty="0">
                <a:solidFill>
                  <a:schemeClr val="accent1"/>
                </a:solidFill>
                <a:latin typeface="Lucida Sans Unicode"/>
              </a:rPr>
              <a:t>Predecessor: Capture Process</a:t>
            </a:r>
          </a:p>
        </p:txBody>
      </p:sp>
      <p:sp>
        <p:nvSpPr>
          <p:cNvPr id="91" name="TextBox 90"/>
          <p:cNvSpPr txBox="1"/>
          <p:nvPr/>
        </p:nvSpPr>
        <p:spPr>
          <a:xfrm>
            <a:off x="7541056" y="5792901"/>
            <a:ext cx="4152564" cy="461665"/>
          </a:xfrm>
          <a:prstGeom prst="rect">
            <a:avLst/>
          </a:prstGeom>
          <a:noFill/>
        </p:spPr>
        <p:txBody>
          <a:bodyPr wrap="square" rtlCol="0">
            <a:spAutoFit/>
          </a:bodyPr>
          <a:lstStyle/>
          <a:p>
            <a:pPr algn="r"/>
            <a:r>
              <a:rPr lang="en-US" sz="1200" dirty="0">
                <a:solidFill>
                  <a:schemeClr val="accent1"/>
                </a:solidFill>
                <a:latin typeface="Lucida Sans Unicode"/>
              </a:rPr>
              <a:t>Successor: Project Delivery Process that Includes Capture of Additional Scope and Projects</a:t>
            </a:r>
          </a:p>
        </p:txBody>
      </p:sp>
      <p:grpSp>
        <p:nvGrpSpPr>
          <p:cNvPr id="3" name="Group 2">
            <a:extLst>
              <a:ext uri="{FF2B5EF4-FFF2-40B4-BE49-F238E27FC236}">
                <a16:creationId xmlns:a16="http://schemas.microsoft.com/office/drawing/2014/main" id="{9BB5ABC2-6B21-DB93-863A-4778DD59A5D2}"/>
              </a:ext>
            </a:extLst>
          </p:cNvPr>
          <p:cNvGrpSpPr/>
          <p:nvPr/>
        </p:nvGrpSpPr>
        <p:grpSpPr>
          <a:xfrm>
            <a:off x="-373784" y="1803552"/>
            <a:ext cx="11950798" cy="3995141"/>
            <a:chOff x="838199" y="2002007"/>
            <a:chExt cx="9829800" cy="3286095"/>
          </a:xfrm>
        </p:grpSpPr>
        <p:sp>
          <p:nvSpPr>
            <p:cNvPr id="186" name="Rounded Rectangle 185"/>
            <p:cNvSpPr/>
            <p:nvPr/>
          </p:nvSpPr>
          <p:spPr>
            <a:xfrm>
              <a:off x="8246164" y="2572762"/>
              <a:ext cx="381000" cy="1676400"/>
            </a:xfrm>
            <a:prstGeom prst="roundRect">
              <a:avLst/>
            </a:prstGeom>
            <a:solidFill>
              <a:schemeClr val="bg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87" name="Rounded Rectangle 186"/>
            <p:cNvSpPr/>
            <p:nvPr/>
          </p:nvSpPr>
          <p:spPr>
            <a:xfrm>
              <a:off x="6950764" y="2572762"/>
              <a:ext cx="1295400" cy="1676400"/>
            </a:xfrm>
            <a:prstGeom prst="round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88" name="Rectangle 187"/>
            <p:cNvSpPr/>
            <p:nvPr/>
          </p:nvSpPr>
          <p:spPr>
            <a:xfrm>
              <a:off x="1921564" y="4865386"/>
              <a:ext cx="8365434" cy="38100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endParaRPr lang="en-US">
                <a:solidFill>
                  <a:srgbClr val="EAEAEA"/>
                </a:solidFill>
              </a:endParaRPr>
            </a:p>
          </p:txBody>
        </p:sp>
        <p:sp>
          <p:nvSpPr>
            <p:cNvPr id="189" name="Rounded Rectangle 188"/>
            <p:cNvSpPr/>
            <p:nvPr/>
          </p:nvSpPr>
          <p:spPr>
            <a:xfrm>
              <a:off x="1921564" y="2572762"/>
              <a:ext cx="1752600" cy="16764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90" name="TextBox 189"/>
            <p:cNvSpPr txBox="1"/>
            <p:nvPr/>
          </p:nvSpPr>
          <p:spPr>
            <a:xfrm>
              <a:off x="2324584" y="4887992"/>
              <a:ext cx="1070113" cy="400110"/>
            </a:xfrm>
            <a:prstGeom prst="rect">
              <a:avLst/>
            </a:prstGeom>
            <a:noFill/>
          </p:spPr>
          <p:txBody>
            <a:bodyPr wrap="square" rtlCol="0">
              <a:spAutoFit/>
            </a:bodyPr>
            <a:lstStyle/>
            <a:p>
              <a:r>
                <a:rPr lang="en-US" sz="1000" b="1" dirty="0">
                  <a:solidFill>
                    <a:srgbClr val="000000"/>
                  </a:solidFill>
                  <a:latin typeface="Arial"/>
                </a:rPr>
                <a:t>Integration Phase</a:t>
              </a:r>
            </a:p>
          </p:txBody>
        </p:sp>
        <p:sp>
          <p:nvSpPr>
            <p:cNvPr id="191" name="Rounded Rectangle 190"/>
            <p:cNvSpPr/>
            <p:nvPr/>
          </p:nvSpPr>
          <p:spPr>
            <a:xfrm>
              <a:off x="3674164" y="2572762"/>
              <a:ext cx="1828800" cy="1676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92" name="TextBox 191"/>
            <p:cNvSpPr txBox="1"/>
            <p:nvPr/>
          </p:nvSpPr>
          <p:spPr>
            <a:xfrm>
              <a:off x="4164847" y="4887992"/>
              <a:ext cx="1033668" cy="400110"/>
            </a:xfrm>
            <a:prstGeom prst="rect">
              <a:avLst/>
            </a:prstGeom>
            <a:noFill/>
          </p:spPr>
          <p:txBody>
            <a:bodyPr wrap="square" rtlCol="0">
              <a:spAutoFit/>
            </a:bodyPr>
            <a:lstStyle/>
            <a:p>
              <a:r>
                <a:rPr lang="en-US" sz="1000" b="1" dirty="0">
                  <a:solidFill>
                    <a:srgbClr val="000000"/>
                  </a:solidFill>
                  <a:latin typeface="Arial"/>
                </a:rPr>
                <a:t>Planning Phase</a:t>
              </a:r>
            </a:p>
          </p:txBody>
        </p:sp>
        <p:sp>
          <p:nvSpPr>
            <p:cNvPr id="193" name="Rounded Rectangle 192"/>
            <p:cNvSpPr/>
            <p:nvPr/>
          </p:nvSpPr>
          <p:spPr>
            <a:xfrm>
              <a:off x="5502964" y="2572762"/>
              <a:ext cx="1447800" cy="16764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94" name="Rounded Rectangle 193"/>
            <p:cNvSpPr/>
            <p:nvPr/>
          </p:nvSpPr>
          <p:spPr>
            <a:xfrm>
              <a:off x="8627164" y="2572762"/>
              <a:ext cx="1524000" cy="16764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95" name="Right Arrow 194"/>
            <p:cNvSpPr/>
            <p:nvPr/>
          </p:nvSpPr>
          <p:spPr>
            <a:xfrm>
              <a:off x="1769164" y="3182362"/>
              <a:ext cx="8686800" cy="30480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96" name="Isosceles Triangle 195"/>
            <p:cNvSpPr/>
            <p:nvPr/>
          </p:nvSpPr>
          <p:spPr>
            <a:xfrm>
              <a:off x="1997764"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97" name="TextBox 196"/>
            <p:cNvSpPr txBox="1"/>
            <p:nvPr/>
          </p:nvSpPr>
          <p:spPr>
            <a:xfrm>
              <a:off x="1946444" y="2148612"/>
              <a:ext cx="457200" cy="278468"/>
            </a:xfrm>
            <a:prstGeom prst="rect">
              <a:avLst/>
            </a:prstGeom>
            <a:noFill/>
          </p:spPr>
          <p:txBody>
            <a:bodyPr wrap="square" rtlCol="0">
              <a:spAutoFit/>
            </a:bodyPr>
            <a:lstStyle/>
            <a:p>
              <a:r>
                <a:rPr lang="en-US" sz="800" b="1" dirty="0">
                  <a:solidFill>
                    <a:srgbClr val="000000"/>
                  </a:solidFill>
                  <a:latin typeface="Arial"/>
                </a:rPr>
                <a:t>Read RFP</a:t>
              </a:r>
            </a:p>
          </p:txBody>
        </p:sp>
        <p:cxnSp>
          <p:nvCxnSpPr>
            <p:cNvPr id="198" name="Straight Connector 197"/>
            <p:cNvCxnSpPr/>
            <p:nvPr/>
          </p:nvCxnSpPr>
          <p:spPr>
            <a:xfrm rot="5400000">
              <a:off x="1766714"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9" name="TextBox 198"/>
            <p:cNvSpPr txBox="1"/>
            <p:nvPr/>
          </p:nvSpPr>
          <p:spPr>
            <a:xfrm>
              <a:off x="2017642" y="4345244"/>
              <a:ext cx="762000" cy="278468"/>
            </a:xfrm>
            <a:prstGeom prst="rect">
              <a:avLst/>
            </a:prstGeom>
            <a:noFill/>
          </p:spPr>
          <p:txBody>
            <a:bodyPr wrap="square" rtlCol="0">
              <a:spAutoFit/>
            </a:bodyPr>
            <a:lstStyle/>
            <a:p>
              <a:r>
                <a:rPr lang="en-US" sz="800" b="1" dirty="0">
                  <a:solidFill>
                    <a:srgbClr val="000000"/>
                  </a:solidFill>
                  <a:latin typeface="Arial"/>
                </a:rPr>
                <a:t>Make Bid-No-Bid Decision</a:t>
              </a:r>
            </a:p>
          </p:txBody>
        </p:sp>
        <p:cxnSp>
          <p:nvCxnSpPr>
            <p:cNvPr id="200" name="Straight Connector 199"/>
            <p:cNvCxnSpPr/>
            <p:nvPr/>
          </p:nvCxnSpPr>
          <p:spPr>
            <a:xfrm rot="5400000">
              <a:off x="1941442" y="391454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1" name="Isosceles Triangle 200"/>
            <p:cNvSpPr/>
            <p:nvPr/>
          </p:nvSpPr>
          <p:spPr>
            <a:xfrm>
              <a:off x="2560981"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02" name="TextBox 201"/>
            <p:cNvSpPr txBox="1"/>
            <p:nvPr/>
          </p:nvSpPr>
          <p:spPr>
            <a:xfrm>
              <a:off x="2531760" y="2127157"/>
              <a:ext cx="546651" cy="379730"/>
            </a:xfrm>
            <a:prstGeom prst="rect">
              <a:avLst/>
            </a:prstGeom>
            <a:noFill/>
          </p:spPr>
          <p:txBody>
            <a:bodyPr wrap="square" rtlCol="0">
              <a:spAutoFit/>
            </a:bodyPr>
            <a:lstStyle/>
            <a:p>
              <a:r>
                <a:rPr lang="en-US" sz="800" b="1" dirty="0">
                  <a:solidFill>
                    <a:srgbClr val="000000"/>
                  </a:solidFill>
                  <a:latin typeface="Arial"/>
                </a:rPr>
                <a:t>Prepare for Kick-Off</a:t>
              </a:r>
            </a:p>
          </p:txBody>
        </p:sp>
        <p:cxnSp>
          <p:nvCxnSpPr>
            <p:cNvPr id="203" name="Straight Connector 202"/>
            <p:cNvCxnSpPr/>
            <p:nvPr/>
          </p:nvCxnSpPr>
          <p:spPr>
            <a:xfrm rot="5400000">
              <a:off x="232993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4" name="Isosceles Triangle 203"/>
            <p:cNvSpPr/>
            <p:nvPr/>
          </p:nvSpPr>
          <p:spPr>
            <a:xfrm>
              <a:off x="3558208" y="3182362"/>
              <a:ext cx="228600" cy="228600"/>
            </a:xfrm>
            <a:prstGeom prst="triangl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05" name="TextBox 204"/>
            <p:cNvSpPr txBox="1"/>
            <p:nvPr/>
          </p:nvSpPr>
          <p:spPr>
            <a:xfrm>
              <a:off x="3323313" y="2127157"/>
              <a:ext cx="789001" cy="379730"/>
            </a:xfrm>
            <a:prstGeom prst="rect">
              <a:avLst/>
            </a:prstGeom>
            <a:noFill/>
          </p:spPr>
          <p:txBody>
            <a:bodyPr wrap="square" rtlCol="0">
              <a:spAutoFit/>
            </a:bodyPr>
            <a:lstStyle/>
            <a:p>
              <a:r>
                <a:rPr lang="en-US" sz="800" b="1" dirty="0">
                  <a:solidFill>
                    <a:srgbClr val="000000"/>
                  </a:solidFill>
                  <a:latin typeface="Arial"/>
                </a:rPr>
                <a:t>Conduct Kick-Off to Reach 9 Goals</a:t>
              </a:r>
            </a:p>
          </p:txBody>
        </p:sp>
        <p:cxnSp>
          <p:nvCxnSpPr>
            <p:cNvPr id="206" name="Straight Connector 205"/>
            <p:cNvCxnSpPr/>
            <p:nvPr/>
          </p:nvCxnSpPr>
          <p:spPr>
            <a:xfrm rot="5400000">
              <a:off x="332053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7" name="Flowchart: Decision 206"/>
            <p:cNvSpPr/>
            <p:nvPr/>
          </p:nvSpPr>
          <p:spPr>
            <a:xfrm>
              <a:off x="2285998" y="3106162"/>
              <a:ext cx="228600" cy="304800"/>
            </a:xfrm>
            <a:prstGeom prst="flowChartDecision">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08" name="TextBox 207"/>
            <p:cNvSpPr txBox="1"/>
            <p:nvPr/>
          </p:nvSpPr>
          <p:spPr>
            <a:xfrm>
              <a:off x="2471527" y="3381146"/>
              <a:ext cx="1295400" cy="987298"/>
            </a:xfrm>
            <a:prstGeom prst="rect">
              <a:avLst/>
            </a:prstGeom>
            <a:noFill/>
          </p:spPr>
          <p:txBody>
            <a:bodyPr wrap="square" rtlCol="0">
              <a:spAutoFit/>
            </a:bodyPr>
            <a:lstStyle/>
            <a:p>
              <a:pPr>
                <a:buFont typeface="Arial" pitchFamily="34" charset="0"/>
                <a:buChar char="•"/>
              </a:pPr>
              <a:r>
                <a:rPr lang="en-US" sz="800" b="1" i="1" dirty="0">
                  <a:solidFill>
                    <a:srgbClr val="000000"/>
                  </a:solidFill>
                  <a:latin typeface="Arial"/>
                </a:rPr>
                <a:t>Annotated Outline</a:t>
              </a:r>
            </a:p>
            <a:p>
              <a:pPr>
                <a:buFont typeface="Arial" pitchFamily="34" charset="0"/>
                <a:buChar char="•"/>
              </a:pPr>
              <a:r>
                <a:rPr lang="en-US" sz="800" b="1" i="1" dirty="0">
                  <a:solidFill>
                    <a:srgbClr val="000000"/>
                  </a:solidFill>
                  <a:latin typeface="Arial"/>
                </a:rPr>
                <a:t>Assignments</a:t>
              </a:r>
            </a:p>
            <a:p>
              <a:pPr>
                <a:buFont typeface="Arial" pitchFamily="34" charset="0"/>
                <a:buChar char="•"/>
              </a:pPr>
              <a:r>
                <a:rPr lang="en-US" sz="800" b="1" i="1" dirty="0">
                  <a:solidFill>
                    <a:srgbClr val="000000"/>
                  </a:solidFill>
                  <a:latin typeface="Arial"/>
                </a:rPr>
                <a:t>Work Packages</a:t>
              </a:r>
            </a:p>
            <a:p>
              <a:pPr>
                <a:buFont typeface="Arial" pitchFamily="34" charset="0"/>
                <a:buChar char="•"/>
              </a:pPr>
              <a:r>
                <a:rPr lang="en-US" sz="800" b="1" i="1" dirty="0">
                  <a:solidFill>
                    <a:srgbClr val="000000"/>
                  </a:solidFill>
                  <a:latin typeface="Arial"/>
                </a:rPr>
                <a:t>Compliance Checklist</a:t>
              </a:r>
            </a:p>
            <a:p>
              <a:pPr>
                <a:buFont typeface="Arial" pitchFamily="34" charset="0"/>
                <a:buChar char="•"/>
              </a:pPr>
              <a:r>
                <a:rPr lang="en-US" sz="800" b="1" i="1" dirty="0">
                  <a:solidFill>
                    <a:srgbClr val="000000"/>
                  </a:solidFill>
                  <a:latin typeface="Arial"/>
                </a:rPr>
                <a:t>Style Guide</a:t>
              </a:r>
            </a:p>
            <a:p>
              <a:pPr>
                <a:buFont typeface="Arial" pitchFamily="34" charset="0"/>
                <a:buChar char="•"/>
              </a:pPr>
              <a:r>
                <a:rPr lang="en-US" sz="800" b="1" i="1" dirty="0">
                  <a:solidFill>
                    <a:srgbClr val="000000"/>
                  </a:solidFill>
                  <a:latin typeface="Arial"/>
                </a:rPr>
                <a:t>Background Materials</a:t>
              </a:r>
            </a:p>
            <a:p>
              <a:pPr>
                <a:buFont typeface="Arial" pitchFamily="34" charset="0"/>
                <a:buChar char="•"/>
              </a:pPr>
              <a:r>
                <a:rPr lang="en-US" sz="800" b="1" i="1" dirty="0">
                  <a:solidFill>
                    <a:srgbClr val="000000"/>
                  </a:solidFill>
                  <a:latin typeface="Arial"/>
                </a:rPr>
                <a:t>Briefing</a:t>
              </a:r>
            </a:p>
            <a:p>
              <a:endParaRPr lang="en-US" sz="800" b="1" dirty="0">
                <a:solidFill>
                  <a:srgbClr val="000000"/>
                </a:solidFill>
                <a:latin typeface="Arial"/>
              </a:endParaRPr>
            </a:p>
            <a:p>
              <a:pPr>
                <a:buFont typeface="Arial" pitchFamily="34" charset="0"/>
                <a:buChar char="•"/>
              </a:pPr>
              <a:endParaRPr lang="en-US" sz="800" b="1" dirty="0">
                <a:solidFill>
                  <a:srgbClr val="000000"/>
                </a:solidFill>
                <a:latin typeface="Arial"/>
              </a:endParaRPr>
            </a:p>
          </p:txBody>
        </p:sp>
        <p:sp>
          <p:nvSpPr>
            <p:cNvPr id="209" name="Isosceles Triangle 208"/>
            <p:cNvSpPr/>
            <p:nvPr/>
          </p:nvSpPr>
          <p:spPr>
            <a:xfrm>
              <a:off x="3833191"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10" name="TextBox 209"/>
            <p:cNvSpPr txBox="1"/>
            <p:nvPr/>
          </p:nvSpPr>
          <p:spPr>
            <a:xfrm>
              <a:off x="3644349" y="4348553"/>
              <a:ext cx="762000" cy="278468"/>
            </a:xfrm>
            <a:prstGeom prst="rect">
              <a:avLst/>
            </a:prstGeom>
            <a:noFill/>
          </p:spPr>
          <p:txBody>
            <a:bodyPr wrap="square" rtlCol="0">
              <a:spAutoFit/>
            </a:bodyPr>
            <a:lstStyle/>
            <a:p>
              <a:r>
                <a:rPr lang="en-US" sz="800" b="1" dirty="0">
                  <a:solidFill>
                    <a:srgbClr val="000000"/>
                  </a:solidFill>
                  <a:latin typeface="Arial"/>
                </a:rPr>
                <a:t>Brainstorm &amp; Research</a:t>
              </a:r>
            </a:p>
          </p:txBody>
        </p:sp>
        <p:sp>
          <p:nvSpPr>
            <p:cNvPr id="211" name="Isosceles Triangle 210"/>
            <p:cNvSpPr/>
            <p:nvPr/>
          </p:nvSpPr>
          <p:spPr>
            <a:xfrm>
              <a:off x="4363277"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12" name="Isosceles Triangle 211"/>
            <p:cNvSpPr/>
            <p:nvPr/>
          </p:nvSpPr>
          <p:spPr>
            <a:xfrm>
              <a:off x="4648204"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13" name="TextBox 212"/>
            <p:cNvSpPr txBox="1"/>
            <p:nvPr/>
          </p:nvSpPr>
          <p:spPr>
            <a:xfrm>
              <a:off x="4244038" y="2127157"/>
              <a:ext cx="573951" cy="379730"/>
            </a:xfrm>
            <a:prstGeom prst="rect">
              <a:avLst/>
            </a:prstGeom>
            <a:noFill/>
          </p:spPr>
          <p:txBody>
            <a:bodyPr wrap="square" rtlCol="0">
              <a:spAutoFit/>
            </a:bodyPr>
            <a:lstStyle/>
            <a:p>
              <a:r>
                <a:rPr lang="en-US" sz="800" b="1" dirty="0">
                  <a:solidFill>
                    <a:srgbClr val="000000"/>
                  </a:solidFill>
                  <a:latin typeface="Arial"/>
                </a:rPr>
                <a:t>Develop Work Packages</a:t>
              </a:r>
            </a:p>
          </p:txBody>
        </p:sp>
        <p:cxnSp>
          <p:nvCxnSpPr>
            <p:cNvPr id="214" name="Straight Connector 213"/>
            <p:cNvCxnSpPr/>
            <p:nvPr/>
          </p:nvCxnSpPr>
          <p:spPr>
            <a:xfrm rot="5400000">
              <a:off x="4128912"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5" name="Isosceles Triangle 214"/>
            <p:cNvSpPr/>
            <p:nvPr/>
          </p:nvSpPr>
          <p:spPr>
            <a:xfrm>
              <a:off x="4929814"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16" name="TextBox 215"/>
            <p:cNvSpPr txBox="1"/>
            <p:nvPr/>
          </p:nvSpPr>
          <p:spPr>
            <a:xfrm>
              <a:off x="4882247" y="2127157"/>
              <a:ext cx="504761" cy="379730"/>
            </a:xfrm>
            <a:prstGeom prst="rect">
              <a:avLst/>
            </a:prstGeom>
            <a:noFill/>
          </p:spPr>
          <p:txBody>
            <a:bodyPr wrap="square" rtlCol="0">
              <a:spAutoFit/>
            </a:bodyPr>
            <a:lstStyle/>
            <a:p>
              <a:r>
                <a:rPr lang="en-US" sz="800" b="1" dirty="0">
                  <a:solidFill>
                    <a:srgbClr val="000000"/>
                  </a:solidFill>
                  <a:latin typeface="Arial"/>
                </a:rPr>
                <a:t>Prepare Draft</a:t>
              </a:r>
            </a:p>
            <a:p>
              <a:r>
                <a:rPr lang="en-US" sz="800" b="1" dirty="0">
                  <a:solidFill>
                    <a:srgbClr val="000000"/>
                  </a:solidFill>
                  <a:latin typeface="Arial"/>
                </a:rPr>
                <a:t>1</a:t>
              </a:r>
            </a:p>
          </p:txBody>
        </p:sp>
        <p:cxnSp>
          <p:nvCxnSpPr>
            <p:cNvPr id="217" name="Straight Connector 216"/>
            <p:cNvCxnSpPr/>
            <p:nvPr/>
          </p:nvCxnSpPr>
          <p:spPr>
            <a:xfrm rot="5400000">
              <a:off x="469213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5400000">
              <a:off x="3486114"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9" name="TextBox 218"/>
            <p:cNvSpPr txBox="1"/>
            <p:nvPr/>
          </p:nvSpPr>
          <p:spPr>
            <a:xfrm>
              <a:off x="4499110" y="4348553"/>
              <a:ext cx="725559" cy="278468"/>
            </a:xfrm>
            <a:prstGeom prst="rect">
              <a:avLst/>
            </a:prstGeom>
            <a:noFill/>
          </p:spPr>
          <p:txBody>
            <a:bodyPr wrap="square" rtlCol="0">
              <a:spAutoFit/>
            </a:bodyPr>
            <a:lstStyle/>
            <a:p>
              <a:r>
                <a:rPr lang="en-US" sz="800" b="1" dirty="0">
                  <a:solidFill>
                    <a:srgbClr val="000000"/>
                  </a:solidFill>
                  <a:latin typeface="Arial"/>
                </a:rPr>
                <a:t>In-Process Review(s)</a:t>
              </a:r>
            </a:p>
          </p:txBody>
        </p:sp>
        <p:cxnSp>
          <p:nvCxnSpPr>
            <p:cNvPr id="220" name="Straight Connector 219"/>
            <p:cNvCxnSpPr/>
            <p:nvPr/>
          </p:nvCxnSpPr>
          <p:spPr>
            <a:xfrm rot="5400000">
              <a:off x="4304433"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1" name="Isosceles Triangle 220"/>
            <p:cNvSpPr/>
            <p:nvPr/>
          </p:nvSpPr>
          <p:spPr>
            <a:xfrm>
              <a:off x="5393638" y="3182362"/>
              <a:ext cx="228600" cy="228600"/>
            </a:xfrm>
            <a:prstGeom prst="triangle">
              <a:avLst/>
            </a:prstGeom>
            <a:solidFill>
              <a:srgbClr val="FF99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22" name="TextBox 221"/>
            <p:cNvSpPr txBox="1"/>
            <p:nvPr/>
          </p:nvSpPr>
          <p:spPr>
            <a:xfrm>
              <a:off x="5305618" y="2127157"/>
              <a:ext cx="496681" cy="379730"/>
            </a:xfrm>
            <a:prstGeom prst="rect">
              <a:avLst/>
            </a:prstGeom>
            <a:noFill/>
          </p:spPr>
          <p:txBody>
            <a:bodyPr wrap="square" rtlCol="0">
              <a:spAutoFit/>
            </a:bodyPr>
            <a:lstStyle/>
            <a:p>
              <a:r>
                <a:rPr lang="en-US" sz="800" b="1" dirty="0">
                  <a:solidFill>
                    <a:srgbClr val="000000"/>
                  </a:solidFill>
                  <a:latin typeface="Arial"/>
                </a:rPr>
                <a:t>Conduct Pink Team</a:t>
              </a:r>
            </a:p>
          </p:txBody>
        </p:sp>
        <p:cxnSp>
          <p:nvCxnSpPr>
            <p:cNvPr id="223" name="Straight Connector 222"/>
            <p:cNvCxnSpPr/>
            <p:nvPr/>
          </p:nvCxnSpPr>
          <p:spPr>
            <a:xfrm rot="5400000">
              <a:off x="5165894"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4" name="Isosceles Triangle 223"/>
            <p:cNvSpPr/>
            <p:nvPr/>
          </p:nvSpPr>
          <p:spPr>
            <a:xfrm>
              <a:off x="6112564" y="3192639"/>
              <a:ext cx="228600" cy="228600"/>
            </a:xfrm>
            <a:prstGeom prst="triangl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25" name="TextBox 224"/>
            <p:cNvSpPr txBox="1"/>
            <p:nvPr/>
          </p:nvSpPr>
          <p:spPr>
            <a:xfrm>
              <a:off x="5768008" y="4358830"/>
              <a:ext cx="914400" cy="278468"/>
            </a:xfrm>
            <a:prstGeom prst="rect">
              <a:avLst/>
            </a:prstGeom>
            <a:noFill/>
          </p:spPr>
          <p:txBody>
            <a:bodyPr wrap="square" rtlCol="0">
              <a:spAutoFit/>
            </a:bodyPr>
            <a:lstStyle/>
            <a:p>
              <a:r>
                <a:rPr lang="en-US" sz="800" b="1" dirty="0">
                  <a:solidFill>
                    <a:srgbClr val="000000"/>
                  </a:solidFill>
                  <a:latin typeface="Arial"/>
                </a:rPr>
                <a:t>In-Process Review(s)</a:t>
              </a:r>
            </a:p>
          </p:txBody>
        </p:sp>
        <p:cxnSp>
          <p:nvCxnSpPr>
            <p:cNvPr id="226" name="Straight Connector 225"/>
            <p:cNvCxnSpPr/>
            <p:nvPr/>
          </p:nvCxnSpPr>
          <p:spPr>
            <a:xfrm rot="5400000">
              <a:off x="5762172" y="3905526"/>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7" name="Isosceles Triangle 226"/>
            <p:cNvSpPr/>
            <p:nvPr/>
          </p:nvSpPr>
          <p:spPr>
            <a:xfrm>
              <a:off x="5870716" y="3192301"/>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28" name="TextBox 227"/>
            <p:cNvSpPr txBox="1"/>
            <p:nvPr/>
          </p:nvSpPr>
          <p:spPr>
            <a:xfrm>
              <a:off x="5843104" y="2127157"/>
              <a:ext cx="496681" cy="379730"/>
            </a:xfrm>
            <a:prstGeom prst="rect">
              <a:avLst/>
            </a:prstGeom>
            <a:noFill/>
          </p:spPr>
          <p:txBody>
            <a:bodyPr wrap="square" rtlCol="0">
              <a:spAutoFit/>
            </a:bodyPr>
            <a:lstStyle/>
            <a:p>
              <a:r>
                <a:rPr lang="en-US" sz="800" b="1" dirty="0">
                  <a:solidFill>
                    <a:srgbClr val="000000"/>
                  </a:solidFill>
                  <a:latin typeface="Arial"/>
                </a:rPr>
                <a:t>Prepare Draft</a:t>
              </a:r>
            </a:p>
            <a:p>
              <a:r>
                <a:rPr lang="en-US" sz="800" b="1" dirty="0">
                  <a:solidFill>
                    <a:srgbClr val="000000"/>
                  </a:solidFill>
                  <a:latin typeface="Arial"/>
                </a:rPr>
                <a:t>2</a:t>
              </a:r>
            </a:p>
          </p:txBody>
        </p:sp>
        <p:cxnSp>
          <p:nvCxnSpPr>
            <p:cNvPr id="229" name="Straight Connector 228"/>
            <p:cNvCxnSpPr/>
            <p:nvPr/>
          </p:nvCxnSpPr>
          <p:spPr>
            <a:xfrm rot="5400000">
              <a:off x="5644908" y="2849401"/>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0" name="Isosceles Triangle 229"/>
            <p:cNvSpPr/>
            <p:nvPr/>
          </p:nvSpPr>
          <p:spPr>
            <a:xfrm>
              <a:off x="6347797" y="3192301"/>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31" name="TextBox 230"/>
            <p:cNvSpPr txBox="1"/>
            <p:nvPr/>
          </p:nvSpPr>
          <p:spPr>
            <a:xfrm>
              <a:off x="6252744" y="2127157"/>
              <a:ext cx="498409" cy="379730"/>
            </a:xfrm>
            <a:prstGeom prst="rect">
              <a:avLst/>
            </a:prstGeom>
            <a:noFill/>
          </p:spPr>
          <p:txBody>
            <a:bodyPr wrap="square" rtlCol="0">
              <a:spAutoFit/>
            </a:bodyPr>
            <a:lstStyle/>
            <a:p>
              <a:r>
                <a:rPr lang="en-US" sz="800" b="1" dirty="0">
                  <a:solidFill>
                    <a:srgbClr val="000000"/>
                  </a:solidFill>
                  <a:latin typeface="Arial"/>
                </a:rPr>
                <a:t>Prepare Draft</a:t>
              </a:r>
            </a:p>
            <a:p>
              <a:r>
                <a:rPr lang="en-US" sz="800" b="1" dirty="0">
                  <a:solidFill>
                    <a:srgbClr val="000000"/>
                  </a:solidFill>
                  <a:latin typeface="Arial"/>
                </a:rPr>
                <a:t>N</a:t>
              </a:r>
            </a:p>
          </p:txBody>
        </p:sp>
        <p:cxnSp>
          <p:nvCxnSpPr>
            <p:cNvPr id="232" name="Straight Connector 231"/>
            <p:cNvCxnSpPr/>
            <p:nvPr/>
          </p:nvCxnSpPr>
          <p:spPr>
            <a:xfrm rot="5400000">
              <a:off x="6110114" y="2849401"/>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3" name="Isosceles Triangle 232"/>
            <p:cNvSpPr/>
            <p:nvPr/>
          </p:nvSpPr>
          <p:spPr>
            <a:xfrm>
              <a:off x="6831499" y="3184350"/>
              <a:ext cx="228600" cy="2286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34" name="TextBox 233"/>
            <p:cNvSpPr txBox="1"/>
            <p:nvPr/>
          </p:nvSpPr>
          <p:spPr>
            <a:xfrm>
              <a:off x="6710350" y="2127157"/>
              <a:ext cx="532241" cy="379730"/>
            </a:xfrm>
            <a:prstGeom prst="rect">
              <a:avLst/>
            </a:prstGeom>
            <a:noFill/>
          </p:spPr>
          <p:txBody>
            <a:bodyPr wrap="square" rtlCol="0">
              <a:spAutoFit/>
            </a:bodyPr>
            <a:lstStyle/>
            <a:p>
              <a:r>
                <a:rPr lang="en-US" sz="800" b="1" dirty="0">
                  <a:solidFill>
                    <a:srgbClr val="000000"/>
                  </a:solidFill>
                  <a:latin typeface="Arial"/>
                </a:rPr>
                <a:t>Conduct Red Team</a:t>
              </a:r>
            </a:p>
          </p:txBody>
        </p:sp>
        <p:cxnSp>
          <p:nvCxnSpPr>
            <p:cNvPr id="235" name="Straight Connector 234"/>
            <p:cNvCxnSpPr/>
            <p:nvPr/>
          </p:nvCxnSpPr>
          <p:spPr>
            <a:xfrm rot="5400000">
              <a:off x="660569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6" name="TextBox 235"/>
            <p:cNvSpPr txBox="1"/>
            <p:nvPr/>
          </p:nvSpPr>
          <p:spPr>
            <a:xfrm>
              <a:off x="5532781" y="3404649"/>
              <a:ext cx="722244" cy="683514"/>
            </a:xfrm>
            <a:prstGeom prst="rect">
              <a:avLst/>
            </a:prstGeom>
            <a:noFill/>
          </p:spPr>
          <p:txBody>
            <a:bodyPr wrap="square" rtlCol="0">
              <a:spAutoFit/>
            </a:bodyPr>
            <a:lstStyle/>
            <a:p>
              <a:pPr>
                <a:buFont typeface="Arial" pitchFamily="34" charset="0"/>
                <a:buChar char="•"/>
              </a:pPr>
              <a:r>
                <a:rPr lang="en-US" sz="800" b="1" i="1" dirty="0">
                  <a:solidFill>
                    <a:schemeClr val="bg1"/>
                  </a:solidFill>
                  <a:latin typeface="Arial"/>
                </a:rPr>
                <a:t>Pink Team Recovery</a:t>
              </a:r>
            </a:p>
            <a:p>
              <a:pPr>
                <a:buFont typeface="Arial" pitchFamily="34" charset="0"/>
                <a:buChar char="•"/>
              </a:pPr>
              <a:r>
                <a:rPr lang="en-US" sz="800" b="1" i="1" dirty="0">
                  <a:solidFill>
                    <a:schemeClr val="bg1"/>
                  </a:solidFill>
                  <a:latin typeface="Arial"/>
                </a:rPr>
                <a:t>Outline Frozen</a:t>
              </a:r>
            </a:p>
            <a:p>
              <a:endParaRPr lang="en-US" sz="800" b="1" dirty="0">
                <a:solidFill>
                  <a:srgbClr val="000000"/>
                </a:solidFill>
                <a:latin typeface="Arial"/>
              </a:endParaRPr>
            </a:p>
            <a:p>
              <a:pPr>
                <a:buFont typeface="Arial" pitchFamily="34" charset="0"/>
                <a:buChar char="•"/>
              </a:pPr>
              <a:endParaRPr lang="en-US" sz="800" b="1" dirty="0">
                <a:solidFill>
                  <a:srgbClr val="000000"/>
                </a:solidFill>
                <a:latin typeface="Arial"/>
              </a:endParaRPr>
            </a:p>
          </p:txBody>
        </p:sp>
        <p:sp>
          <p:nvSpPr>
            <p:cNvPr id="237" name="Isosceles Triangle 236"/>
            <p:cNvSpPr/>
            <p:nvPr/>
          </p:nvSpPr>
          <p:spPr>
            <a:xfrm>
              <a:off x="6579703" y="3192301"/>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238" name="Straight Connector 237"/>
            <p:cNvCxnSpPr/>
            <p:nvPr/>
          </p:nvCxnSpPr>
          <p:spPr>
            <a:xfrm rot="5400000">
              <a:off x="6219372"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9" name="TextBox 238"/>
            <p:cNvSpPr txBox="1"/>
            <p:nvPr/>
          </p:nvSpPr>
          <p:spPr>
            <a:xfrm>
              <a:off x="6397486" y="4358830"/>
              <a:ext cx="569844" cy="177208"/>
            </a:xfrm>
            <a:prstGeom prst="rect">
              <a:avLst/>
            </a:prstGeom>
            <a:noFill/>
          </p:spPr>
          <p:txBody>
            <a:bodyPr wrap="square" rtlCol="0">
              <a:spAutoFit/>
            </a:bodyPr>
            <a:lstStyle/>
            <a:p>
              <a:r>
                <a:rPr lang="en-US" sz="800" b="1" dirty="0">
                  <a:solidFill>
                    <a:srgbClr val="000000"/>
                  </a:solidFill>
                  <a:latin typeface="Arial"/>
                </a:rPr>
                <a:t>DTP, Edit</a:t>
              </a:r>
            </a:p>
          </p:txBody>
        </p:sp>
        <p:sp>
          <p:nvSpPr>
            <p:cNvPr id="240" name="TextBox 239"/>
            <p:cNvSpPr txBox="1"/>
            <p:nvPr/>
          </p:nvSpPr>
          <p:spPr>
            <a:xfrm>
              <a:off x="6950764" y="3404649"/>
              <a:ext cx="685800" cy="683514"/>
            </a:xfrm>
            <a:prstGeom prst="rect">
              <a:avLst/>
            </a:prstGeom>
            <a:noFill/>
          </p:spPr>
          <p:txBody>
            <a:bodyPr wrap="square" rtlCol="0">
              <a:spAutoFit/>
            </a:bodyPr>
            <a:lstStyle/>
            <a:p>
              <a:pPr>
                <a:buFont typeface="Arial" pitchFamily="34" charset="0"/>
                <a:buChar char="•"/>
              </a:pPr>
              <a:r>
                <a:rPr lang="en-US" sz="800" b="1" i="1" dirty="0">
                  <a:solidFill>
                    <a:schemeClr val="bg1"/>
                  </a:solidFill>
                  <a:latin typeface="Arial"/>
                </a:rPr>
                <a:t>Red Team Recovery</a:t>
              </a:r>
            </a:p>
            <a:p>
              <a:pPr>
                <a:buFont typeface="Arial" pitchFamily="34" charset="0"/>
                <a:buChar char="•"/>
              </a:pPr>
              <a:r>
                <a:rPr lang="en-US" sz="800" b="1" i="1" dirty="0">
                  <a:solidFill>
                    <a:schemeClr val="bg1"/>
                  </a:solidFill>
                  <a:latin typeface="Arial"/>
                </a:rPr>
                <a:t>Decision to proceed</a:t>
              </a:r>
            </a:p>
            <a:p>
              <a:endParaRPr lang="en-US" sz="800" b="1" dirty="0">
                <a:solidFill>
                  <a:srgbClr val="000000"/>
                </a:solidFill>
                <a:latin typeface="Arial"/>
              </a:endParaRPr>
            </a:p>
            <a:p>
              <a:pPr>
                <a:buFont typeface="Arial" pitchFamily="34" charset="0"/>
                <a:buChar char="•"/>
              </a:pPr>
              <a:endParaRPr lang="en-US" sz="800" b="1" dirty="0">
                <a:solidFill>
                  <a:srgbClr val="000000"/>
                </a:solidFill>
                <a:latin typeface="Arial"/>
              </a:endParaRPr>
            </a:p>
          </p:txBody>
        </p:sp>
        <p:sp>
          <p:nvSpPr>
            <p:cNvPr id="241" name="Isosceles Triangle 240"/>
            <p:cNvSpPr/>
            <p:nvPr/>
          </p:nvSpPr>
          <p:spPr>
            <a:xfrm>
              <a:off x="7348333"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42" name="TextBox 241"/>
            <p:cNvSpPr txBox="1"/>
            <p:nvPr/>
          </p:nvSpPr>
          <p:spPr>
            <a:xfrm>
              <a:off x="7270476" y="2127157"/>
              <a:ext cx="520149" cy="379730"/>
            </a:xfrm>
            <a:prstGeom prst="rect">
              <a:avLst/>
            </a:prstGeom>
            <a:noFill/>
          </p:spPr>
          <p:txBody>
            <a:bodyPr wrap="square" rtlCol="0">
              <a:spAutoFit/>
            </a:bodyPr>
            <a:lstStyle/>
            <a:p>
              <a:r>
                <a:rPr lang="en-US" sz="800" b="1" dirty="0">
                  <a:solidFill>
                    <a:srgbClr val="000000"/>
                  </a:solidFill>
                  <a:latin typeface="Arial"/>
                </a:rPr>
                <a:t>Prepare Final Draft</a:t>
              </a:r>
            </a:p>
          </p:txBody>
        </p:sp>
        <p:cxnSp>
          <p:nvCxnSpPr>
            <p:cNvPr id="243" name="Straight Connector 242"/>
            <p:cNvCxnSpPr/>
            <p:nvPr/>
          </p:nvCxnSpPr>
          <p:spPr>
            <a:xfrm rot="5400000">
              <a:off x="7110650"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4" name="Isosceles Triangle 243"/>
            <p:cNvSpPr/>
            <p:nvPr/>
          </p:nvSpPr>
          <p:spPr>
            <a:xfrm>
              <a:off x="7570303"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245" name="Straight Connector 244"/>
            <p:cNvCxnSpPr/>
            <p:nvPr/>
          </p:nvCxnSpPr>
          <p:spPr>
            <a:xfrm rot="5400000">
              <a:off x="7229850" y="389718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6" name="TextBox 245"/>
            <p:cNvSpPr txBox="1"/>
            <p:nvPr/>
          </p:nvSpPr>
          <p:spPr>
            <a:xfrm>
              <a:off x="7398025" y="4348891"/>
              <a:ext cx="569844" cy="177208"/>
            </a:xfrm>
            <a:prstGeom prst="rect">
              <a:avLst/>
            </a:prstGeom>
            <a:noFill/>
          </p:spPr>
          <p:txBody>
            <a:bodyPr wrap="square" rtlCol="0">
              <a:spAutoFit/>
            </a:bodyPr>
            <a:lstStyle/>
            <a:p>
              <a:r>
                <a:rPr lang="en-US" sz="800" b="1" dirty="0">
                  <a:solidFill>
                    <a:srgbClr val="000000"/>
                  </a:solidFill>
                  <a:latin typeface="Arial"/>
                </a:rPr>
                <a:t>DTP, Edit</a:t>
              </a:r>
            </a:p>
          </p:txBody>
        </p:sp>
        <p:sp>
          <p:nvSpPr>
            <p:cNvPr id="247" name="TextBox 246"/>
            <p:cNvSpPr txBox="1"/>
            <p:nvPr/>
          </p:nvSpPr>
          <p:spPr>
            <a:xfrm>
              <a:off x="5758612" y="4887992"/>
              <a:ext cx="997230" cy="202522"/>
            </a:xfrm>
            <a:prstGeom prst="rect">
              <a:avLst/>
            </a:prstGeom>
            <a:noFill/>
          </p:spPr>
          <p:txBody>
            <a:bodyPr wrap="square" rtlCol="0">
              <a:spAutoFit/>
            </a:bodyPr>
            <a:lstStyle/>
            <a:p>
              <a:r>
                <a:rPr lang="en-US" sz="1000" b="1" dirty="0">
                  <a:solidFill>
                    <a:srgbClr val="000000"/>
                  </a:solidFill>
                  <a:latin typeface="Arial"/>
                </a:rPr>
                <a:t>Writing Phase</a:t>
              </a:r>
            </a:p>
          </p:txBody>
        </p:sp>
        <p:sp>
          <p:nvSpPr>
            <p:cNvPr id="248" name="TextBox 247"/>
            <p:cNvSpPr txBox="1"/>
            <p:nvPr/>
          </p:nvSpPr>
          <p:spPr>
            <a:xfrm>
              <a:off x="7127600" y="4887992"/>
              <a:ext cx="1152939" cy="400110"/>
            </a:xfrm>
            <a:prstGeom prst="rect">
              <a:avLst/>
            </a:prstGeom>
            <a:noFill/>
          </p:spPr>
          <p:txBody>
            <a:bodyPr wrap="square" rtlCol="0">
              <a:spAutoFit/>
            </a:bodyPr>
            <a:lstStyle/>
            <a:p>
              <a:r>
                <a:rPr lang="en-US" sz="1000" b="1" dirty="0">
                  <a:solidFill>
                    <a:srgbClr val="000000"/>
                  </a:solidFill>
                  <a:latin typeface="Arial"/>
                </a:rPr>
                <a:t>Polishing Phase</a:t>
              </a:r>
            </a:p>
          </p:txBody>
        </p:sp>
        <p:sp>
          <p:nvSpPr>
            <p:cNvPr id="249" name="Isosceles Triangle 248"/>
            <p:cNvSpPr/>
            <p:nvPr/>
          </p:nvSpPr>
          <p:spPr>
            <a:xfrm>
              <a:off x="7845292" y="3182362"/>
              <a:ext cx="228600" cy="228600"/>
            </a:xfrm>
            <a:prstGeom prst="triangl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50" name="TextBox 249"/>
            <p:cNvSpPr txBox="1"/>
            <p:nvPr/>
          </p:nvSpPr>
          <p:spPr>
            <a:xfrm>
              <a:off x="7774061" y="2127157"/>
              <a:ext cx="435322" cy="278468"/>
            </a:xfrm>
            <a:prstGeom prst="rect">
              <a:avLst/>
            </a:prstGeom>
            <a:noFill/>
          </p:spPr>
          <p:txBody>
            <a:bodyPr wrap="square" rtlCol="0">
              <a:spAutoFit/>
            </a:bodyPr>
            <a:lstStyle/>
            <a:p>
              <a:r>
                <a:rPr lang="en-US" sz="800" b="1" dirty="0">
                  <a:solidFill>
                    <a:srgbClr val="000000"/>
                  </a:solidFill>
                  <a:latin typeface="Arial"/>
                </a:rPr>
                <a:t>Read-Aloud</a:t>
              </a:r>
            </a:p>
          </p:txBody>
        </p:sp>
        <p:cxnSp>
          <p:nvCxnSpPr>
            <p:cNvPr id="251" name="Straight Connector 250"/>
            <p:cNvCxnSpPr/>
            <p:nvPr/>
          </p:nvCxnSpPr>
          <p:spPr>
            <a:xfrm rot="5400000">
              <a:off x="7607609"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2" name="Isosceles Triangle 251"/>
            <p:cNvSpPr/>
            <p:nvPr/>
          </p:nvSpPr>
          <p:spPr>
            <a:xfrm>
              <a:off x="8130208" y="3182362"/>
              <a:ext cx="228600" cy="228600"/>
            </a:xfrm>
            <a:prstGeom prst="triangl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253" name="Straight Connector 252"/>
            <p:cNvCxnSpPr/>
            <p:nvPr/>
          </p:nvCxnSpPr>
          <p:spPr>
            <a:xfrm rot="5400000">
              <a:off x="7786440"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4" name="TextBox 253"/>
            <p:cNvSpPr txBox="1"/>
            <p:nvPr/>
          </p:nvSpPr>
          <p:spPr>
            <a:xfrm>
              <a:off x="7981160" y="4347400"/>
              <a:ext cx="682488" cy="278468"/>
            </a:xfrm>
            <a:prstGeom prst="rect">
              <a:avLst/>
            </a:prstGeom>
            <a:noFill/>
          </p:spPr>
          <p:txBody>
            <a:bodyPr wrap="square" rtlCol="0">
              <a:spAutoFit/>
            </a:bodyPr>
            <a:lstStyle/>
            <a:p>
              <a:r>
                <a:rPr lang="en-US" sz="800" b="1" dirty="0">
                  <a:solidFill>
                    <a:srgbClr val="000000"/>
                  </a:solidFill>
                  <a:latin typeface="Arial"/>
                </a:rPr>
                <a:t>Conduct Gold Team</a:t>
              </a:r>
            </a:p>
          </p:txBody>
        </p:sp>
        <p:sp>
          <p:nvSpPr>
            <p:cNvPr id="255" name="Isosceles Triangle 254"/>
            <p:cNvSpPr/>
            <p:nvPr/>
          </p:nvSpPr>
          <p:spPr>
            <a:xfrm>
              <a:off x="8507896" y="3182362"/>
              <a:ext cx="228600" cy="228600"/>
            </a:xfrm>
            <a:prstGeom prst="triangle">
              <a:avLst/>
            </a:prstGeom>
            <a:solidFill>
              <a:srgbClr val="FFFFFF"/>
            </a:solidFill>
            <a:ln w="3175">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56" name="TextBox 255"/>
            <p:cNvSpPr txBox="1"/>
            <p:nvPr/>
          </p:nvSpPr>
          <p:spPr>
            <a:xfrm>
              <a:off x="8358807" y="2127157"/>
              <a:ext cx="655984" cy="379730"/>
            </a:xfrm>
            <a:prstGeom prst="rect">
              <a:avLst/>
            </a:prstGeom>
            <a:noFill/>
          </p:spPr>
          <p:txBody>
            <a:bodyPr wrap="square" rtlCol="0">
              <a:spAutoFit/>
            </a:bodyPr>
            <a:lstStyle/>
            <a:p>
              <a:r>
                <a:rPr lang="en-US" sz="800" b="1" dirty="0">
                  <a:solidFill>
                    <a:srgbClr val="000000"/>
                  </a:solidFill>
                  <a:latin typeface="Arial"/>
                </a:rPr>
                <a:t>Print, </a:t>
              </a:r>
            </a:p>
            <a:p>
              <a:r>
                <a:rPr lang="en-US" sz="800" b="1" dirty="0">
                  <a:solidFill>
                    <a:srgbClr val="000000"/>
                  </a:solidFill>
                  <a:latin typeface="Arial"/>
                </a:rPr>
                <a:t>Check, Deliver</a:t>
              </a:r>
            </a:p>
          </p:txBody>
        </p:sp>
        <p:cxnSp>
          <p:nvCxnSpPr>
            <p:cNvPr id="257" name="Straight Connector 256"/>
            <p:cNvCxnSpPr/>
            <p:nvPr/>
          </p:nvCxnSpPr>
          <p:spPr>
            <a:xfrm rot="5400000">
              <a:off x="8270213"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8" name="TextBox 257"/>
            <p:cNvSpPr txBox="1"/>
            <p:nvPr/>
          </p:nvSpPr>
          <p:spPr>
            <a:xfrm>
              <a:off x="8130207" y="4887992"/>
              <a:ext cx="791820" cy="329100"/>
            </a:xfrm>
            <a:prstGeom prst="rect">
              <a:avLst/>
            </a:prstGeom>
            <a:noFill/>
          </p:spPr>
          <p:txBody>
            <a:bodyPr wrap="square" rtlCol="0">
              <a:spAutoFit/>
            </a:bodyPr>
            <a:lstStyle/>
            <a:p>
              <a:r>
                <a:rPr lang="en-US" sz="1000" b="1" dirty="0">
                  <a:solidFill>
                    <a:srgbClr val="000000"/>
                  </a:solidFill>
                  <a:latin typeface="Arial"/>
                </a:rPr>
                <a:t>Production </a:t>
              </a:r>
            </a:p>
            <a:p>
              <a:r>
                <a:rPr lang="en-US" sz="1000" b="1" dirty="0">
                  <a:solidFill>
                    <a:srgbClr val="000000"/>
                  </a:solidFill>
                  <a:latin typeface="Arial"/>
                </a:rPr>
                <a:t>Phase</a:t>
              </a:r>
            </a:p>
          </p:txBody>
        </p:sp>
        <p:sp>
          <p:nvSpPr>
            <p:cNvPr id="259" name="Isosceles Triangle 258"/>
            <p:cNvSpPr/>
            <p:nvPr/>
          </p:nvSpPr>
          <p:spPr>
            <a:xfrm>
              <a:off x="9263269"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60" name="TextBox 259"/>
            <p:cNvSpPr txBox="1"/>
            <p:nvPr/>
          </p:nvSpPr>
          <p:spPr>
            <a:xfrm>
              <a:off x="8958633" y="2127157"/>
              <a:ext cx="1023006" cy="379730"/>
            </a:xfrm>
            <a:prstGeom prst="rect">
              <a:avLst/>
            </a:prstGeom>
            <a:noFill/>
          </p:spPr>
          <p:txBody>
            <a:bodyPr wrap="square" rtlCol="0">
              <a:spAutoFit/>
            </a:bodyPr>
            <a:lstStyle/>
            <a:p>
              <a:r>
                <a:rPr lang="en-US" sz="800" b="1" dirty="0">
                  <a:solidFill>
                    <a:srgbClr val="000000"/>
                  </a:solidFill>
                  <a:latin typeface="Arial"/>
                </a:rPr>
                <a:t>Implement Post-Delivery Win Strategy, Orals, FPR</a:t>
              </a:r>
            </a:p>
          </p:txBody>
        </p:sp>
        <p:cxnSp>
          <p:nvCxnSpPr>
            <p:cNvPr id="261" name="Straight Connector 260"/>
            <p:cNvCxnSpPr/>
            <p:nvPr/>
          </p:nvCxnSpPr>
          <p:spPr>
            <a:xfrm rot="5400000">
              <a:off x="903746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2" name="Isosceles Triangle 261"/>
            <p:cNvSpPr/>
            <p:nvPr/>
          </p:nvSpPr>
          <p:spPr>
            <a:xfrm>
              <a:off x="8915398"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263" name="Straight Connector 262"/>
            <p:cNvCxnSpPr/>
            <p:nvPr/>
          </p:nvCxnSpPr>
          <p:spPr>
            <a:xfrm rot="5400000">
              <a:off x="8574945" y="389718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4" name="TextBox 263"/>
            <p:cNvSpPr txBox="1"/>
            <p:nvPr/>
          </p:nvSpPr>
          <p:spPr>
            <a:xfrm>
              <a:off x="8675134" y="4348891"/>
              <a:ext cx="866430" cy="278468"/>
            </a:xfrm>
            <a:prstGeom prst="rect">
              <a:avLst/>
            </a:prstGeom>
            <a:noFill/>
          </p:spPr>
          <p:txBody>
            <a:bodyPr wrap="square" rtlCol="0">
              <a:spAutoFit/>
            </a:bodyPr>
            <a:lstStyle/>
            <a:p>
              <a:r>
                <a:rPr lang="en-US" sz="800" b="1" dirty="0">
                  <a:solidFill>
                    <a:srgbClr val="000000"/>
                  </a:solidFill>
                  <a:latin typeface="Arial"/>
                </a:rPr>
                <a:t>Collect Lessons Learned</a:t>
              </a:r>
            </a:p>
          </p:txBody>
        </p:sp>
        <p:sp>
          <p:nvSpPr>
            <p:cNvPr id="265" name="Isosceles Triangle 264"/>
            <p:cNvSpPr/>
            <p:nvPr/>
          </p:nvSpPr>
          <p:spPr>
            <a:xfrm>
              <a:off x="9776788"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266" name="Straight Connector 265"/>
            <p:cNvCxnSpPr/>
            <p:nvPr/>
          </p:nvCxnSpPr>
          <p:spPr>
            <a:xfrm rot="5400000">
              <a:off x="9436335" y="389718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67" name="TextBox 266"/>
            <p:cNvSpPr txBox="1"/>
            <p:nvPr/>
          </p:nvSpPr>
          <p:spPr>
            <a:xfrm>
              <a:off x="9524998" y="4348891"/>
              <a:ext cx="762000" cy="177208"/>
            </a:xfrm>
            <a:prstGeom prst="rect">
              <a:avLst/>
            </a:prstGeom>
            <a:noFill/>
          </p:spPr>
          <p:txBody>
            <a:bodyPr wrap="square" rtlCol="0">
              <a:spAutoFit/>
            </a:bodyPr>
            <a:lstStyle/>
            <a:p>
              <a:r>
                <a:rPr lang="en-US" sz="800" b="1" dirty="0">
                  <a:solidFill>
                    <a:srgbClr val="000000"/>
                  </a:solidFill>
                  <a:latin typeface="Arial"/>
                </a:rPr>
                <a:t>Attend Debrief</a:t>
              </a:r>
            </a:p>
          </p:txBody>
        </p:sp>
        <p:sp>
          <p:nvSpPr>
            <p:cNvPr id="268" name="Isosceles Triangle 267"/>
            <p:cNvSpPr/>
            <p:nvPr/>
          </p:nvSpPr>
          <p:spPr>
            <a:xfrm>
              <a:off x="10031895"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69" name="TextBox 268"/>
            <p:cNvSpPr txBox="1"/>
            <p:nvPr/>
          </p:nvSpPr>
          <p:spPr>
            <a:xfrm>
              <a:off x="9912626" y="2127157"/>
              <a:ext cx="755373" cy="379730"/>
            </a:xfrm>
            <a:prstGeom prst="rect">
              <a:avLst/>
            </a:prstGeom>
            <a:noFill/>
          </p:spPr>
          <p:txBody>
            <a:bodyPr wrap="square" rtlCol="0">
              <a:spAutoFit/>
            </a:bodyPr>
            <a:lstStyle/>
            <a:p>
              <a:r>
                <a:rPr lang="en-US" sz="800" b="1" dirty="0">
                  <a:solidFill>
                    <a:srgbClr val="000000"/>
                  </a:solidFill>
                  <a:latin typeface="Arial"/>
                </a:rPr>
                <a:t>Update Lessons Learned</a:t>
              </a:r>
            </a:p>
          </p:txBody>
        </p:sp>
        <p:cxnSp>
          <p:nvCxnSpPr>
            <p:cNvPr id="270" name="Straight Connector 269"/>
            <p:cNvCxnSpPr/>
            <p:nvPr/>
          </p:nvCxnSpPr>
          <p:spPr>
            <a:xfrm rot="5400000">
              <a:off x="9794212"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1" name="TextBox 270"/>
            <p:cNvSpPr txBox="1"/>
            <p:nvPr/>
          </p:nvSpPr>
          <p:spPr>
            <a:xfrm>
              <a:off x="8915397" y="4887992"/>
              <a:ext cx="1482522" cy="202522"/>
            </a:xfrm>
            <a:prstGeom prst="rect">
              <a:avLst/>
            </a:prstGeom>
            <a:noFill/>
          </p:spPr>
          <p:txBody>
            <a:bodyPr wrap="square" rtlCol="0">
              <a:spAutoFit/>
            </a:bodyPr>
            <a:lstStyle/>
            <a:p>
              <a:r>
                <a:rPr lang="en-US" sz="1000" b="1" dirty="0">
                  <a:solidFill>
                    <a:srgbClr val="000000"/>
                  </a:solidFill>
                  <a:latin typeface="Arial"/>
                </a:rPr>
                <a:t>Post-Proposal Phase</a:t>
              </a:r>
            </a:p>
          </p:txBody>
        </p:sp>
        <p:sp>
          <p:nvSpPr>
            <p:cNvPr id="272" name="Flowchart: Decision 271"/>
            <p:cNvSpPr/>
            <p:nvPr/>
          </p:nvSpPr>
          <p:spPr>
            <a:xfrm>
              <a:off x="9524998" y="3106162"/>
              <a:ext cx="228600" cy="304800"/>
            </a:xfrm>
            <a:prstGeom prst="flowChartDecision">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73" name="TextBox 272"/>
            <p:cNvSpPr txBox="1"/>
            <p:nvPr/>
          </p:nvSpPr>
          <p:spPr>
            <a:xfrm>
              <a:off x="9412354" y="3404649"/>
              <a:ext cx="457200" cy="177208"/>
            </a:xfrm>
            <a:prstGeom prst="rect">
              <a:avLst/>
            </a:prstGeom>
            <a:noFill/>
          </p:spPr>
          <p:txBody>
            <a:bodyPr wrap="square" rtlCol="0">
              <a:spAutoFit/>
            </a:bodyPr>
            <a:lstStyle/>
            <a:p>
              <a:r>
                <a:rPr lang="en-US" sz="800" b="1" dirty="0">
                  <a:solidFill>
                    <a:srgbClr val="000000"/>
                  </a:solidFill>
                  <a:latin typeface="Arial"/>
                </a:rPr>
                <a:t>Award</a:t>
              </a:r>
            </a:p>
          </p:txBody>
        </p:sp>
        <p:sp>
          <p:nvSpPr>
            <p:cNvPr id="274" name="Oval 273"/>
            <p:cNvSpPr/>
            <p:nvPr/>
          </p:nvSpPr>
          <p:spPr bwMode="auto">
            <a:xfrm>
              <a:off x="2111786" y="2197804"/>
              <a:ext cx="578406" cy="2267827"/>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
          <p:nvSpPr>
            <p:cNvPr id="275" name="Oval 274"/>
            <p:cNvSpPr/>
            <p:nvPr/>
          </p:nvSpPr>
          <p:spPr bwMode="auto">
            <a:xfrm>
              <a:off x="838199" y="2002007"/>
              <a:ext cx="1842054" cy="2455871"/>
            </a:xfrm>
            <a:prstGeom prst="ellipse">
              <a:avLst/>
            </a:prstGeom>
            <a:noFill/>
            <a:ln w="1905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grpSp>
    </p:spTree>
    <p:extLst>
      <p:ext uri="{BB962C8B-B14F-4D97-AF65-F5344CB8AC3E}">
        <p14:creationId xmlns:p14="http://schemas.microsoft.com/office/powerpoint/2010/main" val="210412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165" y="436191"/>
            <a:ext cx="7473090" cy="1041643"/>
          </a:xfrm>
        </p:spPr>
        <p:txBody>
          <a:bodyPr>
            <a:noAutofit/>
          </a:bodyPr>
          <a:lstStyle/>
          <a:p>
            <a:r>
              <a:rPr lang="en-US" sz="3600" b="1" dirty="0"/>
              <a:t>Landmine 1:</a:t>
            </a:r>
            <a:r>
              <a:rPr lang="en-US" sz="3600" dirty="0"/>
              <a:t> Having No Capture Effort or an Illusion of a Capture Effort</a:t>
            </a:r>
          </a:p>
        </p:txBody>
      </p:sp>
      <p:sp>
        <p:nvSpPr>
          <p:cNvPr id="3" name="Content Placeholder 2"/>
          <p:cNvSpPr>
            <a:spLocks noGrp="1"/>
          </p:cNvSpPr>
          <p:nvPr>
            <p:ph idx="1"/>
          </p:nvPr>
        </p:nvSpPr>
        <p:spPr>
          <a:xfrm>
            <a:off x="709381" y="2323444"/>
            <a:ext cx="6243870" cy="4098365"/>
          </a:xfrm>
        </p:spPr>
        <p:txBody>
          <a:bodyPr>
            <a:normAutofit fontScale="77500" lnSpcReduction="20000"/>
          </a:bodyPr>
          <a:lstStyle/>
          <a:p>
            <a:pPr>
              <a:spcBef>
                <a:spcPts val="600"/>
              </a:spcBef>
            </a:pPr>
            <a:r>
              <a:rPr lang="en-US" b="0" dirty="0"/>
              <a:t>Per </a:t>
            </a:r>
            <a:r>
              <a:rPr lang="en-US" dirty="0"/>
              <a:t>the </a:t>
            </a:r>
            <a:r>
              <a:rPr lang="en-US" b="0" dirty="0"/>
              <a:t>APMP survey, companies with high win rates </a:t>
            </a:r>
            <a:r>
              <a:rPr lang="en-US" dirty="0"/>
              <a:t>(75% and higher) </a:t>
            </a:r>
            <a:r>
              <a:rPr lang="en-US" b="0" dirty="0"/>
              <a:t>spend </a:t>
            </a:r>
            <a:r>
              <a:rPr lang="en-US" dirty="0"/>
              <a:t>more than 60% of B&amp;P </a:t>
            </a:r>
            <a:r>
              <a:rPr lang="en-US" b="0" dirty="0"/>
              <a:t>budget on capture</a:t>
            </a:r>
          </a:p>
          <a:p>
            <a:r>
              <a:rPr lang="en-US" b="0" dirty="0"/>
              <a:t>With an </a:t>
            </a:r>
            <a:r>
              <a:rPr lang="en-US" dirty="0"/>
              <a:t>average win rate of 33-36% </a:t>
            </a:r>
            <a:r>
              <a:rPr lang="en-US" b="0" dirty="0"/>
              <a:t>on proposals submitted in a competitive environment for new work per the Grant Thornton report, most companies </a:t>
            </a:r>
            <a:r>
              <a:rPr lang="en-US" dirty="0"/>
              <a:t>fail to realize their full potentials</a:t>
            </a:r>
          </a:p>
          <a:p>
            <a:pPr>
              <a:spcBef>
                <a:spcPts val="600"/>
              </a:spcBef>
            </a:pPr>
            <a:r>
              <a:rPr lang="en-US" dirty="0"/>
              <a:t>Other problems: </a:t>
            </a:r>
          </a:p>
          <a:p>
            <a:pPr lvl="1">
              <a:spcBef>
                <a:spcPts val="600"/>
              </a:spcBef>
            </a:pPr>
            <a:r>
              <a:rPr lang="en-US" dirty="0"/>
              <a:t>Staff burnout</a:t>
            </a:r>
          </a:p>
          <a:p>
            <a:pPr lvl="1">
              <a:spcBef>
                <a:spcPts val="600"/>
              </a:spcBef>
            </a:pPr>
            <a:r>
              <a:rPr lang="en-US" dirty="0"/>
              <a:t>Lowered morale </a:t>
            </a:r>
          </a:p>
          <a:p>
            <a:pPr lvl="1">
              <a:spcBef>
                <a:spcPts val="600"/>
              </a:spcBef>
            </a:pPr>
            <a:r>
              <a:rPr lang="en-US" dirty="0"/>
              <a:t>Impeded growth, loss of key resources, etc.</a:t>
            </a:r>
          </a:p>
          <a:p>
            <a:r>
              <a:rPr lang="en-US" dirty="0"/>
              <a:t>The worst pitfall of all – believing that you have conducted solid capture when in fact you have not</a:t>
            </a:r>
          </a:p>
          <a:p>
            <a:endParaRPr lang="en-US" dirty="0"/>
          </a:p>
        </p:txBody>
      </p:sp>
      <p:sp>
        <p:nvSpPr>
          <p:cNvPr id="6" name="TextBox 5"/>
          <p:cNvSpPr txBox="1"/>
          <p:nvPr/>
        </p:nvSpPr>
        <p:spPr>
          <a:xfrm>
            <a:off x="694164" y="1579206"/>
            <a:ext cx="11054857" cy="646331"/>
          </a:xfrm>
          <a:prstGeom prst="rect">
            <a:avLst/>
          </a:prstGeom>
          <a:noFill/>
        </p:spPr>
        <p:txBody>
          <a:bodyPr wrap="square" rtlCol="0">
            <a:spAutoFit/>
          </a:bodyPr>
          <a:lstStyle/>
          <a:p>
            <a:r>
              <a:rPr lang="en-US" i="1" dirty="0">
                <a:solidFill>
                  <a:schemeClr val="tx2"/>
                </a:solidFill>
              </a:rPr>
              <a:t>Even the most sophisticated of companies fall into the mode of chasing popup opportunities and reacting, leading to lower win rates and burnout</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3250" y="2088707"/>
            <a:ext cx="4967222" cy="4146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638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21" y="486098"/>
            <a:ext cx="4655103" cy="600075"/>
          </a:xfrm>
        </p:spPr>
        <p:txBody>
          <a:bodyPr>
            <a:noAutofit/>
          </a:bodyPr>
          <a:lstStyle/>
          <a:p>
            <a:r>
              <a:rPr lang="en-US" sz="3200" b="1" dirty="0"/>
              <a:t>Landmine 2: </a:t>
            </a:r>
            <a:r>
              <a:rPr lang="en-US" sz="3200" dirty="0"/>
              <a:t>Having a Flawed Bid-No-Bid Decision Process </a:t>
            </a:r>
          </a:p>
        </p:txBody>
      </p:sp>
      <p:sp>
        <p:nvSpPr>
          <p:cNvPr id="3" name="Content Placeholder 2"/>
          <p:cNvSpPr>
            <a:spLocks noGrp="1"/>
          </p:cNvSpPr>
          <p:nvPr>
            <p:ph idx="1"/>
          </p:nvPr>
        </p:nvSpPr>
        <p:spPr>
          <a:xfrm>
            <a:off x="497921" y="2347191"/>
            <a:ext cx="4562475" cy="4391025"/>
          </a:xfrm>
        </p:spPr>
        <p:txBody>
          <a:bodyPr>
            <a:normAutofit fontScale="85000" lnSpcReduction="20000"/>
          </a:bodyPr>
          <a:lstStyle/>
          <a:p>
            <a:pPr marL="190500" lvl="1" indent="-190500">
              <a:spcBef>
                <a:spcPct val="60000"/>
              </a:spcBef>
              <a:buFont typeface="Wingdings" charset="0"/>
              <a:buChar char="§"/>
            </a:pPr>
            <a:r>
              <a:rPr lang="en-US" dirty="0"/>
              <a:t>Considered one of the core areas – companies make a bid-no-bid decision usually without any outside help</a:t>
            </a:r>
          </a:p>
          <a:p>
            <a:pPr marL="190500" lvl="1" indent="-190500">
              <a:spcBef>
                <a:spcPct val="60000"/>
              </a:spcBef>
              <a:buFont typeface="Wingdings" charset="0"/>
              <a:buChar char="§"/>
            </a:pPr>
            <a:r>
              <a:rPr lang="en-US" dirty="0"/>
              <a:t>Top three problem per the international CSK/APMP proposal survey (even though it’s one of the core company expertise areas)</a:t>
            </a:r>
          </a:p>
          <a:p>
            <a:pPr marL="190500" lvl="1" indent="-190500">
              <a:spcBef>
                <a:spcPct val="60000"/>
              </a:spcBef>
              <a:buFont typeface="Wingdings" charset="0"/>
              <a:buChar char="§"/>
            </a:pPr>
            <a:r>
              <a:rPr lang="en-US" dirty="0"/>
              <a:t>If an issue, there are two scenarios:</a:t>
            </a:r>
            <a:endParaRPr lang="en-US" sz="1200" dirty="0"/>
          </a:p>
          <a:p>
            <a:pPr marL="914400" lvl="1" indent="-457200">
              <a:buFont typeface="+mj-lt"/>
              <a:buAutoNum type="arabicPeriod"/>
            </a:pPr>
            <a:r>
              <a:rPr lang="en-US" dirty="0"/>
              <a:t>Your company doesn’t have a process – the reviews are done haphazardly</a:t>
            </a:r>
          </a:p>
          <a:p>
            <a:pPr marL="914400" lvl="1" indent="-457200">
              <a:buFont typeface="+mj-lt"/>
              <a:buAutoNum type="arabicPeriod"/>
            </a:pPr>
            <a:r>
              <a:rPr lang="en-US" dirty="0"/>
              <a:t>There is a process but you don’t follow the best practices; the answer is always “yes”</a:t>
            </a:r>
          </a:p>
          <a:p>
            <a:pPr marL="190500" lvl="1" indent="-190500">
              <a:spcBef>
                <a:spcPct val="60000"/>
              </a:spcBef>
              <a:buFont typeface="Wingdings" charset="0"/>
              <a:buChar char="§"/>
            </a:pPr>
            <a:r>
              <a:rPr lang="en-US" dirty="0"/>
              <a:t>“Hope to win” is the win strategy</a:t>
            </a:r>
          </a:p>
        </p:txBody>
      </p:sp>
      <p:sp>
        <p:nvSpPr>
          <p:cNvPr id="4" name="Rectangle 3"/>
          <p:cNvSpPr/>
          <p:nvPr/>
        </p:nvSpPr>
        <p:spPr>
          <a:xfrm>
            <a:off x="383058" y="1581835"/>
            <a:ext cx="5036667" cy="646331"/>
          </a:xfrm>
          <a:prstGeom prst="rect">
            <a:avLst/>
          </a:prstGeom>
        </p:spPr>
        <p:txBody>
          <a:bodyPr wrap="square">
            <a:spAutoFit/>
          </a:bodyPr>
          <a:lstStyle/>
          <a:p>
            <a:r>
              <a:rPr lang="en-US" i="1" dirty="0">
                <a:solidFill>
                  <a:schemeClr val="tx2"/>
                </a:solidFill>
              </a:rPr>
              <a:t>No matter how much you have invested, have the courage to stop throwing good money after bad</a:t>
            </a:r>
          </a:p>
        </p:txBody>
      </p:sp>
      <p:pic>
        <p:nvPicPr>
          <p:cNvPr id="6" name="Picture 5" descr="A person throwing money into a trash can&#10;&#10;Description automatically generated">
            <a:extLst>
              <a:ext uri="{FF2B5EF4-FFF2-40B4-BE49-F238E27FC236}">
                <a16:creationId xmlns:a16="http://schemas.microsoft.com/office/drawing/2014/main" id="{8107BC49-56EE-ABE9-D22F-3E2D9C8A9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17034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1405" y="662422"/>
            <a:ext cx="8520113" cy="600075"/>
          </a:xfrm>
        </p:spPr>
        <p:txBody>
          <a:bodyPr>
            <a:normAutofit fontScale="90000"/>
          </a:bodyPr>
          <a:lstStyle/>
          <a:p>
            <a:r>
              <a:rPr lang="en-US" dirty="0"/>
              <a:t>Making a Bid-No-Bid Decision</a:t>
            </a:r>
          </a:p>
        </p:txBody>
      </p:sp>
      <p:graphicFrame>
        <p:nvGraphicFramePr>
          <p:cNvPr id="4" name="Table 3">
            <a:extLst>
              <a:ext uri="{FF2B5EF4-FFF2-40B4-BE49-F238E27FC236}">
                <a16:creationId xmlns:a16="http://schemas.microsoft.com/office/drawing/2014/main" id="{49EEC647-853E-C2CC-54E2-F28C67F481CB}"/>
              </a:ext>
            </a:extLst>
          </p:cNvPr>
          <p:cNvGraphicFramePr>
            <a:graphicFrameLocks noGrp="1"/>
          </p:cNvGraphicFramePr>
          <p:nvPr>
            <p:extLst>
              <p:ext uri="{D42A27DB-BD31-4B8C-83A1-F6EECF244321}">
                <p14:modId xmlns:p14="http://schemas.microsoft.com/office/powerpoint/2010/main" val="3606217038"/>
              </p:ext>
            </p:extLst>
          </p:nvPr>
        </p:nvGraphicFramePr>
        <p:xfrm>
          <a:off x="211405" y="1652072"/>
          <a:ext cx="11447813" cy="4463114"/>
        </p:xfrm>
        <a:graphic>
          <a:graphicData uri="http://schemas.openxmlformats.org/drawingml/2006/table">
            <a:tbl>
              <a:tblPr/>
              <a:tblGrid>
                <a:gridCol w="1346801">
                  <a:extLst>
                    <a:ext uri="{9D8B030D-6E8A-4147-A177-3AD203B41FA5}">
                      <a16:colId xmlns:a16="http://schemas.microsoft.com/office/drawing/2014/main" val="735618171"/>
                    </a:ext>
                  </a:extLst>
                </a:gridCol>
                <a:gridCol w="673401">
                  <a:extLst>
                    <a:ext uri="{9D8B030D-6E8A-4147-A177-3AD203B41FA5}">
                      <a16:colId xmlns:a16="http://schemas.microsoft.com/office/drawing/2014/main" val="3038685120"/>
                    </a:ext>
                  </a:extLst>
                </a:gridCol>
                <a:gridCol w="673401">
                  <a:extLst>
                    <a:ext uri="{9D8B030D-6E8A-4147-A177-3AD203B41FA5}">
                      <a16:colId xmlns:a16="http://schemas.microsoft.com/office/drawing/2014/main" val="3861774763"/>
                    </a:ext>
                  </a:extLst>
                </a:gridCol>
                <a:gridCol w="673401">
                  <a:extLst>
                    <a:ext uri="{9D8B030D-6E8A-4147-A177-3AD203B41FA5}">
                      <a16:colId xmlns:a16="http://schemas.microsoft.com/office/drawing/2014/main" val="2670949478"/>
                    </a:ext>
                  </a:extLst>
                </a:gridCol>
                <a:gridCol w="673401">
                  <a:extLst>
                    <a:ext uri="{9D8B030D-6E8A-4147-A177-3AD203B41FA5}">
                      <a16:colId xmlns:a16="http://schemas.microsoft.com/office/drawing/2014/main" val="1270552288"/>
                    </a:ext>
                  </a:extLst>
                </a:gridCol>
                <a:gridCol w="673401">
                  <a:extLst>
                    <a:ext uri="{9D8B030D-6E8A-4147-A177-3AD203B41FA5}">
                      <a16:colId xmlns:a16="http://schemas.microsoft.com/office/drawing/2014/main" val="3534864531"/>
                    </a:ext>
                  </a:extLst>
                </a:gridCol>
                <a:gridCol w="673401">
                  <a:extLst>
                    <a:ext uri="{9D8B030D-6E8A-4147-A177-3AD203B41FA5}">
                      <a16:colId xmlns:a16="http://schemas.microsoft.com/office/drawing/2014/main" val="624780521"/>
                    </a:ext>
                  </a:extLst>
                </a:gridCol>
                <a:gridCol w="673401">
                  <a:extLst>
                    <a:ext uri="{9D8B030D-6E8A-4147-A177-3AD203B41FA5}">
                      <a16:colId xmlns:a16="http://schemas.microsoft.com/office/drawing/2014/main" val="889426392"/>
                    </a:ext>
                  </a:extLst>
                </a:gridCol>
                <a:gridCol w="673401">
                  <a:extLst>
                    <a:ext uri="{9D8B030D-6E8A-4147-A177-3AD203B41FA5}">
                      <a16:colId xmlns:a16="http://schemas.microsoft.com/office/drawing/2014/main" val="3943375427"/>
                    </a:ext>
                  </a:extLst>
                </a:gridCol>
                <a:gridCol w="673401">
                  <a:extLst>
                    <a:ext uri="{9D8B030D-6E8A-4147-A177-3AD203B41FA5}">
                      <a16:colId xmlns:a16="http://schemas.microsoft.com/office/drawing/2014/main" val="59418733"/>
                    </a:ext>
                  </a:extLst>
                </a:gridCol>
                <a:gridCol w="673401">
                  <a:extLst>
                    <a:ext uri="{9D8B030D-6E8A-4147-A177-3AD203B41FA5}">
                      <a16:colId xmlns:a16="http://schemas.microsoft.com/office/drawing/2014/main" val="3370199001"/>
                    </a:ext>
                  </a:extLst>
                </a:gridCol>
                <a:gridCol w="673401">
                  <a:extLst>
                    <a:ext uri="{9D8B030D-6E8A-4147-A177-3AD203B41FA5}">
                      <a16:colId xmlns:a16="http://schemas.microsoft.com/office/drawing/2014/main" val="3140754500"/>
                    </a:ext>
                  </a:extLst>
                </a:gridCol>
                <a:gridCol w="968012">
                  <a:extLst>
                    <a:ext uri="{9D8B030D-6E8A-4147-A177-3AD203B41FA5}">
                      <a16:colId xmlns:a16="http://schemas.microsoft.com/office/drawing/2014/main" val="4083686318"/>
                    </a:ext>
                  </a:extLst>
                </a:gridCol>
                <a:gridCol w="1052188">
                  <a:extLst>
                    <a:ext uri="{9D8B030D-6E8A-4147-A177-3AD203B41FA5}">
                      <a16:colId xmlns:a16="http://schemas.microsoft.com/office/drawing/2014/main" val="1537508238"/>
                    </a:ext>
                  </a:extLst>
                </a:gridCol>
                <a:gridCol w="673401">
                  <a:extLst>
                    <a:ext uri="{9D8B030D-6E8A-4147-A177-3AD203B41FA5}">
                      <a16:colId xmlns:a16="http://schemas.microsoft.com/office/drawing/2014/main" val="1565149449"/>
                    </a:ext>
                  </a:extLst>
                </a:gridCol>
              </a:tblGrid>
              <a:tr h="180553">
                <a:tc rowSpan="3">
                  <a:txBody>
                    <a:bodyPr/>
                    <a:lstStyle/>
                    <a:p>
                      <a:pPr algn="ctr" fontAlgn="ctr"/>
                      <a:r>
                        <a:rPr lang="en-US" sz="1200" b="1" i="0" u="none" strike="noStrike" dirty="0">
                          <a:solidFill>
                            <a:srgbClr val="000000"/>
                          </a:solidFill>
                          <a:effectLst/>
                          <a:latin typeface="Calibri" panose="020F0502020204030204" pitchFamily="34" charset="0"/>
                        </a:rPr>
                        <a:t>Bid Consideration</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gridSpan="11">
                  <a:txBody>
                    <a:bodyPr/>
                    <a:lstStyle/>
                    <a:p>
                      <a:pPr algn="ctr" fontAlgn="ctr"/>
                      <a:r>
                        <a:rPr lang="en-US" sz="1200" b="1" i="0" u="none" strike="noStrike" dirty="0">
                          <a:solidFill>
                            <a:srgbClr val="000000"/>
                          </a:solidFill>
                          <a:effectLst/>
                          <a:latin typeface="Calibri" panose="020F0502020204030204" pitchFamily="34" charset="0"/>
                        </a:rPr>
                        <a:t>Rating Criteria</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algn="ctr" fontAlgn="ctr"/>
                      <a:r>
                        <a:rPr lang="en-US" sz="1200" b="1" i="0" u="none" strike="noStrike" dirty="0">
                          <a:solidFill>
                            <a:srgbClr val="000000"/>
                          </a:solidFill>
                          <a:effectLst/>
                          <a:latin typeface="Calibri" panose="020F0502020204030204" pitchFamily="34" charset="0"/>
                        </a:rPr>
                        <a:t>Consideration Rating</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rowSpan="3">
                  <a:txBody>
                    <a:bodyPr/>
                    <a:lstStyle/>
                    <a:p>
                      <a:pPr algn="ctr" fontAlgn="ctr"/>
                      <a:r>
                        <a:rPr lang="en-US" sz="1200" b="1" i="0" u="none" strike="noStrike" dirty="0">
                          <a:solidFill>
                            <a:srgbClr val="000000"/>
                          </a:solidFill>
                          <a:effectLst/>
                          <a:latin typeface="Calibri" panose="020F0502020204030204" pitchFamily="34" charset="0"/>
                        </a:rPr>
                        <a:t>Consideration Weight</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rowSpan="3">
                  <a:txBody>
                    <a:bodyPr/>
                    <a:lstStyle/>
                    <a:p>
                      <a:pPr algn="ctr" fontAlgn="ctr"/>
                      <a:r>
                        <a:rPr lang="en-US" sz="1200" b="1" i="0" u="none" strike="noStrike" dirty="0">
                          <a:solidFill>
                            <a:srgbClr val="000000"/>
                          </a:solidFill>
                          <a:effectLst/>
                          <a:latin typeface="Calibri" panose="020F0502020204030204" pitchFamily="34" charset="0"/>
                        </a:rPr>
                        <a:t>Net Score</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243986833"/>
                  </a:ext>
                </a:extLst>
              </a:tr>
              <a:tr h="180553">
                <a:tc vMerge="1">
                  <a:txBody>
                    <a:bodyPr/>
                    <a:lstStyle/>
                    <a:p>
                      <a:endParaRPr lang="en-US"/>
                    </a:p>
                  </a:txBody>
                  <a:tcPr/>
                </a:tc>
                <a:tc gridSpan="4">
                  <a:txBody>
                    <a:bodyPr/>
                    <a:lstStyle/>
                    <a:p>
                      <a:pPr algn="ctr" fontAlgn="ctr"/>
                      <a:r>
                        <a:rPr lang="en-US" sz="1200" b="0" i="0" u="none" strike="noStrike" dirty="0">
                          <a:solidFill>
                            <a:srgbClr val="000000"/>
                          </a:solidFill>
                          <a:effectLst/>
                          <a:latin typeface="Calibri" panose="020F0502020204030204" pitchFamily="34" charset="0"/>
                        </a:rPr>
                        <a:t>Positive</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200" b="0" i="0" u="none" strike="noStrike" dirty="0">
                          <a:solidFill>
                            <a:srgbClr val="000000"/>
                          </a:solidFill>
                          <a:effectLst/>
                          <a:latin typeface="Calibri" panose="020F0502020204030204" pitchFamily="34" charset="0"/>
                        </a:rPr>
                        <a:t>Neutral</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200" b="0" i="0" u="none" strike="noStrike" dirty="0">
                          <a:solidFill>
                            <a:schemeClr val="bg1"/>
                          </a:solidFill>
                          <a:effectLst/>
                          <a:latin typeface="Calibri" panose="020F0502020204030204" pitchFamily="34" charset="0"/>
                        </a:rPr>
                        <a:t>Negative</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678446298"/>
                  </a:ext>
                </a:extLst>
              </a:tr>
              <a:tr h="180553">
                <a:tc vMerge="1">
                  <a:txBody>
                    <a:bodyPr/>
                    <a:lstStyle/>
                    <a:p>
                      <a:endParaRPr lang="en-US"/>
                    </a:p>
                  </a:txBody>
                  <a:tcPr/>
                </a:tc>
                <a:tc>
                  <a:txBody>
                    <a:bodyPr/>
                    <a:lstStyle/>
                    <a:p>
                      <a:pPr algn="ctr" fontAlgn="ctr"/>
                      <a:r>
                        <a:rPr lang="en-US" sz="1200" b="0" i="0" u="none" strike="noStrike">
                          <a:solidFill>
                            <a:srgbClr val="000000"/>
                          </a:solidFill>
                          <a:effectLst/>
                          <a:latin typeface="Calibri" panose="020F0502020204030204" pitchFamily="34" charset="0"/>
                        </a:rPr>
                        <a:t>10</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9</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8</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7</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5</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sz="1200" b="0" i="0" u="none" strike="noStrike" dirty="0">
                          <a:solidFill>
                            <a:srgbClr val="000000"/>
                          </a:solidFill>
                          <a:effectLst/>
                          <a:latin typeface="Calibri" panose="020F0502020204030204" pitchFamily="34" charset="0"/>
                        </a:rPr>
                        <a:t>1</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sz="1200" b="0" i="0" u="none" strike="noStrike" dirty="0">
                          <a:solidFill>
                            <a:srgbClr val="000000"/>
                          </a:solidFill>
                          <a:effectLst/>
                          <a:latin typeface="Calibri" panose="020F0502020204030204" pitchFamily="34" charset="0"/>
                        </a:rPr>
                        <a:t>0</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651633945"/>
                  </a:ext>
                </a:extLst>
              </a:tr>
              <a:tr h="361107">
                <a:tc>
                  <a:txBody>
                    <a:bodyPr/>
                    <a:lstStyle/>
                    <a:p>
                      <a:pPr algn="l" fontAlgn="ctr"/>
                      <a:r>
                        <a:rPr lang="en-US" sz="1200" b="0" i="0" u="none" strike="noStrike" dirty="0">
                          <a:solidFill>
                            <a:srgbClr val="000000"/>
                          </a:solidFill>
                          <a:effectLst/>
                          <a:latin typeface="Calibri" panose="020F0502020204030204" pitchFamily="34" charset="0"/>
                        </a:rPr>
                        <a:t>Ability to Respond</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4">
                  <a:txBody>
                    <a:bodyPr/>
                    <a:lstStyle/>
                    <a:p>
                      <a:pPr algn="ctr" fontAlgn="ctr"/>
                      <a:r>
                        <a:rPr lang="en-US" sz="1200" b="0" i="0" u="none" strike="noStrike">
                          <a:solidFill>
                            <a:srgbClr val="000000"/>
                          </a:solidFill>
                          <a:effectLst/>
                          <a:latin typeface="Calibri" panose="020F0502020204030204" pitchFamily="34" charset="0"/>
                        </a:rPr>
                        <a:t>Can meet/exceed every requirement</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200" b="0" i="0" u="none" strike="noStrike">
                          <a:solidFill>
                            <a:srgbClr val="000000"/>
                          </a:solidFill>
                          <a:effectLst/>
                          <a:latin typeface="Calibri" panose="020F0502020204030204" pitchFamily="34" charset="0"/>
                        </a:rPr>
                        <a:t>Understand the problem and can respond</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200" b="0" i="0" u="none" strike="noStrike">
                          <a:solidFill>
                            <a:srgbClr val="000000"/>
                          </a:solidFill>
                          <a:effectLst/>
                          <a:latin typeface="Calibri" panose="020F0502020204030204" pitchFamily="34" charset="0"/>
                        </a:rPr>
                        <a:t>Don't know or have a better idea</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p>
                      <a:pPr algn="ctr" fontAlgn="ctr"/>
                      <a:r>
                        <a:rPr lang="en-US" sz="1200" b="0" i="0" u="none" strike="noStrike" dirty="0">
                          <a:solidFill>
                            <a:srgbClr val="000000"/>
                          </a:solidFill>
                          <a:effectLst/>
                          <a:latin typeface="Calibri" panose="020F0502020204030204" pitchFamily="34" charset="0"/>
                        </a:rPr>
                        <a:t>7</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0.1</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0.7</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7124891"/>
                  </a:ext>
                </a:extLst>
              </a:tr>
              <a:tr h="722214">
                <a:tc>
                  <a:txBody>
                    <a:bodyPr/>
                    <a:lstStyle/>
                    <a:p>
                      <a:pPr algn="l" fontAlgn="ctr"/>
                      <a:r>
                        <a:rPr lang="en-US" sz="1200" b="0" i="0" u="none" strike="noStrike" dirty="0">
                          <a:solidFill>
                            <a:srgbClr val="000000"/>
                          </a:solidFill>
                          <a:effectLst/>
                          <a:latin typeface="Calibri" panose="020F0502020204030204" pitchFamily="34" charset="0"/>
                        </a:rPr>
                        <a:t>Background experience and overall technical capability</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4">
                  <a:txBody>
                    <a:bodyPr/>
                    <a:lstStyle/>
                    <a:p>
                      <a:pPr algn="ctr" fontAlgn="ctr"/>
                      <a:r>
                        <a:rPr lang="en-US" sz="1200" b="0" i="0" u="none" strike="noStrike" dirty="0">
                          <a:solidFill>
                            <a:srgbClr val="000000"/>
                          </a:solidFill>
                          <a:effectLst/>
                          <a:latin typeface="Calibri" panose="020F0502020204030204" pitchFamily="34" charset="0"/>
                        </a:rPr>
                        <a:t>Strong in-house experience and/or technically superior</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200" b="0" i="0" u="none" strike="noStrike">
                          <a:solidFill>
                            <a:srgbClr val="000000"/>
                          </a:solidFill>
                          <a:effectLst/>
                          <a:latin typeface="Calibri" panose="020F0502020204030204" pitchFamily="34" charset="0"/>
                        </a:rPr>
                        <a:t>Average experience in-house or can be imported; or technically capable</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200" b="0" i="0" u="none" strike="noStrike">
                          <a:solidFill>
                            <a:srgbClr val="000000"/>
                          </a:solidFill>
                          <a:effectLst/>
                          <a:latin typeface="Calibri" panose="020F0502020204030204" pitchFamily="34" charset="0"/>
                        </a:rPr>
                        <a:t>Weak experience or new area; or not technically qualified</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0.1</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0.6</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3876355"/>
                  </a:ext>
                </a:extLst>
              </a:tr>
              <a:tr h="722214">
                <a:tc>
                  <a:txBody>
                    <a:bodyPr/>
                    <a:lstStyle/>
                    <a:p>
                      <a:pPr algn="l" fontAlgn="ctr"/>
                      <a:r>
                        <a:rPr lang="en-US" sz="1200" b="0" i="0" u="none" strike="noStrike" dirty="0">
                          <a:solidFill>
                            <a:srgbClr val="000000"/>
                          </a:solidFill>
                          <a:effectLst/>
                          <a:latin typeface="Calibri" panose="020F0502020204030204" pitchFamily="34" charset="0"/>
                        </a:rPr>
                        <a:t>Proposed team and personnel (subs are an option)</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4">
                  <a:txBody>
                    <a:bodyPr/>
                    <a:lstStyle/>
                    <a:p>
                      <a:pPr algn="ctr" fontAlgn="ctr"/>
                      <a:r>
                        <a:rPr lang="en-US" sz="1200" b="0" i="0" u="none" strike="noStrike" dirty="0">
                          <a:solidFill>
                            <a:srgbClr val="000000"/>
                          </a:solidFill>
                          <a:effectLst/>
                          <a:latin typeface="Calibri" panose="020F0502020204030204" pitchFamily="34" charset="0"/>
                        </a:rPr>
                        <a:t>Best available (could be enhanced)</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200" b="0" i="0" u="none" strike="noStrike" dirty="0">
                          <a:solidFill>
                            <a:srgbClr val="000000"/>
                          </a:solidFill>
                          <a:effectLst/>
                          <a:latin typeface="Calibri" panose="020F0502020204030204" pitchFamily="34" charset="0"/>
                        </a:rPr>
                        <a:t>Best available (no impact)</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200" b="0" i="0" u="none" strike="noStrike" dirty="0">
                          <a:solidFill>
                            <a:srgbClr val="000000"/>
                          </a:solidFill>
                          <a:effectLst/>
                          <a:latin typeface="Calibri" panose="020F0502020204030204" pitchFamily="34" charset="0"/>
                        </a:rPr>
                        <a:t>Second best, diluting your scope of work</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p>
                      <a:pPr algn="ctr" fontAlgn="ctr"/>
                      <a:r>
                        <a:rPr lang="en-US" sz="1200" b="0" i="0" u="none" strike="noStrike">
                          <a:solidFill>
                            <a:srgbClr val="000000"/>
                          </a:solidFill>
                          <a:effectLst/>
                          <a:latin typeface="Calibri" panose="020F0502020204030204" pitchFamily="34" charset="0"/>
                        </a:rPr>
                        <a:t>8</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0.1</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0.8</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9828820"/>
                  </a:ext>
                </a:extLst>
              </a:tr>
              <a:tr h="559716">
                <a:tc>
                  <a:txBody>
                    <a:bodyPr/>
                    <a:lstStyle/>
                    <a:p>
                      <a:pPr algn="l" fontAlgn="ctr"/>
                      <a:r>
                        <a:rPr lang="en-US" sz="1200" b="0" i="0" u="none" strike="noStrike">
                          <a:solidFill>
                            <a:srgbClr val="000000"/>
                          </a:solidFill>
                          <a:effectLst/>
                          <a:latin typeface="Calibri" panose="020F0502020204030204" pitchFamily="34" charset="0"/>
                        </a:rPr>
                        <a:t>Price Strategy</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4">
                  <a:txBody>
                    <a:bodyPr/>
                    <a:lstStyle/>
                    <a:p>
                      <a:pPr algn="ctr" fontAlgn="ctr"/>
                      <a:r>
                        <a:rPr lang="en-US" sz="1200" b="0" i="0" u="none" strike="noStrike" dirty="0">
                          <a:solidFill>
                            <a:srgbClr val="000000"/>
                          </a:solidFill>
                          <a:effectLst/>
                          <a:latin typeface="Calibri" panose="020F0502020204030204" pitchFamily="34" charset="0"/>
                        </a:rPr>
                        <a:t>We know the price to win - Can provide an honest, credible bid within known price structure </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200" b="0" i="0" u="none" strike="noStrike">
                          <a:solidFill>
                            <a:srgbClr val="000000"/>
                          </a:solidFill>
                          <a:effectLst/>
                          <a:latin typeface="Calibri" panose="020F0502020204030204" pitchFamily="34" charset="0"/>
                        </a:rPr>
                        <a:t> Good idea of the Price to win - Can provide reasonable and competitive price structure</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200" b="0" i="0" u="none" strike="noStrike" dirty="0">
                          <a:solidFill>
                            <a:srgbClr val="000000"/>
                          </a:solidFill>
                          <a:effectLst/>
                          <a:latin typeface="Calibri" panose="020F0502020204030204" pitchFamily="34" charset="0"/>
                        </a:rPr>
                        <a:t>Guess the price to win - Must cut corners or significantly cut margins</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a:solidFill>
                            <a:srgbClr val="000000"/>
                          </a:solidFill>
                          <a:effectLst/>
                          <a:latin typeface="Calibri" panose="020F0502020204030204" pitchFamily="34" charset="0"/>
                        </a:rPr>
                        <a:t>0.1</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0.4</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11281988"/>
                  </a:ext>
                </a:extLst>
              </a:tr>
              <a:tr h="541660">
                <a:tc>
                  <a:txBody>
                    <a:bodyPr/>
                    <a:lstStyle/>
                    <a:p>
                      <a:pPr algn="l" fontAlgn="ctr"/>
                      <a:r>
                        <a:rPr lang="en-US" sz="1200" b="0" i="0" u="none" strike="noStrike">
                          <a:solidFill>
                            <a:srgbClr val="000000"/>
                          </a:solidFill>
                          <a:effectLst/>
                          <a:latin typeface="Calibri" panose="020F0502020204030204" pitchFamily="34" charset="0"/>
                        </a:rPr>
                        <a:t>Customer knowledge and rapport</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4">
                  <a:txBody>
                    <a:bodyPr/>
                    <a:lstStyle/>
                    <a:p>
                      <a:pPr algn="ctr" fontAlgn="ctr"/>
                      <a:r>
                        <a:rPr lang="en-US" sz="1200" b="0" i="0" u="none" strike="noStrike">
                          <a:solidFill>
                            <a:srgbClr val="000000"/>
                          </a:solidFill>
                          <a:effectLst/>
                          <a:latin typeface="Calibri" panose="020F0502020204030204" pitchFamily="34" charset="0"/>
                        </a:rPr>
                        <a:t>Good working relationships, we know the customers needs</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200" b="0" i="0" u="none" strike="noStrike">
                          <a:solidFill>
                            <a:srgbClr val="000000"/>
                          </a:solidFill>
                          <a:effectLst/>
                          <a:latin typeface="Calibri" panose="020F0502020204030204" pitchFamily="34" charset="0"/>
                        </a:rPr>
                        <a:t>We are known but the relationships are not cultivated, we understand the customer</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200" b="0" i="0" u="none" strike="noStrike" dirty="0">
                          <a:solidFill>
                            <a:srgbClr val="000000"/>
                          </a:solidFill>
                          <a:effectLst/>
                          <a:latin typeface="Calibri" panose="020F0502020204030204" pitchFamily="34" charset="0"/>
                        </a:rPr>
                        <a:t>Unknown to the customer and we don't know the customer's needs</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0.1</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0.3</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82472163"/>
                  </a:ext>
                </a:extLst>
              </a:tr>
              <a:tr h="541660">
                <a:tc>
                  <a:txBody>
                    <a:bodyPr/>
                    <a:lstStyle/>
                    <a:p>
                      <a:pPr algn="l" fontAlgn="ctr"/>
                      <a:r>
                        <a:rPr lang="en-US" sz="1200" b="0" i="0" u="none" strike="noStrike">
                          <a:solidFill>
                            <a:srgbClr val="000000"/>
                          </a:solidFill>
                          <a:effectLst/>
                          <a:latin typeface="Calibri" panose="020F0502020204030204" pitchFamily="34" charset="0"/>
                        </a:rPr>
                        <a:t>Competition</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4">
                  <a:txBody>
                    <a:bodyPr/>
                    <a:lstStyle/>
                    <a:p>
                      <a:pPr algn="ctr" fontAlgn="ctr"/>
                      <a:r>
                        <a:rPr lang="en-US" sz="1200" b="0" i="0" u="none" strike="noStrike">
                          <a:solidFill>
                            <a:srgbClr val="000000"/>
                          </a:solidFill>
                          <a:effectLst/>
                          <a:latin typeface="Calibri" panose="020F0502020204030204" pitchFamily="34" charset="0"/>
                        </a:rPr>
                        <a:t>Sole source or customer knows and prefers us</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200" b="0" i="0" u="none" strike="noStrike">
                          <a:solidFill>
                            <a:srgbClr val="000000"/>
                          </a:solidFill>
                          <a:effectLst/>
                          <a:latin typeface="Calibri" panose="020F0502020204030204" pitchFamily="34" charset="0"/>
                        </a:rPr>
                        <a:t>Open/neutral customer and we know how to beat the completion</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200" b="0" i="0" u="none" strike="noStrike" dirty="0">
                          <a:solidFill>
                            <a:srgbClr val="000000"/>
                          </a:solidFill>
                          <a:effectLst/>
                          <a:latin typeface="Calibri" panose="020F0502020204030204" pitchFamily="34" charset="0"/>
                        </a:rPr>
                        <a:t>Unknown to the customer and we don’t know the customer's needs either</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p>
                      <a:pPr algn="ctr" fontAlgn="ctr"/>
                      <a:r>
                        <a:rPr lang="en-US" sz="1200" b="0" i="0" u="none" strike="noStrike" dirty="0">
                          <a:solidFill>
                            <a:srgbClr val="000000"/>
                          </a:solidFill>
                          <a:effectLst/>
                          <a:latin typeface="Calibri" panose="020F0502020204030204" pitchFamily="34" charset="0"/>
                        </a:rPr>
                        <a:t>5</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0.1</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0.5</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81742962"/>
                  </a:ext>
                </a:extLst>
              </a:tr>
              <a:tr h="361107">
                <a:tc>
                  <a:txBody>
                    <a:bodyPr/>
                    <a:lstStyle/>
                    <a:p>
                      <a:pPr algn="l" fontAlgn="ctr"/>
                      <a:r>
                        <a:rPr lang="en-US" sz="1200" b="0" i="0" u="none" strike="noStrike">
                          <a:solidFill>
                            <a:srgbClr val="000000"/>
                          </a:solidFill>
                          <a:effectLst/>
                          <a:latin typeface="Calibri" panose="020F0502020204030204" pitchFamily="34" charset="0"/>
                        </a:rPr>
                        <a:t>Market intelligence</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4">
                  <a:txBody>
                    <a:bodyPr/>
                    <a:lstStyle/>
                    <a:p>
                      <a:pPr algn="ctr" fontAlgn="ctr"/>
                      <a:r>
                        <a:rPr lang="en-US" sz="1200" b="0" i="0" u="none" strike="noStrike">
                          <a:solidFill>
                            <a:srgbClr val="000000"/>
                          </a:solidFill>
                          <a:effectLst/>
                          <a:latin typeface="Calibri" panose="020F0502020204030204" pitchFamily="34" charset="0"/>
                        </a:rPr>
                        <a:t>Inside track, good work up</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200" b="0" i="0" u="none" strike="noStrike">
                          <a:solidFill>
                            <a:srgbClr val="000000"/>
                          </a:solidFill>
                          <a:effectLst/>
                          <a:latin typeface="Calibri" panose="020F0502020204030204" pitchFamily="34" charset="0"/>
                        </a:rPr>
                        <a:t>Generally up-to-date on market developments</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200" b="0" i="0" u="none" strike="noStrike">
                          <a:solidFill>
                            <a:srgbClr val="000000"/>
                          </a:solidFill>
                          <a:effectLst/>
                          <a:latin typeface="Calibri" panose="020F0502020204030204" pitchFamily="34" charset="0"/>
                        </a:rPr>
                        <a:t>Surprised by the RFP issuance or requirements</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p>
                      <a:pPr algn="ctr" fontAlgn="ctr"/>
                      <a:r>
                        <a:rPr lang="en-US" sz="1200" b="0" i="0" u="none" strike="noStrike" dirty="0">
                          <a:solidFill>
                            <a:srgbClr val="000000"/>
                          </a:solidFill>
                          <a:effectLst/>
                          <a:latin typeface="Calibri" panose="020F0502020204030204" pitchFamily="34" charset="0"/>
                        </a:rPr>
                        <a:t>7</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0.1</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200" b="0" i="0" u="none" strike="noStrike" dirty="0">
                          <a:solidFill>
                            <a:srgbClr val="000000"/>
                          </a:solidFill>
                          <a:effectLst/>
                          <a:latin typeface="Calibri" panose="020F0502020204030204" pitchFamily="34" charset="0"/>
                        </a:rPr>
                        <a:t>0.7</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3081525"/>
                  </a:ext>
                </a:extLst>
              </a:tr>
            </a:tbl>
          </a:graphicData>
        </a:graphic>
      </p:graphicFrame>
    </p:spTree>
    <p:extLst>
      <p:ext uri="{BB962C8B-B14F-4D97-AF65-F5344CB8AC3E}">
        <p14:creationId xmlns:p14="http://schemas.microsoft.com/office/powerpoint/2010/main" val="3538185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365125"/>
            <a:ext cx="7105651" cy="1041643"/>
          </a:xfrm>
        </p:spPr>
        <p:txBody>
          <a:bodyPr>
            <a:normAutofit fontScale="90000"/>
          </a:bodyPr>
          <a:lstStyle/>
          <a:p>
            <a:r>
              <a:rPr lang="en-US" dirty="0"/>
              <a:t>Bid-No-Bid Decision (Continued)</a:t>
            </a:r>
          </a:p>
        </p:txBody>
      </p:sp>
      <p:sp>
        <p:nvSpPr>
          <p:cNvPr id="6" name="TextBox 5"/>
          <p:cNvSpPr txBox="1"/>
          <p:nvPr/>
        </p:nvSpPr>
        <p:spPr>
          <a:xfrm>
            <a:off x="372092" y="4073751"/>
            <a:ext cx="11447813" cy="2419124"/>
          </a:xfrm>
          <a:prstGeom prst="rect">
            <a:avLst/>
          </a:prstGeom>
          <a:noFill/>
        </p:spPr>
        <p:txBody>
          <a:bodyPr wrap="square" rtlCol="0">
            <a:spAutoFit/>
          </a:bodyPr>
          <a:lstStyle/>
          <a:p>
            <a:pPr marL="190500" indent="-190500" eaLnBrk="0" fontAlgn="base" hangingPunct="0">
              <a:spcBef>
                <a:spcPct val="60000"/>
              </a:spcBef>
              <a:spcAft>
                <a:spcPct val="0"/>
              </a:spcAft>
              <a:buClr>
                <a:schemeClr val="accent1"/>
              </a:buClr>
              <a:buSzPct val="100000"/>
              <a:buFont typeface="Wingdings" charset="0"/>
              <a:buChar char="§"/>
            </a:pPr>
            <a:r>
              <a:rPr lang="en-US" dirty="0">
                <a:ea typeface="ＭＳ Ｐゴシック" charset="0"/>
              </a:rPr>
              <a:t>Tweak the weighting of criteria based on specific customers and opportunities</a:t>
            </a:r>
          </a:p>
          <a:p>
            <a:pPr marL="190500" indent="-190500" eaLnBrk="0" fontAlgn="base" hangingPunct="0">
              <a:spcBef>
                <a:spcPct val="60000"/>
              </a:spcBef>
              <a:spcAft>
                <a:spcPct val="0"/>
              </a:spcAft>
              <a:buClr>
                <a:schemeClr val="accent1"/>
              </a:buClr>
              <a:buSzPct val="100000"/>
              <a:buFont typeface="Wingdings" charset="0"/>
              <a:buChar char="§"/>
            </a:pPr>
            <a:r>
              <a:rPr lang="en-US" dirty="0">
                <a:ea typeface="ＭＳ Ｐゴシック" charset="0"/>
              </a:rPr>
              <a:t>Round down the score (even if it is 6.9, it is a 6)</a:t>
            </a:r>
          </a:p>
          <a:p>
            <a:pPr marL="190500" indent="-190500" eaLnBrk="0" fontAlgn="base" hangingPunct="0">
              <a:spcBef>
                <a:spcPct val="60000"/>
              </a:spcBef>
              <a:spcAft>
                <a:spcPct val="0"/>
              </a:spcAft>
              <a:buClr>
                <a:schemeClr val="accent1"/>
              </a:buClr>
              <a:buSzPct val="100000"/>
              <a:buFont typeface="Wingdings" charset="0"/>
              <a:buChar char="§"/>
            </a:pPr>
            <a:r>
              <a:rPr lang="en-US" dirty="0">
                <a:ea typeface="ＭＳ Ｐゴシック" charset="0"/>
              </a:rPr>
              <a:t>Consider bidding when you get a score between 7 and 10</a:t>
            </a:r>
          </a:p>
          <a:p>
            <a:pPr marL="190500" indent="-190500" eaLnBrk="0" fontAlgn="base" hangingPunct="0">
              <a:spcBef>
                <a:spcPct val="60000"/>
              </a:spcBef>
              <a:spcAft>
                <a:spcPct val="0"/>
              </a:spcAft>
              <a:buClr>
                <a:schemeClr val="accent1"/>
              </a:buClr>
              <a:buSzPct val="100000"/>
              <a:buFont typeface="Wingdings" charset="0"/>
              <a:buChar char="§"/>
            </a:pPr>
            <a:r>
              <a:rPr lang="en-US" dirty="0">
                <a:ea typeface="ＭＳ Ｐゴシック" charset="0"/>
              </a:rPr>
              <a:t>It’s a true gamble if you get 5-6</a:t>
            </a:r>
          </a:p>
          <a:p>
            <a:pPr marL="190500" indent="-190500" eaLnBrk="0" fontAlgn="base" hangingPunct="0">
              <a:spcBef>
                <a:spcPct val="60000"/>
              </a:spcBef>
              <a:spcAft>
                <a:spcPct val="0"/>
              </a:spcAft>
              <a:buClr>
                <a:schemeClr val="accent1"/>
              </a:buClr>
              <a:buSzPct val="100000"/>
              <a:buFont typeface="Wingdings" charset="0"/>
              <a:buChar char="§"/>
            </a:pPr>
            <a:r>
              <a:rPr lang="en-US" dirty="0">
                <a:ea typeface="ＭＳ Ｐゴシック" charset="0"/>
              </a:rPr>
              <a:t>Do not bid if under 4</a:t>
            </a:r>
          </a:p>
          <a:p>
            <a:endParaRPr lang="en-US" dirty="0"/>
          </a:p>
        </p:txBody>
      </p:sp>
      <p:graphicFrame>
        <p:nvGraphicFramePr>
          <p:cNvPr id="8" name="Table 7">
            <a:extLst>
              <a:ext uri="{FF2B5EF4-FFF2-40B4-BE49-F238E27FC236}">
                <a16:creationId xmlns:a16="http://schemas.microsoft.com/office/drawing/2014/main" id="{78908CC2-C0FE-DF68-90DF-2BA217837FB4}"/>
              </a:ext>
            </a:extLst>
          </p:cNvPr>
          <p:cNvGraphicFramePr>
            <a:graphicFrameLocks noGrp="1"/>
          </p:cNvGraphicFramePr>
          <p:nvPr>
            <p:extLst>
              <p:ext uri="{D42A27DB-BD31-4B8C-83A1-F6EECF244321}">
                <p14:modId xmlns:p14="http://schemas.microsoft.com/office/powerpoint/2010/main" val="3749902743"/>
              </p:ext>
            </p:extLst>
          </p:nvPr>
        </p:nvGraphicFramePr>
        <p:xfrm>
          <a:off x="372093" y="1774344"/>
          <a:ext cx="11447813" cy="2266127"/>
        </p:xfrm>
        <a:graphic>
          <a:graphicData uri="http://schemas.openxmlformats.org/drawingml/2006/table">
            <a:tbl>
              <a:tblPr/>
              <a:tblGrid>
                <a:gridCol w="1346801">
                  <a:extLst>
                    <a:ext uri="{9D8B030D-6E8A-4147-A177-3AD203B41FA5}">
                      <a16:colId xmlns:a16="http://schemas.microsoft.com/office/drawing/2014/main" val="2006376746"/>
                    </a:ext>
                  </a:extLst>
                </a:gridCol>
                <a:gridCol w="673401">
                  <a:extLst>
                    <a:ext uri="{9D8B030D-6E8A-4147-A177-3AD203B41FA5}">
                      <a16:colId xmlns:a16="http://schemas.microsoft.com/office/drawing/2014/main" val="613710095"/>
                    </a:ext>
                  </a:extLst>
                </a:gridCol>
                <a:gridCol w="673401">
                  <a:extLst>
                    <a:ext uri="{9D8B030D-6E8A-4147-A177-3AD203B41FA5}">
                      <a16:colId xmlns:a16="http://schemas.microsoft.com/office/drawing/2014/main" val="1104655335"/>
                    </a:ext>
                  </a:extLst>
                </a:gridCol>
                <a:gridCol w="673401">
                  <a:extLst>
                    <a:ext uri="{9D8B030D-6E8A-4147-A177-3AD203B41FA5}">
                      <a16:colId xmlns:a16="http://schemas.microsoft.com/office/drawing/2014/main" val="3887298030"/>
                    </a:ext>
                  </a:extLst>
                </a:gridCol>
                <a:gridCol w="673401">
                  <a:extLst>
                    <a:ext uri="{9D8B030D-6E8A-4147-A177-3AD203B41FA5}">
                      <a16:colId xmlns:a16="http://schemas.microsoft.com/office/drawing/2014/main" val="2352532910"/>
                    </a:ext>
                  </a:extLst>
                </a:gridCol>
                <a:gridCol w="673401">
                  <a:extLst>
                    <a:ext uri="{9D8B030D-6E8A-4147-A177-3AD203B41FA5}">
                      <a16:colId xmlns:a16="http://schemas.microsoft.com/office/drawing/2014/main" val="3159658461"/>
                    </a:ext>
                  </a:extLst>
                </a:gridCol>
                <a:gridCol w="673401">
                  <a:extLst>
                    <a:ext uri="{9D8B030D-6E8A-4147-A177-3AD203B41FA5}">
                      <a16:colId xmlns:a16="http://schemas.microsoft.com/office/drawing/2014/main" val="539136047"/>
                    </a:ext>
                  </a:extLst>
                </a:gridCol>
                <a:gridCol w="673401">
                  <a:extLst>
                    <a:ext uri="{9D8B030D-6E8A-4147-A177-3AD203B41FA5}">
                      <a16:colId xmlns:a16="http://schemas.microsoft.com/office/drawing/2014/main" val="857192796"/>
                    </a:ext>
                  </a:extLst>
                </a:gridCol>
                <a:gridCol w="673401">
                  <a:extLst>
                    <a:ext uri="{9D8B030D-6E8A-4147-A177-3AD203B41FA5}">
                      <a16:colId xmlns:a16="http://schemas.microsoft.com/office/drawing/2014/main" val="1301078779"/>
                    </a:ext>
                  </a:extLst>
                </a:gridCol>
                <a:gridCol w="673401">
                  <a:extLst>
                    <a:ext uri="{9D8B030D-6E8A-4147-A177-3AD203B41FA5}">
                      <a16:colId xmlns:a16="http://schemas.microsoft.com/office/drawing/2014/main" val="224981009"/>
                    </a:ext>
                  </a:extLst>
                </a:gridCol>
                <a:gridCol w="673401">
                  <a:extLst>
                    <a:ext uri="{9D8B030D-6E8A-4147-A177-3AD203B41FA5}">
                      <a16:colId xmlns:a16="http://schemas.microsoft.com/office/drawing/2014/main" val="2126672516"/>
                    </a:ext>
                  </a:extLst>
                </a:gridCol>
                <a:gridCol w="673401">
                  <a:extLst>
                    <a:ext uri="{9D8B030D-6E8A-4147-A177-3AD203B41FA5}">
                      <a16:colId xmlns:a16="http://schemas.microsoft.com/office/drawing/2014/main" val="403669306"/>
                    </a:ext>
                  </a:extLst>
                </a:gridCol>
                <a:gridCol w="968012">
                  <a:extLst>
                    <a:ext uri="{9D8B030D-6E8A-4147-A177-3AD203B41FA5}">
                      <a16:colId xmlns:a16="http://schemas.microsoft.com/office/drawing/2014/main" val="822407052"/>
                    </a:ext>
                  </a:extLst>
                </a:gridCol>
                <a:gridCol w="1052188">
                  <a:extLst>
                    <a:ext uri="{9D8B030D-6E8A-4147-A177-3AD203B41FA5}">
                      <a16:colId xmlns:a16="http://schemas.microsoft.com/office/drawing/2014/main" val="552437264"/>
                    </a:ext>
                  </a:extLst>
                </a:gridCol>
                <a:gridCol w="673401">
                  <a:extLst>
                    <a:ext uri="{9D8B030D-6E8A-4147-A177-3AD203B41FA5}">
                      <a16:colId xmlns:a16="http://schemas.microsoft.com/office/drawing/2014/main" val="2085677446"/>
                    </a:ext>
                  </a:extLst>
                </a:gridCol>
              </a:tblGrid>
              <a:tr h="263037">
                <a:tc rowSpan="3">
                  <a:txBody>
                    <a:bodyPr/>
                    <a:lstStyle/>
                    <a:p>
                      <a:pPr algn="ctr" fontAlgn="ctr"/>
                      <a:r>
                        <a:rPr lang="en-US" sz="1200" b="1" i="0" u="none" strike="noStrike" dirty="0">
                          <a:solidFill>
                            <a:srgbClr val="000000"/>
                          </a:solidFill>
                          <a:effectLst/>
                          <a:latin typeface="Calibri" panose="020F0502020204030204" pitchFamily="34" charset="0"/>
                        </a:rPr>
                        <a:t>Bid Consideration</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gridSpan="11">
                  <a:txBody>
                    <a:bodyPr/>
                    <a:lstStyle/>
                    <a:p>
                      <a:pPr algn="ctr"/>
                      <a:r>
                        <a:rPr lang="en-US" sz="1200" b="1" i="0" u="none" strike="noStrike" kern="1200" dirty="0">
                          <a:solidFill>
                            <a:srgbClr val="000000"/>
                          </a:solidFill>
                          <a:effectLst/>
                          <a:latin typeface="Calibri" panose="020F0502020204030204" pitchFamily="34" charset="0"/>
                          <a:ea typeface="+mn-ea"/>
                          <a:cs typeface="+mn-cs"/>
                        </a:rPr>
                        <a:t>Rating Criteria </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3">
                  <a:txBody>
                    <a:bodyPr/>
                    <a:lstStyle/>
                    <a:p>
                      <a:pPr algn="ctr" fontAlgn="ctr"/>
                      <a:r>
                        <a:rPr lang="en-US" sz="1200" b="1" i="0" u="none" strike="noStrike" dirty="0">
                          <a:solidFill>
                            <a:srgbClr val="000000"/>
                          </a:solidFill>
                          <a:effectLst/>
                          <a:latin typeface="Calibri" panose="020F0502020204030204" pitchFamily="34" charset="0"/>
                        </a:rPr>
                        <a:t>Consideration Rating</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rowSpan="3">
                  <a:txBody>
                    <a:bodyPr/>
                    <a:lstStyle/>
                    <a:p>
                      <a:pPr algn="ctr" fontAlgn="ctr"/>
                      <a:r>
                        <a:rPr lang="en-US" sz="1200" b="1" i="0" u="none" strike="noStrike" dirty="0">
                          <a:solidFill>
                            <a:srgbClr val="000000"/>
                          </a:solidFill>
                          <a:effectLst/>
                          <a:latin typeface="Calibri" panose="020F0502020204030204" pitchFamily="34" charset="0"/>
                        </a:rPr>
                        <a:t>Consideration Weight</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rowSpan="3">
                  <a:txBody>
                    <a:bodyPr/>
                    <a:lstStyle/>
                    <a:p>
                      <a:pPr algn="ctr" fontAlgn="ctr"/>
                      <a:r>
                        <a:rPr lang="en-US" sz="1200" b="1" i="0" u="none" strike="noStrike" dirty="0">
                          <a:solidFill>
                            <a:srgbClr val="000000"/>
                          </a:solidFill>
                          <a:effectLst/>
                          <a:latin typeface="Calibri" panose="020F0502020204030204" pitchFamily="34" charset="0"/>
                        </a:rPr>
                        <a:t>Net Score</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977714866"/>
                  </a:ext>
                </a:extLst>
              </a:tr>
              <a:tr h="178152">
                <a:tc vMerge="1">
                  <a:txBody>
                    <a:bodyPr/>
                    <a:lstStyle/>
                    <a:p>
                      <a:endParaRPr lang="en-US"/>
                    </a:p>
                  </a:txBody>
                  <a:tcPr/>
                </a:tc>
                <a:tc gridSpan="4">
                  <a:txBody>
                    <a:bodyPr/>
                    <a:lstStyle/>
                    <a:p>
                      <a:pPr algn="ctr" fontAlgn="ctr"/>
                      <a:r>
                        <a:rPr lang="en-US" sz="1200" b="0" i="0" u="none" strike="noStrike" dirty="0">
                          <a:solidFill>
                            <a:srgbClr val="000000"/>
                          </a:solidFill>
                          <a:effectLst/>
                          <a:latin typeface="Calibri" panose="020F0502020204030204" pitchFamily="34" charset="0"/>
                        </a:rPr>
                        <a:t>Positive</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200" b="0" i="0" u="none" strike="noStrike" dirty="0">
                          <a:solidFill>
                            <a:srgbClr val="000000"/>
                          </a:solidFill>
                          <a:effectLst/>
                          <a:latin typeface="Calibri" panose="020F0502020204030204" pitchFamily="34" charset="0"/>
                        </a:rPr>
                        <a:t>Neutral</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200" b="0" i="0" u="none" strike="noStrike" dirty="0">
                          <a:solidFill>
                            <a:schemeClr val="bg1"/>
                          </a:solidFill>
                          <a:effectLst/>
                          <a:latin typeface="Calibri" panose="020F0502020204030204" pitchFamily="34" charset="0"/>
                        </a:rPr>
                        <a:t>Negative</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lang="en-US"/>
                    </a:p>
                  </a:txBody>
                  <a:tcPr/>
                </a:tc>
                <a:tc h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75099572"/>
                  </a:ext>
                </a:extLst>
              </a:tr>
              <a:tr h="178152">
                <a:tc vMerge="1">
                  <a:txBody>
                    <a:bodyPr/>
                    <a:lstStyle/>
                    <a:p>
                      <a:endParaRPr lang="en-US"/>
                    </a:p>
                  </a:txBody>
                  <a:tcPr/>
                </a:tc>
                <a:tc>
                  <a:txBody>
                    <a:bodyPr/>
                    <a:lstStyle/>
                    <a:p>
                      <a:pPr algn="ctr" fontAlgn="ctr"/>
                      <a:r>
                        <a:rPr lang="en-US" sz="1200" b="0" i="0" u="none" strike="noStrike">
                          <a:solidFill>
                            <a:srgbClr val="000000"/>
                          </a:solidFill>
                          <a:effectLst/>
                          <a:latin typeface="Calibri" panose="020F0502020204030204" pitchFamily="34" charset="0"/>
                        </a:rPr>
                        <a:t>10</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9</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8</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dirty="0">
                          <a:solidFill>
                            <a:srgbClr val="000000"/>
                          </a:solidFill>
                          <a:effectLst/>
                          <a:latin typeface="Calibri" panose="020F0502020204030204" pitchFamily="34" charset="0"/>
                        </a:rPr>
                        <a:t>7</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en-US" sz="1200" b="0" i="0" u="none" strike="noStrike">
                          <a:solidFill>
                            <a:srgbClr val="000000"/>
                          </a:solidFill>
                          <a:effectLst/>
                          <a:latin typeface="Calibri" panose="020F0502020204030204" pitchFamily="34" charset="0"/>
                        </a:rPr>
                        <a:t>6</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5</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4</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3</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200" b="0" i="0" u="none" strike="noStrike">
                          <a:solidFill>
                            <a:srgbClr val="000000"/>
                          </a:solidFill>
                          <a:effectLst/>
                          <a:latin typeface="Calibri" panose="020F0502020204030204" pitchFamily="34" charset="0"/>
                        </a:rPr>
                        <a:t>2</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sz="1200" b="0" i="0" u="none" strike="noStrike" dirty="0">
                          <a:solidFill>
                            <a:srgbClr val="000000"/>
                          </a:solidFill>
                          <a:effectLst/>
                          <a:latin typeface="Calibri" panose="020F0502020204030204" pitchFamily="34" charset="0"/>
                        </a:rPr>
                        <a:t>1</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en-US" sz="1200" b="0" i="0" u="none" strike="noStrike" dirty="0">
                          <a:solidFill>
                            <a:srgbClr val="000000"/>
                          </a:solidFill>
                          <a:effectLst/>
                          <a:latin typeface="Calibri" panose="020F0502020204030204" pitchFamily="34" charset="0"/>
                        </a:rPr>
                        <a:t>0</a:t>
                      </a:r>
                    </a:p>
                  </a:txBody>
                  <a:tcPr marL="9028" marR="9028" marT="90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55539689"/>
                  </a:ext>
                </a:extLst>
              </a:tr>
              <a:tr h="631335">
                <a:tc>
                  <a:txBody>
                    <a:bodyPr/>
                    <a:lstStyle/>
                    <a:p>
                      <a:pPr algn="l" fontAlgn="ctr"/>
                      <a:r>
                        <a:rPr lang="en-US" sz="1100" u="none" strike="noStrike" dirty="0">
                          <a:effectLst/>
                        </a:rPr>
                        <a:t>Company's resources available for proposal development and for contract execution</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4">
                  <a:txBody>
                    <a:bodyPr/>
                    <a:lstStyle/>
                    <a:p>
                      <a:pPr algn="ctr" fontAlgn="ctr"/>
                      <a:r>
                        <a:rPr lang="en-US" sz="1100" u="none" strike="noStrike" dirty="0">
                          <a:effectLst/>
                        </a:rPr>
                        <a:t>Resources easily available to develop proposal to win and execute the contract</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100" u="none" strike="noStrike" dirty="0">
                          <a:effectLst/>
                        </a:rPr>
                        <a:t>Available</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100" u="none" strike="noStrike" dirty="0">
                          <a:effectLst/>
                        </a:rPr>
                        <a:t>Not Available</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p>
                      <a:pPr algn="ctr" fontAlgn="ctr"/>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u="none" strike="noStrike" dirty="0">
                          <a:effectLst/>
                        </a:rPr>
                        <a:t>0.4</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6581861"/>
                  </a:ext>
                </a:extLst>
              </a:tr>
              <a:tr h="320089">
                <a:tc>
                  <a:txBody>
                    <a:bodyPr/>
                    <a:lstStyle/>
                    <a:p>
                      <a:pPr algn="l" fontAlgn="ctr"/>
                      <a:r>
                        <a:rPr lang="en-US" sz="1100" b="0" u="none" strike="noStrike" dirty="0">
                          <a:effectLst/>
                        </a:rPr>
                        <a:t>Facilities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4">
                  <a:txBody>
                    <a:bodyPr/>
                    <a:lstStyle/>
                    <a:p>
                      <a:pPr algn="ctr" fontAlgn="ctr"/>
                      <a:r>
                        <a:rPr lang="en-US" sz="1100" b="0" u="none" strike="noStrike" dirty="0">
                          <a:effectLst/>
                        </a:rPr>
                        <a:t>Available and favorably located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100" b="0" u="none" strike="noStrike" dirty="0">
                          <a:effectLst/>
                        </a:rPr>
                        <a:t>No facility required or you can get a facility quickly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100" b="0" u="none" strike="noStrike" dirty="0">
                          <a:effectLst/>
                        </a:rPr>
                        <a:t>Facility is required but not yet available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p>
                      <a:pPr algn="ctr" fontAlgn="ctr"/>
                      <a:r>
                        <a:rPr lang="en-US" sz="1100" b="0" u="none" strike="noStrike" dirty="0">
                          <a:effectLst/>
                        </a:rPr>
                        <a:t>6</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u="none" strike="noStrike" dirty="0">
                          <a:effectLst/>
                        </a:rPr>
                        <a:t>0.1</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u="none" strike="noStrike" dirty="0">
                          <a:effectLst/>
                        </a:rPr>
                        <a:t>0.6</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39523210"/>
                  </a:ext>
                </a:extLst>
              </a:tr>
              <a:tr h="320089">
                <a:tc>
                  <a:txBody>
                    <a:bodyPr/>
                    <a:lstStyle/>
                    <a:p>
                      <a:pPr algn="l" fontAlgn="ctr"/>
                      <a:r>
                        <a:rPr lang="en-US" sz="1100" b="0" u="none" strike="noStrike" dirty="0">
                          <a:effectLst/>
                        </a:rPr>
                        <a:t>Program's potential strategic advantages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gridSpan="4">
                  <a:txBody>
                    <a:bodyPr/>
                    <a:lstStyle/>
                    <a:p>
                      <a:pPr algn="ctr" fontAlgn="ctr"/>
                      <a:r>
                        <a:rPr lang="en-US" sz="1100" b="0" u="none" strike="noStrike" dirty="0">
                          <a:effectLst/>
                        </a:rPr>
                        <a:t>High</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100" b="0" u="none" strike="noStrike" dirty="0">
                          <a:effectLst/>
                        </a:rPr>
                        <a:t>Average </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ctr"/>
                      <a:r>
                        <a:rPr lang="en-US" sz="1100" b="0" u="none" strike="noStrike" dirty="0">
                          <a:effectLst/>
                        </a:rPr>
                        <a:t>Low</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a:txBody>
                    <a:bodyPr/>
                    <a:lstStyle/>
                    <a:p>
                      <a:pPr algn="ctr" fontAlgn="ctr"/>
                      <a:r>
                        <a:rPr lang="en-US" sz="1100" b="0" u="none" strike="noStrike" dirty="0">
                          <a:effectLst/>
                        </a:rPr>
                        <a:t>10</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u="none" strike="noStrike" dirty="0">
                          <a:effectLst/>
                        </a:rPr>
                        <a:t>0.1</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0" u="none" strike="noStrike" dirty="0">
                          <a:effectLst/>
                        </a:rPr>
                        <a:t>1</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5203415"/>
                  </a:ext>
                </a:extLst>
              </a:tr>
              <a:tr h="249579">
                <a:tc gridSpan="12">
                  <a:txBody>
                    <a:bodyPr/>
                    <a:lstStyle/>
                    <a:p>
                      <a:pPr algn="l" fontAlgn="ctr"/>
                      <a:endParaRPr lang="en-US" sz="1100" b="1" u="none" strike="noStrike" dirty="0">
                        <a:effectLst/>
                      </a:endParaRPr>
                    </a:p>
                  </a:txBody>
                  <a:tcPr marL="9525" marR="9525" marT="9525" marB="0" anchor="ct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hMerge="1">
                  <a:txBody>
                    <a:bodyPr/>
                    <a:lstStyle/>
                    <a:p>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a:p>
                  </a:txBody>
                  <a:tcPr marL="9525" marR="9525" marT="9525" marB="0" anchor="ctr"/>
                </a:tc>
                <a:tc hMerge="1">
                  <a:txBody>
                    <a:bodyPr/>
                    <a:lstStyle/>
                    <a:p>
                      <a:endParaRPr/>
                    </a:p>
                  </a:txBody>
                  <a:tcPr marL="9525" marR="9525" marT="9525" marB="0" anchor="ctr"/>
                </a:tc>
                <a:tc hMerge="1">
                  <a:txBody>
                    <a:bodyPr/>
                    <a:lstStyle/>
                    <a:p>
                      <a:endParaRPr/>
                    </a:p>
                  </a:txBody>
                  <a:tcPr marL="9525" marR="9525" marT="9525" marB="0" anchor="ctr"/>
                </a:tc>
                <a:tc hMerge="1">
                  <a:txBody>
                    <a:bodyPr/>
                    <a:lstStyle/>
                    <a:p>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a:p>
                  </a:txBody>
                  <a:tcPr marL="9525" marR="9525" marT="9525" marB="0" anchor="ctr"/>
                </a:tc>
                <a:tc hMerge="1">
                  <a:txBody>
                    <a:bodyPr/>
                    <a:lstStyle/>
                    <a:p>
                      <a:endParaRPr/>
                    </a:p>
                  </a:txBody>
                  <a:tcPr marL="9525" marR="9525" marT="9525" marB="0" anchor="ctr"/>
                </a:tc>
                <a:tc hMerge="1">
                  <a:txBody>
                    <a:bodyPr/>
                    <a:lstStyle/>
                    <a:p>
                      <a:endParaRPr/>
                    </a:p>
                  </a:txBody>
                  <a:tcPr marL="9525" marR="9525" marT="9525" marB="0" anchor="ctr"/>
                </a:tc>
                <a:tc hMerge="1">
                  <a:txBody>
                    <a:bodyPr/>
                    <a:lstStyle/>
                    <a:p>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a:p>
                  </a:txBody>
                  <a:tcPr marL="9525" marR="9525" marT="9525" marB="0" anchor="ctr"/>
                </a:tc>
                <a:tc hMerge="1">
                  <a:txBody>
                    <a:bodyPr/>
                    <a:lstStyle/>
                    <a:p>
                      <a:endParaRPr dirty="0"/>
                    </a:p>
                  </a:txBody>
                  <a:tcPr marL="9525" marR="9525" marT="9525" marB="0" anchor="ctr"/>
                </a:tc>
                <a:tc>
                  <a:txBody>
                    <a:bodyPr/>
                    <a:lstStyle/>
                    <a:p>
                      <a:pPr algn="ctr" fontAlgn="ctr"/>
                      <a:r>
                        <a:rPr lang="en-US" sz="1100" b="1" u="none" strike="noStrike" dirty="0">
                          <a:effectLst/>
                        </a:rPr>
                        <a:t>Totals</a:t>
                      </a:r>
                      <a:endParaRPr lang="en-US" sz="1100" b="1" i="0" u="none" strike="noStrike" dirty="0">
                        <a:solidFill>
                          <a:srgbClr val="000000"/>
                        </a:solidFill>
                        <a:effectLst/>
                        <a:latin typeface="Calibri" panose="020F0502020204030204" pitchFamily="34" charset="0"/>
                      </a:endParaRPr>
                    </a:p>
                  </a:txBody>
                  <a:tcPr marL="9525" marR="9525" marT="9525" marB="0" anchor="ctr">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u="none" strike="noStrike" dirty="0">
                          <a:effectLst/>
                        </a:rPr>
                        <a:t>1</a:t>
                      </a:r>
                      <a:endParaRPr lang="en-US"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ctr"/>
                      <a:r>
                        <a:rPr lang="en-US" sz="1100" b="1" u="none" strike="noStrike" dirty="0">
                          <a:effectLst/>
                        </a:rPr>
                        <a:t>6</a:t>
                      </a:r>
                      <a:endParaRPr lang="en-US" sz="11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9971751"/>
                  </a:ext>
                </a:extLst>
              </a:tr>
            </a:tbl>
          </a:graphicData>
        </a:graphic>
      </p:graphicFrame>
    </p:spTree>
    <p:extLst>
      <p:ext uri="{BB962C8B-B14F-4D97-AF65-F5344CB8AC3E}">
        <p14:creationId xmlns:p14="http://schemas.microsoft.com/office/powerpoint/2010/main" val="2941033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9" y="307975"/>
            <a:ext cx="4847112" cy="1041643"/>
          </a:xfrm>
        </p:spPr>
        <p:txBody>
          <a:bodyPr>
            <a:noAutofit/>
          </a:bodyPr>
          <a:lstStyle/>
          <a:p>
            <a:r>
              <a:rPr lang="en-US" sz="3600" dirty="0"/>
              <a:t>A Math Reminder for Adjusting Weights</a:t>
            </a:r>
          </a:p>
        </p:txBody>
      </p:sp>
      <p:sp>
        <p:nvSpPr>
          <p:cNvPr id="3" name="Content Placeholder 2"/>
          <p:cNvSpPr>
            <a:spLocks noGrp="1"/>
          </p:cNvSpPr>
          <p:nvPr>
            <p:ph idx="1"/>
          </p:nvPr>
        </p:nvSpPr>
        <p:spPr>
          <a:xfrm>
            <a:off x="486889" y="1728355"/>
            <a:ext cx="4678877" cy="4391025"/>
          </a:xfrm>
        </p:spPr>
        <p:txBody>
          <a:bodyPr>
            <a:normAutofit fontScale="70000" lnSpcReduction="20000"/>
          </a:bodyPr>
          <a:lstStyle/>
          <a:p>
            <a:r>
              <a:rPr lang="en-US" dirty="0"/>
              <a:t>You can have more or less than 10 criteria</a:t>
            </a:r>
          </a:p>
          <a:p>
            <a:r>
              <a:rPr lang="en-US" dirty="0"/>
              <a:t>For each opportunity, you want to adjust the bid-no-bid worksheet to the specific evaluation criteria to get to a more accurate score</a:t>
            </a:r>
          </a:p>
          <a:p>
            <a:r>
              <a:rPr lang="en-US" dirty="0"/>
              <a:t>When adjusting the score, remember:</a:t>
            </a:r>
          </a:p>
          <a:p>
            <a:pPr marL="190500" lvl="1" indent="0">
              <a:buNone/>
            </a:pPr>
            <a:r>
              <a:rPr lang="en-US" dirty="0"/>
              <a:t>0.025 + 0.075=0.1</a:t>
            </a:r>
          </a:p>
          <a:p>
            <a:pPr marL="190500" lvl="1" indent="0">
              <a:buNone/>
            </a:pPr>
            <a:r>
              <a:rPr lang="en-US" dirty="0"/>
              <a:t>0.05 + 0.05=0.1</a:t>
            </a:r>
          </a:p>
          <a:p>
            <a:r>
              <a:rPr lang="en-US" dirty="0"/>
              <a:t>You can do different weighting scores that exceed 0.1, just make sure that everything in the end adds up to 1</a:t>
            </a:r>
          </a:p>
          <a:p>
            <a:pPr lvl="1"/>
            <a:r>
              <a:rPr lang="en-US" dirty="0"/>
              <a:t>For example, customer knowledge and rapport could be 0.2 because they are that important</a:t>
            </a:r>
          </a:p>
          <a:p>
            <a:pPr lvl="1"/>
            <a:r>
              <a:rPr lang="en-US" dirty="0"/>
              <a:t>Something else must be eliminated, or multiple other values need to be downgraded to less than 0.1</a:t>
            </a:r>
          </a:p>
          <a:p>
            <a:pPr marL="0" indent="0">
              <a:buNone/>
            </a:pPr>
            <a:endParaRPr lang="en-US" dirty="0"/>
          </a:p>
        </p:txBody>
      </p:sp>
      <p:pic>
        <p:nvPicPr>
          <p:cNvPr id="6" name="Picture 5" descr="A person's head with numbers and numbers&#10;&#10;Description automatically generated">
            <a:extLst>
              <a:ext uri="{FF2B5EF4-FFF2-40B4-BE49-F238E27FC236}">
                <a16:creationId xmlns:a16="http://schemas.microsoft.com/office/drawing/2014/main" id="{B70AD67D-B8FF-6BFD-AD16-E2DBF6DC5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695407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1000"/>
                                        <p:tgtEl>
                                          <p:spTgt spid="3">
                                            <p:txEl>
                                              <p:pRg st="6" end="6"/>
                                            </p:txEl>
                                          </p:spTgt>
                                        </p:tgtEl>
                                      </p:cBhvr>
                                    </p:animEffect>
                                    <p:anim calcmode="lin" valueType="num">
                                      <p:cBhvr>
                                        <p:cTn id="4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2 Exercise</a:t>
            </a:r>
          </a:p>
        </p:txBody>
      </p:sp>
      <p:sp>
        <p:nvSpPr>
          <p:cNvPr id="3" name="Content Placeholder 2"/>
          <p:cNvSpPr>
            <a:spLocks noGrp="1"/>
          </p:cNvSpPr>
          <p:nvPr>
            <p:ph idx="1"/>
          </p:nvPr>
        </p:nvSpPr>
        <p:spPr>
          <a:xfrm>
            <a:off x="761280" y="1656485"/>
            <a:ext cx="4039320" cy="4391025"/>
          </a:xfrm>
        </p:spPr>
        <p:txBody>
          <a:bodyPr>
            <a:normAutofit/>
          </a:bodyPr>
          <a:lstStyle/>
          <a:p>
            <a:r>
              <a:rPr lang="en-US" sz="2400" dirty="0"/>
              <a:t>Adjust the weighting of the table to add the ROI for your company</a:t>
            </a:r>
          </a:p>
          <a:p>
            <a:r>
              <a:rPr lang="en-US" sz="2400" dirty="0"/>
              <a:t>Also add the pursuit-specific evaluation criteria</a:t>
            </a:r>
          </a:p>
        </p:txBody>
      </p:sp>
      <p:sp>
        <p:nvSpPr>
          <p:cNvPr id="4" name="TextBox 3"/>
          <p:cNvSpPr txBox="1"/>
          <p:nvPr/>
        </p:nvSpPr>
        <p:spPr>
          <a:xfrm>
            <a:off x="5257800" y="1728338"/>
            <a:ext cx="6421582" cy="433965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2400" b="1" dirty="0">
                <a:solidFill>
                  <a:schemeClr val="accent1"/>
                </a:solidFill>
              </a:rPr>
              <a:t>EVALUATION CRITERIA: </a:t>
            </a:r>
          </a:p>
          <a:p>
            <a:r>
              <a:rPr lang="en-US" b="1" dirty="0">
                <a:solidFill>
                  <a:schemeClr val="tx1"/>
                </a:solidFill>
              </a:rPr>
              <a:t>SUB-FACTOR A: Personnel Qualifications</a:t>
            </a:r>
          </a:p>
          <a:p>
            <a:r>
              <a:rPr lang="en-US" dirty="0" err="1">
                <a:solidFill>
                  <a:schemeClr val="tx1"/>
                </a:solidFill>
              </a:rPr>
              <a:t>Offeror</a:t>
            </a:r>
            <a:r>
              <a:rPr lang="en-US" dirty="0">
                <a:solidFill>
                  <a:schemeClr val="tx1"/>
                </a:solidFill>
              </a:rPr>
              <a:t> shall demonstrate the knowledge, expertise and experience of</a:t>
            </a:r>
          </a:p>
          <a:p>
            <a:r>
              <a:rPr lang="en-US" dirty="0">
                <a:solidFill>
                  <a:schemeClr val="tx1"/>
                </a:solidFill>
              </a:rPr>
              <a:t>proposed analysts to perform the tasks listed in the PWS, with emphasis on the advanced degrees, certification, and minimum of 10 years of experience</a:t>
            </a:r>
          </a:p>
          <a:p>
            <a:r>
              <a:rPr lang="en-US" b="1" dirty="0">
                <a:solidFill>
                  <a:schemeClr val="tx1"/>
                </a:solidFill>
              </a:rPr>
              <a:t>SUBFACTOR B: TRANSITION</a:t>
            </a:r>
          </a:p>
          <a:p>
            <a:r>
              <a:rPr lang="en-US" dirty="0" err="1">
                <a:solidFill>
                  <a:schemeClr val="tx1"/>
                </a:solidFill>
              </a:rPr>
              <a:t>Offeror’s</a:t>
            </a:r>
            <a:r>
              <a:rPr lang="en-US" dirty="0">
                <a:solidFill>
                  <a:schemeClr val="tx1"/>
                </a:solidFill>
              </a:rPr>
              <a:t> transition plan will show ability to phase-in 250 personnel in 15 days under an accelerated schedule.</a:t>
            </a:r>
          </a:p>
          <a:p>
            <a:r>
              <a:rPr lang="en-US" b="1" dirty="0">
                <a:solidFill>
                  <a:schemeClr val="tx1"/>
                </a:solidFill>
              </a:rPr>
              <a:t>SUBFACTOR C: MANAGEMENT</a:t>
            </a:r>
          </a:p>
          <a:p>
            <a:r>
              <a:rPr lang="en-US" dirty="0" err="1">
                <a:solidFill>
                  <a:schemeClr val="tx1"/>
                </a:solidFill>
              </a:rPr>
              <a:t>Offeror</a:t>
            </a:r>
            <a:r>
              <a:rPr lang="en-US" dirty="0">
                <a:solidFill>
                  <a:schemeClr val="tx1"/>
                </a:solidFill>
              </a:rPr>
              <a:t> will have a PMO within 10 miles from Ft. Belvoir, VA. The </a:t>
            </a:r>
            <a:r>
              <a:rPr lang="en-US" dirty="0" err="1">
                <a:solidFill>
                  <a:schemeClr val="tx1"/>
                </a:solidFill>
              </a:rPr>
              <a:t>offeror</a:t>
            </a:r>
            <a:r>
              <a:rPr lang="en-US" dirty="0">
                <a:solidFill>
                  <a:schemeClr val="tx1"/>
                </a:solidFill>
              </a:rPr>
              <a:t> will have established offices within 10 miles’ radius from the government facilities in Reno, NV; Ft. Huachuca, AZ; Aurora, CO; and Augusta, GA. </a:t>
            </a:r>
          </a:p>
        </p:txBody>
      </p:sp>
      <p:pic>
        <p:nvPicPr>
          <p:cNvPr id="2050" name="Picture 2" descr="http://1.bp.blogspot.com/_oRQQjB5Qxls/THsGGo2KrPI/AAAAAAAAAoY/zW318ozpaGg/s1600/scales.jpg"/>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8199" y="3550630"/>
            <a:ext cx="2641744" cy="2679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78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722F6-2C13-1BB9-302A-F5D84C0FB782}"/>
            </a:ext>
          </a:extLst>
        </p:cNvPr>
        <p:cNvGrpSpPr/>
        <p:nvPr/>
      </p:nvGrpSpPr>
      <p:grpSpPr>
        <a:xfrm>
          <a:off x="0" y="0"/>
          <a:ext cx="0" cy="0"/>
          <a:chOff x="0" y="0"/>
          <a:chExt cx="0" cy="0"/>
        </a:xfrm>
      </p:grpSpPr>
      <p:pic>
        <p:nvPicPr>
          <p:cNvPr id="5" name="Picture 4" descr="A picture containing object&#10;&#10;Description generated with high confidence">
            <a:extLst>
              <a:ext uri="{FF2B5EF4-FFF2-40B4-BE49-F238E27FC236}">
                <a16:creationId xmlns:a16="http://schemas.microsoft.com/office/drawing/2014/main" id="{714E64E2-5583-6C98-00E9-CEAFDBACB0FD}"/>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21389" r="2943" b="24001"/>
          <a:stretch/>
        </p:blipFill>
        <p:spPr>
          <a:xfrm flipH="1">
            <a:off x="-1" y="0"/>
            <a:ext cx="12192001" cy="6858000"/>
          </a:xfrm>
          <a:prstGeom prst="rect">
            <a:avLst/>
          </a:prstGeom>
        </p:spPr>
      </p:pic>
      <p:sp>
        <p:nvSpPr>
          <p:cNvPr id="6" name="Rectangle 5">
            <a:extLst>
              <a:ext uri="{FF2B5EF4-FFF2-40B4-BE49-F238E27FC236}">
                <a16:creationId xmlns:a16="http://schemas.microsoft.com/office/drawing/2014/main" id="{A4B45B66-19AD-6CEC-D47F-947CB60CC32E}"/>
              </a:ext>
            </a:extLst>
          </p:cNvPr>
          <p:cNvSpPr/>
          <p:nvPr/>
        </p:nvSpPr>
        <p:spPr>
          <a:xfrm>
            <a:off x="0" y="0"/>
            <a:ext cx="12192002" cy="6858000"/>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51805A85-DE65-AC06-5174-305F38CF3223}"/>
              </a:ext>
            </a:extLst>
          </p:cNvPr>
          <p:cNvSpPr txBox="1">
            <a:spLocks/>
          </p:cNvSpPr>
          <p:nvPr/>
        </p:nvSpPr>
        <p:spPr>
          <a:xfrm>
            <a:off x="812800" y="2140460"/>
            <a:ext cx="10515600" cy="24490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Module 3: Analyzing the RFP and Preparing to Bid</a:t>
            </a:r>
          </a:p>
        </p:txBody>
      </p:sp>
    </p:spTree>
    <p:extLst>
      <p:ext uri="{BB962C8B-B14F-4D97-AF65-F5344CB8AC3E}">
        <p14:creationId xmlns:p14="http://schemas.microsoft.com/office/powerpoint/2010/main" val="8575469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528" y="453451"/>
            <a:ext cx="6659667" cy="600075"/>
          </a:xfrm>
        </p:spPr>
        <p:txBody>
          <a:bodyPr>
            <a:normAutofit fontScale="90000"/>
          </a:bodyPr>
          <a:lstStyle/>
          <a:p>
            <a:r>
              <a:rPr lang="en-US" dirty="0"/>
              <a:t>How Do You Know an RFP Is Wired?</a:t>
            </a:r>
          </a:p>
        </p:txBody>
      </p:sp>
      <p:sp>
        <p:nvSpPr>
          <p:cNvPr id="3" name="Content Placeholder 2"/>
          <p:cNvSpPr>
            <a:spLocks noGrp="1"/>
          </p:cNvSpPr>
          <p:nvPr>
            <p:ph idx="1"/>
          </p:nvPr>
        </p:nvSpPr>
        <p:spPr>
          <a:xfrm>
            <a:off x="616528" y="2134590"/>
            <a:ext cx="6659668" cy="4269959"/>
          </a:xfrm>
        </p:spPr>
        <p:txBody>
          <a:bodyPr>
            <a:normAutofit/>
          </a:bodyPr>
          <a:lstStyle/>
          <a:p>
            <a:r>
              <a:rPr lang="en-US" sz="1800" dirty="0"/>
              <a:t>Deadlines unreasonably restrictive: </a:t>
            </a:r>
          </a:p>
          <a:p>
            <a:pPr lvl="1"/>
            <a:r>
              <a:rPr lang="en-US" sz="1600" dirty="0"/>
              <a:t>Too short of a time to write a proposal</a:t>
            </a:r>
          </a:p>
          <a:p>
            <a:pPr lvl="1"/>
            <a:r>
              <a:rPr lang="en-US" sz="1600" dirty="0"/>
              <a:t>Quicker turnaround response times outside of standard norms for this customer</a:t>
            </a:r>
          </a:p>
          <a:p>
            <a:pPr lvl="1"/>
            <a:r>
              <a:rPr lang="en-US" sz="1600" dirty="0"/>
              <a:t>Deadline for Questions too soon</a:t>
            </a:r>
          </a:p>
          <a:p>
            <a:pPr lvl="1"/>
            <a:r>
              <a:rPr lang="en-US" sz="1600" dirty="0"/>
              <a:t>Customer access/site visits are unusually restrictive and limited (e.g. site visit or walk through</a:t>
            </a:r>
          </a:p>
          <a:p>
            <a:pPr lvl="1"/>
            <a:r>
              <a:rPr lang="en-US" sz="1600" dirty="0"/>
              <a:t>Time to study the documents in the “library” too short</a:t>
            </a:r>
          </a:p>
          <a:p>
            <a:r>
              <a:rPr lang="en-US" sz="1800" dirty="0"/>
              <a:t>Only a token extension gets offered when requested, while the government has no pressing need for urgency</a:t>
            </a:r>
          </a:p>
          <a:p>
            <a:r>
              <a:rPr lang="en-US" sz="1800" dirty="0"/>
              <a:t>Past performance validity timeframe and size that are too narrowly defined</a:t>
            </a:r>
          </a:p>
          <a:p>
            <a:pPr lvl="1"/>
            <a:r>
              <a:rPr lang="en-US" sz="1600" dirty="0"/>
              <a:t>“Include up to five references for relevant projects that have been completed in the past two years, or started no later than [a specific date], and/or are no less than $XXM in size” </a:t>
            </a:r>
          </a:p>
          <a:p>
            <a:pPr marL="0" indent="0">
              <a:buNone/>
            </a:pPr>
            <a:endParaRPr lang="en-US" sz="1600" dirty="0"/>
          </a:p>
        </p:txBody>
      </p:sp>
      <p:sp>
        <p:nvSpPr>
          <p:cNvPr id="5" name="Rectangle 4"/>
          <p:cNvSpPr/>
          <p:nvPr/>
        </p:nvSpPr>
        <p:spPr>
          <a:xfrm>
            <a:off x="616528" y="1549815"/>
            <a:ext cx="7014358" cy="584775"/>
          </a:xfrm>
          <a:prstGeom prst="rect">
            <a:avLst/>
          </a:prstGeom>
        </p:spPr>
        <p:txBody>
          <a:bodyPr wrap="square">
            <a:spAutoFit/>
          </a:bodyPr>
          <a:lstStyle/>
          <a:p>
            <a:r>
              <a:rPr lang="en-US" sz="1600" i="1" dirty="0">
                <a:solidFill>
                  <a:schemeClr val="tx2"/>
                </a:solidFill>
              </a:rPr>
              <a:t>Most of these signs alone don’t mean an RFP is wired, but when you see multiple signs together, it is likely that it is</a:t>
            </a:r>
          </a:p>
        </p:txBody>
      </p:sp>
      <p:pic>
        <p:nvPicPr>
          <p:cNvPr id="6" name="Picture 5" descr="Close-up of hands holding red and white wires&#10;&#10;Description automatically generated">
            <a:extLst>
              <a:ext uri="{FF2B5EF4-FFF2-40B4-BE49-F238E27FC236}">
                <a16:creationId xmlns:a16="http://schemas.microsoft.com/office/drawing/2014/main" id="{E0762B23-49DF-739A-76DA-4DA54ECC5212}"/>
              </a:ext>
            </a:extLst>
          </p:cNvPr>
          <p:cNvPicPr>
            <a:picLocks noChangeAspect="1"/>
          </p:cNvPicPr>
          <p:nvPr/>
        </p:nvPicPr>
        <p:blipFill rotWithShape="1">
          <a:blip r:embed="rId2">
            <a:extLst>
              <a:ext uri="{28A0092B-C50C-407E-A947-70E740481C1C}">
                <a14:useLocalDpi xmlns:a14="http://schemas.microsoft.com/office/drawing/2010/main" val="0"/>
              </a:ext>
            </a:extLst>
          </a:blip>
          <a:srcRect l="15806" r="17685"/>
          <a:stretch/>
        </p:blipFill>
        <p:spPr>
          <a:xfrm>
            <a:off x="7630886" y="0"/>
            <a:ext cx="4561114" cy="6858000"/>
          </a:xfrm>
          <a:prstGeom prst="rect">
            <a:avLst/>
          </a:prstGeom>
        </p:spPr>
      </p:pic>
    </p:spTree>
    <p:extLst>
      <p:ext uri="{BB962C8B-B14F-4D97-AF65-F5344CB8AC3E}">
        <p14:creationId xmlns:p14="http://schemas.microsoft.com/office/powerpoint/2010/main" val="9401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7010401" cy="1041643"/>
          </a:xfrm>
        </p:spPr>
        <p:txBody>
          <a:bodyPr>
            <a:normAutofit/>
          </a:bodyPr>
          <a:lstStyle/>
          <a:p>
            <a:r>
              <a:rPr lang="en-US" dirty="0"/>
              <a:t>More Signs the RFP Is Wired</a:t>
            </a:r>
          </a:p>
        </p:txBody>
      </p:sp>
      <p:sp>
        <p:nvSpPr>
          <p:cNvPr id="3" name="Content Placeholder 2"/>
          <p:cNvSpPr>
            <a:spLocks noGrp="1"/>
          </p:cNvSpPr>
          <p:nvPr>
            <p:ph idx="1"/>
          </p:nvPr>
        </p:nvSpPr>
        <p:spPr>
          <a:xfrm>
            <a:off x="838198" y="2266504"/>
            <a:ext cx="7677152" cy="4391025"/>
          </a:xfrm>
        </p:spPr>
        <p:txBody>
          <a:bodyPr>
            <a:normAutofit/>
          </a:bodyPr>
          <a:lstStyle/>
          <a:p>
            <a:r>
              <a:rPr lang="en-US" sz="2000" dirty="0"/>
              <a:t>A NAICS code prevents most vendors from bidding</a:t>
            </a:r>
          </a:p>
          <a:p>
            <a:r>
              <a:rPr lang="en-US" sz="2000" dirty="0"/>
              <a:t>A procurement moves to a vendor-limited indefinite delivery vehicle</a:t>
            </a:r>
          </a:p>
          <a:p>
            <a:r>
              <a:rPr lang="en-US" sz="2000" dirty="0"/>
              <a:t>Key personnel requirements that get extremely specific</a:t>
            </a:r>
          </a:p>
          <a:p>
            <a:pPr lvl="1"/>
            <a:r>
              <a:rPr lang="en-US" sz="1800" dirty="0"/>
              <a:t>Must have completed some ridiculous certification course that I have never heard of</a:t>
            </a:r>
          </a:p>
          <a:p>
            <a:pPr lvl="1"/>
            <a:r>
              <a:rPr lang="en-US" sz="1800" dirty="0"/>
              <a:t>Must have won a niche award</a:t>
            </a:r>
          </a:p>
          <a:p>
            <a:pPr lvl="1"/>
            <a:r>
              <a:rPr lang="en-US" sz="1800" dirty="0"/>
              <a:t>Must have more than XX years of experience in a specific industry</a:t>
            </a:r>
          </a:p>
          <a:p>
            <a:r>
              <a:rPr lang="en-US" sz="2000" dirty="0"/>
              <a:t>Unusual requirements that have little to do with project success but seem to favor a specific vendor such as the incumbent</a:t>
            </a:r>
          </a:p>
          <a:p>
            <a:pPr lvl="1"/>
            <a:r>
              <a:rPr lang="en-US" sz="1800" dirty="0"/>
              <a:t>“Must have design-built 40 municipal buildings”</a:t>
            </a:r>
          </a:p>
          <a:p>
            <a:pPr lvl="1"/>
            <a:r>
              <a:rPr lang="en-US" sz="1800" dirty="0"/>
              <a:t>“Must have been in business for over 10 years”</a:t>
            </a:r>
          </a:p>
          <a:p>
            <a:pPr lvl="1"/>
            <a:r>
              <a:rPr lang="en-US" sz="1800" dirty="0"/>
              <a:t>“Must have an office within 10 miles of the government facility”</a:t>
            </a:r>
          </a:p>
          <a:p>
            <a:pPr lvl="1"/>
            <a:endParaRPr lang="en-US" sz="2800" dirty="0"/>
          </a:p>
          <a:p>
            <a:endParaRPr lang="en-US" sz="3200" dirty="0"/>
          </a:p>
        </p:txBody>
      </p:sp>
      <p:sp>
        <p:nvSpPr>
          <p:cNvPr id="4" name="Rectangle 3"/>
          <p:cNvSpPr/>
          <p:nvPr/>
        </p:nvSpPr>
        <p:spPr>
          <a:xfrm>
            <a:off x="744681" y="1578203"/>
            <a:ext cx="11075843" cy="646331"/>
          </a:xfrm>
          <a:prstGeom prst="rect">
            <a:avLst/>
          </a:prstGeom>
        </p:spPr>
        <p:txBody>
          <a:bodyPr wrap="square">
            <a:spAutoFit/>
          </a:bodyPr>
          <a:lstStyle/>
          <a:p>
            <a:r>
              <a:rPr lang="en-US" i="1" dirty="0">
                <a:solidFill>
                  <a:schemeClr val="tx2"/>
                </a:solidFill>
              </a:rPr>
              <a:t>Watch out (and prompt AI) for signs that scream: “I know what I want and who I want to buy it from; but my Contracting Officer is forcing me to get competitive bids!”</a:t>
            </a:r>
          </a:p>
        </p:txBody>
      </p:sp>
      <p:pic>
        <p:nvPicPr>
          <p:cNvPr id="6146" name="Picture 2" descr="http://www.gaugewire.com/stockxpertcom_id30568511_jpg_6bfbace24d74fd2b8f83858b8c5d54bc.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8600" y="1635353"/>
            <a:ext cx="469433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72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7762" y="471870"/>
            <a:ext cx="8224838" cy="600075"/>
          </a:xfrm>
        </p:spPr>
        <p:txBody>
          <a:bodyPr>
            <a:normAutofit fontScale="90000"/>
          </a:bodyPr>
          <a:lstStyle/>
          <a:p>
            <a:r>
              <a:rPr lang="en-US" dirty="0"/>
              <a:t>Agenda</a:t>
            </a:r>
          </a:p>
        </p:txBody>
      </p:sp>
      <p:sp>
        <p:nvSpPr>
          <p:cNvPr id="2" name="Content Placeholder 1"/>
          <p:cNvSpPr>
            <a:spLocks noGrp="1"/>
          </p:cNvSpPr>
          <p:nvPr>
            <p:ph idx="1"/>
          </p:nvPr>
        </p:nvSpPr>
        <p:spPr>
          <a:xfrm>
            <a:off x="1064419" y="1709738"/>
            <a:ext cx="5775652" cy="4525962"/>
          </a:xfrm>
        </p:spPr>
        <p:txBody>
          <a:bodyPr>
            <a:normAutofit/>
          </a:bodyPr>
          <a:lstStyle/>
          <a:p>
            <a:r>
              <a:rPr lang="en-US" sz="2400" dirty="0"/>
              <a:t>09:00 – 10:30 – Training</a:t>
            </a:r>
          </a:p>
          <a:p>
            <a:r>
              <a:rPr lang="en-US" sz="2400" dirty="0"/>
              <a:t>10:30 – 10:45 – Break</a:t>
            </a:r>
          </a:p>
          <a:p>
            <a:r>
              <a:rPr lang="en-US" sz="2400" dirty="0"/>
              <a:t>10:45 – 12:00 – Training</a:t>
            </a:r>
          </a:p>
          <a:p>
            <a:r>
              <a:rPr lang="en-US" sz="2400" dirty="0"/>
              <a:t>12:00 – 13:00 – Lunch</a:t>
            </a:r>
          </a:p>
          <a:p>
            <a:r>
              <a:rPr lang="en-US" sz="2400" dirty="0"/>
              <a:t>13:00 – 15:00 – Training</a:t>
            </a:r>
          </a:p>
          <a:p>
            <a:r>
              <a:rPr lang="en-US" sz="2400" dirty="0"/>
              <a:t>15:00 – 15:15 – Break</a:t>
            </a:r>
          </a:p>
          <a:p>
            <a:r>
              <a:rPr lang="en-US" sz="2400" dirty="0"/>
              <a:t>15:15 – 16:00 – Training</a:t>
            </a:r>
          </a:p>
          <a:p>
            <a:r>
              <a:rPr lang="en-US" sz="2400" dirty="0"/>
              <a:t>16:00 – 17:00 – Flex Time </a:t>
            </a:r>
          </a:p>
        </p:txBody>
      </p:sp>
      <p:pic>
        <p:nvPicPr>
          <p:cNvPr id="5" name="Picture 4" descr="clock.gif"/>
          <p:cNvPicPr>
            <a:picLocks noChangeAspect="1"/>
          </p:cNvPicPr>
          <p:nvPr/>
        </p:nvPicPr>
        <p:blipFill>
          <a:blip r:embed="rId2">
            <a:clrChange>
              <a:clrFrom>
                <a:srgbClr val="FFFFFF"/>
              </a:clrFrom>
              <a:clrTo>
                <a:srgbClr val="FFFFFF">
                  <a:alpha val="0"/>
                </a:srgbClr>
              </a:clrTo>
            </a:clrChange>
          </a:blip>
          <a:stretch>
            <a:fillRect/>
          </a:stretch>
        </p:blipFill>
        <p:spPr>
          <a:xfrm>
            <a:off x="7512627" y="1887215"/>
            <a:ext cx="3429000" cy="3419475"/>
          </a:xfrm>
          <a:prstGeom prst="rect">
            <a:avLst/>
          </a:prstGeom>
          <a:noFill/>
        </p:spPr>
      </p:pic>
      <p:sp>
        <p:nvSpPr>
          <p:cNvPr id="6" name="Content Placeholder 1"/>
          <p:cNvSpPr txBox="1">
            <a:spLocks/>
          </p:cNvSpPr>
          <p:nvPr/>
        </p:nvSpPr>
        <p:spPr bwMode="gray">
          <a:xfrm>
            <a:off x="1064419" y="5420518"/>
            <a:ext cx="9793865" cy="815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lvl1pPr marL="190500" indent="-190500" algn="l" rtl="0" eaLnBrk="0" fontAlgn="base" hangingPunct="0">
              <a:spcBef>
                <a:spcPct val="60000"/>
              </a:spcBef>
              <a:spcAft>
                <a:spcPct val="0"/>
              </a:spcAft>
              <a:buClr>
                <a:schemeClr val="accent1"/>
              </a:buClr>
              <a:buFont typeface="Wingdings" charset="0"/>
              <a:buChar char="§"/>
              <a:defRPr b="1">
                <a:solidFill>
                  <a:schemeClr val="tx1"/>
                </a:solidFill>
                <a:latin typeface="+mn-lt"/>
                <a:ea typeface="ＭＳ Ｐゴシック" charset="0"/>
                <a:cs typeface="+mn-cs"/>
              </a:defRPr>
            </a:lvl1pPr>
            <a:lvl2pPr marL="381000" indent="-188913"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2pPr>
            <a:lvl3pPr marL="561975" indent="-1793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3pPr>
            <a:lvl4pPr marL="768350" indent="-204788" algn="l" rtl="0" eaLnBrk="0" fontAlgn="base" hangingPunct="0">
              <a:spcBef>
                <a:spcPct val="30000"/>
              </a:spcBef>
              <a:spcAft>
                <a:spcPct val="0"/>
              </a:spcAft>
              <a:buClr>
                <a:schemeClr val="accent1"/>
              </a:buClr>
              <a:buChar char="-"/>
              <a:defRPr>
                <a:solidFill>
                  <a:schemeClr val="tx1"/>
                </a:solidFill>
                <a:latin typeface="+mn-lt"/>
                <a:ea typeface="ＭＳ Ｐゴシック" charset="0"/>
              </a:defRPr>
            </a:lvl4pPr>
            <a:lvl5pPr marL="1050925" indent="-168275" algn="l" rtl="0" eaLnBrk="0" fontAlgn="base" hangingPunct="0">
              <a:spcBef>
                <a:spcPct val="40000"/>
              </a:spcBef>
              <a:spcAft>
                <a:spcPct val="0"/>
              </a:spcAft>
              <a:buClr>
                <a:schemeClr val="accent1"/>
              </a:buClr>
              <a:buFont typeface="Wingdings" charset="0"/>
              <a:buChar char="»"/>
              <a:defRPr sz="2000">
                <a:solidFill>
                  <a:schemeClr val="tx1"/>
                </a:solidFill>
                <a:latin typeface="+mn-lt"/>
                <a:ea typeface="ＭＳ Ｐゴシック" charset="0"/>
              </a:defRPr>
            </a:lvl5pPr>
            <a:lvl6pPr marL="15081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6pPr>
            <a:lvl7pPr marL="19653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7pPr>
            <a:lvl8pPr marL="24225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8pPr>
            <a:lvl9pPr marL="2879725" indent="-168275" algn="l" rtl="0" eaLnBrk="0" fontAlgn="base" hangingPunct="0">
              <a:spcBef>
                <a:spcPct val="40000"/>
              </a:spcBef>
              <a:spcAft>
                <a:spcPct val="0"/>
              </a:spcAft>
              <a:buClr>
                <a:schemeClr val="accent1"/>
              </a:buClr>
              <a:buFont typeface="Wingdings" pitchFamily="2" charset="2"/>
              <a:buChar char="»"/>
              <a:defRPr sz="2000">
                <a:solidFill>
                  <a:schemeClr val="tx1"/>
                </a:solidFill>
                <a:latin typeface="+mn-lt"/>
              </a:defRPr>
            </a:lvl9pPr>
          </a:lstStyle>
          <a:p>
            <a:pPr marL="0" indent="0" eaLnBrk="1" hangingPunct="1">
              <a:buNone/>
            </a:pPr>
            <a:r>
              <a:rPr lang="en-US" i="1" dirty="0">
                <a:solidFill>
                  <a:schemeClr val="accent1"/>
                </a:solidFill>
              </a:rPr>
              <a:t>*Please, give yourself the benefit of focus and limit the use of cellphones and emails to breaks</a:t>
            </a:r>
          </a:p>
          <a:p>
            <a:pPr marL="0" indent="0" eaLnBrk="1" hangingPunct="1">
              <a:buNone/>
            </a:pPr>
            <a:r>
              <a:rPr lang="en-US" i="1" dirty="0">
                <a:solidFill>
                  <a:schemeClr val="accent1"/>
                </a:solidFill>
              </a:rPr>
              <a:t>**Most of the artwork in this training was created with Midjourney</a:t>
            </a:r>
          </a:p>
          <a:p>
            <a:pPr marL="0" indent="0" eaLnBrk="1" hangingPunct="1">
              <a:buNone/>
            </a:pPr>
            <a:endParaRPr lang="en-US" i="1" dirty="0">
              <a:solidFill>
                <a:schemeClr val="accent1"/>
              </a:solidFill>
            </a:endParaRPr>
          </a:p>
        </p:txBody>
      </p:sp>
    </p:spTree>
    <p:extLst>
      <p:ext uri="{BB962C8B-B14F-4D97-AF65-F5344CB8AC3E}">
        <p14:creationId xmlns:p14="http://schemas.microsoft.com/office/powerpoint/2010/main" val="3913725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hands holding wires&#10;&#10;Description automatically generated">
            <a:extLst>
              <a:ext uri="{FF2B5EF4-FFF2-40B4-BE49-F238E27FC236}">
                <a16:creationId xmlns:a16="http://schemas.microsoft.com/office/drawing/2014/main" id="{80328708-A609-022F-30BD-6F63D7BB3994}"/>
              </a:ext>
            </a:extLst>
          </p:cNvPr>
          <p:cNvPicPr>
            <a:picLocks noChangeAspect="1"/>
          </p:cNvPicPr>
          <p:nvPr/>
        </p:nvPicPr>
        <p:blipFill rotWithShape="1">
          <a:blip r:embed="rId3">
            <a:extLst>
              <a:ext uri="{28A0092B-C50C-407E-A947-70E740481C1C}">
                <a14:useLocalDpi xmlns:a14="http://schemas.microsoft.com/office/drawing/2010/main" val="0"/>
              </a:ext>
            </a:extLst>
          </a:blip>
          <a:srcRect t="3335" b="36196"/>
          <a:stretch/>
        </p:blipFill>
        <p:spPr>
          <a:xfrm>
            <a:off x="0" y="-514350"/>
            <a:ext cx="12192000" cy="7372350"/>
          </a:xfrm>
          <a:prstGeom prst="rect">
            <a:avLst/>
          </a:prstGeom>
        </p:spPr>
      </p:pic>
      <p:sp>
        <p:nvSpPr>
          <p:cNvPr id="14" name="Rectangle 13">
            <a:extLst>
              <a:ext uri="{FF2B5EF4-FFF2-40B4-BE49-F238E27FC236}">
                <a16:creationId xmlns:a16="http://schemas.microsoft.com/office/drawing/2014/main" id="{71246489-54B2-1374-A86E-ACAC1CBDB1EA}"/>
              </a:ext>
            </a:extLst>
          </p:cNvPr>
          <p:cNvSpPr/>
          <p:nvPr/>
        </p:nvSpPr>
        <p:spPr>
          <a:xfrm>
            <a:off x="0" y="-514350"/>
            <a:ext cx="6477000" cy="7372350"/>
          </a:xfrm>
          <a:prstGeom prst="rect">
            <a:avLst/>
          </a:prstGeom>
          <a:solidFill>
            <a:schemeClr val="bg1">
              <a:alpha val="6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txBox="1">
            <a:spLocks/>
          </p:cNvSpPr>
          <p:nvPr/>
        </p:nvSpPr>
        <p:spPr>
          <a:xfrm>
            <a:off x="609599" y="1928136"/>
            <a:ext cx="5484963" cy="48246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5"/>
              </a:buClr>
              <a:buSzPct val="90000"/>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2000" dirty="0"/>
              <a:t>Evaluation criteria that favor the strengths of another company</a:t>
            </a:r>
          </a:p>
          <a:p>
            <a:pPr>
              <a:buClrTx/>
            </a:pPr>
            <a:r>
              <a:rPr lang="en-US" sz="2000" dirty="0"/>
              <a:t>A performance specification that can only be offered by a specific product</a:t>
            </a:r>
          </a:p>
          <a:p>
            <a:pPr lvl="1">
              <a:buFont typeface="Wingdings" panose="05000000000000000000" pitchFamily="2" charset="2"/>
              <a:buChar char="§"/>
            </a:pPr>
            <a:r>
              <a:rPr lang="en-US" sz="1600" dirty="0"/>
              <a:t>Manufacturer's model number in lieu of a spec</a:t>
            </a:r>
          </a:p>
          <a:p>
            <a:pPr lvl="1">
              <a:buFont typeface="Wingdings" panose="05000000000000000000" pitchFamily="2" charset="2"/>
              <a:buChar char="§"/>
            </a:pPr>
            <a:r>
              <a:rPr lang="en-US" sz="1600" dirty="0"/>
              <a:t>“Vehicle must have sealed, 4x4 transmission with self-adjusting belt drive" and only one manufacturer makes a patented "self-adjusting belt drive" </a:t>
            </a:r>
          </a:p>
          <a:p>
            <a:pPr>
              <a:buClrTx/>
            </a:pPr>
            <a:r>
              <a:rPr lang="en-US" sz="2000" dirty="0"/>
              <a:t>The contracting officer is unresponsive when you challenge the requirements as too restrictive or unreasonable, and ask for extensions</a:t>
            </a:r>
          </a:p>
          <a:p>
            <a:pPr>
              <a:buClrTx/>
            </a:pPr>
            <a:r>
              <a:rPr lang="en-US" sz="2000" dirty="0"/>
              <a:t>CAUTION: Poorly written RFPs can be a signal that the contract will be protested, or difficult to manage because the contracting officer/shop is chaotic</a:t>
            </a:r>
          </a:p>
          <a:p>
            <a:pPr>
              <a:buClrTx/>
            </a:pPr>
            <a:endParaRPr lang="en-US" dirty="0"/>
          </a:p>
        </p:txBody>
      </p:sp>
      <p:sp>
        <p:nvSpPr>
          <p:cNvPr id="18" name="Rectangle 17"/>
          <p:cNvSpPr/>
          <p:nvPr/>
        </p:nvSpPr>
        <p:spPr>
          <a:xfrm>
            <a:off x="609599" y="991938"/>
            <a:ext cx="5257801" cy="830997"/>
          </a:xfrm>
          <a:prstGeom prst="rect">
            <a:avLst/>
          </a:prstGeom>
        </p:spPr>
        <p:txBody>
          <a:bodyPr wrap="square">
            <a:spAutoFit/>
          </a:bodyPr>
          <a:lstStyle/>
          <a:p>
            <a:r>
              <a:rPr lang="en-US" sz="1600" b="1" i="1" dirty="0"/>
              <a:t>It doesn’t mean that you shouldn’t go after an RFP that appears “wired” and attempt to take it away; just know that you will have to work harder to make it happen </a:t>
            </a:r>
          </a:p>
        </p:txBody>
      </p:sp>
      <p:sp>
        <p:nvSpPr>
          <p:cNvPr id="19" name="Title 1"/>
          <p:cNvSpPr txBox="1">
            <a:spLocks/>
          </p:cNvSpPr>
          <p:nvPr/>
        </p:nvSpPr>
        <p:spPr>
          <a:xfrm>
            <a:off x="763587" y="0"/>
            <a:ext cx="5484813" cy="1041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…And More</a:t>
            </a:r>
          </a:p>
        </p:txBody>
      </p:sp>
    </p:spTree>
    <p:extLst>
      <p:ext uri="{BB962C8B-B14F-4D97-AF65-F5344CB8AC3E}">
        <p14:creationId xmlns:p14="http://schemas.microsoft.com/office/powerpoint/2010/main" val="394359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xEl>
                                              <p:pRg st="1" end="1"/>
                                            </p:txEl>
                                          </p:spTgt>
                                        </p:tgtEl>
                                        <p:attrNameLst>
                                          <p:attrName>style.visibility</p:attrName>
                                        </p:attrNameLst>
                                      </p:cBhvr>
                                      <p:to>
                                        <p:strVal val="visible"/>
                                      </p:to>
                                    </p:set>
                                    <p:animEffect transition="in" filter="fade">
                                      <p:cBhvr>
                                        <p:cTn id="14" dur="1000"/>
                                        <p:tgtEl>
                                          <p:spTgt spid="17">
                                            <p:txEl>
                                              <p:pRg st="1" end="1"/>
                                            </p:txEl>
                                          </p:spTgt>
                                        </p:tgtEl>
                                      </p:cBhvr>
                                    </p:animEffect>
                                    <p:anim calcmode="lin" valueType="num">
                                      <p:cBhvr>
                                        <p:cTn id="15" dur="1000" fill="hold"/>
                                        <p:tgtEl>
                                          <p:spTgt spid="1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xEl>
                                              <p:pRg st="2" end="2"/>
                                            </p:txEl>
                                          </p:spTgt>
                                        </p:tgtEl>
                                        <p:attrNameLst>
                                          <p:attrName>style.visibility</p:attrName>
                                        </p:attrNameLst>
                                      </p:cBhvr>
                                      <p:to>
                                        <p:strVal val="visible"/>
                                      </p:to>
                                    </p:set>
                                    <p:animEffect transition="in" filter="fade">
                                      <p:cBhvr>
                                        <p:cTn id="19" dur="1000"/>
                                        <p:tgtEl>
                                          <p:spTgt spid="17">
                                            <p:txEl>
                                              <p:pRg st="2" end="2"/>
                                            </p:txEl>
                                          </p:spTgt>
                                        </p:tgtEl>
                                      </p:cBhvr>
                                    </p:animEffect>
                                    <p:anim calcmode="lin" valueType="num">
                                      <p:cBhvr>
                                        <p:cTn id="20" dur="1000" fill="hold"/>
                                        <p:tgtEl>
                                          <p:spTgt spid="1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7">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xEl>
                                              <p:pRg st="3" end="3"/>
                                            </p:txEl>
                                          </p:spTgt>
                                        </p:tgtEl>
                                        <p:attrNameLst>
                                          <p:attrName>style.visibility</p:attrName>
                                        </p:attrNameLst>
                                      </p:cBhvr>
                                      <p:to>
                                        <p:strVal val="visible"/>
                                      </p:to>
                                    </p:set>
                                    <p:animEffect transition="in" filter="fade">
                                      <p:cBhvr>
                                        <p:cTn id="24" dur="1000"/>
                                        <p:tgtEl>
                                          <p:spTgt spid="17">
                                            <p:txEl>
                                              <p:pRg st="3" end="3"/>
                                            </p:txEl>
                                          </p:spTgt>
                                        </p:tgtEl>
                                      </p:cBhvr>
                                    </p:animEffect>
                                    <p:anim calcmode="lin" valueType="num">
                                      <p:cBhvr>
                                        <p:cTn id="25" dur="1000" fill="hold"/>
                                        <p:tgtEl>
                                          <p:spTgt spid="1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animEffect transition="in" filter="fade">
                                      <p:cBhvr>
                                        <p:cTn id="31" dur="1000"/>
                                        <p:tgtEl>
                                          <p:spTgt spid="17">
                                            <p:txEl>
                                              <p:pRg st="4" end="4"/>
                                            </p:txEl>
                                          </p:spTgt>
                                        </p:tgtEl>
                                      </p:cBhvr>
                                    </p:animEffect>
                                    <p:anim calcmode="lin" valueType="num">
                                      <p:cBhvr>
                                        <p:cTn id="32" dur="1000" fill="hold"/>
                                        <p:tgtEl>
                                          <p:spTgt spid="1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xEl>
                                              <p:pRg st="5" end="5"/>
                                            </p:txEl>
                                          </p:spTgt>
                                        </p:tgtEl>
                                        <p:attrNameLst>
                                          <p:attrName>style.visibility</p:attrName>
                                        </p:attrNameLst>
                                      </p:cBhvr>
                                      <p:to>
                                        <p:strVal val="visible"/>
                                      </p:to>
                                    </p:set>
                                    <p:animEffect transition="in" filter="fade">
                                      <p:cBhvr>
                                        <p:cTn id="38" dur="1000"/>
                                        <p:tgtEl>
                                          <p:spTgt spid="17">
                                            <p:txEl>
                                              <p:pRg st="5" end="5"/>
                                            </p:txEl>
                                          </p:spTgt>
                                        </p:tgtEl>
                                      </p:cBhvr>
                                    </p:animEffect>
                                    <p:anim calcmode="lin" valueType="num">
                                      <p:cBhvr>
                                        <p:cTn id="39" dur="1000" fill="hold"/>
                                        <p:tgtEl>
                                          <p:spTgt spid="17">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1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drum with sticks on it&#10;&#10;Description automatically generated">
            <a:extLst>
              <a:ext uri="{FF2B5EF4-FFF2-40B4-BE49-F238E27FC236}">
                <a16:creationId xmlns:a16="http://schemas.microsoft.com/office/drawing/2014/main" id="{4FA7F275-9400-B917-AC48-A1D7B949F254}"/>
              </a:ext>
            </a:extLst>
          </p:cNvPr>
          <p:cNvPicPr>
            <a:picLocks noChangeAspect="1"/>
          </p:cNvPicPr>
          <p:nvPr/>
        </p:nvPicPr>
        <p:blipFill rotWithShape="1">
          <a:blip r:embed="rId3">
            <a:extLst>
              <a:ext uri="{28A0092B-C50C-407E-A947-70E740481C1C}">
                <a14:useLocalDpi xmlns:a14="http://schemas.microsoft.com/office/drawing/2010/main" val="0"/>
              </a:ext>
            </a:extLst>
          </a:blip>
          <a:srcRect t="27500" b="16250"/>
          <a:stretch/>
        </p:blipFill>
        <p:spPr>
          <a:xfrm>
            <a:off x="0" y="0"/>
            <a:ext cx="12192000" cy="6858000"/>
          </a:xfrm>
          <a:prstGeom prst="rect">
            <a:avLst/>
          </a:prstGeom>
        </p:spPr>
      </p:pic>
      <p:sp>
        <p:nvSpPr>
          <p:cNvPr id="11" name="Title 1"/>
          <p:cNvSpPr>
            <a:spLocks noGrp="1"/>
          </p:cNvSpPr>
          <p:nvPr>
            <p:ph type="title"/>
          </p:nvPr>
        </p:nvSpPr>
        <p:spPr>
          <a:xfrm>
            <a:off x="322985" y="386973"/>
            <a:ext cx="7849465" cy="871537"/>
          </a:xfrm>
        </p:spPr>
        <p:txBody>
          <a:bodyPr>
            <a:noAutofit/>
          </a:bodyPr>
          <a:lstStyle/>
          <a:p>
            <a:r>
              <a:rPr lang="en-US" sz="3600" b="1" dirty="0"/>
              <a:t>The Most Important and Often Missed Step Before Starting a New Proposal</a:t>
            </a:r>
          </a:p>
        </p:txBody>
      </p:sp>
      <p:sp>
        <p:nvSpPr>
          <p:cNvPr id="12" name="Content Placeholder 2"/>
          <p:cNvSpPr>
            <a:spLocks noGrp="1"/>
          </p:cNvSpPr>
          <p:nvPr>
            <p:ph idx="1"/>
          </p:nvPr>
        </p:nvSpPr>
        <p:spPr>
          <a:xfrm>
            <a:off x="3600450" y="1893133"/>
            <a:ext cx="5348287" cy="1269168"/>
          </a:xfrm>
        </p:spPr>
        <p:txBody>
          <a:bodyPr>
            <a:normAutofit/>
          </a:bodyPr>
          <a:lstStyle/>
          <a:p>
            <a:pPr marL="0" indent="0" algn="ctr">
              <a:buNone/>
            </a:pPr>
            <a:r>
              <a:rPr lang="en-US" b="1" dirty="0">
                <a:solidFill>
                  <a:srgbClr val="C00000"/>
                </a:solidFill>
              </a:rPr>
              <a:t>Reviewing the Lessons Learned and Debriefs from past proposals</a:t>
            </a:r>
          </a:p>
        </p:txBody>
      </p:sp>
    </p:spTree>
    <p:extLst>
      <p:ext uri="{BB962C8B-B14F-4D97-AF65-F5344CB8AC3E}">
        <p14:creationId xmlns:p14="http://schemas.microsoft.com/office/powerpoint/2010/main" val="247887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28B3-E491-2DC4-7057-9D436DEE0AB6}"/>
              </a:ext>
            </a:extLst>
          </p:cNvPr>
          <p:cNvSpPr>
            <a:spLocks noGrp="1"/>
          </p:cNvSpPr>
          <p:nvPr>
            <p:ph type="title"/>
          </p:nvPr>
        </p:nvSpPr>
        <p:spPr>
          <a:xfrm>
            <a:off x="723899" y="365125"/>
            <a:ext cx="5484963" cy="1041643"/>
          </a:xfrm>
        </p:spPr>
        <p:txBody>
          <a:bodyPr/>
          <a:lstStyle/>
          <a:p>
            <a:r>
              <a:rPr lang="en-US" dirty="0"/>
              <a:t>Module 3 Quiz</a:t>
            </a:r>
          </a:p>
        </p:txBody>
      </p:sp>
      <p:sp>
        <p:nvSpPr>
          <p:cNvPr id="3" name="Content Placeholder 2">
            <a:extLst>
              <a:ext uri="{FF2B5EF4-FFF2-40B4-BE49-F238E27FC236}">
                <a16:creationId xmlns:a16="http://schemas.microsoft.com/office/drawing/2014/main" id="{95DFDCD4-C561-66CF-CEC5-624B429B23DD}"/>
              </a:ext>
            </a:extLst>
          </p:cNvPr>
          <p:cNvSpPr>
            <a:spLocks noGrp="1"/>
          </p:cNvSpPr>
          <p:nvPr>
            <p:ph idx="1"/>
          </p:nvPr>
        </p:nvSpPr>
        <p:spPr>
          <a:xfrm>
            <a:off x="742948" y="1692275"/>
            <a:ext cx="11220452" cy="4667250"/>
          </a:xfrm>
        </p:spPr>
        <p:txBody>
          <a:bodyPr>
            <a:normAutofit fontScale="85000" lnSpcReduction="10000"/>
          </a:bodyPr>
          <a:lstStyle/>
          <a:p>
            <a:pPr marL="514350" indent="-514350">
              <a:buFont typeface="+mj-lt"/>
              <a:buAutoNum type="arabicPeriod"/>
            </a:pPr>
            <a:r>
              <a:rPr lang="en-US" b="0" i="0" dirty="0">
                <a:solidFill>
                  <a:srgbClr val="0D0D0D"/>
                </a:solidFill>
                <a:effectLst/>
                <a:latin typeface="Söhne"/>
              </a:rPr>
              <a:t>Which requirement in an RFP might suggest it is tailored for an incumbent vendor? </a:t>
            </a:r>
          </a:p>
          <a:p>
            <a:pPr marL="914400" lvl="1" indent="-457200">
              <a:buFont typeface="+mj-lt"/>
              <a:buAutoNum type="alphaLcParenR"/>
            </a:pPr>
            <a:r>
              <a:rPr lang="en-US" b="0" i="0" dirty="0">
                <a:solidFill>
                  <a:srgbClr val="0D0D0D"/>
                </a:solidFill>
                <a:effectLst/>
                <a:latin typeface="Söhne"/>
              </a:rPr>
              <a:t>Must have a</a:t>
            </a:r>
            <a:r>
              <a:rPr lang="en-US" dirty="0">
                <a:solidFill>
                  <a:srgbClr val="0D0D0D"/>
                </a:solidFill>
                <a:latin typeface="Söhne"/>
              </a:rPr>
              <a:t>n </a:t>
            </a:r>
            <a:r>
              <a:rPr lang="en-US" b="0" i="0" dirty="0">
                <a:solidFill>
                  <a:srgbClr val="0D0D0D"/>
                </a:solidFill>
                <a:effectLst/>
                <a:latin typeface="Söhne"/>
              </a:rPr>
              <a:t>industry-standard certification at a task-appropriate level </a:t>
            </a:r>
          </a:p>
          <a:p>
            <a:pPr marL="914400" lvl="1" indent="-457200">
              <a:buFont typeface="+mj-lt"/>
              <a:buAutoNum type="alphaLcParenR"/>
            </a:pPr>
            <a:r>
              <a:rPr lang="en-US" b="0" i="0" dirty="0">
                <a:solidFill>
                  <a:srgbClr val="0D0D0D"/>
                </a:solidFill>
                <a:effectLst/>
                <a:latin typeface="Söhne"/>
              </a:rPr>
              <a:t>Personnel must have completed and got a certificate from a widely recognized training course </a:t>
            </a:r>
          </a:p>
          <a:p>
            <a:pPr marL="914400" lvl="1" indent="-457200">
              <a:buFont typeface="+mj-lt"/>
              <a:buAutoNum type="alphaLcParenR"/>
            </a:pPr>
            <a:r>
              <a:rPr lang="en-US" dirty="0">
                <a:solidFill>
                  <a:srgbClr val="0D0D0D"/>
                </a:solidFill>
                <a:latin typeface="Söhne"/>
              </a:rPr>
              <a:t>Personnel m</a:t>
            </a:r>
            <a:r>
              <a:rPr lang="en-US" b="0" i="0" dirty="0">
                <a:solidFill>
                  <a:srgbClr val="0D0D0D"/>
                </a:solidFill>
                <a:effectLst/>
                <a:latin typeface="Söhne"/>
              </a:rPr>
              <a:t>ust have a specific large number of years of experience in a highly niche industry </a:t>
            </a:r>
          </a:p>
          <a:p>
            <a:pPr marL="914400" lvl="1" indent="-457200">
              <a:buFont typeface="+mj-lt"/>
              <a:buAutoNum type="alphaLcParenR"/>
            </a:pPr>
            <a:r>
              <a:rPr lang="en-US" b="0" i="0" dirty="0">
                <a:solidFill>
                  <a:srgbClr val="0D0D0D"/>
                </a:solidFill>
                <a:effectLst/>
                <a:latin typeface="Söhne"/>
              </a:rPr>
              <a:t>Must have an office location that is convenient for government access</a:t>
            </a:r>
          </a:p>
          <a:p>
            <a:pPr marL="514350" indent="-514350">
              <a:buFont typeface="+mj-lt"/>
              <a:buAutoNum type="arabicPeriod"/>
            </a:pPr>
            <a:r>
              <a:rPr lang="en-US" dirty="0"/>
              <a:t>A performance specification that aligns with only one product suggests that the RFP:</a:t>
            </a:r>
          </a:p>
          <a:p>
            <a:pPr marL="914400" lvl="1" indent="-457200">
              <a:buFont typeface="+mj-lt"/>
              <a:buAutoNum type="alphaLcParenR"/>
            </a:pPr>
            <a:r>
              <a:rPr lang="en-US" dirty="0"/>
              <a:t>Is looking for the most innovative solution</a:t>
            </a:r>
          </a:p>
          <a:p>
            <a:pPr marL="914400" lvl="1" indent="-457200">
              <a:buFont typeface="+mj-lt"/>
              <a:buAutoNum type="alphaLcParenR"/>
            </a:pPr>
            <a:r>
              <a:rPr lang="en-US" dirty="0"/>
              <a:t>Is wired for a particular vendor's product</a:t>
            </a:r>
          </a:p>
          <a:p>
            <a:pPr marL="914400" lvl="1" indent="-457200">
              <a:buFont typeface="+mj-lt"/>
              <a:buAutoNum type="alphaLcParenR"/>
            </a:pPr>
            <a:r>
              <a:rPr lang="en-US" dirty="0"/>
              <a:t>Encourages competition among vendors</a:t>
            </a:r>
          </a:p>
          <a:p>
            <a:pPr marL="914400" lvl="1" indent="-457200">
              <a:buFont typeface="+mj-lt"/>
              <a:buAutoNum type="alphaLcParenR"/>
            </a:pPr>
            <a:r>
              <a:rPr lang="en-US" dirty="0"/>
              <a:t>Is open to a variety of solutions</a:t>
            </a:r>
          </a:p>
          <a:p>
            <a:pPr marL="514350" indent="-514350">
              <a:buFont typeface="+mj-lt"/>
              <a:buAutoNum type="arabicPeriod"/>
            </a:pPr>
            <a:r>
              <a:rPr lang="en-US" b="0" i="0" dirty="0">
                <a:solidFill>
                  <a:srgbClr val="0D0D0D"/>
                </a:solidFill>
                <a:effectLst/>
                <a:latin typeface="Söhne"/>
              </a:rPr>
              <a:t>It is always best to avoid pursuing an RFP that appears to be wired. </a:t>
            </a:r>
          </a:p>
          <a:p>
            <a:pPr marL="914400" lvl="1" indent="-457200">
              <a:buFont typeface="+mj-lt"/>
              <a:buAutoNum type="alphaLcParenR"/>
            </a:pPr>
            <a:r>
              <a:rPr lang="en-US" b="0" i="0" dirty="0">
                <a:solidFill>
                  <a:srgbClr val="0D0D0D"/>
                </a:solidFill>
                <a:effectLst/>
                <a:latin typeface="Söhne"/>
              </a:rPr>
              <a:t>True</a:t>
            </a:r>
            <a:endParaRPr lang="en-US" dirty="0">
              <a:solidFill>
                <a:srgbClr val="0D0D0D"/>
              </a:solidFill>
              <a:latin typeface="Söhne"/>
            </a:endParaRPr>
          </a:p>
          <a:p>
            <a:pPr marL="914400" lvl="1" indent="-457200">
              <a:buFont typeface="+mj-lt"/>
              <a:buAutoNum type="alphaLcParenR"/>
            </a:pPr>
            <a:r>
              <a:rPr lang="en-US" b="0" i="0" dirty="0">
                <a:solidFill>
                  <a:srgbClr val="0D0D0D"/>
                </a:solidFill>
                <a:effectLst/>
                <a:latin typeface="Söhne"/>
              </a:rPr>
              <a:t>False</a:t>
            </a:r>
            <a:endParaRPr lang="en-US" dirty="0"/>
          </a:p>
        </p:txBody>
      </p:sp>
    </p:spTree>
    <p:extLst>
      <p:ext uri="{BB962C8B-B14F-4D97-AF65-F5344CB8AC3E}">
        <p14:creationId xmlns:p14="http://schemas.microsoft.com/office/powerpoint/2010/main" val="328284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20DED-F8F0-7327-B4CE-AF912A4C4877}"/>
            </a:ext>
          </a:extLst>
        </p:cNvPr>
        <p:cNvGrpSpPr/>
        <p:nvPr/>
      </p:nvGrpSpPr>
      <p:grpSpPr>
        <a:xfrm>
          <a:off x="0" y="0"/>
          <a:ext cx="0" cy="0"/>
          <a:chOff x="0" y="0"/>
          <a:chExt cx="0" cy="0"/>
        </a:xfrm>
      </p:grpSpPr>
      <p:pic>
        <p:nvPicPr>
          <p:cNvPr id="5" name="Picture 4" descr="A picture containing object&#10;&#10;Description generated with high confidence">
            <a:extLst>
              <a:ext uri="{FF2B5EF4-FFF2-40B4-BE49-F238E27FC236}">
                <a16:creationId xmlns:a16="http://schemas.microsoft.com/office/drawing/2014/main" id="{A1DA4416-85EB-BF6F-3779-B6F55E963743}"/>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21389" r="2943" b="24001"/>
          <a:stretch/>
        </p:blipFill>
        <p:spPr>
          <a:xfrm flipH="1">
            <a:off x="-1" y="0"/>
            <a:ext cx="12192001" cy="6858000"/>
          </a:xfrm>
          <a:prstGeom prst="rect">
            <a:avLst/>
          </a:prstGeom>
        </p:spPr>
      </p:pic>
      <p:sp>
        <p:nvSpPr>
          <p:cNvPr id="6" name="Rectangle 5">
            <a:extLst>
              <a:ext uri="{FF2B5EF4-FFF2-40B4-BE49-F238E27FC236}">
                <a16:creationId xmlns:a16="http://schemas.microsoft.com/office/drawing/2014/main" id="{099ADFAB-7831-FFA2-45CA-6B7E8C2C93CD}"/>
              </a:ext>
            </a:extLst>
          </p:cNvPr>
          <p:cNvSpPr/>
          <p:nvPr/>
        </p:nvSpPr>
        <p:spPr>
          <a:xfrm>
            <a:off x="0" y="0"/>
            <a:ext cx="12192002" cy="6858000"/>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7C06DCBA-E666-8D4A-C019-AF8F0CA00AFC}"/>
              </a:ext>
            </a:extLst>
          </p:cNvPr>
          <p:cNvSpPr txBox="1">
            <a:spLocks/>
          </p:cNvSpPr>
          <p:nvPr/>
        </p:nvSpPr>
        <p:spPr>
          <a:xfrm>
            <a:off x="812800" y="2140460"/>
            <a:ext cx="10515600" cy="24490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Module 4: Making the Most of Your Resources </a:t>
            </a:r>
          </a:p>
        </p:txBody>
      </p:sp>
    </p:spTree>
    <p:extLst>
      <p:ext uri="{BB962C8B-B14F-4D97-AF65-F5344CB8AC3E}">
        <p14:creationId xmlns:p14="http://schemas.microsoft.com/office/powerpoint/2010/main" val="15109623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850" y="380556"/>
            <a:ext cx="4819650" cy="914843"/>
          </a:xfrm>
        </p:spPr>
        <p:txBody>
          <a:bodyPr>
            <a:noAutofit/>
          </a:bodyPr>
          <a:lstStyle/>
          <a:p>
            <a:pPr>
              <a:defRPr/>
            </a:pPr>
            <a:r>
              <a:rPr sz="3600" b="1" dirty="0"/>
              <a:t>Landmine </a:t>
            </a:r>
            <a:r>
              <a:rPr lang="en-US" sz="3600" b="1" dirty="0"/>
              <a:t>3</a:t>
            </a:r>
            <a:r>
              <a:rPr sz="3600" dirty="0"/>
              <a:t>: Under-Resourcing the Proposal</a:t>
            </a:r>
          </a:p>
        </p:txBody>
      </p:sp>
      <p:sp>
        <p:nvSpPr>
          <p:cNvPr id="4" name="Content Placeholder 2"/>
          <p:cNvSpPr txBox="1">
            <a:spLocks/>
          </p:cNvSpPr>
          <p:nvPr/>
        </p:nvSpPr>
        <p:spPr bwMode="auto">
          <a:xfrm>
            <a:off x="171450" y="1576166"/>
            <a:ext cx="5162550"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457200" indent="-273050" eaLnBrk="0" hangingPunct="0">
              <a:defRPr>
                <a:solidFill>
                  <a:schemeClr val="tx1"/>
                </a:solidFill>
                <a:latin typeface="Arial" charset="0"/>
                <a:ea typeface="MS PGothic" pitchFamily="34" charset="-128"/>
              </a:defRPr>
            </a:lvl1pPr>
            <a:lvl2pPr marL="758825" indent="-22860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marL="190500" indent="-190500" fontAlgn="base">
              <a:spcBef>
                <a:spcPct val="60000"/>
              </a:spcBef>
              <a:spcAft>
                <a:spcPct val="0"/>
              </a:spcAft>
              <a:buClr>
                <a:schemeClr val="accent1"/>
              </a:buClr>
              <a:buSzPct val="80000"/>
              <a:buFont typeface="Wingdings" charset="0"/>
              <a:buChar char="§"/>
            </a:pPr>
            <a:r>
              <a:rPr lang="en-US" dirty="0">
                <a:latin typeface="+mn-lt"/>
                <a:ea typeface="ＭＳ Ｐゴシック" charset="0"/>
              </a:rPr>
              <a:t>In surveys, most proposal managers list shortage of resources as “the number 1 problem” </a:t>
            </a:r>
          </a:p>
          <a:p>
            <a:pPr marL="190500" indent="-190500" fontAlgn="base">
              <a:spcBef>
                <a:spcPct val="60000"/>
              </a:spcBef>
              <a:spcAft>
                <a:spcPct val="0"/>
              </a:spcAft>
              <a:buClr>
                <a:schemeClr val="accent1"/>
              </a:buClr>
              <a:buSzPct val="80000"/>
              <a:buFont typeface="Wingdings" charset="0"/>
              <a:buChar char="§"/>
            </a:pPr>
            <a:r>
              <a:rPr lang="en-US" dirty="0">
                <a:latin typeface="+mn-lt"/>
                <a:ea typeface="ＭＳ Ｐゴシック" charset="0"/>
              </a:rPr>
              <a:t>Curiously, “the Number 2 problem” is not enough time to get the proposal done</a:t>
            </a:r>
          </a:p>
          <a:p>
            <a:pPr marL="381000" lvl="1" indent="-188913" fontAlgn="base">
              <a:spcBef>
                <a:spcPct val="30000"/>
              </a:spcBef>
              <a:spcAft>
                <a:spcPct val="0"/>
              </a:spcAft>
              <a:buClr>
                <a:schemeClr val="accent1"/>
              </a:buClr>
              <a:buChar char="-"/>
            </a:pPr>
            <a:r>
              <a:rPr lang="en-US" sz="1600" dirty="0">
                <a:latin typeface="+mn-lt"/>
                <a:ea typeface="ＭＳ Ｐゴシック" charset="0"/>
              </a:rPr>
              <a:t>Could be related to resources – if you had enough competent resources, you’d have less of a time issue</a:t>
            </a:r>
          </a:p>
          <a:p>
            <a:pPr marL="190500" indent="-190500" fontAlgn="base">
              <a:spcBef>
                <a:spcPct val="60000"/>
              </a:spcBef>
              <a:spcAft>
                <a:spcPct val="0"/>
              </a:spcAft>
              <a:buClr>
                <a:schemeClr val="accent1"/>
              </a:buClr>
              <a:buSzPct val="80000"/>
              <a:buFont typeface="Wingdings" charset="0"/>
              <a:buChar char="§"/>
            </a:pPr>
            <a:r>
              <a:rPr lang="en-US" dirty="0">
                <a:latin typeface="+mn-lt"/>
                <a:ea typeface="ＭＳ Ｐゴシック" charset="0"/>
              </a:rPr>
              <a:t>The “Number 3 problem:” Resources are not qualified enough</a:t>
            </a:r>
          </a:p>
          <a:p>
            <a:pPr marL="381000" lvl="1" indent="-188913" fontAlgn="base">
              <a:spcBef>
                <a:spcPct val="30000"/>
              </a:spcBef>
              <a:spcAft>
                <a:spcPct val="0"/>
              </a:spcAft>
              <a:buClr>
                <a:schemeClr val="accent1"/>
              </a:buClr>
              <a:buChar char="-"/>
              <a:defRPr/>
            </a:pPr>
            <a:r>
              <a:rPr lang="en-US" sz="1600" dirty="0">
                <a:ea typeface="ＭＳ Ｐゴシック" charset="0"/>
              </a:rPr>
              <a:t>Wrong resources assigned (whoever is available, not whoever is right)</a:t>
            </a:r>
          </a:p>
          <a:p>
            <a:pPr marL="381000" lvl="1" indent="-188913" fontAlgn="base">
              <a:spcBef>
                <a:spcPct val="30000"/>
              </a:spcBef>
              <a:spcAft>
                <a:spcPct val="0"/>
              </a:spcAft>
              <a:buClr>
                <a:schemeClr val="accent1"/>
              </a:buClr>
              <a:buChar char="-"/>
              <a:defRPr/>
            </a:pPr>
            <a:r>
              <a:rPr lang="en-US" sz="1600" dirty="0">
                <a:ea typeface="ＭＳ Ｐゴシック" charset="0"/>
              </a:rPr>
              <a:t>Personnel not committed to the proposal enough hours (too busy with other work)</a:t>
            </a:r>
          </a:p>
          <a:p>
            <a:pPr marL="381000" lvl="1" indent="-188913" fontAlgn="base">
              <a:spcBef>
                <a:spcPct val="30000"/>
              </a:spcBef>
              <a:spcAft>
                <a:spcPct val="0"/>
              </a:spcAft>
              <a:buClr>
                <a:schemeClr val="accent1"/>
              </a:buClr>
              <a:buChar char="-"/>
              <a:defRPr/>
            </a:pPr>
            <a:r>
              <a:rPr lang="en-US" sz="1600" dirty="0">
                <a:ea typeface="ＭＳ Ｐゴシック" charset="0"/>
              </a:rPr>
              <a:t>Not enough budget allocated to resource the proposal to win</a:t>
            </a:r>
          </a:p>
          <a:p>
            <a:pPr marL="381000" lvl="1" indent="-188913" fontAlgn="base">
              <a:spcBef>
                <a:spcPct val="30000"/>
              </a:spcBef>
              <a:spcAft>
                <a:spcPct val="0"/>
              </a:spcAft>
              <a:buClr>
                <a:schemeClr val="accent1"/>
              </a:buClr>
              <a:buChar char="-"/>
              <a:defRPr/>
            </a:pPr>
            <a:r>
              <a:rPr lang="en-US" sz="1600" dirty="0">
                <a:ea typeface="ＭＳ Ｐゴシック" charset="0"/>
              </a:rPr>
              <a:t>Resource allocation is done using a “SWAG”</a:t>
            </a:r>
            <a:endParaRPr lang="en-US" dirty="0">
              <a:latin typeface="+mn-lt"/>
              <a:ea typeface="ＭＳ Ｐゴシック" charset="0"/>
            </a:endParaRPr>
          </a:p>
        </p:txBody>
      </p:sp>
      <p:pic>
        <p:nvPicPr>
          <p:cNvPr id="5" name="Picture 4" descr="A person with glasses and a computer&#10;&#10;Description automatically generated">
            <a:extLst>
              <a:ext uri="{FF2B5EF4-FFF2-40B4-BE49-F238E27FC236}">
                <a16:creationId xmlns:a16="http://schemas.microsoft.com/office/drawing/2014/main" id="{46E4555D-D36F-2AD2-109B-560BEE353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4063219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31698-E164-D448-1C3E-A2FFE37F5810}"/>
              </a:ext>
            </a:extLst>
          </p:cNvPr>
          <p:cNvSpPr>
            <a:spLocks noGrp="1"/>
          </p:cNvSpPr>
          <p:nvPr>
            <p:ph type="title"/>
          </p:nvPr>
        </p:nvSpPr>
        <p:spPr>
          <a:xfrm>
            <a:off x="838199" y="365125"/>
            <a:ext cx="7331303" cy="1041643"/>
          </a:xfrm>
        </p:spPr>
        <p:txBody>
          <a:bodyPr>
            <a:normAutofit fontScale="90000"/>
          </a:bodyPr>
          <a:lstStyle/>
          <a:p>
            <a:r>
              <a:rPr lang="en-US" dirty="0"/>
              <a:t>Integrate AI into the Proposal Process </a:t>
            </a:r>
          </a:p>
        </p:txBody>
      </p:sp>
      <p:sp>
        <p:nvSpPr>
          <p:cNvPr id="3" name="Content Placeholder 2">
            <a:extLst>
              <a:ext uri="{FF2B5EF4-FFF2-40B4-BE49-F238E27FC236}">
                <a16:creationId xmlns:a16="http://schemas.microsoft.com/office/drawing/2014/main" id="{9BF80C83-33D8-FF0F-219D-ABE563E55575}"/>
              </a:ext>
            </a:extLst>
          </p:cNvPr>
          <p:cNvSpPr>
            <a:spLocks noGrp="1"/>
          </p:cNvSpPr>
          <p:nvPr>
            <p:ph idx="1"/>
          </p:nvPr>
        </p:nvSpPr>
        <p:spPr>
          <a:xfrm>
            <a:off x="838199" y="1825625"/>
            <a:ext cx="6915151" cy="4351338"/>
          </a:xfrm>
        </p:spPr>
        <p:txBody>
          <a:bodyPr>
            <a:normAutofit/>
          </a:bodyPr>
          <a:lstStyle/>
          <a:p>
            <a:r>
              <a:rPr lang="en-US" dirty="0"/>
              <a:t>At least 30% productivity increase, 20% higher win rates, and 25% labor cost savings in your government bid preparation activities</a:t>
            </a:r>
          </a:p>
          <a:p>
            <a:r>
              <a:rPr lang="en-US" dirty="0"/>
              <a:t>A “pocket Subject Matter Expert (SME)”</a:t>
            </a:r>
          </a:p>
          <a:p>
            <a:r>
              <a:rPr lang="en-US" dirty="0"/>
              <a:t>Use secure tools built for proposals that don’t use your data for training</a:t>
            </a:r>
          </a:p>
          <a:p>
            <a:r>
              <a:rPr lang="en-US" dirty="0"/>
              <a:t>Prompt engineering, prompt library, assistants, and understanding of vast use cases are key to success</a:t>
            </a:r>
          </a:p>
        </p:txBody>
      </p:sp>
      <p:sp>
        <p:nvSpPr>
          <p:cNvPr id="4" name="TextBox 3">
            <a:extLst>
              <a:ext uri="{FF2B5EF4-FFF2-40B4-BE49-F238E27FC236}">
                <a16:creationId xmlns:a16="http://schemas.microsoft.com/office/drawing/2014/main" id="{1845CF98-1522-973B-76E7-21FB4356E4BC}"/>
              </a:ext>
            </a:extLst>
          </p:cNvPr>
          <p:cNvSpPr txBox="1"/>
          <p:nvPr/>
        </p:nvSpPr>
        <p:spPr>
          <a:xfrm>
            <a:off x="8169502" y="1559117"/>
            <a:ext cx="3463056" cy="369332"/>
          </a:xfrm>
          <a:prstGeom prst="rect">
            <a:avLst/>
          </a:prstGeom>
          <a:noFill/>
        </p:spPr>
        <p:txBody>
          <a:bodyPr wrap="square" rtlCol="0">
            <a:spAutoFit/>
          </a:bodyPr>
          <a:lstStyle/>
          <a:p>
            <a:pPr algn="ctr"/>
            <a:r>
              <a:rPr lang="en-US" b="1" dirty="0"/>
              <a:t>Basic Prompt Design Blueprint</a:t>
            </a:r>
          </a:p>
        </p:txBody>
      </p:sp>
      <p:sp>
        <p:nvSpPr>
          <p:cNvPr id="5" name="Rectangle: Rounded Corners 4">
            <a:extLst>
              <a:ext uri="{FF2B5EF4-FFF2-40B4-BE49-F238E27FC236}">
                <a16:creationId xmlns:a16="http://schemas.microsoft.com/office/drawing/2014/main" id="{C3A1D2AE-9AD4-7EE0-93A1-575496DC3BA5}"/>
              </a:ext>
            </a:extLst>
          </p:cNvPr>
          <p:cNvSpPr/>
          <p:nvPr/>
        </p:nvSpPr>
        <p:spPr>
          <a:xfrm>
            <a:off x="8148576" y="1921394"/>
            <a:ext cx="3669175" cy="646331"/>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r>
              <a:rPr lang="en-US" b="1" i="0" dirty="0">
                <a:solidFill>
                  <a:schemeClr val="bg1"/>
                </a:solidFill>
                <a:effectLst/>
              </a:rPr>
              <a:t>1. </a:t>
            </a:r>
            <a:r>
              <a:rPr lang="en-US" b="0" i="0" dirty="0">
                <a:solidFill>
                  <a:schemeClr val="bg1"/>
                </a:solidFill>
                <a:effectLst/>
              </a:rPr>
              <a:t>A role to act as (</a:t>
            </a:r>
            <a:r>
              <a:rPr lang="en-US" b="0" i="0" dirty="0" err="1">
                <a:solidFill>
                  <a:schemeClr val="bg1"/>
                </a:solidFill>
                <a:effectLst/>
              </a:rPr>
              <a:t>BDer</a:t>
            </a:r>
            <a:r>
              <a:rPr lang="en-US" b="0" i="0" dirty="0">
                <a:solidFill>
                  <a:schemeClr val="bg1"/>
                </a:solidFill>
                <a:effectLst/>
              </a:rPr>
              <a:t>, Capture Manager, Proposal Manager, etc.)</a:t>
            </a:r>
          </a:p>
        </p:txBody>
      </p:sp>
      <p:sp>
        <p:nvSpPr>
          <p:cNvPr id="6" name="Rectangle: Rounded Corners 5">
            <a:extLst>
              <a:ext uri="{FF2B5EF4-FFF2-40B4-BE49-F238E27FC236}">
                <a16:creationId xmlns:a16="http://schemas.microsoft.com/office/drawing/2014/main" id="{8C969AB0-5E2D-50DB-2954-87D4A331A2B8}"/>
              </a:ext>
            </a:extLst>
          </p:cNvPr>
          <p:cNvSpPr/>
          <p:nvPr/>
        </p:nvSpPr>
        <p:spPr>
          <a:xfrm>
            <a:off x="8148576" y="2583621"/>
            <a:ext cx="3669175" cy="646331"/>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r>
              <a:rPr lang="en-US" b="1" i="0" dirty="0">
                <a:solidFill>
                  <a:schemeClr val="bg1"/>
                </a:solidFill>
                <a:effectLst/>
              </a:rPr>
              <a:t>2. </a:t>
            </a:r>
            <a:r>
              <a:rPr lang="en-US" b="0" i="0" dirty="0">
                <a:solidFill>
                  <a:schemeClr val="bg1"/>
                </a:solidFill>
                <a:effectLst/>
              </a:rPr>
              <a:t>A task to do</a:t>
            </a:r>
          </a:p>
        </p:txBody>
      </p:sp>
      <p:sp>
        <p:nvSpPr>
          <p:cNvPr id="7" name="Rectangle: Rounded Corners 6">
            <a:extLst>
              <a:ext uri="{FF2B5EF4-FFF2-40B4-BE49-F238E27FC236}">
                <a16:creationId xmlns:a16="http://schemas.microsoft.com/office/drawing/2014/main" id="{A0D57211-B485-F940-56C6-F572FAED13E9}"/>
              </a:ext>
            </a:extLst>
          </p:cNvPr>
          <p:cNvSpPr/>
          <p:nvPr/>
        </p:nvSpPr>
        <p:spPr>
          <a:xfrm>
            <a:off x="8148576" y="3245848"/>
            <a:ext cx="3669175" cy="646331"/>
          </a:xfrm>
          <a:prstGeom prst="roundRect">
            <a:avLst/>
          </a:prstGeom>
          <a:ln/>
        </p:spPr>
        <p:style>
          <a:lnRef idx="3">
            <a:schemeClr val="lt1"/>
          </a:lnRef>
          <a:fillRef idx="1">
            <a:schemeClr val="accent6"/>
          </a:fillRef>
          <a:effectRef idx="1">
            <a:schemeClr val="accent6"/>
          </a:effectRef>
          <a:fontRef idx="minor">
            <a:schemeClr val="lt1"/>
          </a:fontRef>
        </p:style>
        <p:txBody>
          <a:bodyPr rtlCol="0" anchor="ctr"/>
          <a:lstStyle/>
          <a:p>
            <a:r>
              <a:rPr lang="en-US" b="1" dirty="0">
                <a:solidFill>
                  <a:schemeClr val="bg1"/>
                </a:solidFill>
              </a:rPr>
              <a:t>3</a:t>
            </a:r>
            <a:r>
              <a:rPr lang="en-US" b="1" i="0" dirty="0">
                <a:solidFill>
                  <a:schemeClr val="bg1"/>
                </a:solidFill>
                <a:effectLst/>
              </a:rPr>
              <a:t>. </a:t>
            </a:r>
            <a:r>
              <a:rPr lang="en-US" b="0" i="0" dirty="0">
                <a:solidFill>
                  <a:schemeClr val="bg1"/>
                </a:solidFill>
                <a:effectLst/>
              </a:rPr>
              <a:t>Steps to complete the task, starting with action verbs</a:t>
            </a:r>
          </a:p>
        </p:txBody>
      </p:sp>
      <p:sp>
        <p:nvSpPr>
          <p:cNvPr id="8" name="Rectangle: Rounded Corners 7">
            <a:extLst>
              <a:ext uri="{FF2B5EF4-FFF2-40B4-BE49-F238E27FC236}">
                <a16:creationId xmlns:a16="http://schemas.microsoft.com/office/drawing/2014/main" id="{67A8E719-5A7E-35F4-CB51-962E8949B3CD}"/>
              </a:ext>
            </a:extLst>
          </p:cNvPr>
          <p:cNvSpPr/>
          <p:nvPr/>
        </p:nvSpPr>
        <p:spPr>
          <a:xfrm>
            <a:off x="8148576" y="3908075"/>
            <a:ext cx="3669175" cy="646331"/>
          </a:xfrm>
          <a:prstGeom prst="roundRect">
            <a:avLst/>
          </a:prstGeom>
          <a:solidFill>
            <a:schemeClr val="accent4">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r>
              <a:rPr lang="en-US" b="1" i="0" dirty="0">
                <a:solidFill>
                  <a:schemeClr val="bg1"/>
                </a:solidFill>
                <a:effectLst/>
              </a:rPr>
              <a:t>4. </a:t>
            </a:r>
            <a:r>
              <a:rPr lang="en-US" b="0" i="0" dirty="0">
                <a:solidFill>
                  <a:schemeClr val="bg1"/>
                </a:solidFill>
                <a:effectLst/>
              </a:rPr>
              <a:t>Desired format (list, table, etc.) and length</a:t>
            </a:r>
          </a:p>
        </p:txBody>
      </p:sp>
      <p:sp>
        <p:nvSpPr>
          <p:cNvPr id="9" name="Rectangle: Rounded Corners 8">
            <a:extLst>
              <a:ext uri="{FF2B5EF4-FFF2-40B4-BE49-F238E27FC236}">
                <a16:creationId xmlns:a16="http://schemas.microsoft.com/office/drawing/2014/main" id="{BFCF8D44-9569-CFA6-2E3D-CE0D5CDCED1F}"/>
              </a:ext>
            </a:extLst>
          </p:cNvPr>
          <p:cNvSpPr/>
          <p:nvPr/>
        </p:nvSpPr>
        <p:spPr>
          <a:xfrm>
            <a:off x="8148576" y="4570302"/>
            <a:ext cx="3669175" cy="646331"/>
          </a:xfrm>
          <a:prstGeom prst="roundRect">
            <a:avLst/>
          </a:prstGeom>
          <a:ln/>
        </p:spPr>
        <p:style>
          <a:lnRef idx="3">
            <a:schemeClr val="lt1"/>
          </a:lnRef>
          <a:fillRef idx="1">
            <a:schemeClr val="accent3"/>
          </a:fillRef>
          <a:effectRef idx="1">
            <a:schemeClr val="accent3"/>
          </a:effectRef>
          <a:fontRef idx="minor">
            <a:schemeClr val="lt1"/>
          </a:fontRef>
        </p:style>
        <p:txBody>
          <a:bodyPr rtlCol="0" anchor="ctr"/>
          <a:lstStyle/>
          <a:p>
            <a:r>
              <a:rPr lang="en-US" b="1" dirty="0">
                <a:solidFill>
                  <a:schemeClr val="bg1"/>
                </a:solidFill>
              </a:rPr>
              <a:t>5</a:t>
            </a:r>
            <a:r>
              <a:rPr lang="en-US" b="1" i="0" dirty="0">
                <a:solidFill>
                  <a:schemeClr val="bg1"/>
                </a:solidFill>
                <a:effectLst/>
              </a:rPr>
              <a:t>. </a:t>
            </a:r>
            <a:r>
              <a:rPr lang="en-US" b="0" i="0" dirty="0">
                <a:solidFill>
                  <a:schemeClr val="bg1"/>
                </a:solidFill>
                <a:effectLst/>
              </a:rPr>
              <a:t>Context and specific details or data</a:t>
            </a:r>
          </a:p>
        </p:txBody>
      </p:sp>
      <p:sp>
        <p:nvSpPr>
          <p:cNvPr id="10" name="Rectangle: Rounded Corners 9">
            <a:extLst>
              <a:ext uri="{FF2B5EF4-FFF2-40B4-BE49-F238E27FC236}">
                <a16:creationId xmlns:a16="http://schemas.microsoft.com/office/drawing/2014/main" id="{D32BB9C5-53CA-390A-08B5-DE6F9EC2590E}"/>
              </a:ext>
            </a:extLst>
          </p:cNvPr>
          <p:cNvSpPr/>
          <p:nvPr/>
        </p:nvSpPr>
        <p:spPr>
          <a:xfrm>
            <a:off x="8148576" y="5232528"/>
            <a:ext cx="3669175" cy="646331"/>
          </a:xfrm>
          <a:prstGeom prst="roundRect">
            <a:avLst/>
          </a:prstGeom>
          <a:solidFill>
            <a:schemeClr val="accent2">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r>
              <a:rPr lang="en-US" b="1" dirty="0">
                <a:solidFill>
                  <a:schemeClr val="bg1"/>
                </a:solidFill>
              </a:rPr>
              <a:t>6</a:t>
            </a:r>
            <a:r>
              <a:rPr lang="en-US" b="1" i="0" dirty="0">
                <a:solidFill>
                  <a:schemeClr val="bg1"/>
                </a:solidFill>
                <a:effectLst/>
              </a:rPr>
              <a:t>. </a:t>
            </a:r>
            <a:r>
              <a:rPr lang="en-US" b="0" i="0" dirty="0">
                <a:solidFill>
                  <a:schemeClr val="bg1"/>
                </a:solidFill>
                <a:effectLst/>
              </a:rPr>
              <a:t>Limitations or constraints, if needed</a:t>
            </a:r>
          </a:p>
        </p:txBody>
      </p:sp>
      <p:sp>
        <p:nvSpPr>
          <p:cNvPr id="11" name="Rectangle: Rounded Corners 10">
            <a:extLst>
              <a:ext uri="{FF2B5EF4-FFF2-40B4-BE49-F238E27FC236}">
                <a16:creationId xmlns:a16="http://schemas.microsoft.com/office/drawing/2014/main" id="{20E9636E-8B6A-01FF-0BA7-C419C0483ABA}"/>
              </a:ext>
            </a:extLst>
          </p:cNvPr>
          <p:cNvSpPr/>
          <p:nvPr/>
        </p:nvSpPr>
        <p:spPr>
          <a:xfrm>
            <a:off x="8148576" y="5899075"/>
            <a:ext cx="3669175" cy="646331"/>
          </a:xfrm>
          <a:prstGeom prst="roundRect">
            <a:avLst/>
          </a:prstGeom>
          <a:solidFill>
            <a:schemeClr val="accent1">
              <a:lumMod val="50000"/>
            </a:schemeClr>
          </a:solidFill>
          <a:ln/>
        </p:spPr>
        <p:style>
          <a:lnRef idx="3">
            <a:schemeClr val="lt1"/>
          </a:lnRef>
          <a:fillRef idx="1">
            <a:schemeClr val="accent6"/>
          </a:fillRef>
          <a:effectRef idx="1">
            <a:schemeClr val="accent6"/>
          </a:effectRef>
          <a:fontRef idx="minor">
            <a:schemeClr val="lt1"/>
          </a:fontRef>
        </p:style>
        <p:txBody>
          <a:bodyPr rtlCol="0" anchor="ctr"/>
          <a:lstStyle/>
          <a:p>
            <a:r>
              <a:rPr lang="en-US" b="1" dirty="0">
                <a:solidFill>
                  <a:schemeClr val="bg1"/>
                </a:solidFill>
              </a:rPr>
              <a:t>7</a:t>
            </a:r>
            <a:r>
              <a:rPr lang="en-US" b="1" i="0" dirty="0">
                <a:solidFill>
                  <a:schemeClr val="bg1"/>
                </a:solidFill>
                <a:effectLst/>
              </a:rPr>
              <a:t>. </a:t>
            </a:r>
            <a:r>
              <a:rPr lang="en-US" b="0" i="0" dirty="0">
                <a:solidFill>
                  <a:schemeClr val="bg1"/>
                </a:solidFill>
                <a:effectLst/>
              </a:rPr>
              <a:t>Examples to reference</a:t>
            </a:r>
          </a:p>
        </p:txBody>
      </p:sp>
    </p:spTree>
    <p:extLst>
      <p:ext uri="{BB962C8B-B14F-4D97-AF65-F5344CB8AC3E}">
        <p14:creationId xmlns:p14="http://schemas.microsoft.com/office/powerpoint/2010/main" val="119040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anim calcmode="lin" valueType="num">
                                      <p:cBhvr>
                                        <p:cTn id="55" dur="1000" fill="hold"/>
                                        <p:tgtEl>
                                          <p:spTgt spid="7"/>
                                        </p:tgtEl>
                                        <p:attrNameLst>
                                          <p:attrName>ppt_x</p:attrName>
                                        </p:attrNameLst>
                                      </p:cBhvr>
                                      <p:tavLst>
                                        <p:tav tm="0">
                                          <p:val>
                                            <p:strVal val="#ppt_x"/>
                                          </p:val>
                                        </p:tav>
                                        <p:tav tm="100000">
                                          <p:val>
                                            <p:strVal val="#ppt_x"/>
                                          </p:val>
                                        </p:tav>
                                      </p:tavLst>
                                    </p:anim>
                                    <p:anim calcmode="lin" valueType="num">
                                      <p:cBhvr>
                                        <p:cTn id="5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1000"/>
                                        <p:tgtEl>
                                          <p:spTgt spid="8"/>
                                        </p:tgtEl>
                                      </p:cBhvr>
                                    </p:animEffect>
                                    <p:anim calcmode="lin" valueType="num">
                                      <p:cBhvr>
                                        <p:cTn id="62" dur="1000" fill="hold"/>
                                        <p:tgtEl>
                                          <p:spTgt spid="8"/>
                                        </p:tgtEl>
                                        <p:attrNameLst>
                                          <p:attrName>ppt_x</p:attrName>
                                        </p:attrNameLst>
                                      </p:cBhvr>
                                      <p:tavLst>
                                        <p:tav tm="0">
                                          <p:val>
                                            <p:strVal val="#ppt_x"/>
                                          </p:val>
                                        </p:tav>
                                        <p:tav tm="100000">
                                          <p:val>
                                            <p:strVal val="#ppt_x"/>
                                          </p:val>
                                        </p:tav>
                                      </p:tavLst>
                                    </p:anim>
                                    <p:anim calcmode="lin" valueType="num">
                                      <p:cBhvr>
                                        <p:cTn id="6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1000"/>
                                        <p:tgtEl>
                                          <p:spTgt spid="9"/>
                                        </p:tgtEl>
                                      </p:cBhvr>
                                    </p:animEffect>
                                    <p:anim calcmode="lin" valueType="num">
                                      <p:cBhvr>
                                        <p:cTn id="69" dur="1000" fill="hold"/>
                                        <p:tgtEl>
                                          <p:spTgt spid="9"/>
                                        </p:tgtEl>
                                        <p:attrNameLst>
                                          <p:attrName>ppt_x</p:attrName>
                                        </p:attrNameLst>
                                      </p:cBhvr>
                                      <p:tavLst>
                                        <p:tav tm="0">
                                          <p:val>
                                            <p:strVal val="#ppt_x"/>
                                          </p:val>
                                        </p:tav>
                                        <p:tav tm="100000">
                                          <p:val>
                                            <p:strVal val="#ppt_x"/>
                                          </p:val>
                                        </p:tav>
                                      </p:tavLst>
                                    </p:anim>
                                    <p:anim calcmode="lin" valueType="num">
                                      <p:cBhvr>
                                        <p:cTn id="7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1000"/>
                                        <p:tgtEl>
                                          <p:spTgt spid="10"/>
                                        </p:tgtEl>
                                      </p:cBhvr>
                                    </p:animEffect>
                                    <p:anim calcmode="lin" valueType="num">
                                      <p:cBhvr>
                                        <p:cTn id="76" dur="1000" fill="hold"/>
                                        <p:tgtEl>
                                          <p:spTgt spid="10"/>
                                        </p:tgtEl>
                                        <p:attrNameLst>
                                          <p:attrName>ppt_x</p:attrName>
                                        </p:attrNameLst>
                                      </p:cBhvr>
                                      <p:tavLst>
                                        <p:tav tm="0">
                                          <p:val>
                                            <p:strVal val="#ppt_x"/>
                                          </p:val>
                                        </p:tav>
                                        <p:tav tm="100000">
                                          <p:val>
                                            <p:strVal val="#ppt_x"/>
                                          </p:val>
                                        </p:tav>
                                      </p:tavLst>
                                    </p:anim>
                                    <p:anim calcmode="lin" valueType="num">
                                      <p:cBhvr>
                                        <p:cTn id="7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1000"/>
                                        <p:tgtEl>
                                          <p:spTgt spid="11"/>
                                        </p:tgtEl>
                                      </p:cBhvr>
                                    </p:animEffect>
                                    <p:anim calcmode="lin" valueType="num">
                                      <p:cBhvr>
                                        <p:cTn id="83" dur="1000" fill="hold"/>
                                        <p:tgtEl>
                                          <p:spTgt spid="11"/>
                                        </p:tgtEl>
                                        <p:attrNameLst>
                                          <p:attrName>ppt_x</p:attrName>
                                        </p:attrNameLst>
                                      </p:cBhvr>
                                      <p:tavLst>
                                        <p:tav tm="0">
                                          <p:val>
                                            <p:strVal val="#ppt_x"/>
                                          </p:val>
                                        </p:tav>
                                        <p:tav tm="100000">
                                          <p:val>
                                            <p:strVal val="#ppt_x"/>
                                          </p:val>
                                        </p:tav>
                                      </p:tavLst>
                                    </p:anim>
                                    <p:anim calcmode="lin" valueType="num">
                                      <p:cBhvr>
                                        <p:cTn id="8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P spid="6"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82300"/>
            <a:ext cx="4991101" cy="795337"/>
          </a:xfrm>
        </p:spPr>
        <p:txBody>
          <a:bodyPr>
            <a:noAutofit/>
          </a:bodyPr>
          <a:lstStyle/>
          <a:p>
            <a:r>
              <a:rPr lang="en-US" sz="2800" dirty="0"/>
              <a:t>Plan for Proposal Resources to Manage Your Team to Budget and Ensure Proposal Quality</a:t>
            </a:r>
          </a:p>
        </p:txBody>
      </p:sp>
      <p:sp>
        <p:nvSpPr>
          <p:cNvPr id="3" name="Content Placeholder 2"/>
          <p:cNvSpPr>
            <a:spLocks noGrp="1"/>
          </p:cNvSpPr>
          <p:nvPr>
            <p:ph idx="1"/>
          </p:nvPr>
        </p:nvSpPr>
        <p:spPr>
          <a:xfrm>
            <a:off x="342901" y="1746107"/>
            <a:ext cx="4825999" cy="4729593"/>
          </a:xfrm>
        </p:spPr>
        <p:txBody>
          <a:bodyPr>
            <a:normAutofit fontScale="77500" lnSpcReduction="20000"/>
          </a:bodyPr>
          <a:lstStyle/>
          <a:p>
            <a:r>
              <a:rPr lang="en-US" dirty="0"/>
              <a:t>Hope is not a win strategy: resources matter</a:t>
            </a:r>
          </a:p>
          <a:p>
            <a:r>
              <a:rPr lang="en-US" dirty="0"/>
              <a:t>You need ENOUGH of the RIGHT KIND of talent with the right expertise</a:t>
            </a:r>
          </a:p>
          <a:p>
            <a:r>
              <a:rPr lang="en-US" dirty="0"/>
              <a:t>Estimating your resources correctly helps you manage your budgets better</a:t>
            </a:r>
          </a:p>
          <a:p>
            <a:pPr>
              <a:lnSpc>
                <a:spcPct val="80000"/>
              </a:lnSpc>
            </a:pPr>
            <a:r>
              <a:rPr lang="en-US" dirty="0"/>
              <a:t>Upon initial RFP read, develop </a:t>
            </a:r>
            <a:r>
              <a:rPr lang="en-US" altLang="ko-KR" dirty="0"/>
              <a:t>an AI-generated outline and schedule to determine resource needs</a:t>
            </a:r>
          </a:p>
          <a:p>
            <a:pPr>
              <a:lnSpc>
                <a:spcPct val="80000"/>
              </a:lnSpc>
            </a:pPr>
            <a:r>
              <a:rPr lang="en-US" altLang="ko-KR" dirty="0"/>
              <a:t>Quickly decide on:</a:t>
            </a:r>
          </a:p>
          <a:p>
            <a:pPr lvl="1">
              <a:lnSpc>
                <a:spcPct val="80000"/>
              </a:lnSpc>
              <a:buFont typeface="Arial" pitchFamily="34" charset="0"/>
              <a:buChar char="̵"/>
            </a:pPr>
            <a:r>
              <a:rPr lang="en-US" altLang="ko-KR" sz="2300" dirty="0"/>
              <a:t>Key schedule milestones for reviews: kick-off, pink, red, read-aloud, gold</a:t>
            </a:r>
          </a:p>
          <a:p>
            <a:pPr lvl="1">
              <a:lnSpc>
                <a:spcPct val="80000"/>
              </a:lnSpc>
              <a:buFont typeface="Arial" pitchFamily="34" charset="0"/>
              <a:buChar char="̵"/>
            </a:pPr>
            <a:r>
              <a:rPr lang="en-US" altLang="ko-KR" sz="2300" dirty="0"/>
              <a:t>Assignees for each volume and section and other key resources</a:t>
            </a:r>
          </a:p>
          <a:p>
            <a:pPr lvl="1">
              <a:lnSpc>
                <a:spcPct val="80000"/>
              </a:lnSpc>
              <a:buFont typeface="Arial" pitchFamily="34" charset="0"/>
              <a:buChar char="̵"/>
            </a:pPr>
            <a:r>
              <a:rPr lang="en-US" sz="2300" dirty="0"/>
              <a:t>Budget and resource requirements for the gap areas</a:t>
            </a:r>
          </a:p>
          <a:p>
            <a:pPr>
              <a:lnSpc>
                <a:spcPct val="80000"/>
              </a:lnSpc>
            </a:pPr>
            <a:r>
              <a:rPr lang="en-US" sz="2900" dirty="0"/>
              <a:t>Assigning too much to an author is setting them up for failure</a:t>
            </a:r>
          </a:p>
          <a:p>
            <a:pPr>
              <a:lnSpc>
                <a:spcPct val="80000"/>
              </a:lnSpc>
              <a:buFont typeface="Arial" pitchFamily="34" charset="0"/>
              <a:buChar char="̵"/>
            </a:pPr>
            <a:endParaRPr lang="en-US" sz="3500" dirty="0"/>
          </a:p>
        </p:txBody>
      </p:sp>
      <p:pic>
        <p:nvPicPr>
          <p:cNvPr id="6" name="Picture 5" descr="A person sitting at a desk typing on a computer&#10;&#10;Description automatically generated">
            <a:extLst>
              <a:ext uri="{FF2B5EF4-FFF2-40B4-BE49-F238E27FC236}">
                <a16:creationId xmlns:a16="http://schemas.microsoft.com/office/drawing/2014/main" id="{94DC4607-1024-9126-46EA-5348EF1FA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91424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1000"/>
                                        <p:tgtEl>
                                          <p:spTgt spid="3">
                                            <p:txEl>
                                              <p:pRg st="7" end="7"/>
                                            </p:txEl>
                                          </p:spTgt>
                                        </p:tgtEl>
                                      </p:cBhvr>
                                    </p:animEffect>
                                    <p:anim calcmode="lin" valueType="num">
                                      <p:cBhvr>
                                        <p:cTn id="5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1000"/>
                                        <p:tgtEl>
                                          <p:spTgt spid="3">
                                            <p:txEl>
                                              <p:pRg st="8" end="8"/>
                                            </p:txEl>
                                          </p:spTgt>
                                        </p:tgtEl>
                                      </p:cBhvr>
                                    </p:animEffect>
                                    <p:anim calcmode="lin" valueType="num">
                                      <p:cBhvr>
                                        <p:cTn id="5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999" y="269875"/>
            <a:ext cx="6159502" cy="1041643"/>
          </a:xfrm>
        </p:spPr>
        <p:txBody>
          <a:bodyPr>
            <a:normAutofit fontScale="90000"/>
          </a:bodyPr>
          <a:lstStyle/>
          <a:p>
            <a:r>
              <a:rPr lang="en-US" dirty="0"/>
              <a:t>Three Ways of Estimating Budget</a:t>
            </a:r>
          </a:p>
        </p:txBody>
      </p:sp>
      <p:sp>
        <p:nvSpPr>
          <p:cNvPr id="3" name="Content Placeholder 2"/>
          <p:cNvSpPr>
            <a:spLocks noGrp="1"/>
          </p:cNvSpPr>
          <p:nvPr>
            <p:ph idx="1"/>
          </p:nvPr>
        </p:nvSpPr>
        <p:spPr>
          <a:xfrm>
            <a:off x="507998" y="1774592"/>
            <a:ext cx="6159501" cy="3139490"/>
          </a:xfrm>
        </p:spPr>
        <p:txBody>
          <a:bodyPr>
            <a:normAutofit fontScale="92500" lnSpcReduction="10000"/>
          </a:bodyPr>
          <a:lstStyle/>
          <a:p>
            <a:pPr marL="190500" lvl="1" indent="-190500">
              <a:spcBef>
                <a:spcPct val="60000"/>
              </a:spcBef>
              <a:buFont typeface="Wingdings" charset="0"/>
              <a:buChar char="§"/>
            </a:pPr>
            <a:r>
              <a:rPr lang="en-US" dirty="0"/>
              <a:t>Bottom up: How many hours it takes to write a narrative, to do resumes, to do a past performance section, to edit, to do graphics and cover, to format, to print, and so on</a:t>
            </a:r>
          </a:p>
          <a:p>
            <a:pPr marL="190500" lvl="1" indent="-190500">
              <a:spcBef>
                <a:spcPct val="60000"/>
              </a:spcBef>
              <a:buFont typeface="Wingdings" charset="0"/>
              <a:buChar char="§"/>
            </a:pPr>
            <a:r>
              <a:rPr lang="en-US" dirty="0"/>
              <a:t>By schedule/profession: Duration and nature of work: start lean, have all resources needed in the middle, end lean</a:t>
            </a:r>
          </a:p>
          <a:p>
            <a:pPr marL="190500" lvl="1" indent="-190500">
              <a:spcBef>
                <a:spcPct val="60000"/>
              </a:spcBef>
              <a:buFont typeface="Wingdings" charset="0"/>
              <a:buChar char="§"/>
            </a:pPr>
            <a:r>
              <a:rPr lang="en-US" dirty="0"/>
              <a:t>By the ROI: Three formulas for different circumstances</a:t>
            </a:r>
          </a:p>
          <a:p>
            <a:endParaRPr lang="en-US" sz="2000" dirty="0"/>
          </a:p>
        </p:txBody>
      </p:sp>
      <p:sp>
        <p:nvSpPr>
          <p:cNvPr id="5" name="TextBox 4"/>
          <p:cNvSpPr txBox="1"/>
          <p:nvPr/>
        </p:nvSpPr>
        <p:spPr>
          <a:xfrm>
            <a:off x="507998" y="5020363"/>
            <a:ext cx="6159501" cy="147732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b="1" dirty="0"/>
              <a:t>Example:</a:t>
            </a:r>
            <a:r>
              <a:rPr lang="en-US" dirty="0"/>
              <a:t> 0.75%-3% of the total revenue for the company</a:t>
            </a:r>
          </a:p>
          <a:p>
            <a:r>
              <a:rPr lang="en-US" b="1" dirty="0"/>
              <a:t>Revenue calculations for IDVs: </a:t>
            </a:r>
          </a:p>
          <a:p>
            <a:r>
              <a:rPr lang="en-US" dirty="0"/>
              <a:t>Consider previous years’ spending numbers, number of awardees, percentage won by specific awardees, set asides vs. unrestricted, and your win rate</a:t>
            </a:r>
          </a:p>
        </p:txBody>
      </p:sp>
      <p:pic>
        <p:nvPicPr>
          <p:cNvPr id="7" name="Picture 6">
            <a:extLst>
              <a:ext uri="{FF2B5EF4-FFF2-40B4-BE49-F238E27FC236}">
                <a16:creationId xmlns:a16="http://schemas.microsoft.com/office/drawing/2014/main" id="{C0652849-1120-E3CF-AFA3-CE3770C57E0D}"/>
              </a:ext>
            </a:extLst>
          </p:cNvPr>
          <p:cNvPicPr>
            <a:picLocks noChangeAspect="1"/>
          </p:cNvPicPr>
          <p:nvPr/>
        </p:nvPicPr>
        <p:blipFill>
          <a:blip r:embed="rId2"/>
          <a:stretch>
            <a:fillRect/>
          </a:stretch>
        </p:blipFill>
        <p:spPr>
          <a:xfrm>
            <a:off x="6887107" y="0"/>
            <a:ext cx="5304893" cy="6858000"/>
          </a:xfrm>
          <a:prstGeom prst="rect">
            <a:avLst/>
          </a:prstGeom>
        </p:spPr>
      </p:pic>
    </p:spTree>
    <p:extLst>
      <p:ext uri="{BB962C8B-B14F-4D97-AF65-F5344CB8AC3E}">
        <p14:creationId xmlns:p14="http://schemas.microsoft.com/office/powerpoint/2010/main" val="8129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501674"/>
            <a:ext cx="8520113" cy="600075"/>
          </a:xfrm>
        </p:spPr>
        <p:txBody>
          <a:bodyPr>
            <a:normAutofit fontScale="90000"/>
          </a:bodyPr>
          <a:lstStyle/>
          <a:p>
            <a:r>
              <a:rPr lang="en-US" dirty="0"/>
              <a:t>Module 4 Exercise</a:t>
            </a:r>
          </a:p>
        </p:txBody>
      </p:sp>
      <p:sp>
        <p:nvSpPr>
          <p:cNvPr id="3" name="Content Placeholder 2"/>
          <p:cNvSpPr>
            <a:spLocks noGrp="1"/>
          </p:cNvSpPr>
          <p:nvPr>
            <p:ph idx="1"/>
          </p:nvPr>
        </p:nvSpPr>
        <p:spPr>
          <a:xfrm>
            <a:off x="876300" y="1665312"/>
            <a:ext cx="5308600" cy="2890345"/>
          </a:xfrm>
        </p:spPr>
        <p:txBody>
          <a:bodyPr>
            <a:normAutofit fontScale="92500" lnSpcReduction="20000"/>
          </a:bodyPr>
          <a:lstStyle/>
          <a:p>
            <a:r>
              <a:rPr lang="en-US" dirty="0"/>
              <a:t>Determine ROI-based proposal budget based on the following scenario.</a:t>
            </a:r>
          </a:p>
          <a:p>
            <a:pPr lvl="1"/>
            <a:r>
              <a:rPr lang="en-US" dirty="0"/>
              <a:t>How much will the company expect to make from the IDIQ?</a:t>
            </a:r>
          </a:p>
          <a:p>
            <a:pPr lvl="1"/>
            <a:r>
              <a:rPr lang="en-US" dirty="0"/>
              <a:t>How much should they spend on a proposal? </a:t>
            </a:r>
          </a:p>
          <a:p>
            <a:pPr lvl="1"/>
            <a:r>
              <a:rPr lang="en-US" dirty="0"/>
              <a:t>Can they afford to hire a consultant? </a:t>
            </a:r>
          </a:p>
          <a:p>
            <a:pPr lvl="1"/>
            <a:r>
              <a:rPr lang="en-US" dirty="0"/>
              <a:t>What tasks can a consultant help them accomplish?</a:t>
            </a:r>
          </a:p>
        </p:txBody>
      </p:sp>
      <p:sp>
        <p:nvSpPr>
          <p:cNvPr id="4" name="TextBox 3"/>
          <p:cNvSpPr txBox="1"/>
          <p:nvPr/>
        </p:nvSpPr>
        <p:spPr>
          <a:xfrm>
            <a:off x="6350000" y="1665312"/>
            <a:ext cx="5215081" cy="452431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a:t>Amato, LLC is a small business with a proposal team consisting of a proposal manager, a junior writer, and reach-back to management and SMEs.</a:t>
            </a:r>
          </a:p>
          <a:p>
            <a:r>
              <a:rPr lang="en-US" dirty="0"/>
              <a:t>Amato is looking to bid on a re-compete of a multiple award IDIQ with $495 Million ceiling value.</a:t>
            </a:r>
          </a:p>
          <a:p>
            <a:r>
              <a:rPr lang="en-US" dirty="0"/>
              <a:t>Historical spending for that IDIQ has been roughly $300 Million, with two thirds allocated to large business, and one third set aside for small.</a:t>
            </a:r>
          </a:p>
          <a:p>
            <a:r>
              <a:rPr lang="en-US" dirty="0"/>
              <a:t>Upon analysis, Amato discovered that there were only five active small business awardees. One of them won 50% of all business. Others won about an equal share between each other.</a:t>
            </a:r>
          </a:p>
          <a:p>
            <a:r>
              <a:rPr lang="en-US" dirty="0"/>
              <a:t>Amato’s win rate has been about 25%. Amato would like to know how much can it invest in a proposal, and can it afford to hire a consultant to help the proposal team.</a:t>
            </a:r>
          </a:p>
        </p:txBody>
      </p:sp>
      <p:pic>
        <p:nvPicPr>
          <p:cNvPr id="4098" name="Picture 2" descr="http://mrsmcase.files.wordpress.com/2009/11/pencil.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00300" y="4357044"/>
            <a:ext cx="1955800" cy="1699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620F9-0898-2EBC-F516-A64DFE215F1B}"/>
            </a:ext>
          </a:extLst>
        </p:cNvPr>
        <p:cNvGrpSpPr/>
        <p:nvPr/>
      </p:nvGrpSpPr>
      <p:grpSpPr>
        <a:xfrm>
          <a:off x="0" y="0"/>
          <a:ext cx="0" cy="0"/>
          <a:chOff x="0" y="0"/>
          <a:chExt cx="0" cy="0"/>
        </a:xfrm>
      </p:grpSpPr>
      <p:pic>
        <p:nvPicPr>
          <p:cNvPr id="5" name="Picture 4" descr="A picture containing object&#10;&#10;Description generated with high confidence">
            <a:extLst>
              <a:ext uri="{FF2B5EF4-FFF2-40B4-BE49-F238E27FC236}">
                <a16:creationId xmlns:a16="http://schemas.microsoft.com/office/drawing/2014/main" id="{2C38E362-6B2A-4297-C9C8-D2865AE42555}"/>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21389" r="2943" b="24001"/>
          <a:stretch/>
        </p:blipFill>
        <p:spPr>
          <a:xfrm flipH="1">
            <a:off x="-1" y="0"/>
            <a:ext cx="12192001" cy="6858000"/>
          </a:xfrm>
          <a:prstGeom prst="rect">
            <a:avLst/>
          </a:prstGeom>
        </p:spPr>
      </p:pic>
      <p:sp>
        <p:nvSpPr>
          <p:cNvPr id="6" name="Rectangle 5">
            <a:extLst>
              <a:ext uri="{FF2B5EF4-FFF2-40B4-BE49-F238E27FC236}">
                <a16:creationId xmlns:a16="http://schemas.microsoft.com/office/drawing/2014/main" id="{8A7ED2D8-3AA5-C023-EFED-F3ED53CCA811}"/>
              </a:ext>
            </a:extLst>
          </p:cNvPr>
          <p:cNvSpPr/>
          <p:nvPr/>
        </p:nvSpPr>
        <p:spPr>
          <a:xfrm>
            <a:off x="0" y="0"/>
            <a:ext cx="12192002" cy="6858000"/>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44768BF0-1C26-7485-3E48-86547205FB61}"/>
              </a:ext>
            </a:extLst>
          </p:cNvPr>
          <p:cNvSpPr txBox="1">
            <a:spLocks/>
          </p:cNvSpPr>
          <p:nvPr/>
        </p:nvSpPr>
        <p:spPr>
          <a:xfrm>
            <a:off x="812800" y="2140460"/>
            <a:ext cx="10515600" cy="24490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Module 5: Planning Prior to the Proposal Kickoff</a:t>
            </a:r>
          </a:p>
        </p:txBody>
      </p:sp>
    </p:spTree>
    <p:extLst>
      <p:ext uri="{BB962C8B-B14F-4D97-AF65-F5344CB8AC3E}">
        <p14:creationId xmlns:p14="http://schemas.microsoft.com/office/powerpoint/2010/main" val="3867194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bject&#10;&#10;Description generated with high confidence">
            <a:extLst>
              <a:ext uri="{FF2B5EF4-FFF2-40B4-BE49-F238E27FC236}">
                <a16:creationId xmlns:a16="http://schemas.microsoft.com/office/drawing/2014/main" id="{C08BD72F-9961-BCF9-EED3-531CDB7F1CCC}"/>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21389" r="2943" b="24001"/>
          <a:stretch/>
        </p:blipFill>
        <p:spPr>
          <a:xfrm flipH="1">
            <a:off x="-1" y="0"/>
            <a:ext cx="12192001" cy="6858000"/>
          </a:xfrm>
          <a:prstGeom prst="rect">
            <a:avLst/>
          </a:prstGeom>
        </p:spPr>
      </p:pic>
      <p:sp>
        <p:nvSpPr>
          <p:cNvPr id="6" name="Rectangle 5">
            <a:extLst>
              <a:ext uri="{FF2B5EF4-FFF2-40B4-BE49-F238E27FC236}">
                <a16:creationId xmlns:a16="http://schemas.microsoft.com/office/drawing/2014/main" id="{48236447-8949-3880-77A7-8822E7D34BCD}"/>
              </a:ext>
            </a:extLst>
          </p:cNvPr>
          <p:cNvSpPr/>
          <p:nvPr/>
        </p:nvSpPr>
        <p:spPr>
          <a:xfrm>
            <a:off x="0" y="0"/>
            <a:ext cx="12192002" cy="6858000"/>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A399BACE-1EC1-FB7D-76EB-B9E4C2029EEC}"/>
              </a:ext>
            </a:extLst>
          </p:cNvPr>
          <p:cNvSpPr txBox="1">
            <a:spLocks/>
          </p:cNvSpPr>
          <p:nvPr/>
        </p:nvSpPr>
        <p:spPr>
          <a:xfrm>
            <a:off x="812800" y="2140460"/>
            <a:ext cx="10515600" cy="24490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Module 1: Introduction</a:t>
            </a:r>
          </a:p>
        </p:txBody>
      </p:sp>
    </p:spTree>
    <p:extLst>
      <p:ext uri="{BB962C8B-B14F-4D97-AF65-F5344CB8AC3E}">
        <p14:creationId xmlns:p14="http://schemas.microsoft.com/office/powerpoint/2010/main" val="9841811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6608201" cy="1041643"/>
          </a:xfrm>
        </p:spPr>
        <p:txBody>
          <a:bodyPr>
            <a:normAutofit fontScale="90000"/>
          </a:bodyPr>
          <a:lstStyle/>
          <a:p>
            <a:r>
              <a:rPr lang="en-US" dirty="0"/>
              <a:t>Where We Are in the Process</a:t>
            </a:r>
          </a:p>
        </p:txBody>
      </p:sp>
      <p:sp>
        <p:nvSpPr>
          <p:cNvPr id="3" name="TextBox 2">
            <a:extLst>
              <a:ext uri="{FF2B5EF4-FFF2-40B4-BE49-F238E27FC236}">
                <a16:creationId xmlns:a16="http://schemas.microsoft.com/office/drawing/2014/main" id="{BF3D5212-E1A9-0F3E-C5A2-B52C86793E44}"/>
              </a:ext>
            </a:extLst>
          </p:cNvPr>
          <p:cNvSpPr txBox="1"/>
          <p:nvPr/>
        </p:nvSpPr>
        <p:spPr>
          <a:xfrm>
            <a:off x="614986" y="1573441"/>
            <a:ext cx="2949692" cy="276999"/>
          </a:xfrm>
          <a:prstGeom prst="rect">
            <a:avLst/>
          </a:prstGeom>
          <a:noFill/>
        </p:spPr>
        <p:txBody>
          <a:bodyPr wrap="square" rtlCol="0">
            <a:spAutoFit/>
          </a:bodyPr>
          <a:lstStyle/>
          <a:p>
            <a:r>
              <a:rPr lang="en-US" sz="1200" dirty="0">
                <a:solidFill>
                  <a:schemeClr val="accent1"/>
                </a:solidFill>
                <a:latin typeface="Lucida Sans Unicode"/>
              </a:rPr>
              <a:t>Predecessor: Capture Process</a:t>
            </a:r>
          </a:p>
        </p:txBody>
      </p:sp>
      <p:sp>
        <p:nvSpPr>
          <p:cNvPr id="4" name="TextBox 3">
            <a:extLst>
              <a:ext uri="{FF2B5EF4-FFF2-40B4-BE49-F238E27FC236}">
                <a16:creationId xmlns:a16="http://schemas.microsoft.com/office/drawing/2014/main" id="{5651F1CF-CDAF-6C9C-DB0A-8EBE4656AFF3}"/>
              </a:ext>
            </a:extLst>
          </p:cNvPr>
          <p:cNvSpPr txBox="1"/>
          <p:nvPr/>
        </p:nvSpPr>
        <p:spPr>
          <a:xfrm>
            <a:off x="7541056" y="5792901"/>
            <a:ext cx="4152564" cy="461665"/>
          </a:xfrm>
          <a:prstGeom prst="rect">
            <a:avLst/>
          </a:prstGeom>
          <a:noFill/>
        </p:spPr>
        <p:txBody>
          <a:bodyPr wrap="square" rtlCol="0">
            <a:spAutoFit/>
          </a:bodyPr>
          <a:lstStyle/>
          <a:p>
            <a:pPr algn="r"/>
            <a:r>
              <a:rPr lang="en-US" sz="1200" dirty="0">
                <a:solidFill>
                  <a:schemeClr val="accent1"/>
                </a:solidFill>
                <a:latin typeface="Lucida Sans Unicode"/>
              </a:rPr>
              <a:t>Successor: Project Delivery Process that Includes Capture of Additional Scope and Projects</a:t>
            </a:r>
          </a:p>
        </p:txBody>
      </p:sp>
      <p:grpSp>
        <p:nvGrpSpPr>
          <p:cNvPr id="5" name="Group 4">
            <a:extLst>
              <a:ext uri="{FF2B5EF4-FFF2-40B4-BE49-F238E27FC236}">
                <a16:creationId xmlns:a16="http://schemas.microsoft.com/office/drawing/2014/main" id="{4C6C255B-E253-EE2E-8741-6C93D1C82E9E}"/>
              </a:ext>
            </a:extLst>
          </p:cNvPr>
          <p:cNvGrpSpPr/>
          <p:nvPr/>
        </p:nvGrpSpPr>
        <p:grpSpPr>
          <a:xfrm>
            <a:off x="758057" y="1955706"/>
            <a:ext cx="10818957" cy="3842987"/>
            <a:chOff x="1769164" y="2127157"/>
            <a:chExt cx="8898835" cy="3160945"/>
          </a:xfrm>
        </p:grpSpPr>
        <p:sp>
          <p:nvSpPr>
            <p:cNvPr id="6" name="Rounded Rectangle 185">
              <a:extLst>
                <a:ext uri="{FF2B5EF4-FFF2-40B4-BE49-F238E27FC236}">
                  <a16:creationId xmlns:a16="http://schemas.microsoft.com/office/drawing/2014/main" id="{DA57302F-FA93-808B-A9A6-67CCD5A42883}"/>
                </a:ext>
              </a:extLst>
            </p:cNvPr>
            <p:cNvSpPr/>
            <p:nvPr/>
          </p:nvSpPr>
          <p:spPr>
            <a:xfrm>
              <a:off x="8246164" y="2572762"/>
              <a:ext cx="381000" cy="1676400"/>
            </a:xfrm>
            <a:prstGeom prst="roundRect">
              <a:avLst/>
            </a:prstGeom>
            <a:solidFill>
              <a:schemeClr val="bg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7" name="Rounded Rectangle 186">
              <a:extLst>
                <a:ext uri="{FF2B5EF4-FFF2-40B4-BE49-F238E27FC236}">
                  <a16:creationId xmlns:a16="http://schemas.microsoft.com/office/drawing/2014/main" id="{3E07D34C-6330-124F-C01C-04ECAEB647E9}"/>
                </a:ext>
              </a:extLst>
            </p:cNvPr>
            <p:cNvSpPr/>
            <p:nvPr/>
          </p:nvSpPr>
          <p:spPr>
            <a:xfrm>
              <a:off x="6950764" y="2572762"/>
              <a:ext cx="1295400" cy="1676400"/>
            </a:xfrm>
            <a:prstGeom prst="round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8" name="Rectangle 7">
              <a:extLst>
                <a:ext uri="{FF2B5EF4-FFF2-40B4-BE49-F238E27FC236}">
                  <a16:creationId xmlns:a16="http://schemas.microsoft.com/office/drawing/2014/main" id="{7644AEEE-90B5-B305-85E6-7168085C64C0}"/>
                </a:ext>
              </a:extLst>
            </p:cNvPr>
            <p:cNvSpPr/>
            <p:nvPr/>
          </p:nvSpPr>
          <p:spPr>
            <a:xfrm>
              <a:off x="1921564" y="4865386"/>
              <a:ext cx="8365434" cy="38100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endParaRPr lang="en-US">
                <a:solidFill>
                  <a:srgbClr val="EAEAEA"/>
                </a:solidFill>
              </a:endParaRPr>
            </a:p>
          </p:txBody>
        </p:sp>
        <p:sp>
          <p:nvSpPr>
            <p:cNvPr id="9" name="Rounded Rectangle 188">
              <a:extLst>
                <a:ext uri="{FF2B5EF4-FFF2-40B4-BE49-F238E27FC236}">
                  <a16:creationId xmlns:a16="http://schemas.microsoft.com/office/drawing/2014/main" id="{81728C1C-B921-0A10-346E-77DE188DB956}"/>
                </a:ext>
              </a:extLst>
            </p:cNvPr>
            <p:cNvSpPr/>
            <p:nvPr/>
          </p:nvSpPr>
          <p:spPr>
            <a:xfrm>
              <a:off x="1921564" y="2572762"/>
              <a:ext cx="1752600" cy="16764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0" name="TextBox 9">
              <a:extLst>
                <a:ext uri="{FF2B5EF4-FFF2-40B4-BE49-F238E27FC236}">
                  <a16:creationId xmlns:a16="http://schemas.microsoft.com/office/drawing/2014/main" id="{E624B42D-9F2D-540A-043D-460453E36CB2}"/>
                </a:ext>
              </a:extLst>
            </p:cNvPr>
            <p:cNvSpPr txBox="1"/>
            <p:nvPr/>
          </p:nvSpPr>
          <p:spPr>
            <a:xfrm>
              <a:off x="2324584" y="4887992"/>
              <a:ext cx="1070113" cy="400110"/>
            </a:xfrm>
            <a:prstGeom prst="rect">
              <a:avLst/>
            </a:prstGeom>
            <a:noFill/>
          </p:spPr>
          <p:txBody>
            <a:bodyPr wrap="square" rtlCol="0">
              <a:spAutoFit/>
            </a:bodyPr>
            <a:lstStyle/>
            <a:p>
              <a:r>
                <a:rPr lang="en-US" sz="1000" b="1" dirty="0">
                  <a:solidFill>
                    <a:srgbClr val="000000"/>
                  </a:solidFill>
                  <a:latin typeface="Arial"/>
                </a:rPr>
                <a:t>Integration Phase</a:t>
              </a:r>
            </a:p>
          </p:txBody>
        </p:sp>
        <p:sp>
          <p:nvSpPr>
            <p:cNvPr id="11" name="Rounded Rectangle 190">
              <a:extLst>
                <a:ext uri="{FF2B5EF4-FFF2-40B4-BE49-F238E27FC236}">
                  <a16:creationId xmlns:a16="http://schemas.microsoft.com/office/drawing/2014/main" id="{8FE02DDC-D321-F982-95C1-C3049E4EB2E7}"/>
                </a:ext>
              </a:extLst>
            </p:cNvPr>
            <p:cNvSpPr/>
            <p:nvPr/>
          </p:nvSpPr>
          <p:spPr>
            <a:xfrm>
              <a:off x="3674164" y="2572762"/>
              <a:ext cx="1828800" cy="1676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2" name="TextBox 11">
              <a:extLst>
                <a:ext uri="{FF2B5EF4-FFF2-40B4-BE49-F238E27FC236}">
                  <a16:creationId xmlns:a16="http://schemas.microsoft.com/office/drawing/2014/main" id="{C9393B5A-B936-4180-0488-135863B2332D}"/>
                </a:ext>
              </a:extLst>
            </p:cNvPr>
            <p:cNvSpPr txBox="1"/>
            <p:nvPr/>
          </p:nvSpPr>
          <p:spPr>
            <a:xfrm>
              <a:off x="4164847" y="4887992"/>
              <a:ext cx="1033668" cy="400110"/>
            </a:xfrm>
            <a:prstGeom prst="rect">
              <a:avLst/>
            </a:prstGeom>
            <a:noFill/>
          </p:spPr>
          <p:txBody>
            <a:bodyPr wrap="square" rtlCol="0">
              <a:spAutoFit/>
            </a:bodyPr>
            <a:lstStyle/>
            <a:p>
              <a:r>
                <a:rPr lang="en-US" sz="1000" b="1" dirty="0">
                  <a:solidFill>
                    <a:srgbClr val="000000"/>
                  </a:solidFill>
                  <a:latin typeface="Arial"/>
                </a:rPr>
                <a:t>Planning Phase</a:t>
              </a:r>
            </a:p>
          </p:txBody>
        </p:sp>
        <p:sp>
          <p:nvSpPr>
            <p:cNvPr id="14" name="Rounded Rectangle 192">
              <a:extLst>
                <a:ext uri="{FF2B5EF4-FFF2-40B4-BE49-F238E27FC236}">
                  <a16:creationId xmlns:a16="http://schemas.microsoft.com/office/drawing/2014/main" id="{6D7FD964-8664-6A36-983B-C31761CADA3C}"/>
                </a:ext>
              </a:extLst>
            </p:cNvPr>
            <p:cNvSpPr/>
            <p:nvPr/>
          </p:nvSpPr>
          <p:spPr>
            <a:xfrm>
              <a:off x="5502964" y="2572762"/>
              <a:ext cx="1447800" cy="16764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5" name="Rounded Rectangle 193">
              <a:extLst>
                <a:ext uri="{FF2B5EF4-FFF2-40B4-BE49-F238E27FC236}">
                  <a16:creationId xmlns:a16="http://schemas.microsoft.com/office/drawing/2014/main" id="{30A0129A-A455-06B9-5A40-109535E36CBD}"/>
                </a:ext>
              </a:extLst>
            </p:cNvPr>
            <p:cNvSpPr/>
            <p:nvPr/>
          </p:nvSpPr>
          <p:spPr>
            <a:xfrm>
              <a:off x="8627164" y="2572762"/>
              <a:ext cx="1524000" cy="16764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6" name="Right Arrow 194">
              <a:extLst>
                <a:ext uri="{FF2B5EF4-FFF2-40B4-BE49-F238E27FC236}">
                  <a16:creationId xmlns:a16="http://schemas.microsoft.com/office/drawing/2014/main" id="{41945FF5-58F5-7254-E326-4EACABB90FF7}"/>
                </a:ext>
              </a:extLst>
            </p:cNvPr>
            <p:cNvSpPr/>
            <p:nvPr/>
          </p:nvSpPr>
          <p:spPr>
            <a:xfrm>
              <a:off x="1769164" y="3182362"/>
              <a:ext cx="8686800" cy="30480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7" name="Isosceles Triangle 16">
              <a:extLst>
                <a:ext uri="{FF2B5EF4-FFF2-40B4-BE49-F238E27FC236}">
                  <a16:creationId xmlns:a16="http://schemas.microsoft.com/office/drawing/2014/main" id="{6B325834-7EA2-A8BC-5DC1-B6BD8935EC30}"/>
                </a:ext>
              </a:extLst>
            </p:cNvPr>
            <p:cNvSpPr/>
            <p:nvPr/>
          </p:nvSpPr>
          <p:spPr>
            <a:xfrm>
              <a:off x="1997764"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8" name="TextBox 17">
              <a:extLst>
                <a:ext uri="{FF2B5EF4-FFF2-40B4-BE49-F238E27FC236}">
                  <a16:creationId xmlns:a16="http://schemas.microsoft.com/office/drawing/2014/main" id="{29C95508-7212-3EBF-601C-B58281FDF4D9}"/>
                </a:ext>
              </a:extLst>
            </p:cNvPr>
            <p:cNvSpPr txBox="1"/>
            <p:nvPr/>
          </p:nvSpPr>
          <p:spPr>
            <a:xfrm>
              <a:off x="1946444" y="2148612"/>
              <a:ext cx="457200" cy="278468"/>
            </a:xfrm>
            <a:prstGeom prst="rect">
              <a:avLst/>
            </a:prstGeom>
            <a:noFill/>
          </p:spPr>
          <p:txBody>
            <a:bodyPr wrap="square" rtlCol="0">
              <a:spAutoFit/>
            </a:bodyPr>
            <a:lstStyle/>
            <a:p>
              <a:r>
                <a:rPr lang="en-US" sz="800" b="1" dirty="0">
                  <a:solidFill>
                    <a:srgbClr val="000000"/>
                  </a:solidFill>
                  <a:latin typeface="Arial"/>
                </a:rPr>
                <a:t>Read RFP</a:t>
              </a:r>
            </a:p>
          </p:txBody>
        </p:sp>
        <p:cxnSp>
          <p:nvCxnSpPr>
            <p:cNvPr id="19" name="Straight Connector 18">
              <a:extLst>
                <a:ext uri="{FF2B5EF4-FFF2-40B4-BE49-F238E27FC236}">
                  <a16:creationId xmlns:a16="http://schemas.microsoft.com/office/drawing/2014/main" id="{B7BFB727-4FEE-564A-97F8-1EC511498D8C}"/>
                </a:ext>
              </a:extLst>
            </p:cNvPr>
            <p:cNvCxnSpPr/>
            <p:nvPr/>
          </p:nvCxnSpPr>
          <p:spPr>
            <a:xfrm rot="5400000">
              <a:off x="1766714"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17403EC-DB13-A668-9687-A0ACC4C99C65}"/>
                </a:ext>
              </a:extLst>
            </p:cNvPr>
            <p:cNvSpPr txBox="1"/>
            <p:nvPr/>
          </p:nvSpPr>
          <p:spPr>
            <a:xfrm>
              <a:off x="2017642" y="4345244"/>
              <a:ext cx="762000" cy="278468"/>
            </a:xfrm>
            <a:prstGeom prst="rect">
              <a:avLst/>
            </a:prstGeom>
            <a:noFill/>
          </p:spPr>
          <p:txBody>
            <a:bodyPr wrap="square" rtlCol="0">
              <a:spAutoFit/>
            </a:bodyPr>
            <a:lstStyle/>
            <a:p>
              <a:r>
                <a:rPr lang="en-US" sz="800" b="1" dirty="0">
                  <a:solidFill>
                    <a:srgbClr val="000000"/>
                  </a:solidFill>
                  <a:latin typeface="Arial"/>
                </a:rPr>
                <a:t>Make Bid-No-Bid Decision</a:t>
              </a:r>
            </a:p>
          </p:txBody>
        </p:sp>
        <p:cxnSp>
          <p:nvCxnSpPr>
            <p:cNvPr id="21" name="Straight Connector 20">
              <a:extLst>
                <a:ext uri="{FF2B5EF4-FFF2-40B4-BE49-F238E27FC236}">
                  <a16:creationId xmlns:a16="http://schemas.microsoft.com/office/drawing/2014/main" id="{32136C9D-8991-796E-FC81-7D7FBF1CE0AE}"/>
                </a:ext>
              </a:extLst>
            </p:cNvPr>
            <p:cNvCxnSpPr/>
            <p:nvPr/>
          </p:nvCxnSpPr>
          <p:spPr>
            <a:xfrm rot="5400000">
              <a:off x="1941442" y="391454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2" name="Isosceles Triangle 21">
              <a:extLst>
                <a:ext uri="{FF2B5EF4-FFF2-40B4-BE49-F238E27FC236}">
                  <a16:creationId xmlns:a16="http://schemas.microsoft.com/office/drawing/2014/main" id="{AF2E25B2-83A7-5BB3-4D4D-222D7F75CC21}"/>
                </a:ext>
              </a:extLst>
            </p:cNvPr>
            <p:cNvSpPr/>
            <p:nvPr/>
          </p:nvSpPr>
          <p:spPr>
            <a:xfrm>
              <a:off x="2560981"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3" name="TextBox 22">
              <a:extLst>
                <a:ext uri="{FF2B5EF4-FFF2-40B4-BE49-F238E27FC236}">
                  <a16:creationId xmlns:a16="http://schemas.microsoft.com/office/drawing/2014/main" id="{55EA16BC-FDD7-47DE-DF3E-CA2ACCC147EE}"/>
                </a:ext>
              </a:extLst>
            </p:cNvPr>
            <p:cNvSpPr txBox="1"/>
            <p:nvPr/>
          </p:nvSpPr>
          <p:spPr>
            <a:xfrm>
              <a:off x="2531760" y="2127157"/>
              <a:ext cx="546651" cy="379730"/>
            </a:xfrm>
            <a:prstGeom prst="rect">
              <a:avLst/>
            </a:prstGeom>
            <a:noFill/>
          </p:spPr>
          <p:txBody>
            <a:bodyPr wrap="square" rtlCol="0">
              <a:spAutoFit/>
            </a:bodyPr>
            <a:lstStyle/>
            <a:p>
              <a:r>
                <a:rPr lang="en-US" sz="800" b="1" dirty="0">
                  <a:solidFill>
                    <a:srgbClr val="000000"/>
                  </a:solidFill>
                  <a:latin typeface="Arial"/>
                </a:rPr>
                <a:t>Prepare for Kick-Off</a:t>
              </a:r>
            </a:p>
          </p:txBody>
        </p:sp>
        <p:cxnSp>
          <p:nvCxnSpPr>
            <p:cNvPr id="24" name="Straight Connector 23">
              <a:extLst>
                <a:ext uri="{FF2B5EF4-FFF2-40B4-BE49-F238E27FC236}">
                  <a16:creationId xmlns:a16="http://schemas.microsoft.com/office/drawing/2014/main" id="{80167416-5DD4-8039-C0D5-D49FD3053C0D}"/>
                </a:ext>
              </a:extLst>
            </p:cNvPr>
            <p:cNvCxnSpPr/>
            <p:nvPr/>
          </p:nvCxnSpPr>
          <p:spPr>
            <a:xfrm rot="5400000">
              <a:off x="232993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 name="Isosceles Triangle 24">
              <a:extLst>
                <a:ext uri="{FF2B5EF4-FFF2-40B4-BE49-F238E27FC236}">
                  <a16:creationId xmlns:a16="http://schemas.microsoft.com/office/drawing/2014/main" id="{A1E705BC-B50C-3D10-8DA9-62BE9673F7C1}"/>
                </a:ext>
              </a:extLst>
            </p:cNvPr>
            <p:cNvSpPr/>
            <p:nvPr/>
          </p:nvSpPr>
          <p:spPr>
            <a:xfrm>
              <a:off x="3558208" y="3182362"/>
              <a:ext cx="228600" cy="228600"/>
            </a:xfrm>
            <a:prstGeom prst="triangl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6" name="TextBox 25">
              <a:extLst>
                <a:ext uri="{FF2B5EF4-FFF2-40B4-BE49-F238E27FC236}">
                  <a16:creationId xmlns:a16="http://schemas.microsoft.com/office/drawing/2014/main" id="{48C5B296-1A3A-BF7C-A843-D4580336A313}"/>
                </a:ext>
              </a:extLst>
            </p:cNvPr>
            <p:cNvSpPr txBox="1"/>
            <p:nvPr/>
          </p:nvSpPr>
          <p:spPr>
            <a:xfrm>
              <a:off x="3323313" y="2127157"/>
              <a:ext cx="789001" cy="379730"/>
            </a:xfrm>
            <a:prstGeom prst="rect">
              <a:avLst/>
            </a:prstGeom>
            <a:noFill/>
          </p:spPr>
          <p:txBody>
            <a:bodyPr wrap="square" rtlCol="0">
              <a:spAutoFit/>
            </a:bodyPr>
            <a:lstStyle/>
            <a:p>
              <a:r>
                <a:rPr lang="en-US" sz="800" b="1" dirty="0">
                  <a:solidFill>
                    <a:srgbClr val="000000"/>
                  </a:solidFill>
                  <a:latin typeface="Arial"/>
                </a:rPr>
                <a:t>Conduct Kick-Off to Reach 9 Goals</a:t>
              </a:r>
            </a:p>
          </p:txBody>
        </p:sp>
        <p:cxnSp>
          <p:nvCxnSpPr>
            <p:cNvPr id="27" name="Straight Connector 26">
              <a:extLst>
                <a:ext uri="{FF2B5EF4-FFF2-40B4-BE49-F238E27FC236}">
                  <a16:creationId xmlns:a16="http://schemas.microsoft.com/office/drawing/2014/main" id="{B82E9689-5E47-82C7-A282-9BFF400CA650}"/>
                </a:ext>
              </a:extLst>
            </p:cNvPr>
            <p:cNvCxnSpPr/>
            <p:nvPr/>
          </p:nvCxnSpPr>
          <p:spPr>
            <a:xfrm rot="5400000">
              <a:off x="332053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Flowchart: Decision 27">
              <a:extLst>
                <a:ext uri="{FF2B5EF4-FFF2-40B4-BE49-F238E27FC236}">
                  <a16:creationId xmlns:a16="http://schemas.microsoft.com/office/drawing/2014/main" id="{728CC9E5-1F60-A989-B127-EEAC5308BEAB}"/>
                </a:ext>
              </a:extLst>
            </p:cNvPr>
            <p:cNvSpPr/>
            <p:nvPr/>
          </p:nvSpPr>
          <p:spPr>
            <a:xfrm>
              <a:off x="2285998" y="3106162"/>
              <a:ext cx="228600" cy="304800"/>
            </a:xfrm>
            <a:prstGeom prst="flowChartDecision">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9" name="TextBox 28">
              <a:extLst>
                <a:ext uri="{FF2B5EF4-FFF2-40B4-BE49-F238E27FC236}">
                  <a16:creationId xmlns:a16="http://schemas.microsoft.com/office/drawing/2014/main" id="{2B255248-8BFF-4FD8-927D-1EBE9A01BA4A}"/>
                </a:ext>
              </a:extLst>
            </p:cNvPr>
            <p:cNvSpPr txBox="1"/>
            <p:nvPr/>
          </p:nvSpPr>
          <p:spPr>
            <a:xfrm>
              <a:off x="2471527" y="3381146"/>
              <a:ext cx="1295400" cy="987298"/>
            </a:xfrm>
            <a:prstGeom prst="rect">
              <a:avLst/>
            </a:prstGeom>
            <a:noFill/>
          </p:spPr>
          <p:txBody>
            <a:bodyPr wrap="square" rtlCol="0">
              <a:spAutoFit/>
            </a:bodyPr>
            <a:lstStyle/>
            <a:p>
              <a:pPr>
                <a:buFont typeface="Arial" pitchFamily="34" charset="0"/>
                <a:buChar char="•"/>
              </a:pPr>
              <a:r>
                <a:rPr lang="en-US" sz="800" b="1" i="1" dirty="0">
                  <a:solidFill>
                    <a:srgbClr val="000000"/>
                  </a:solidFill>
                  <a:latin typeface="Arial"/>
                </a:rPr>
                <a:t>Annotated Outline</a:t>
              </a:r>
            </a:p>
            <a:p>
              <a:pPr>
                <a:buFont typeface="Arial" pitchFamily="34" charset="0"/>
                <a:buChar char="•"/>
              </a:pPr>
              <a:r>
                <a:rPr lang="en-US" sz="800" b="1" i="1" dirty="0">
                  <a:solidFill>
                    <a:srgbClr val="000000"/>
                  </a:solidFill>
                  <a:latin typeface="Arial"/>
                </a:rPr>
                <a:t>Assignments</a:t>
              </a:r>
            </a:p>
            <a:p>
              <a:pPr>
                <a:buFont typeface="Arial" pitchFamily="34" charset="0"/>
                <a:buChar char="•"/>
              </a:pPr>
              <a:r>
                <a:rPr lang="en-US" sz="800" b="1" i="1" dirty="0">
                  <a:solidFill>
                    <a:srgbClr val="000000"/>
                  </a:solidFill>
                  <a:latin typeface="Arial"/>
                </a:rPr>
                <a:t>Work Packages</a:t>
              </a:r>
            </a:p>
            <a:p>
              <a:pPr>
                <a:buFont typeface="Arial" pitchFamily="34" charset="0"/>
                <a:buChar char="•"/>
              </a:pPr>
              <a:r>
                <a:rPr lang="en-US" sz="800" b="1" i="1" dirty="0">
                  <a:solidFill>
                    <a:srgbClr val="000000"/>
                  </a:solidFill>
                  <a:latin typeface="Arial"/>
                </a:rPr>
                <a:t>Compliance Checklist</a:t>
              </a:r>
            </a:p>
            <a:p>
              <a:pPr>
                <a:buFont typeface="Arial" pitchFamily="34" charset="0"/>
                <a:buChar char="•"/>
              </a:pPr>
              <a:r>
                <a:rPr lang="en-US" sz="800" b="1" i="1" dirty="0">
                  <a:solidFill>
                    <a:srgbClr val="000000"/>
                  </a:solidFill>
                  <a:latin typeface="Arial"/>
                </a:rPr>
                <a:t>Style Guide</a:t>
              </a:r>
            </a:p>
            <a:p>
              <a:pPr>
                <a:buFont typeface="Arial" pitchFamily="34" charset="0"/>
                <a:buChar char="•"/>
              </a:pPr>
              <a:r>
                <a:rPr lang="en-US" sz="800" b="1" i="1" dirty="0">
                  <a:solidFill>
                    <a:srgbClr val="000000"/>
                  </a:solidFill>
                  <a:latin typeface="Arial"/>
                </a:rPr>
                <a:t>Background Materials</a:t>
              </a:r>
            </a:p>
            <a:p>
              <a:pPr>
                <a:buFont typeface="Arial" pitchFamily="34" charset="0"/>
                <a:buChar char="•"/>
              </a:pPr>
              <a:r>
                <a:rPr lang="en-US" sz="800" b="1" i="1" dirty="0">
                  <a:solidFill>
                    <a:srgbClr val="000000"/>
                  </a:solidFill>
                  <a:latin typeface="Arial"/>
                </a:rPr>
                <a:t>Briefing</a:t>
              </a:r>
            </a:p>
            <a:p>
              <a:endParaRPr lang="en-US" sz="800" b="1" dirty="0">
                <a:solidFill>
                  <a:srgbClr val="000000"/>
                </a:solidFill>
                <a:latin typeface="Arial"/>
              </a:endParaRPr>
            </a:p>
            <a:p>
              <a:pPr>
                <a:buFont typeface="Arial" pitchFamily="34" charset="0"/>
                <a:buChar char="•"/>
              </a:pPr>
              <a:endParaRPr lang="en-US" sz="800" b="1" dirty="0">
                <a:solidFill>
                  <a:srgbClr val="000000"/>
                </a:solidFill>
                <a:latin typeface="Arial"/>
              </a:endParaRPr>
            </a:p>
          </p:txBody>
        </p:sp>
        <p:sp>
          <p:nvSpPr>
            <p:cNvPr id="30" name="Isosceles Triangle 29">
              <a:extLst>
                <a:ext uri="{FF2B5EF4-FFF2-40B4-BE49-F238E27FC236}">
                  <a16:creationId xmlns:a16="http://schemas.microsoft.com/office/drawing/2014/main" id="{CA98F871-19D8-2BE1-6F1A-4CF2872F301F}"/>
                </a:ext>
              </a:extLst>
            </p:cNvPr>
            <p:cNvSpPr/>
            <p:nvPr/>
          </p:nvSpPr>
          <p:spPr>
            <a:xfrm>
              <a:off x="3833191"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31" name="TextBox 30">
              <a:extLst>
                <a:ext uri="{FF2B5EF4-FFF2-40B4-BE49-F238E27FC236}">
                  <a16:creationId xmlns:a16="http://schemas.microsoft.com/office/drawing/2014/main" id="{841F1FB9-85A3-3A72-55BC-2A94EB490B0B}"/>
                </a:ext>
              </a:extLst>
            </p:cNvPr>
            <p:cNvSpPr txBox="1"/>
            <p:nvPr/>
          </p:nvSpPr>
          <p:spPr>
            <a:xfrm>
              <a:off x="3644349" y="4348553"/>
              <a:ext cx="762000" cy="278468"/>
            </a:xfrm>
            <a:prstGeom prst="rect">
              <a:avLst/>
            </a:prstGeom>
            <a:noFill/>
          </p:spPr>
          <p:txBody>
            <a:bodyPr wrap="square" rtlCol="0">
              <a:spAutoFit/>
            </a:bodyPr>
            <a:lstStyle/>
            <a:p>
              <a:r>
                <a:rPr lang="en-US" sz="800" b="1" dirty="0">
                  <a:solidFill>
                    <a:srgbClr val="000000"/>
                  </a:solidFill>
                  <a:latin typeface="Arial"/>
                </a:rPr>
                <a:t>Brainstorm &amp; Research</a:t>
              </a:r>
            </a:p>
          </p:txBody>
        </p:sp>
        <p:sp>
          <p:nvSpPr>
            <p:cNvPr id="32" name="Isosceles Triangle 31">
              <a:extLst>
                <a:ext uri="{FF2B5EF4-FFF2-40B4-BE49-F238E27FC236}">
                  <a16:creationId xmlns:a16="http://schemas.microsoft.com/office/drawing/2014/main" id="{9C668AA8-54C7-F07D-2199-F7B07082370A}"/>
                </a:ext>
              </a:extLst>
            </p:cNvPr>
            <p:cNvSpPr/>
            <p:nvPr/>
          </p:nvSpPr>
          <p:spPr>
            <a:xfrm>
              <a:off x="4363277"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33" name="Isosceles Triangle 32">
              <a:extLst>
                <a:ext uri="{FF2B5EF4-FFF2-40B4-BE49-F238E27FC236}">
                  <a16:creationId xmlns:a16="http://schemas.microsoft.com/office/drawing/2014/main" id="{5F5C4599-2CF0-D0EF-35B9-0E4E46CE901A}"/>
                </a:ext>
              </a:extLst>
            </p:cNvPr>
            <p:cNvSpPr/>
            <p:nvPr/>
          </p:nvSpPr>
          <p:spPr>
            <a:xfrm>
              <a:off x="4648204"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34" name="TextBox 33">
              <a:extLst>
                <a:ext uri="{FF2B5EF4-FFF2-40B4-BE49-F238E27FC236}">
                  <a16:creationId xmlns:a16="http://schemas.microsoft.com/office/drawing/2014/main" id="{4D1063F2-2D66-4192-89D3-FB76252D3A36}"/>
                </a:ext>
              </a:extLst>
            </p:cNvPr>
            <p:cNvSpPr txBox="1"/>
            <p:nvPr/>
          </p:nvSpPr>
          <p:spPr>
            <a:xfrm>
              <a:off x="4244038" y="2127157"/>
              <a:ext cx="573951" cy="379730"/>
            </a:xfrm>
            <a:prstGeom prst="rect">
              <a:avLst/>
            </a:prstGeom>
            <a:noFill/>
          </p:spPr>
          <p:txBody>
            <a:bodyPr wrap="square" rtlCol="0">
              <a:spAutoFit/>
            </a:bodyPr>
            <a:lstStyle/>
            <a:p>
              <a:r>
                <a:rPr lang="en-US" sz="800" b="1" dirty="0">
                  <a:solidFill>
                    <a:srgbClr val="000000"/>
                  </a:solidFill>
                  <a:latin typeface="Arial"/>
                </a:rPr>
                <a:t>Develop Work Packages</a:t>
              </a:r>
            </a:p>
          </p:txBody>
        </p:sp>
        <p:cxnSp>
          <p:nvCxnSpPr>
            <p:cNvPr id="35" name="Straight Connector 34">
              <a:extLst>
                <a:ext uri="{FF2B5EF4-FFF2-40B4-BE49-F238E27FC236}">
                  <a16:creationId xmlns:a16="http://schemas.microsoft.com/office/drawing/2014/main" id="{86BD7A6A-25B3-D2CB-139C-F74E4D3143C0}"/>
                </a:ext>
              </a:extLst>
            </p:cNvPr>
            <p:cNvCxnSpPr/>
            <p:nvPr/>
          </p:nvCxnSpPr>
          <p:spPr>
            <a:xfrm rot="5400000">
              <a:off x="4128912"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Isosceles Triangle 35">
              <a:extLst>
                <a:ext uri="{FF2B5EF4-FFF2-40B4-BE49-F238E27FC236}">
                  <a16:creationId xmlns:a16="http://schemas.microsoft.com/office/drawing/2014/main" id="{4684EB20-F57B-1E1D-8D69-C5038EED8BA2}"/>
                </a:ext>
              </a:extLst>
            </p:cNvPr>
            <p:cNvSpPr/>
            <p:nvPr/>
          </p:nvSpPr>
          <p:spPr>
            <a:xfrm>
              <a:off x="4929814"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37" name="TextBox 36">
              <a:extLst>
                <a:ext uri="{FF2B5EF4-FFF2-40B4-BE49-F238E27FC236}">
                  <a16:creationId xmlns:a16="http://schemas.microsoft.com/office/drawing/2014/main" id="{592A4993-8E46-0F6E-952A-0DDC65FE0035}"/>
                </a:ext>
              </a:extLst>
            </p:cNvPr>
            <p:cNvSpPr txBox="1"/>
            <p:nvPr/>
          </p:nvSpPr>
          <p:spPr>
            <a:xfrm>
              <a:off x="4882247" y="2127157"/>
              <a:ext cx="504761" cy="379730"/>
            </a:xfrm>
            <a:prstGeom prst="rect">
              <a:avLst/>
            </a:prstGeom>
            <a:noFill/>
          </p:spPr>
          <p:txBody>
            <a:bodyPr wrap="square" rtlCol="0">
              <a:spAutoFit/>
            </a:bodyPr>
            <a:lstStyle/>
            <a:p>
              <a:r>
                <a:rPr lang="en-US" sz="800" b="1" dirty="0">
                  <a:solidFill>
                    <a:srgbClr val="000000"/>
                  </a:solidFill>
                  <a:latin typeface="Arial"/>
                </a:rPr>
                <a:t>Prepare Draft</a:t>
              </a:r>
            </a:p>
            <a:p>
              <a:r>
                <a:rPr lang="en-US" sz="800" b="1" dirty="0">
                  <a:solidFill>
                    <a:srgbClr val="000000"/>
                  </a:solidFill>
                  <a:latin typeface="Arial"/>
                </a:rPr>
                <a:t>1</a:t>
              </a:r>
            </a:p>
          </p:txBody>
        </p:sp>
        <p:cxnSp>
          <p:nvCxnSpPr>
            <p:cNvPr id="38" name="Straight Connector 37">
              <a:extLst>
                <a:ext uri="{FF2B5EF4-FFF2-40B4-BE49-F238E27FC236}">
                  <a16:creationId xmlns:a16="http://schemas.microsoft.com/office/drawing/2014/main" id="{7FA7B83D-9B24-2228-3DC5-B3A2F8BCDF5F}"/>
                </a:ext>
              </a:extLst>
            </p:cNvPr>
            <p:cNvCxnSpPr/>
            <p:nvPr/>
          </p:nvCxnSpPr>
          <p:spPr>
            <a:xfrm rot="5400000">
              <a:off x="469213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C89F5FA-072A-E8C9-C399-B892B74EF194}"/>
                </a:ext>
              </a:extLst>
            </p:cNvPr>
            <p:cNvCxnSpPr/>
            <p:nvPr/>
          </p:nvCxnSpPr>
          <p:spPr>
            <a:xfrm rot="5400000">
              <a:off x="3486114"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D067312-597A-CE09-21B9-33A70719D8F7}"/>
                </a:ext>
              </a:extLst>
            </p:cNvPr>
            <p:cNvSpPr txBox="1"/>
            <p:nvPr/>
          </p:nvSpPr>
          <p:spPr>
            <a:xfrm>
              <a:off x="4499110" y="4348553"/>
              <a:ext cx="725559" cy="278468"/>
            </a:xfrm>
            <a:prstGeom prst="rect">
              <a:avLst/>
            </a:prstGeom>
            <a:noFill/>
          </p:spPr>
          <p:txBody>
            <a:bodyPr wrap="square" rtlCol="0">
              <a:spAutoFit/>
            </a:bodyPr>
            <a:lstStyle/>
            <a:p>
              <a:r>
                <a:rPr lang="en-US" sz="800" b="1" dirty="0">
                  <a:solidFill>
                    <a:srgbClr val="000000"/>
                  </a:solidFill>
                  <a:latin typeface="Arial"/>
                </a:rPr>
                <a:t>In-Process Review(s)</a:t>
              </a:r>
            </a:p>
          </p:txBody>
        </p:sp>
        <p:cxnSp>
          <p:nvCxnSpPr>
            <p:cNvPr id="41" name="Straight Connector 40">
              <a:extLst>
                <a:ext uri="{FF2B5EF4-FFF2-40B4-BE49-F238E27FC236}">
                  <a16:creationId xmlns:a16="http://schemas.microsoft.com/office/drawing/2014/main" id="{616BB17C-B449-E8C0-98B8-35FA735756C5}"/>
                </a:ext>
              </a:extLst>
            </p:cNvPr>
            <p:cNvCxnSpPr/>
            <p:nvPr/>
          </p:nvCxnSpPr>
          <p:spPr>
            <a:xfrm rot="5400000">
              <a:off x="4304433"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2" name="Isosceles Triangle 41">
              <a:extLst>
                <a:ext uri="{FF2B5EF4-FFF2-40B4-BE49-F238E27FC236}">
                  <a16:creationId xmlns:a16="http://schemas.microsoft.com/office/drawing/2014/main" id="{CD67B2A5-8BB2-8E9A-7CCC-FD70941E0BBE}"/>
                </a:ext>
              </a:extLst>
            </p:cNvPr>
            <p:cNvSpPr/>
            <p:nvPr/>
          </p:nvSpPr>
          <p:spPr>
            <a:xfrm>
              <a:off x="5393638" y="3182362"/>
              <a:ext cx="228600" cy="228600"/>
            </a:xfrm>
            <a:prstGeom prst="triangle">
              <a:avLst/>
            </a:prstGeom>
            <a:solidFill>
              <a:srgbClr val="FF99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43" name="TextBox 42">
              <a:extLst>
                <a:ext uri="{FF2B5EF4-FFF2-40B4-BE49-F238E27FC236}">
                  <a16:creationId xmlns:a16="http://schemas.microsoft.com/office/drawing/2014/main" id="{9D8DBB7F-F5EE-6353-90A8-F02BC3296744}"/>
                </a:ext>
              </a:extLst>
            </p:cNvPr>
            <p:cNvSpPr txBox="1"/>
            <p:nvPr/>
          </p:nvSpPr>
          <p:spPr>
            <a:xfrm>
              <a:off x="5305618" y="2127157"/>
              <a:ext cx="496681" cy="379730"/>
            </a:xfrm>
            <a:prstGeom prst="rect">
              <a:avLst/>
            </a:prstGeom>
            <a:noFill/>
          </p:spPr>
          <p:txBody>
            <a:bodyPr wrap="square" rtlCol="0">
              <a:spAutoFit/>
            </a:bodyPr>
            <a:lstStyle/>
            <a:p>
              <a:r>
                <a:rPr lang="en-US" sz="800" b="1" dirty="0">
                  <a:solidFill>
                    <a:srgbClr val="000000"/>
                  </a:solidFill>
                  <a:latin typeface="Arial"/>
                </a:rPr>
                <a:t>Conduct Pink Team</a:t>
              </a:r>
            </a:p>
          </p:txBody>
        </p:sp>
        <p:cxnSp>
          <p:nvCxnSpPr>
            <p:cNvPr id="44" name="Straight Connector 43">
              <a:extLst>
                <a:ext uri="{FF2B5EF4-FFF2-40B4-BE49-F238E27FC236}">
                  <a16:creationId xmlns:a16="http://schemas.microsoft.com/office/drawing/2014/main" id="{62BFE2FD-8B2B-CA09-A830-64D36DA25C98}"/>
                </a:ext>
              </a:extLst>
            </p:cNvPr>
            <p:cNvCxnSpPr/>
            <p:nvPr/>
          </p:nvCxnSpPr>
          <p:spPr>
            <a:xfrm rot="5400000">
              <a:off x="5165894"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Isosceles Triangle 44">
              <a:extLst>
                <a:ext uri="{FF2B5EF4-FFF2-40B4-BE49-F238E27FC236}">
                  <a16:creationId xmlns:a16="http://schemas.microsoft.com/office/drawing/2014/main" id="{2C3B5565-9796-FBB5-2B39-1EA25333C48A}"/>
                </a:ext>
              </a:extLst>
            </p:cNvPr>
            <p:cNvSpPr/>
            <p:nvPr/>
          </p:nvSpPr>
          <p:spPr>
            <a:xfrm>
              <a:off x="6112564" y="3192639"/>
              <a:ext cx="228600" cy="228600"/>
            </a:xfrm>
            <a:prstGeom prst="triangl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46" name="TextBox 45">
              <a:extLst>
                <a:ext uri="{FF2B5EF4-FFF2-40B4-BE49-F238E27FC236}">
                  <a16:creationId xmlns:a16="http://schemas.microsoft.com/office/drawing/2014/main" id="{47CF85FE-4FB4-731F-BCF9-B56E3618921B}"/>
                </a:ext>
              </a:extLst>
            </p:cNvPr>
            <p:cNvSpPr txBox="1"/>
            <p:nvPr/>
          </p:nvSpPr>
          <p:spPr>
            <a:xfrm>
              <a:off x="5768008" y="4358830"/>
              <a:ext cx="914400" cy="278468"/>
            </a:xfrm>
            <a:prstGeom prst="rect">
              <a:avLst/>
            </a:prstGeom>
            <a:noFill/>
          </p:spPr>
          <p:txBody>
            <a:bodyPr wrap="square" rtlCol="0">
              <a:spAutoFit/>
            </a:bodyPr>
            <a:lstStyle/>
            <a:p>
              <a:r>
                <a:rPr lang="en-US" sz="800" b="1" dirty="0">
                  <a:solidFill>
                    <a:srgbClr val="000000"/>
                  </a:solidFill>
                  <a:latin typeface="Arial"/>
                </a:rPr>
                <a:t>In-Process Review(s)</a:t>
              </a:r>
            </a:p>
          </p:txBody>
        </p:sp>
        <p:cxnSp>
          <p:nvCxnSpPr>
            <p:cNvPr id="47" name="Straight Connector 46">
              <a:extLst>
                <a:ext uri="{FF2B5EF4-FFF2-40B4-BE49-F238E27FC236}">
                  <a16:creationId xmlns:a16="http://schemas.microsoft.com/office/drawing/2014/main" id="{3E71A01F-8276-B220-B87F-066475D47DCD}"/>
                </a:ext>
              </a:extLst>
            </p:cNvPr>
            <p:cNvCxnSpPr/>
            <p:nvPr/>
          </p:nvCxnSpPr>
          <p:spPr>
            <a:xfrm rot="5400000">
              <a:off x="5762172" y="3905526"/>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8" name="Isosceles Triangle 47">
              <a:extLst>
                <a:ext uri="{FF2B5EF4-FFF2-40B4-BE49-F238E27FC236}">
                  <a16:creationId xmlns:a16="http://schemas.microsoft.com/office/drawing/2014/main" id="{495435BD-CFF2-665A-1E8C-F77E2472C750}"/>
                </a:ext>
              </a:extLst>
            </p:cNvPr>
            <p:cNvSpPr/>
            <p:nvPr/>
          </p:nvSpPr>
          <p:spPr>
            <a:xfrm>
              <a:off x="5870716" y="3192301"/>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49" name="TextBox 48">
              <a:extLst>
                <a:ext uri="{FF2B5EF4-FFF2-40B4-BE49-F238E27FC236}">
                  <a16:creationId xmlns:a16="http://schemas.microsoft.com/office/drawing/2014/main" id="{7F98A32D-300E-22E5-21E8-AA1AE95E8B7F}"/>
                </a:ext>
              </a:extLst>
            </p:cNvPr>
            <p:cNvSpPr txBox="1"/>
            <p:nvPr/>
          </p:nvSpPr>
          <p:spPr>
            <a:xfrm>
              <a:off x="5843104" y="2127157"/>
              <a:ext cx="496681" cy="379730"/>
            </a:xfrm>
            <a:prstGeom prst="rect">
              <a:avLst/>
            </a:prstGeom>
            <a:noFill/>
          </p:spPr>
          <p:txBody>
            <a:bodyPr wrap="square" rtlCol="0">
              <a:spAutoFit/>
            </a:bodyPr>
            <a:lstStyle/>
            <a:p>
              <a:r>
                <a:rPr lang="en-US" sz="800" b="1" dirty="0">
                  <a:solidFill>
                    <a:srgbClr val="000000"/>
                  </a:solidFill>
                  <a:latin typeface="Arial"/>
                </a:rPr>
                <a:t>Prepare Draft</a:t>
              </a:r>
            </a:p>
            <a:p>
              <a:r>
                <a:rPr lang="en-US" sz="800" b="1" dirty="0">
                  <a:solidFill>
                    <a:srgbClr val="000000"/>
                  </a:solidFill>
                  <a:latin typeface="Arial"/>
                </a:rPr>
                <a:t>2</a:t>
              </a:r>
            </a:p>
          </p:txBody>
        </p:sp>
        <p:cxnSp>
          <p:nvCxnSpPr>
            <p:cNvPr id="50" name="Straight Connector 49">
              <a:extLst>
                <a:ext uri="{FF2B5EF4-FFF2-40B4-BE49-F238E27FC236}">
                  <a16:creationId xmlns:a16="http://schemas.microsoft.com/office/drawing/2014/main" id="{9A384DE8-FF1F-6CFF-740C-9B0B73986E1A}"/>
                </a:ext>
              </a:extLst>
            </p:cNvPr>
            <p:cNvCxnSpPr/>
            <p:nvPr/>
          </p:nvCxnSpPr>
          <p:spPr>
            <a:xfrm rot="5400000">
              <a:off x="5644908" y="2849401"/>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1" name="Isosceles Triangle 50">
              <a:extLst>
                <a:ext uri="{FF2B5EF4-FFF2-40B4-BE49-F238E27FC236}">
                  <a16:creationId xmlns:a16="http://schemas.microsoft.com/office/drawing/2014/main" id="{EEF93ED2-0388-9988-8C79-4A8BC1F78EBA}"/>
                </a:ext>
              </a:extLst>
            </p:cNvPr>
            <p:cNvSpPr/>
            <p:nvPr/>
          </p:nvSpPr>
          <p:spPr>
            <a:xfrm>
              <a:off x="6347797" y="3192301"/>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52" name="TextBox 51">
              <a:extLst>
                <a:ext uri="{FF2B5EF4-FFF2-40B4-BE49-F238E27FC236}">
                  <a16:creationId xmlns:a16="http://schemas.microsoft.com/office/drawing/2014/main" id="{C8FCD0DA-775B-D6B2-55F8-ADBD5B7BA818}"/>
                </a:ext>
              </a:extLst>
            </p:cNvPr>
            <p:cNvSpPr txBox="1"/>
            <p:nvPr/>
          </p:nvSpPr>
          <p:spPr>
            <a:xfrm>
              <a:off x="6252744" y="2127157"/>
              <a:ext cx="498409" cy="379730"/>
            </a:xfrm>
            <a:prstGeom prst="rect">
              <a:avLst/>
            </a:prstGeom>
            <a:noFill/>
          </p:spPr>
          <p:txBody>
            <a:bodyPr wrap="square" rtlCol="0">
              <a:spAutoFit/>
            </a:bodyPr>
            <a:lstStyle/>
            <a:p>
              <a:r>
                <a:rPr lang="en-US" sz="800" b="1" dirty="0">
                  <a:solidFill>
                    <a:srgbClr val="000000"/>
                  </a:solidFill>
                  <a:latin typeface="Arial"/>
                </a:rPr>
                <a:t>Prepare Draft</a:t>
              </a:r>
            </a:p>
            <a:p>
              <a:r>
                <a:rPr lang="en-US" sz="800" b="1" dirty="0">
                  <a:solidFill>
                    <a:srgbClr val="000000"/>
                  </a:solidFill>
                  <a:latin typeface="Arial"/>
                </a:rPr>
                <a:t>N</a:t>
              </a:r>
            </a:p>
          </p:txBody>
        </p:sp>
        <p:cxnSp>
          <p:nvCxnSpPr>
            <p:cNvPr id="53" name="Straight Connector 52">
              <a:extLst>
                <a:ext uri="{FF2B5EF4-FFF2-40B4-BE49-F238E27FC236}">
                  <a16:creationId xmlns:a16="http://schemas.microsoft.com/office/drawing/2014/main" id="{9D7A9320-BB94-1B77-F1E2-6135C5256B65}"/>
                </a:ext>
              </a:extLst>
            </p:cNvPr>
            <p:cNvCxnSpPr/>
            <p:nvPr/>
          </p:nvCxnSpPr>
          <p:spPr>
            <a:xfrm rot="5400000">
              <a:off x="6110114" y="2849401"/>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4" name="Isosceles Triangle 53">
              <a:extLst>
                <a:ext uri="{FF2B5EF4-FFF2-40B4-BE49-F238E27FC236}">
                  <a16:creationId xmlns:a16="http://schemas.microsoft.com/office/drawing/2014/main" id="{FFF12711-F57A-E596-8F3E-A39512CD4111}"/>
                </a:ext>
              </a:extLst>
            </p:cNvPr>
            <p:cNvSpPr/>
            <p:nvPr/>
          </p:nvSpPr>
          <p:spPr>
            <a:xfrm>
              <a:off x="6831499" y="3184350"/>
              <a:ext cx="228600" cy="2286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55" name="TextBox 54">
              <a:extLst>
                <a:ext uri="{FF2B5EF4-FFF2-40B4-BE49-F238E27FC236}">
                  <a16:creationId xmlns:a16="http://schemas.microsoft.com/office/drawing/2014/main" id="{A82D38AB-6F12-5C8A-6A25-9E6B6661DC26}"/>
                </a:ext>
              </a:extLst>
            </p:cNvPr>
            <p:cNvSpPr txBox="1"/>
            <p:nvPr/>
          </p:nvSpPr>
          <p:spPr>
            <a:xfrm>
              <a:off x="6710350" y="2127157"/>
              <a:ext cx="532241" cy="379730"/>
            </a:xfrm>
            <a:prstGeom prst="rect">
              <a:avLst/>
            </a:prstGeom>
            <a:noFill/>
          </p:spPr>
          <p:txBody>
            <a:bodyPr wrap="square" rtlCol="0">
              <a:spAutoFit/>
            </a:bodyPr>
            <a:lstStyle/>
            <a:p>
              <a:r>
                <a:rPr lang="en-US" sz="800" b="1" dirty="0">
                  <a:solidFill>
                    <a:srgbClr val="000000"/>
                  </a:solidFill>
                  <a:latin typeface="Arial"/>
                </a:rPr>
                <a:t>Conduct Red Team</a:t>
              </a:r>
            </a:p>
          </p:txBody>
        </p:sp>
        <p:cxnSp>
          <p:nvCxnSpPr>
            <p:cNvPr id="56" name="Straight Connector 55">
              <a:extLst>
                <a:ext uri="{FF2B5EF4-FFF2-40B4-BE49-F238E27FC236}">
                  <a16:creationId xmlns:a16="http://schemas.microsoft.com/office/drawing/2014/main" id="{1BDD4E5F-5D94-99ED-3F78-A3CADA19F9BA}"/>
                </a:ext>
              </a:extLst>
            </p:cNvPr>
            <p:cNvCxnSpPr/>
            <p:nvPr/>
          </p:nvCxnSpPr>
          <p:spPr>
            <a:xfrm rot="5400000">
              <a:off x="660569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91B0BC97-1992-8653-D72F-0A02F49D6BFF}"/>
                </a:ext>
              </a:extLst>
            </p:cNvPr>
            <p:cNvSpPr txBox="1"/>
            <p:nvPr/>
          </p:nvSpPr>
          <p:spPr>
            <a:xfrm>
              <a:off x="5532781" y="3404649"/>
              <a:ext cx="722244" cy="683514"/>
            </a:xfrm>
            <a:prstGeom prst="rect">
              <a:avLst/>
            </a:prstGeom>
            <a:noFill/>
          </p:spPr>
          <p:txBody>
            <a:bodyPr wrap="square" rtlCol="0">
              <a:spAutoFit/>
            </a:bodyPr>
            <a:lstStyle/>
            <a:p>
              <a:pPr>
                <a:buFont typeface="Arial" pitchFamily="34" charset="0"/>
                <a:buChar char="•"/>
              </a:pPr>
              <a:r>
                <a:rPr lang="en-US" sz="800" b="1" i="1" dirty="0">
                  <a:solidFill>
                    <a:schemeClr val="bg1"/>
                  </a:solidFill>
                  <a:latin typeface="Arial"/>
                </a:rPr>
                <a:t>Pink Team Recovery</a:t>
              </a:r>
            </a:p>
            <a:p>
              <a:pPr>
                <a:buFont typeface="Arial" pitchFamily="34" charset="0"/>
                <a:buChar char="•"/>
              </a:pPr>
              <a:r>
                <a:rPr lang="en-US" sz="800" b="1" i="1" dirty="0">
                  <a:solidFill>
                    <a:schemeClr val="bg1"/>
                  </a:solidFill>
                  <a:latin typeface="Arial"/>
                </a:rPr>
                <a:t>Outline Frozen</a:t>
              </a:r>
            </a:p>
            <a:p>
              <a:endParaRPr lang="en-US" sz="800" b="1" dirty="0">
                <a:solidFill>
                  <a:srgbClr val="000000"/>
                </a:solidFill>
                <a:latin typeface="Arial"/>
              </a:endParaRPr>
            </a:p>
            <a:p>
              <a:pPr>
                <a:buFont typeface="Arial" pitchFamily="34" charset="0"/>
                <a:buChar char="•"/>
              </a:pPr>
              <a:endParaRPr lang="en-US" sz="800" b="1" dirty="0">
                <a:solidFill>
                  <a:srgbClr val="000000"/>
                </a:solidFill>
                <a:latin typeface="Arial"/>
              </a:endParaRPr>
            </a:p>
          </p:txBody>
        </p:sp>
        <p:sp>
          <p:nvSpPr>
            <p:cNvPr id="58" name="Isosceles Triangle 57">
              <a:extLst>
                <a:ext uri="{FF2B5EF4-FFF2-40B4-BE49-F238E27FC236}">
                  <a16:creationId xmlns:a16="http://schemas.microsoft.com/office/drawing/2014/main" id="{68D4D1D7-B916-8E01-A89A-3046168CC841}"/>
                </a:ext>
              </a:extLst>
            </p:cNvPr>
            <p:cNvSpPr/>
            <p:nvPr/>
          </p:nvSpPr>
          <p:spPr>
            <a:xfrm>
              <a:off x="6579703" y="3192301"/>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59" name="Straight Connector 58">
              <a:extLst>
                <a:ext uri="{FF2B5EF4-FFF2-40B4-BE49-F238E27FC236}">
                  <a16:creationId xmlns:a16="http://schemas.microsoft.com/office/drawing/2014/main" id="{8503BA7C-8612-6C3C-95CB-814552D5BC05}"/>
                </a:ext>
              </a:extLst>
            </p:cNvPr>
            <p:cNvCxnSpPr/>
            <p:nvPr/>
          </p:nvCxnSpPr>
          <p:spPr>
            <a:xfrm rot="5400000">
              <a:off x="6219372"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AAA3BF0D-B962-63B9-BC9E-93E282D47361}"/>
                </a:ext>
              </a:extLst>
            </p:cNvPr>
            <p:cNvSpPr txBox="1"/>
            <p:nvPr/>
          </p:nvSpPr>
          <p:spPr>
            <a:xfrm>
              <a:off x="6397486" y="4358830"/>
              <a:ext cx="569844" cy="177208"/>
            </a:xfrm>
            <a:prstGeom prst="rect">
              <a:avLst/>
            </a:prstGeom>
            <a:noFill/>
          </p:spPr>
          <p:txBody>
            <a:bodyPr wrap="square" rtlCol="0">
              <a:spAutoFit/>
            </a:bodyPr>
            <a:lstStyle/>
            <a:p>
              <a:r>
                <a:rPr lang="en-US" sz="800" b="1" dirty="0">
                  <a:solidFill>
                    <a:srgbClr val="000000"/>
                  </a:solidFill>
                  <a:latin typeface="Arial"/>
                </a:rPr>
                <a:t>DTP, Edit</a:t>
              </a:r>
            </a:p>
          </p:txBody>
        </p:sp>
        <p:sp>
          <p:nvSpPr>
            <p:cNvPr id="61" name="TextBox 60">
              <a:extLst>
                <a:ext uri="{FF2B5EF4-FFF2-40B4-BE49-F238E27FC236}">
                  <a16:creationId xmlns:a16="http://schemas.microsoft.com/office/drawing/2014/main" id="{2EA46002-B85A-A54E-8DF3-0A283ED37D95}"/>
                </a:ext>
              </a:extLst>
            </p:cNvPr>
            <p:cNvSpPr txBox="1"/>
            <p:nvPr/>
          </p:nvSpPr>
          <p:spPr>
            <a:xfrm>
              <a:off x="6950764" y="3404649"/>
              <a:ext cx="685800" cy="683514"/>
            </a:xfrm>
            <a:prstGeom prst="rect">
              <a:avLst/>
            </a:prstGeom>
            <a:noFill/>
          </p:spPr>
          <p:txBody>
            <a:bodyPr wrap="square" rtlCol="0">
              <a:spAutoFit/>
            </a:bodyPr>
            <a:lstStyle/>
            <a:p>
              <a:pPr>
                <a:buFont typeface="Arial" pitchFamily="34" charset="0"/>
                <a:buChar char="•"/>
              </a:pPr>
              <a:r>
                <a:rPr lang="en-US" sz="800" b="1" i="1" dirty="0">
                  <a:solidFill>
                    <a:schemeClr val="bg1"/>
                  </a:solidFill>
                  <a:latin typeface="Arial"/>
                </a:rPr>
                <a:t>Red Team Recovery</a:t>
              </a:r>
            </a:p>
            <a:p>
              <a:pPr>
                <a:buFont typeface="Arial" pitchFamily="34" charset="0"/>
                <a:buChar char="•"/>
              </a:pPr>
              <a:r>
                <a:rPr lang="en-US" sz="800" b="1" i="1" dirty="0">
                  <a:solidFill>
                    <a:schemeClr val="bg1"/>
                  </a:solidFill>
                  <a:latin typeface="Arial"/>
                </a:rPr>
                <a:t>Decision to proceed</a:t>
              </a:r>
            </a:p>
            <a:p>
              <a:endParaRPr lang="en-US" sz="800" b="1" dirty="0">
                <a:solidFill>
                  <a:srgbClr val="000000"/>
                </a:solidFill>
                <a:latin typeface="Arial"/>
              </a:endParaRPr>
            </a:p>
            <a:p>
              <a:pPr>
                <a:buFont typeface="Arial" pitchFamily="34" charset="0"/>
                <a:buChar char="•"/>
              </a:pPr>
              <a:endParaRPr lang="en-US" sz="800" b="1" dirty="0">
                <a:solidFill>
                  <a:srgbClr val="000000"/>
                </a:solidFill>
                <a:latin typeface="Arial"/>
              </a:endParaRPr>
            </a:p>
          </p:txBody>
        </p:sp>
        <p:sp>
          <p:nvSpPr>
            <p:cNvPr id="62" name="Isosceles Triangle 61">
              <a:extLst>
                <a:ext uri="{FF2B5EF4-FFF2-40B4-BE49-F238E27FC236}">
                  <a16:creationId xmlns:a16="http://schemas.microsoft.com/office/drawing/2014/main" id="{95C930F6-F16B-7375-0925-94FBC4F9135E}"/>
                </a:ext>
              </a:extLst>
            </p:cNvPr>
            <p:cNvSpPr/>
            <p:nvPr/>
          </p:nvSpPr>
          <p:spPr>
            <a:xfrm>
              <a:off x="7348333"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63" name="TextBox 62">
              <a:extLst>
                <a:ext uri="{FF2B5EF4-FFF2-40B4-BE49-F238E27FC236}">
                  <a16:creationId xmlns:a16="http://schemas.microsoft.com/office/drawing/2014/main" id="{B3E41B57-96B6-32AA-EEA7-A56BE89C9100}"/>
                </a:ext>
              </a:extLst>
            </p:cNvPr>
            <p:cNvSpPr txBox="1"/>
            <p:nvPr/>
          </p:nvSpPr>
          <p:spPr>
            <a:xfrm>
              <a:off x="7270476" y="2127157"/>
              <a:ext cx="520149" cy="379730"/>
            </a:xfrm>
            <a:prstGeom prst="rect">
              <a:avLst/>
            </a:prstGeom>
            <a:noFill/>
          </p:spPr>
          <p:txBody>
            <a:bodyPr wrap="square" rtlCol="0">
              <a:spAutoFit/>
            </a:bodyPr>
            <a:lstStyle/>
            <a:p>
              <a:r>
                <a:rPr lang="en-US" sz="800" b="1" dirty="0">
                  <a:solidFill>
                    <a:srgbClr val="000000"/>
                  </a:solidFill>
                  <a:latin typeface="Arial"/>
                </a:rPr>
                <a:t>Prepare Final Draft</a:t>
              </a:r>
            </a:p>
          </p:txBody>
        </p:sp>
        <p:cxnSp>
          <p:nvCxnSpPr>
            <p:cNvPr id="64" name="Straight Connector 63">
              <a:extLst>
                <a:ext uri="{FF2B5EF4-FFF2-40B4-BE49-F238E27FC236}">
                  <a16:creationId xmlns:a16="http://schemas.microsoft.com/office/drawing/2014/main" id="{2AC04036-C5A6-AD47-192C-A8F7E63ACEE9}"/>
                </a:ext>
              </a:extLst>
            </p:cNvPr>
            <p:cNvCxnSpPr/>
            <p:nvPr/>
          </p:nvCxnSpPr>
          <p:spPr>
            <a:xfrm rot="5400000">
              <a:off x="7110650"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 name="Isosceles Triangle 64">
              <a:extLst>
                <a:ext uri="{FF2B5EF4-FFF2-40B4-BE49-F238E27FC236}">
                  <a16:creationId xmlns:a16="http://schemas.microsoft.com/office/drawing/2014/main" id="{B919E7B4-F982-0A97-3B43-3EE7D5713361}"/>
                </a:ext>
              </a:extLst>
            </p:cNvPr>
            <p:cNvSpPr/>
            <p:nvPr/>
          </p:nvSpPr>
          <p:spPr>
            <a:xfrm>
              <a:off x="7570303"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66" name="Straight Connector 65">
              <a:extLst>
                <a:ext uri="{FF2B5EF4-FFF2-40B4-BE49-F238E27FC236}">
                  <a16:creationId xmlns:a16="http://schemas.microsoft.com/office/drawing/2014/main" id="{E6321A6E-C13D-DCAB-1A7D-49F75B12CD49}"/>
                </a:ext>
              </a:extLst>
            </p:cNvPr>
            <p:cNvCxnSpPr/>
            <p:nvPr/>
          </p:nvCxnSpPr>
          <p:spPr>
            <a:xfrm rot="5400000">
              <a:off x="7229850" y="389718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E2EFBCAE-19EA-55D7-A4C9-A05708CB5B3C}"/>
                </a:ext>
              </a:extLst>
            </p:cNvPr>
            <p:cNvSpPr txBox="1"/>
            <p:nvPr/>
          </p:nvSpPr>
          <p:spPr>
            <a:xfrm>
              <a:off x="7398025" y="4348891"/>
              <a:ext cx="569844" cy="177208"/>
            </a:xfrm>
            <a:prstGeom prst="rect">
              <a:avLst/>
            </a:prstGeom>
            <a:noFill/>
          </p:spPr>
          <p:txBody>
            <a:bodyPr wrap="square" rtlCol="0">
              <a:spAutoFit/>
            </a:bodyPr>
            <a:lstStyle/>
            <a:p>
              <a:r>
                <a:rPr lang="en-US" sz="800" b="1" dirty="0">
                  <a:solidFill>
                    <a:srgbClr val="000000"/>
                  </a:solidFill>
                  <a:latin typeface="Arial"/>
                </a:rPr>
                <a:t>DTP, Edit</a:t>
              </a:r>
            </a:p>
          </p:txBody>
        </p:sp>
        <p:sp>
          <p:nvSpPr>
            <p:cNvPr id="68" name="TextBox 67">
              <a:extLst>
                <a:ext uri="{FF2B5EF4-FFF2-40B4-BE49-F238E27FC236}">
                  <a16:creationId xmlns:a16="http://schemas.microsoft.com/office/drawing/2014/main" id="{C87690EF-D8A5-16FB-BA24-4A728DE94149}"/>
                </a:ext>
              </a:extLst>
            </p:cNvPr>
            <p:cNvSpPr txBox="1"/>
            <p:nvPr/>
          </p:nvSpPr>
          <p:spPr>
            <a:xfrm>
              <a:off x="5758612" y="4887992"/>
              <a:ext cx="997230" cy="202522"/>
            </a:xfrm>
            <a:prstGeom prst="rect">
              <a:avLst/>
            </a:prstGeom>
            <a:noFill/>
          </p:spPr>
          <p:txBody>
            <a:bodyPr wrap="square" rtlCol="0">
              <a:spAutoFit/>
            </a:bodyPr>
            <a:lstStyle/>
            <a:p>
              <a:r>
                <a:rPr lang="en-US" sz="1000" b="1" dirty="0">
                  <a:solidFill>
                    <a:srgbClr val="000000"/>
                  </a:solidFill>
                  <a:latin typeface="Arial"/>
                </a:rPr>
                <a:t>Writing Phase</a:t>
              </a:r>
            </a:p>
          </p:txBody>
        </p:sp>
        <p:sp>
          <p:nvSpPr>
            <p:cNvPr id="69" name="TextBox 68">
              <a:extLst>
                <a:ext uri="{FF2B5EF4-FFF2-40B4-BE49-F238E27FC236}">
                  <a16:creationId xmlns:a16="http://schemas.microsoft.com/office/drawing/2014/main" id="{3BBD5D05-5897-AB67-1D75-D38E22ED4C65}"/>
                </a:ext>
              </a:extLst>
            </p:cNvPr>
            <p:cNvSpPr txBox="1"/>
            <p:nvPr/>
          </p:nvSpPr>
          <p:spPr>
            <a:xfrm>
              <a:off x="7127600" y="4887992"/>
              <a:ext cx="1152939" cy="400110"/>
            </a:xfrm>
            <a:prstGeom prst="rect">
              <a:avLst/>
            </a:prstGeom>
            <a:noFill/>
          </p:spPr>
          <p:txBody>
            <a:bodyPr wrap="square" rtlCol="0">
              <a:spAutoFit/>
            </a:bodyPr>
            <a:lstStyle/>
            <a:p>
              <a:r>
                <a:rPr lang="en-US" sz="1000" b="1" dirty="0">
                  <a:solidFill>
                    <a:srgbClr val="000000"/>
                  </a:solidFill>
                  <a:latin typeface="Arial"/>
                </a:rPr>
                <a:t>Polishing Phase</a:t>
              </a:r>
            </a:p>
          </p:txBody>
        </p:sp>
        <p:sp>
          <p:nvSpPr>
            <p:cNvPr id="70" name="Isosceles Triangle 69">
              <a:extLst>
                <a:ext uri="{FF2B5EF4-FFF2-40B4-BE49-F238E27FC236}">
                  <a16:creationId xmlns:a16="http://schemas.microsoft.com/office/drawing/2014/main" id="{38ACBAAC-44CF-53D7-FB7E-6721C1D2624E}"/>
                </a:ext>
              </a:extLst>
            </p:cNvPr>
            <p:cNvSpPr/>
            <p:nvPr/>
          </p:nvSpPr>
          <p:spPr>
            <a:xfrm>
              <a:off x="7845292" y="3182362"/>
              <a:ext cx="228600" cy="228600"/>
            </a:xfrm>
            <a:prstGeom prst="triangl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71" name="TextBox 70">
              <a:extLst>
                <a:ext uri="{FF2B5EF4-FFF2-40B4-BE49-F238E27FC236}">
                  <a16:creationId xmlns:a16="http://schemas.microsoft.com/office/drawing/2014/main" id="{4AEB288E-DEA5-A9D6-841D-7278576795DA}"/>
                </a:ext>
              </a:extLst>
            </p:cNvPr>
            <p:cNvSpPr txBox="1"/>
            <p:nvPr/>
          </p:nvSpPr>
          <p:spPr>
            <a:xfrm>
              <a:off x="7774061" y="2127157"/>
              <a:ext cx="435322" cy="278468"/>
            </a:xfrm>
            <a:prstGeom prst="rect">
              <a:avLst/>
            </a:prstGeom>
            <a:noFill/>
          </p:spPr>
          <p:txBody>
            <a:bodyPr wrap="square" rtlCol="0">
              <a:spAutoFit/>
            </a:bodyPr>
            <a:lstStyle/>
            <a:p>
              <a:r>
                <a:rPr lang="en-US" sz="800" b="1" dirty="0">
                  <a:solidFill>
                    <a:srgbClr val="000000"/>
                  </a:solidFill>
                  <a:latin typeface="Arial"/>
                </a:rPr>
                <a:t>Read-Aloud</a:t>
              </a:r>
            </a:p>
          </p:txBody>
        </p:sp>
        <p:cxnSp>
          <p:nvCxnSpPr>
            <p:cNvPr id="72" name="Straight Connector 71">
              <a:extLst>
                <a:ext uri="{FF2B5EF4-FFF2-40B4-BE49-F238E27FC236}">
                  <a16:creationId xmlns:a16="http://schemas.microsoft.com/office/drawing/2014/main" id="{3C0343AE-4D54-9BF7-6C9E-76C5FF441344}"/>
                </a:ext>
              </a:extLst>
            </p:cNvPr>
            <p:cNvCxnSpPr/>
            <p:nvPr/>
          </p:nvCxnSpPr>
          <p:spPr>
            <a:xfrm rot="5400000">
              <a:off x="7607609"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3" name="Isosceles Triangle 72">
              <a:extLst>
                <a:ext uri="{FF2B5EF4-FFF2-40B4-BE49-F238E27FC236}">
                  <a16:creationId xmlns:a16="http://schemas.microsoft.com/office/drawing/2014/main" id="{802585B4-6EDF-44E0-E579-0466774CC91D}"/>
                </a:ext>
              </a:extLst>
            </p:cNvPr>
            <p:cNvSpPr/>
            <p:nvPr/>
          </p:nvSpPr>
          <p:spPr>
            <a:xfrm>
              <a:off x="8130208" y="3182362"/>
              <a:ext cx="228600" cy="228600"/>
            </a:xfrm>
            <a:prstGeom prst="triangl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74" name="Straight Connector 73">
              <a:extLst>
                <a:ext uri="{FF2B5EF4-FFF2-40B4-BE49-F238E27FC236}">
                  <a16:creationId xmlns:a16="http://schemas.microsoft.com/office/drawing/2014/main" id="{D76E5DE7-B57B-949F-2766-2BA2FE188B10}"/>
                </a:ext>
              </a:extLst>
            </p:cNvPr>
            <p:cNvCxnSpPr/>
            <p:nvPr/>
          </p:nvCxnSpPr>
          <p:spPr>
            <a:xfrm rot="5400000">
              <a:off x="7786440"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51C86B7E-4872-75EB-B1C9-801ECB1F6B63}"/>
                </a:ext>
              </a:extLst>
            </p:cNvPr>
            <p:cNvSpPr txBox="1"/>
            <p:nvPr/>
          </p:nvSpPr>
          <p:spPr>
            <a:xfrm>
              <a:off x="7981160" y="4347400"/>
              <a:ext cx="682488" cy="278468"/>
            </a:xfrm>
            <a:prstGeom prst="rect">
              <a:avLst/>
            </a:prstGeom>
            <a:noFill/>
          </p:spPr>
          <p:txBody>
            <a:bodyPr wrap="square" rtlCol="0">
              <a:spAutoFit/>
            </a:bodyPr>
            <a:lstStyle/>
            <a:p>
              <a:r>
                <a:rPr lang="en-US" sz="800" b="1" dirty="0">
                  <a:solidFill>
                    <a:srgbClr val="000000"/>
                  </a:solidFill>
                  <a:latin typeface="Arial"/>
                </a:rPr>
                <a:t>Conduct Gold Team</a:t>
              </a:r>
            </a:p>
          </p:txBody>
        </p:sp>
        <p:sp>
          <p:nvSpPr>
            <p:cNvPr id="76" name="Isosceles Triangle 75">
              <a:extLst>
                <a:ext uri="{FF2B5EF4-FFF2-40B4-BE49-F238E27FC236}">
                  <a16:creationId xmlns:a16="http://schemas.microsoft.com/office/drawing/2014/main" id="{83B67D5D-912C-5213-82C9-57A0508FE670}"/>
                </a:ext>
              </a:extLst>
            </p:cNvPr>
            <p:cNvSpPr/>
            <p:nvPr/>
          </p:nvSpPr>
          <p:spPr>
            <a:xfrm>
              <a:off x="8507896" y="3182362"/>
              <a:ext cx="228600" cy="228600"/>
            </a:xfrm>
            <a:prstGeom prst="triangle">
              <a:avLst/>
            </a:prstGeom>
            <a:solidFill>
              <a:srgbClr val="FFFFFF"/>
            </a:solidFill>
            <a:ln w="3175">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77" name="TextBox 76">
              <a:extLst>
                <a:ext uri="{FF2B5EF4-FFF2-40B4-BE49-F238E27FC236}">
                  <a16:creationId xmlns:a16="http://schemas.microsoft.com/office/drawing/2014/main" id="{AC10EC70-1AF1-6A9F-CD8F-D01AA5B619B8}"/>
                </a:ext>
              </a:extLst>
            </p:cNvPr>
            <p:cNvSpPr txBox="1"/>
            <p:nvPr/>
          </p:nvSpPr>
          <p:spPr>
            <a:xfrm>
              <a:off x="8358807" y="2127157"/>
              <a:ext cx="655984" cy="379730"/>
            </a:xfrm>
            <a:prstGeom prst="rect">
              <a:avLst/>
            </a:prstGeom>
            <a:noFill/>
          </p:spPr>
          <p:txBody>
            <a:bodyPr wrap="square" rtlCol="0">
              <a:spAutoFit/>
            </a:bodyPr>
            <a:lstStyle/>
            <a:p>
              <a:r>
                <a:rPr lang="en-US" sz="800" b="1" dirty="0">
                  <a:solidFill>
                    <a:srgbClr val="000000"/>
                  </a:solidFill>
                  <a:latin typeface="Arial"/>
                </a:rPr>
                <a:t>Print, </a:t>
              </a:r>
            </a:p>
            <a:p>
              <a:r>
                <a:rPr lang="en-US" sz="800" b="1" dirty="0">
                  <a:solidFill>
                    <a:srgbClr val="000000"/>
                  </a:solidFill>
                  <a:latin typeface="Arial"/>
                </a:rPr>
                <a:t>Check, Deliver</a:t>
              </a:r>
            </a:p>
          </p:txBody>
        </p:sp>
        <p:cxnSp>
          <p:nvCxnSpPr>
            <p:cNvPr id="78" name="Straight Connector 77">
              <a:extLst>
                <a:ext uri="{FF2B5EF4-FFF2-40B4-BE49-F238E27FC236}">
                  <a16:creationId xmlns:a16="http://schemas.microsoft.com/office/drawing/2014/main" id="{922E2499-1F62-DE68-3C32-AAE759AA066D}"/>
                </a:ext>
              </a:extLst>
            </p:cNvPr>
            <p:cNvCxnSpPr/>
            <p:nvPr/>
          </p:nvCxnSpPr>
          <p:spPr>
            <a:xfrm rot="5400000">
              <a:off x="8270213"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5E62A113-FD5D-42EA-C249-A74824B8FF0F}"/>
                </a:ext>
              </a:extLst>
            </p:cNvPr>
            <p:cNvSpPr txBox="1"/>
            <p:nvPr/>
          </p:nvSpPr>
          <p:spPr>
            <a:xfrm>
              <a:off x="8130207" y="4887992"/>
              <a:ext cx="791820" cy="329100"/>
            </a:xfrm>
            <a:prstGeom prst="rect">
              <a:avLst/>
            </a:prstGeom>
            <a:noFill/>
          </p:spPr>
          <p:txBody>
            <a:bodyPr wrap="square" rtlCol="0">
              <a:spAutoFit/>
            </a:bodyPr>
            <a:lstStyle/>
            <a:p>
              <a:r>
                <a:rPr lang="en-US" sz="1000" b="1" dirty="0">
                  <a:solidFill>
                    <a:srgbClr val="000000"/>
                  </a:solidFill>
                  <a:latin typeface="Arial"/>
                </a:rPr>
                <a:t>Production </a:t>
              </a:r>
            </a:p>
            <a:p>
              <a:r>
                <a:rPr lang="en-US" sz="1000" b="1" dirty="0">
                  <a:solidFill>
                    <a:srgbClr val="000000"/>
                  </a:solidFill>
                  <a:latin typeface="Arial"/>
                </a:rPr>
                <a:t>Phase</a:t>
              </a:r>
            </a:p>
          </p:txBody>
        </p:sp>
        <p:sp>
          <p:nvSpPr>
            <p:cNvPr id="80" name="Isosceles Triangle 79">
              <a:extLst>
                <a:ext uri="{FF2B5EF4-FFF2-40B4-BE49-F238E27FC236}">
                  <a16:creationId xmlns:a16="http://schemas.microsoft.com/office/drawing/2014/main" id="{CDA9BF0E-A8E7-D337-D9BD-2217C7D90FE8}"/>
                </a:ext>
              </a:extLst>
            </p:cNvPr>
            <p:cNvSpPr/>
            <p:nvPr/>
          </p:nvSpPr>
          <p:spPr>
            <a:xfrm>
              <a:off x="9263269"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81" name="TextBox 80">
              <a:extLst>
                <a:ext uri="{FF2B5EF4-FFF2-40B4-BE49-F238E27FC236}">
                  <a16:creationId xmlns:a16="http://schemas.microsoft.com/office/drawing/2014/main" id="{34657C54-8601-F5D3-43E4-5C26D5334781}"/>
                </a:ext>
              </a:extLst>
            </p:cNvPr>
            <p:cNvSpPr txBox="1"/>
            <p:nvPr/>
          </p:nvSpPr>
          <p:spPr>
            <a:xfrm>
              <a:off x="8958633" y="2127157"/>
              <a:ext cx="1023006" cy="379730"/>
            </a:xfrm>
            <a:prstGeom prst="rect">
              <a:avLst/>
            </a:prstGeom>
            <a:noFill/>
          </p:spPr>
          <p:txBody>
            <a:bodyPr wrap="square" rtlCol="0">
              <a:spAutoFit/>
            </a:bodyPr>
            <a:lstStyle/>
            <a:p>
              <a:r>
                <a:rPr lang="en-US" sz="800" b="1" dirty="0">
                  <a:solidFill>
                    <a:srgbClr val="000000"/>
                  </a:solidFill>
                  <a:latin typeface="Arial"/>
                </a:rPr>
                <a:t>Implement Post-Delivery Win Strategy, Orals, FPR</a:t>
              </a:r>
            </a:p>
          </p:txBody>
        </p:sp>
        <p:cxnSp>
          <p:nvCxnSpPr>
            <p:cNvPr id="82" name="Straight Connector 81">
              <a:extLst>
                <a:ext uri="{FF2B5EF4-FFF2-40B4-BE49-F238E27FC236}">
                  <a16:creationId xmlns:a16="http://schemas.microsoft.com/office/drawing/2014/main" id="{309A8168-19E9-06B2-BA2A-669FB58D7180}"/>
                </a:ext>
              </a:extLst>
            </p:cNvPr>
            <p:cNvCxnSpPr/>
            <p:nvPr/>
          </p:nvCxnSpPr>
          <p:spPr>
            <a:xfrm rot="5400000">
              <a:off x="903746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3" name="Isosceles Triangle 82">
              <a:extLst>
                <a:ext uri="{FF2B5EF4-FFF2-40B4-BE49-F238E27FC236}">
                  <a16:creationId xmlns:a16="http://schemas.microsoft.com/office/drawing/2014/main" id="{11B67211-768F-A6E0-2606-336CD34E88A0}"/>
                </a:ext>
              </a:extLst>
            </p:cNvPr>
            <p:cNvSpPr/>
            <p:nvPr/>
          </p:nvSpPr>
          <p:spPr>
            <a:xfrm>
              <a:off x="8915398"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84" name="Straight Connector 83">
              <a:extLst>
                <a:ext uri="{FF2B5EF4-FFF2-40B4-BE49-F238E27FC236}">
                  <a16:creationId xmlns:a16="http://schemas.microsoft.com/office/drawing/2014/main" id="{4ACAE52B-3F3F-A9C9-78F3-B217C40C2ABD}"/>
                </a:ext>
              </a:extLst>
            </p:cNvPr>
            <p:cNvCxnSpPr/>
            <p:nvPr/>
          </p:nvCxnSpPr>
          <p:spPr>
            <a:xfrm rot="5400000">
              <a:off x="8574945" y="389718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091CD6A8-519E-5A4C-1F94-11A2324092F9}"/>
                </a:ext>
              </a:extLst>
            </p:cNvPr>
            <p:cNvSpPr txBox="1"/>
            <p:nvPr/>
          </p:nvSpPr>
          <p:spPr>
            <a:xfrm>
              <a:off x="8675134" y="4348891"/>
              <a:ext cx="866430" cy="278468"/>
            </a:xfrm>
            <a:prstGeom prst="rect">
              <a:avLst/>
            </a:prstGeom>
            <a:noFill/>
          </p:spPr>
          <p:txBody>
            <a:bodyPr wrap="square" rtlCol="0">
              <a:spAutoFit/>
            </a:bodyPr>
            <a:lstStyle/>
            <a:p>
              <a:r>
                <a:rPr lang="en-US" sz="800" b="1" dirty="0">
                  <a:solidFill>
                    <a:srgbClr val="000000"/>
                  </a:solidFill>
                  <a:latin typeface="Arial"/>
                </a:rPr>
                <a:t>Collect Lessons Learned</a:t>
              </a:r>
            </a:p>
          </p:txBody>
        </p:sp>
        <p:sp>
          <p:nvSpPr>
            <p:cNvPr id="86" name="Isosceles Triangle 85">
              <a:extLst>
                <a:ext uri="{FF2B5EF4-FFF2-40B4-BE49-F238E27FC236}">
                  <a16:creationId xmlns:a16="http://schemas.microsoft.com/office/drawing/2014/main" id="{CE760309-BEE1-0EDF-BCA0-A3CBFFAF8D33}"/>
                </a:ext>
              </a:extLst>
            </p:cNvPr>
            <p:cNvSpPr/>
            <p:nvPr/>
          </p:nvSpPr>
          <p:spPr>
            <a:xfrm>
              <a:off x="9776788"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87" name="Straight Connector 86">
              <a:extLst>
                <a:ext uri="{FF2B5EF4-FFF2-40B4-BE49-F238E27FC236}">
                  <a16:creationId xmlns:a16="http://schemas.microsoft.com/office/drawing/2014/main" id="{6978775E-FF7E-C3F0-68BB-EF3C234D7CD9}"/>
                </a:ext>
              </a:extLst>
            </p:cNvPr>
            <p:cNvCxnSpPr/>
            <p:nvPr/>
          </p:nvCxnSpPr>
          <p:spPr>
            <a:xfrm rot="5400000">
              <a:off x="9436335" y="389718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id="{A3C518D8-1706-5223-19A2-B61ADE7DAE33}"/>
                </a:ext>
              </a:extLst>
            </p:cNvPr>
            <p:cNvSpPr txBox="1"/>
            <p:nvPr/>
          </p:nvSpPr>
          <p:spPr>
            <a:xfrm>
              <a:off x="9524998" y="4348891"/>
              <a:ext cx="762000" cy="177208"/>
            </a:xfrm>
            <a:prstGeom prst="rect">
              <a:avLst/>
            </a:prstGeom>
            <a:noFill/>
          </p:spPr>
          <p:txBody>
            <a:bodyPr wrap="square" rtlCol="0">
              <a:spAutoFit/>
            </a:bodyPr>
            <a:lstStyle/>
            <a:p>
              <a:r>
                <a:rPr lang="en-US" sz="800" b="1" dirty="0">
                  <a:solidFill>
                    <a:srgbClr val="000000"/>
                  </a:solidFill>
                  <a:latin typeface="Arial"/>
                </a:rPr>
                <a:t>Attend Debrief</a:t>
              </a:r>
            </a:p>
          </p:txBody>
        </p:sp>
        <p:sp>
          <p:nvSpPr>
            <p:cNvPr id="89" name="Isosceles Triangle 88">
              <a:extLst>
                <a:ext uri="{FF2B5EF4-FFF2-40B4-BE49-F238E27FC236}">
                  <a16:creationId xmlns:a16="http://schemas.microsoft.com/office/drawing/2014/main" id="{393A6547-8922-C141-21AB-7E590C5FC69E}"/>
                </a:ext>
              </a:extLst>
            </p:cNvPr>
            <p:cNvSpPr/>
            <p:nvPr/>
          </p:nvSpPr>
          <p:spPr>
            <a:xfrm>
              <a:off x="10031895"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90" name="TextBox 89">
              <a:extLst>
                <a:ext uri="{FF2B5EF4-FFF2-40B4-BE49-F238E27FC236}">
                  <a16:creationId xmlns:a16="http://schemas.microsoft.com/office/drawing/2014/main" id="{320942F5-3AC4-8249-1819-D6B717756DF2}"/>
                </a:ext>
              </a:extLst>
            </p:cNvPr>
            <p:cNvSpPr txBox="1"/>
            <p:nvPr/>
          </p:nvSpPr>
          <p:spPr>
            <a:xfrm>
              <a:off x="9912626" y="2127157"/>
              <a:ext cx="755373" cy="379730"/>
            </a:xfrm>
            <a:prstGeom prst="rect">
              <a:avLst/>
            </a:prstGeom>
            <a:noFill/>
          </p:spPr>
          <p:txBody>
            <a:bodyPr wrap="square" rtlCol="0">
              <a:spAutoFit/>
            </a:bodyPr>
            <a:lstStyle/>
            <a:p>
              <a:r>
                <a:rPr lang="en-US" sz="800" b="1" dirty="0">
                  <a:solidFill>
                    <a:srgbClr val="000000"/>
                  </a:solidFill>
                  <a:latin typeface="Arial"/>
                </a:rPr>
                <a:t>Update Lessons Learned</a:t>
              </a:r>
            </a:p>
          </p:txBody>
        </p:sp>
        <p:cxnSp>
          <p:nvCxnSpPr>
            <p:cNvPr id="92" name="Straight Connector 91">
              <a:extLst>
                <a:ext uri="{FF2B5EF4-FFF2-40B4-BE49-F238E27FC236}">
                  <a16:creationId xmlns:a16="http://schemas.microsoft.com/office/drawing/2014/main" id="{5A7C635B-1278-6F87-5EA2-4768DA90F746}"/>
                </a:ext>
              </a:extLst>
            </p:cNvPr>
            <p:cNvCxnSpPr/>
            <p:nvPr/>
          </p:nvCxnSpPr>
          <p:spPr>
            <a:xfrm rot="5400000">
              <a:off x="9794212"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96E9D7AF-3C04-E8E0-6A7B-5DAE74F6E54D}"/>
                </a:ext>
              </a:extLst>
            </p:cNvPr>
            <p:cNvSpPr txBox="1"/>
            <p:nvPr/>
          </p:nvSpPr>
          <p:spPr>
            <a:xfrm>
              <a:off x="8915397" y="4887992"/>
              <a:ext cx="1482522" cy="202522"/>
            </a:xfrm>
            <a:prstGeom prst="rect">
              <a:avLst/>
            </a:prstGeom>
            <a:noFill/>
          </p:spPr>
          <p:txBody>
            <a:bodyPr wrap="square" rtlCol="0">
              <a:spAutoFit/>
            </a:bodyPr>
            <a:lstStyle/>
            <a:p>
              <a:r>
                <a:rPr lang="en-US" sz="1000" b="1" dirty="0">
                  <a:solidFill>
                    <a:srgbClr val="000000"/>
                  </a:solidFill>
                  <a:latin typeface="Arial"/>
                </a:rPr>
                <a:t>Post-Proposal Phase</a:t>
              </a:r>
            </a:p>
          </p:txBody>
        </p:sp>
        <p:sp>
          <p:nvSpPr>
            <p:cNvPr id="94" name="Flowchart: Decision 93">
              <a:extLst>
                <a:ext uri="{FF2B5EF4-FFF2-40B4-BE49-F238E27FC236}">
                  <a16:creationId xmlns:a16="http://schemas.microsoft.com/office/drawing/2014/main" id="{E3A3F919-2C82-848E-FF68-FB177D1739F1}"/>
                </a:ext>
              </a:extLst>
            </p:cNvPr>
            <p:cNvSpPr/>
            <p:nvPr/>
          </p:nvSpPr>
          <p:spPr>
            <a:xfrm>
              <a:off x="9524998" y="3106162"/>
              <a:ext cx="228600" cy="304800"/>
            </a:xfrm>
            <a:prstGeom prst="flowChartDecision">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95" name="TextBox 94">
              <a:extLst>
                <a:ext uri="{FF2B5EF4-FFF2-40B4-BE49-F238E27FC236}">
                  <a16:creationId xmlns:a16="http://schemas.microsoft.com/office/drawing/2014/main" id="{385A3824-CE33-3FB3-B523-AA5E3F4BC1AB}"/>
                </a:ext>
              </a:extLst>
            </p:cNvPr>
            <p:cNvSpPr txBox="1"/>
            <p:nvPr/>
          </p:nvSpPr>
          <p:spPr>
            <a:xfrm>
              <a:off x="9412354" y="3404649"/>
              <a:ext cx="457200" cy="177208"/>
            </a:xfrm>
            <a:prstGeom prst="rect">
              <a:avLst/>
            </a:prstGeom>
            <a:noFill/>
          </p:spPr>
          <p:txBody>
            <a:bodyPr wrap="square" rtlCol="0">
              <a:spAutoFit/>
            </a:bodyPr>
            <a:lstStyle/>
            <a:p>
              <a:r>
                <a:rPr lang="en-US" sz="800" b="1" dirty="0">
                  <a:solidFill>
                    <a:srgbClr val="000000"/>
                  </a:solidFill>
                  <a:latin typeface="Arial"/>
                </a:rPr>
                <a:t>Award</a:t>
              </a:r>
            </a:p>
          </p:txBody>
        </p:sp>
      </p:grpSp>
      <p:sp>
        <p:nvSpPr>
          <p:cNvPr id="98" name="Oval 97"/>
          <p:cNvSpPr/>
          <p:nvPr/>
        </p:nvSpPr>
        <p:spPr bwMode="auto">
          <a:xfrm>
            <a:off x="1824481" y="1748272"/>
            <a:ext cx="6824300" cy="3477698"/>
          </a:xfrm>
          <a:prstGeom prst="ellipse">
            <a:avLst/>
          </a:prstGeom>
          <a:noFill/>
          <a:ln w="1905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
        <p:nvSpPr>
          <p:cNvPr id="187" name="Oval 186"/>
          <p:cNvSpPr/>
          <p:nvPr/>
        </p:nvSpPr>
        <p:spPr bwMode="auto">
          <a:xfrm>
            <a:off x="1803617" y="2333849"/>
            <a:ext cx="1273144" cy="2267827"/>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1424005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301" y="357547"/>
            <a:ext cx="4438073" cy="1023937"/>
          </a:xfrm>
        </p:spPr>
        <p:txBody>
          <a:bodyPr>
            <a:normAutofit fontScale="90000"/>
          </a:bodyPr>
          <a:lstStyle/>
          <a:p>
            <a:pPr>
              <a:defRPr/>
            </a:pPr>
            <a:r>
              <a:rPr b="1" dirty="0"/>
              <a:t>Landmine </a:t>
            </a:r>
            <a:r>
              <a:rPr lang="en-US" b="1" dirty="0"/>
              <a:t>4</a:t>
            </a:r>
            <a:r>
              <a:rPr b="1" dirty="0"/>
              <a:t>: </a:t>
            </a:r>
            <a:r>
              <a:rPr lang="en-US" dirty="0"/>
              <a:t>Botching</a:t>
            </a:r>
            <a:r>
              <a:rPr dirty="0"/>
              <a:t> the Kickoff</a:t>
            </a:r>
          </a:p>
        </p:txBody>
      </p:sp>
      <p:sp>
        <p:nvSpPr>
          <p:cNvPr id="8195" name="Content Placeholder 2"/>
          <p:cNvSpPr>
            <a:spLocks noGrp="1"/>
          </p:cNvSpPr>
          <p:nvPr>
            <p:ph idx="1"/>
          </p:nvPr>
        </p:nvSpPr>
        <p:spPr>
          <a:xfrm>
            <a:off x="368301" y="1603461"/>
            <a:ext cx="4965699" cy="4818454"/>
          </a:xfrm>
        </p:spPr>
        <p:txBody>
          <a:bodyPr>
            <a:normAutofit fontScale="92500" lnSpcReduction="10000"/>
          </a:bodyPr>
          <a:lstStyle/>
          <a:p>
            <a:r>
              <a:rPr lang="en-US" sz="2000" dirty="0">
                <a:latin typeface="Arial" charset="0"/>
                <a:cs typeface="Arial" charset="0"/>
              </a:rPr>
              <a:t>Lack of “cat-herding:”</a:t>
            </a:r>
          </a:p>
          <a:p>
            <a:pPr lvl="1"/>
            <a:r>
              <a:rPr lang="en-US" sz="1800" dirty="0">
                <a:latin typeface="Arial" charset="0"/>
                <a:cs typeface="Arial" charset="0"/>
              </a:rPr>
              <a:t>Not getting the commitments to attend from important players</a:t>
            </a:r>
          </a:p>
          <a:p>
            <a:r>
              <a:rPr lang="en-US" sz="2000" dirty="0">
                <a:latin typeface="Arial" charset="0"/>
                <a:cs typeface="Arial" charset="0"/>
              </a:rPr>
              <a:t>Logistics mistakes: </a:t>
            </a:r>
          </a:p>
          <a:p>
            <a:pPr lvl="1"/>
            <a:r>
              <a:rPr lang="en-US" sz="1800" dirty="0">
                <a:latin typeface="Arial" charset="0"/>
                <a:cs typeface="Arial" charset="0"/>
              </a:rPr>
              <a:t>Failure to distribute the solicitation to the right people, request questions in the right collection format, and issuing no reminder to read the solicitation</a:t>
            </a:r>
          </a:p>
          <a:p>
            <a:pPr lvl="1"/>
            <a:r>
              <a:rPr lang="en-US" sz="1800" dirty="0">
                <a:latin typeface="Arial" charset="0"/>
                <a:cs typeface="Arial" charset="0"/>
              </a:rPr>
              <a:t>Not issuing invitations for the kickoff meeting in time for people to plan</a:t>
            </a:r>
          </a:p>
          <a:p>
            <a:r>
              <a:rPr lang="en-US" sz="2000" dirty="0">
                <a:latin typeface="Arial" charset="0"/>
                <a:cs typeface="Arial" charset="0"/>
              </a:rPr>
              <a:t>Lack of preparation:</a:t>
            </a:r>
          </a:p>
          <a:p>
            <a:pPr lvl="1"/>
            <a:r>
              <a:rPr lang="en-US" sz="1800" dirty="0">
                <a:latin typeface="Arial" charset="0"/>
                <a:cs typeface="Arial" charset="0"/>
              </a:rPr>
              <a:t>Showing up without all the kickoff brief and assignments ready</a:t>
            </a:r>
          </a:p>
          <a:p>
            <a:pPr lvl="1"/>
            <a:r>
              <a:rPr lang="en-US" sz="1800" dirty="0">
                <a:latin typeface="Arial" charset="0"/>
                <a:cs typeface="Arial" charset="0"/>
              </a:rPr>
              <a:t>Agenda, brief, and proposal plan poorly thought through, with a hope that it will all be decided </a:t>
            </a:r>
            <a:r>
              <a:rPr lang="en-US" sz="1800" b="1" dirty="0">
                <a:latin typeface="Arial" charset="0"/>
                <a:cs typeface="Arial" charset="0"/>
              </a:rPr>
              <a:t>during</a:t>
            </a:r>
            <a:r>
              <a:rPr lang="en-US" sz="1800" dirty="0">
                <a:latin typeface="Arial" charset="0"/>
                <a:cs typeface="Arial" charset="0"/>
              </a:rPr>
              <a:t> the kickoff</a:t>
            </a:r>
          </a:p>
          <a:p>
            <a:pPr lvl="1"/>
            <a:r>
              <a:rPr lang="en-US" sz="1800" dirty="0">
                <a:latin typeface="Arial" charset="0"/>
                <a:cs typeface="Arial" charset="0"/>
              </a:rPr>
              <a:t>Failure to take into consideration the psychological power of the kickoff</a:t>
            </a:r>
          </a:p>
        </p:txBody>
      </p:sp>
      <p:pic>
        <p:nvPicPr>
          <p:cNvPr id="5" name="Picture 4" descr="A person in a suit and glasses with many cats floating around her&#10;&#10;Description automatically generated">
            <a:extLst>
              <a:ext uri="{FF2B5EF4-FFF2-40B4-BE49-F238E27FC236}">
                <a16:creationId xmlns:a16="http://schemas.microsoft.com/office/drawing/2014/main" id="{BE006A7A-2937-ED42-4688-5A136AFAF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8896993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1000"/>
                                        <p:tgtEl>
                                          <p:spTgt spid="8195">
                                            <p:txEl>
                                              <p:pRg st="0" end="0"/>
                                            </p:txEl>
                                          </p:spTgt>
                                        </p:tgtEl>
                                      </p:cBhvr>
                                    </p:animEffect>
                                    <p:anim calcmode="lin" valueType="num">
                                      <p:cBhvr>
                                        <p:cTn id="8" dur="1000" fill="hold"/>
                                        <p:tgtEl>
                                          <p:spTgt spid="81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1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5">
                                            <p:txEl>
                                              <p:pRg st="1" end="1"/>
                                            </p:txEl>
                                          </p:spTgt>
                                        </p:tgtEl>
                                        <p:attrNameLst>
                                          <p:attrName>style.visibility</p:attrName>
                                        </p:attrNameLst>
                                      </p:cBhvr>
                                      <p:to>
                                        <p:strVal val="visible"/>
                                      </p:to>
                                    </p:set>
                                    <p:animEffect transition="in" filter="fade">
                                      <p:cBhvr>
                                        <p:cTn id="14" dur="1000"/>
                                        <p:tgtEl>
                                          <p:spTgt spid="8195">
                                            <p:txEl>
                                              <p:pRg st="1" end="1"/>
                                            </p:txEl>
                                          </p:spTgt>
                                        </p:tgtEl>
                                      </p:cBhvr>
                                    </p:animEffect>
                                    <p:anim calcmode="lin" valueType="num">
                                      <p:cBhvr>
                                        <p:cTn id="15" dur="1000" fill="hold"/>
                                        <p:tgtEl>
                                          <p:spTgt spid="81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1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195">
                                            <p:txEl>
                                              <p:pRg st="2" end="2"/>
                                            </p:txEl>
                                          </p:spTgt>
                                        </p:tgtEl>
                                        <p:attrNameLst>
                                          <p:attrName>style.visibility</p:attrName>
                                        </p:attrNameLst>
                                      </p:cBhvr>
                                      <p:to>
                                        <p:strVal val="visible"/>
                                      </p:to>
                                    </p:set>
                                    <p:animEffect transition="in" filter="fade">
                                      <p:cBhvr>
                                        <p:cTn id="21" dur="1000"/>
                                        <p:tgtEl>
                                          <p:spTgt spid="8195">
                                            <p:txEl>
                                              <p:pRg st="2" end="2"/>
                                            </p:txEl>
                                          </p:spTgt>
                                        </p:tgtEl>
                                      </p:cBhvr>
                                    </p:animEffect>
                                    <p:anim calcmode="lin" valueType="num">
                                      <p:cBhvr>
                                        <p:cTn id="22" dur="1000" fill="hold"/>
                                        <p:tgtEl>
                                          <p:spTgt spid="819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1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8195">
                                            <p:txEl>
                                              <p:pRg st="3" end="3"/>
                                            </p:txEl>
                                          </p:spTgt>
                                        </p:tgtEl>
                                        <p:attrNameLst>
                                          <p:attrName>style.visibility</p:attrName>
                                        </p:attrNameLst>
                                      </p:cBhvr>
                                      <p:to>
                                        <p:strVal val="visible"/>
                                      </p:to>
                                    </p:set>
                                    <p:animEffect transition="in" filter="fade">
                                      <p:cBhvr>
                                        <p:cTn id="28" dur="1000"/>
                                        <p:tgtEl>
                                          <p:spTgt spid="8195">
                                            <p:txEl>
                                              <p:pRg st="3" end="3"/>
                                            </p:txEl>
                                          </p:spTgt>
                                        </p:tgtEl>
                                      </p:cBhvr>
                                    </p:animEffect>
                                    <p:anim calcmode="lin" valueType="num">
                                      <p:cBhvr>
                                        <p:cTn id="29" dur="1000" fill="hold"/>
                                        <p:tgtEl>
                                          <p:spTgt spid="819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19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nodeType="clickEffect">
                                  <p:stCondLst>
                                    <p:cond delay="0"/>
                                  </p:stCondLst>
                                  <p:childTnLst>
                                    <p:set>
                                      <p:cBhvr>
                                        <p:cTn id="34" dur="1" fill="hold">
                                          <p:stCondLst>
                                            <p:cond delay="0"/>
                                          </p:stCondLst>
                                        </p:cTn>
                                        <p:tgtEl>
                                          <p:spTgt spid="8195">
                                            <p:txEl>
                                              <p:pRg st="4" end="4"/>
                                            </p:txEl>
                                          </p:spTgt>
                                        </p:tgtEl>
                                        <p:attrNameLst>
                                          <p:attrName>style.visibility</p:attrName>
                                        </p:attrNameLst>
                                      </p:cBhvr>
                                      <p:to>
                                        <p:strVal val="visible"/>
                                      </p:to>
                                    </p:set>
                                    <p:animEffect transition="in" filter="fade">
                                      <p:cBhvr>
                                        <p:cTn id="35" dur="1000"/>
                                        <p:tgtEl>
                                          <p:spTgt spid="8195">
                                            <p:txEl>
                                              <p:pRg st="4" end="4"/>
                                            </p:txEl>
                                          </p:spTgt>
                                        </p:tgtEl>
                                      </p:cBhvr>
                                    </p:animEffect>
                                    <p:anim calcmode="lin" valueType="num">
                                      <p:cBhvr>
                                        <p:cTn id="36" dur="1000" fill="hold"/>
                                        <p:tgtEl>
                                          <p:spTgt spid="819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819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nodeType="clickEffect">
                                  <p:stCondLst>
                                    <p:cond delay="0"/>
                                  </p:stCondLst>
                                  <p:childTnLst>
                                    <p:set>
                                      <p:cBhvr>
                                        <p:cTn id="41" dur="1" fill="hold">
                                          <p:stCondLst>
                                            <p:cond delay="0"/>
                                          </p:stCondLst>
                                        </p:cTn>
                                        <p:tgtEl>
                                          <p:spTgt spid="8195">
                                            <p:txEl>
                                              <p:pRg st="5" end="5"/>
                                            </p:txEl>
                                          </p:spTgt>
                                        </p:tgtEl>
                                        <p:attrNameLst>
                                          <p:attrName>style.visibility</p:attrName>
                                        </p:attrNameLst>
                                      </p:cBhvr>
                                      <p:to>
                                        <p:strVal val="visible"/>
                                      </p:to>
                                    </p:set>
                                    <p:animEffect transition="in" filter="fade">
                                      <p:cBhvr>
                                        <p:cTn id="42" dur="1000"/>
                                        <p:tgtEl>
                                          <p:spTgt spid="8195">
                                            <p:txEl>
                                              <p:pRg st="5" end="5"/>
                                            </p:txEl>
                                          </p:spTgt>
                                        </p:tgtEl>
                                      </p:cBhvr>
                                    </p:animEffect>
                                    <p:anim calcmode="lin" valueType="num">
                                      <p:cBhvr>
                                        <p:cTn id="43" dur="1000" fill="hold"/>
                                        <p:tgtEl>
                                          <p:spTgt spid="819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8195">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195">
                                            <p:txEl>
                                              <p:pRg st="6" end="6"/>
                                            </p:txEl>
                                          </p:spTgt>
                                        </p:tgtEl>
                                        <p:attrNameLst>
                                          <p:attrName>style.visibility</p:attrName>
                                        </p:attrNameLst>
                                      </p:cBhvr>
                                      <p:to>
                                        <p:strVal val="visible"/>
                                      </p:to>
                                    </p:set>
                                    <p:animEffect transition="in" filter="fade">
                                      <p:cBhvr>
                                        <p:cTn id="47" dur="1000"/>
                                        <p:tgtEl>
                                          <p:spTgt spid="8195">
                                            <p:txEl>
                                              <p:pRg st="6" end="6"/>
                                            </p:txEl>
                                          </p:spTgt>
                                        </p:tgtEl>
                                      </p:cBhvr>
                                    </p:animEffect>
                                    <p:anim calcmode="lin" valueType="num">
                                      <p:cBhvr>
                                        <p:cTn id="48" dur="1000" fill="hold"/>
                                        <p:tgtEl>
                                          <p:spTgt spid="8195">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819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42" presetClass="entr" presetSubtype="0" fill="hold" nodeType="clickEffect">
                                  <p:stCondLst>
                                    <p:cond delay="0"/>
                                  </p:stCondLst>
                                  <p:childTnLst>
                                    <p:set>
                                      <p:cBhvr>
                                        <p:cTn id="53" dur="1" fill="hold">
                                          <p:stCondLst>
                                            <p:cond delay="0"/>
                                          </p:stCondLst>
                                        </p:cTn>
                                        <p:tgtEl>
                                          <p:spTgt spid="8195">
                                            <p:txEl>
                                              <p:pRg st="7" end="7"/>
                                            </p:txEl>
                                          </p:spTgt>
                                        </p:tgtEl>
                                        <p:attrNameLst>
                                          <p:attrName>style.visibility</p:attrName>
                                        </p:attrNameLst>
                                      </p:cBhvr>
                                      <p:to>
                                        <p:strVal val="visible"/>
                                      </p:to>
                                    </p:set>
                                    <p:animEffect transition="in" filter="fade">
                                      <p:cBhvr>
                                        <p:cTn id="54" dur="1000"/>
                                        <p:tgtEl>
                                          <p:spTgt spid="8195">
                                            <p:txEl>
                                              <p:pRg st="7" end="7"/>
                                            </p:txEl>
                                          </p:spTgt>
                                        </p:tgtEl>
                                      </p:cBhvr>
                                    </p:animEffect>
                                    <p:anim calcmode="lin" valueType="num">
                                      <p:cBhvr>
                                        <p:cTn id="55" dur="1000" fill="hold"/>
                                        <p:tgtEl>
                                          <p:spTgt spid="8195">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819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2" presetClass="entr" presetSubtype="0" fill="hold" nodeType="clickEffect">
                                  <p:stCondLst>
                                    <p:cond delay="0"/>
                                  </p:stCondLst>
                                  <p:childTnLst>
                                    <p:set>
                                      <p:cBhvr>
                                        <p:cTn id="60" dur="1" fill="hold">
                                          <p:stCondLst>
                                            <p:cond delay="0"/>
                                          </p:stCondLst>
                                        </p:cTn>
                                        <p:tgtEl>
                                          <p:spTgt spid="8195">
                                            <p:txEl>
                                              <p:pRg st="8" end="8"/>
                                            </p:txEl>
                                          </p:spTgt>
                                        </p:tgtEl>
                                        <p:attrNameLst>
                                          <p:attrName>style.visibility</p:attrName>
                                        </p:attrNameLst>
                                      </p:cBhvr>
                                      <p:to>
                                        <p:strVal val="visible"/>
                                      </p:to>
                                    </p:set>
                                    <p:animEffect transition="in" filter="fade">
                                      <p:cBhvr>
                                        <p:cTn id="61" dur="1000"/>
                                        <p:tgtEl>
                                          <p:spTgt spid="8195">
                                            <p:txEl>
                                              <p:pRg st="8" end="8"/>
                                            </p:txEl>
                                          </p:spTgt>
                                        </p:tgtEl>
                                      </p:cBhvr>
                                    </p:animEffect>
                                    <p:anim calcmode="lin" valueType="num">
                                      <p:cBhvr>
                                        <p:cTn id="62" dur="1000" fill="hold"/>
                                        <p:tgtEl>
                                          <p:spTgt spid="8195">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819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1"/>
            <a:ext cx="4629151" cy="1515520"/>
          </a:xfrm>
        </p:spPr>
        <p:txBody>
          <a:bodyPr>
            <a:noAutofit/>
          </a:bodyPr>
          <a:lstStyle/>
          <a:p>
            <a:r>
              <a:rPr lang="en-US" sz="3600" dirty="0"/>
              <a:t>Psychology of a Great Proposal Kickoff</a:t>
            </a:r>
          </a:p>
        </p:txBody>
      </p:sp>
      <p:sp>
        <p:nvSpPr>
          <p:cNvPr id="3" name="Content Placeholder 2"/>
          <p:cNvSpPr>
            <a:spLocks noGrp="1"/>
          </p:cNvSpPr>
          <p:nvPr>
            <p:ph idx="1"/>
          </p:nvPr>
        </p:nvSpPr>
        <p:spPr>
          <a:xfrm>
            <a:off x="209550" y="1579021"/>
            <a:ext cx="5124450" cy="4391025"/>
          </a:xfrm>
        </p:spPr>
        <p:txBody>
          <a:bodyPr>
            <a:noAutofit/>
          </a:bodyPr>
          <a:lstStyle/>
          <a:p>
            <a:pPr>
              <a:lnSpc>
                <a:spcPct val="80000"/>
              </a:lnSpc>
            </a:pPr>
            <a:r>
              <a:rPr lang="en-US" sz="2000" dirty="0"/>
              <a:t>Prevent typical kickoff-related failures:</a:t>
            </a:r>
          </a:p>
          <a:p>
            <a:pPr marL="400050" lvl="1">
              <a:lnSpc>
                <a:spcPct val="80000"/>
              </a:lnSpc>
            </a:pPr>
            <a:r>
              <a:rPr lang="en-US" sz="1800" dirty="0"/>
              <a:t>Hardly anyone shows up for the kick-off, and doesn’t participate later</a:t>
            </a:r>
          </a:p>
          <a:p>
            <a:pPr marL="400050" lvl="1">
              <a:lnSpc>
                <a:spcPct val="80000"/>
              </a:lnSpc>
            </a:pPr>
            <a:r>
              <a:rPr lang="en-US" sz="1800" dirty="0"/>
              <a:t>SMEs treat interim deadlines as the arbitrary products of a proposal manager’s whim</a:t>
            </a:r>
          </a:p>
          <a:p>
            <a:pPr marL="400050" lvl="1">
              <a:lnSpc>
                <a:spcPct val="80000"/>
              </a:lnSpc>
            </a:pPr>
            <a:r>
              <a:rPr lang="en-US" sz="1800" dirty="0"/>
              <a:t>Proposal team members unclear about expectations – what to do by when, the firmness of the deadlines, or the rules of communication </a:t>
            </a:r>
          </a:p>
          <a:p>
            <a:pPr marL="400050" lvl="1"/>
            <a:r>
              <a:rPr lang="en-US" sz="1800" dirty="0"/>
              <a:t>Writers don’t know the RFP, how to write, or what they are expected to prepare for their section</a:t>
            </a:r>
          </a:p>
          <a:p>
            <a:pPr marL="400050" lvl="1"/>
            <a:r>
              <a:rPr lang="en-US" sz="1800" dirty="0"/>
              <a:t>People are wondering where the proposal effort is located, and what happens next</a:t>
            </a:r>
            <a:endParaRPr lang="en-US" altLang="ko-KR" sz="1800" dirty="0">
              <a:ea typeface="굴림" pitchFamily="34" charset="-127"/>
            </a:endParaRPr>
          </a:p>
          <a:p>
            <a:pPr marL="400050" lvl="1">
              <a:lnSpc>
                <a:spcPct val="80000"/>
              </a:lnSpc>
            </a:pPr>
            <a:r>
              <a:rPr lang="en-US" altLang="ko-KR" sz="1800" dirty="0">
                <a:ea typeface="굴림" pitchFamily="34" charset="-127"/>
              </a:rPr>
              <a:t>Proposal team members say to you “I didn’t know I had to…” </a:t>
            </a:r>
          </a:p>
          <a:p>
            <a:pPr marL="400050" lvl="1">
              <a:lnSpc>
                <a:spcPct val="80000"/>
              </a:lnSpc>
            </a:pPr>
            <a:r>
              <a:rPr lang="en-US" altLang="ko-KR" sz="1800" dirty="0">
                <a:ea typeface="굴림" pitchFamily="34" charset="-127"/>
              </a:rPr>
              <a:t>You are stressing out when it comes to deadlines or getting quality text and graphics</a:t>
            </a:r>
          </a:p>
          <a:p>
            <a:pPr marL="400050" lvl="1">
              <a:lnSpc>
                <a:spcPct val="80000"/>
              </a:lnSpc>
            </a:pPr>
            <a:r>
              <a:rPr lang="en-US" altLang="ko-KR" sz="1800" dirty="0">
                <a:ea typeface="굴림" pitchFamily="34" charset="-127"/>
              </a:rPr>
              <a:t>You are rewriting the entire proposal</a:t>
            </a:r>
          </a:p>
        </p:txBody>
      </p:sp>
      <p:pic>
        <p:nvPicPr>
          <p:cNvPr id="6" name="Picture 5" descr="A person standing in front of a group of people&#10;&#10;Description automatically generated">
            <a:extLst>
              <a:ext uri="{FF2B5EF4-FFF2-40B4-BE49-F238E27FC236}">
                <a16:creationId xmlns:a16="http://schemas.microsoft.com/office/drawing/2014/main" id="{B8FE39B0-EFAE-0123-FCD6-DAA2994076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7" name="Rectangle 6"/>
          <p:cNvSpPr/>
          <p:nvPr/>
        </p:nvSpPr>
        <p:spPr>
          <a:xfrm>
            <a:off x="5867401" y="296096"/>
            <a:ext cx="4933949" cy="1200329"/>
          </a:xfrm>
          <a:prstGeom prst="rect">
            <a:avLst/>
          </a:prstGeom>
        </p:spPr>
        <p:txBody>
          <a:bodyPr wrap="square">
            <a:spAutoFit/>
          </a:bodyPr>
          <a:lstStyle/>
          <a:p>
            <a:pPr lvl="0" eaLnBrk="0" fontAlgn="base" hangingPunct="0">
              <a:spcBef>
                <a:spcPct val="60000"/>
              </a:spcBef>
              <a:spcAft>
                <a:spcPct val="0"/>
              </a:spcAft>
              <a:buClr>
                <a:srgbClr val="0061B2"/>
              </a:buClr>
            </a:pPr>
            <a:r>
              <a:rPr lang="en-US" i="1" kern="0" dirty="0">
                <a:solidFill>
                  <a:schemeClr val="bg1"/>
                </a:solidFill>
                <a:ea typeface="ＭＳ Ｐゴシック" charset="0"/>
              </a:rPr>
              <a:t>A proposal kickoff is not a group RFP reading session, win themes brainstorming, or a speedy assignment issuance session – it is a show that sets the tone from the start</a:t>
            </a:r>
          </a:p>
        </p:txBody>
      </p:sp>
    </p:spTree>
    <p:extLst>
      <p:ext uri="{BB962C8B-B14F-4D97-AF65-F5344CB8AC3E}">
        <p14:creationId xmlns:p14="http://schemas.microsoft.com/office/powerpoint/2010/main" val="3758691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979" y="480118"/>
            <a:ext cx="7347671" cy="600075"/>
          </a:xfrm>
        </p:spPr>
        <p:txBody>
          <a:bodyPr>
            <a:normAutofit fontScale="90000"/>
          </a:bodyPr>
          <a:lstStyle/>
          <a:p>
            <a:r>
              <a:rPr lang="en-US" dirty="0"/>
              <a:t>Determining Appropriate Size and Level of Proposal Kickoff</a:t>
            </a:r>
          </a:p>
        </p:txBody>
      </p:sp>
      <p:graphicFrame>
        <p:nvGraphicFramePr>
          <p:cNvPr id="5" name="Content Placeholder 5"/>
          <p:cNvGraphicFramePr>
            <a:graphicFrameLocks noGrp="1"/>
          </p:cNvGraphicFramePr>
          <p:nvPr>
            <p:ph idx="1"/>
            <p:extLst>
              <p:ext uri="{D42A27DB-BD31-4B8C-83A1-F6EECF244321}">
                <p14:modId xmlns:p14="http://schemas.microsoft.com/office/powerpoint/2010/main" val="2013542357"/>
              </p:ext>
            </p:extLst>
          </p:nvPr>
        </p:nvGraphicFramePr>
        <p:xfrm>
          <a:off x="610650" y="2090397"/>
          <a:ext cx="10970699" cy="4114800"/>
        </p:xfrm>
        <a:graphic>
          <a:graphicData uri="http://schemas.openxmlformats.org/drawingml/2006/table">
            <a:tbl>
              <a:tblPr firstRow="1" bandRow="1">
                <a:tableStyleId>{B301B821-A1FF-4177-AEE7-76D212191A09}</a:tableStyleId>
              </a:tblPr>
              <a:tblGrid>
                <a:gridCol w="5199600">
                  <a:extLst>
                    <a:ext uri="{9D8B030D-6E8A-4147-A177-3AD203B41FA5}">
                      <a16:colId xmlns:a16="http://schemas.microsoft.com/office/drawing/2014/main" val="20000"/>
                    </a:ext>
                  </a:extLst>
                </a:gridCol>
                <a:gridCol w="5771099">
                  <a:extLst>
                    <a:ext uri="{9D8B030D-6E8A-4147-A177-3AD203B41FA5}">
                      <a16:colId xmlns:a16="http://schemas.microsoft.com/office/drawing/2014/main" val="20001"/>
                    </a:ext>
                  </a:extLst>
                </a:gridCol>
              </a:tblGrid>
              <a:tr h="370840">
                <a:tc>
                  <a:txBody>
                    <a:bodyPr/>
                    <a:lstStyle/>
                    <a:p>
                      <a:r>
                        <a:rPr lang="en-US" sz="2400" dirty="0"/>
                        <a:t>Your</a:t>
                      </a:r>
                      <a:r>
                        <a:rPr lang="en-US" sz="2400" baseline="0" dirty="0"/>
                        <a:t> Circumstances</a:t>
                      </a:r>
                      <a:endParaRPr lang="en-US" sz="2400" dirty="0"/>
                    </a:p>
                  </a:txBody>
                  <a:tcPr/>
                </a:tc>
                <a:tc>
                  <a:txBody>
                    <a:bodyPr/>
                    <a:lstStyle/>
                    <a:p>
                      <a:r>
                        <a:rPr lang="en-US" sz="2400" dirty="0"/>
                        <a:t>Plan of Action</a:t>
                      </a:r>
                    </a:p>
                  </a:txBody>
                  <a:tcPr/>
                </a:tc>
                <a:extLst>
                  <a:ext uri="{0D108BD9-81ED-4DB2-BD59-A6C34878D82A}">
                    <a16:rowId xmlns:a16="http://schemas.microsoft.com/office/drawing/2014/main" val="10000"/>
                  </a:ext>
                </a:extLst>
              </a:tr>
              <a:tr h="370840">
                <a:tc>
                  <a:txBody>
                    <a:bodyPr/>
                    <a:lstStyle/>
                    <a:p>
                      <a:r>
                        <a:rPr kumimoji="0" lang="en-US" sz="2400" u="none" strike="noStrike" kern="1200" cap="none" spc="0" normalizeH="0" baseline="0" noProof="0" dirty="0">
                          <a:ln>
                            <a:noFill/>
                          </a:ln>
                          <a:effectLst/>
                          <a:uLnTx/>
                          <a:uFillTx/>
                        </a:rPr>
                        <a:t>If writing alone, with AI as a partner</a:t>
                      </a:r>
                      <a:endParaRPr lang="en-US" sz="2400" dirty="0"/>
                    </a:p>
                  </a:txBody>
                  <a:tcPr/>
                </a:tc>
                <a:tc>
                  <a:txBody>
                    <a:bodyPr/>
                    <a:lstStyle/>
                    <a:p>
                      <a:r>
                        <a:rPr kumimoji="0" lang="en-US" sz="2400" u="none" strike="noStrike" kern="1200" cap="none" spc="0" normalizeH="0" baseline="0" noProof="0" dirty="0">
                          <a:ln>
                            <a:noFill/>
                          </a:ln>
                          <a:effectLst/>
                          <a:uLnTx/>
                          <a:uFillTx/>
                        </a:rPr>
                        <a:t>Use the proposal process for yourself, set deadlines, and keep up the discipline</a:t>
                      </a:r>
                      <a:endParaRPr lang="en-US" sz="2400" dirty="0"/>
                    </a:p>
                  </a:txBody>
                  <a:tcPr/>
                </a:tc>
                <a:extLst>
                  <a:ext uri="{0D108BD9-81ED-4DB2-BD59-A6C34878D82A}">
                    <a16:rowId xmlns:a16="http://schemas.microsoft.com/office/drawing/2014/main" val="10001"/>
                  </a:ext>
                </a:extLst>
              </a:tr>
              <a:tr h="370840">
                <a:tc>
                  <a:txBody>
                    <a:bodyPr/>
                    <a:lstStyle/>
                    <a:p>
                      <a:r>
                        <a:rPr kumimoji="0" lang="en-US" sz="2400" u="none" strike="noStrike" kern="1200" cap="none" spc="0" normalizeH="0" baseline="0" noProof="0" dirty="0">
                          <a:ln>
                            <a:noFill/>
                          </a:ln>
                          <a:effectLst/>
                          <a:uLnTx/>
                          <a:uFillTx/>
                        </a:rPr>
                        <a:t>If 2-5 people</a:t>
                      </a:r>
                      <a:endParaRPr lang="en-US" sz="2400" dirty="0"/>
                    </a:p>
                  </a:txBody>
                  <a:tcPr/>
                </a:tc>
                <a:tc>
                  <a:txBody>
                    <a:bodyPr/>
                    <a:lstStyle/>
                    <a:p>
                      <a:r>
                        <a:rPr kumimoji="0" lang="en-US" sz="2400" u="none" strike="noStrike" kern="1200" cap="none" spc="0" normalizeH="0" baseline="0" noProof="0" dirty="0">
                          <a:ln>
                            <a:noFill/>
                          </a:ln>
                          <a:effectLst/>
                          <a:uLnTx/>
                          <a:uFillTx/>
                        </a:rPr>
                        <a:t>Conduct an informal kickoff</a:t>
                      </a:r>
                      <a:endParaRPr lang="en-US" sz="2400" dirty="0"/>
                    </a:p>
                  </a:txBody>
                  <a:tcPr/>
                </a:tc>
                <a:extLst>
                  <a:ext uri="{0D108BD9-81ED-4DB2-BD59-A6C34878D82A}">
                    <a16:rowId xmlns:a16="http://schemas.microsoft.com/office/drawing/2014/main" val="10002"/>
                  </a:ext>
                </a:extLst>
              </a:tr>
              <a:tr h="370840">
                <a:tc>
                  <a:txBody>
                    <a:bodyPr/>
                    <a:lstStyle/>
                    <a:p>
                      <a:r>
                        <a:rPr kumimoji="0" lang="en-US" sz="2400" u="none" strike="noStrike" kern="1200" cap="none" spc="0" normalizeH="0" baseline="0" noProof="0" dirty="0">
                          <a:ln>
                            <a:noFill/>
                          </a:ln>
                          <a:effectLst/>
                          <a:uLnTx/>
                          <a:uFillTx/>
                        </a:rPr>
                        <a:t>If more than 6 people</a:t>
                      </a:r>
                    </a:p>
                    <a:p>
                      <a:r>
                        <a:rPr kumimoji="0" lang="en-US" sz="2400" u="none" strike="noStrike" kern="1200" cap="none" spc="0" normalizeH="0" baseline="0" noProof="0" dirty="0">
                          <a:ln>
                            <a:noFill/>
                          </a:ln>
                          <a:effectLst/>
                          <a:uLnTx/>
                          <a:uFillTx/>
                        </a:rPr>
                        <a:t>and/or there are teammates involved</a:t>
                      </a:r>
                      <a:endParaRPr lang="en-US" sz="2400" dirty="0"/>
                    </a:p>
                  </a:txBody>
                  <a:tcPr/>
                </a:tc>
                <a:tc>
                  <a:txBody>
                    <a:bodyPr/>
                    <a:lstStyle/>
                    <a:p>
                      <a:r>
                        <a:rPr kumimoji="0" lang="en-US" sz="2400" u="none" strike="noStrike" kern="1200" cap="none" spc="0" normalizeH="0" baseline="0" noProof="0" dirty="0">
                          <a:ln>
                            <a:noFill/>
                          </a:ln>
                          <a:effectLst/>
                          <a:uLnTx/>
                          <a:uFillTx/>
                        </a:rPr>
                        <a:t>Plan for a more formal kickoff</a:t>
                      </a:r>
                      <a:endParaRPr lang="en-US" sz="2400" dirty="0"/>
                    </a:p>
                  </a:txBody>
                  <a:tcPr/>
                </a:tc>
                <a:extLst>
                  <a:ext uri="{0D108BD9-81ED-4DB2-BD59-A6C34878D82A}">
                    <a16:rowId xmlns:a16="http://schemas.microsoft.com/office/drawing/2014/main" val="10003"/>
                  </a:ext>
                </a:extLst>
              </a:tr>
              <a:tr h="370840">
                <a:tc>
                  <a:txBody>
                    <a:bodyPr/>
                    <a:lstStyle/>
                    <a:p>
                      <a:r>
                        <a:rPr lang="en-US" sz="2400" dirty="0"/>
                        <a:t>If you have powerful large teaming partners you need to impress and keep fully involved in the proposal process</a:t>
                      </a:r>
                    </a:p>
                  </a:txBody>
                  <a:tcPr/>
                </a:tc>
                <a:tc>
                  <a:txBody>
                    <a:bodyPr/>
                    <a:lstStyle/>
                    <a:p>
                      <a:pPr marL="120650" indent="-120650">
                        <a:buFont typeface="Arial" pitchFamily="34" charset="0"/>
                        <a:buChar char="•"/>
                      </a:pPr>
                      <a:r>
                        <a:rPr lang="en-US" sz="2400" baseline="0" dirty="0"/>
                        <a:t>Treat your kickoff like a show</a:t>
                      </a:r>
                    </a:p>
                    <a:p>
                      <a:pPr marL="120650" indent="-120650">
                        <a:buFont typeface="Arial" pitchFamily="34" charset="0"/>
                        <a:buChar char="•"/>
                      </a:pPr>
                      <a:r>
                        <a:rPr lang="en-US" sz="2400" baseline="0" dirty="0"/>
                        <a:t>Leverage proposal management techniques to make an impression that you are in control and know what you are doing</a:t>
                      </a:r>
                      <a:endParaRPr lang="en-US" sz="2400" dirty="0"/>
                    </a:p>
                  </a:txBody>
                  <a:tcPr/>
                </a:tc>
                <a:extLst>
                  <a:ext uri="{0D108BD9-81ED-4DB2-BD59-A6C34878D82A}">
                    <a16:rowId xmlns:a16="http://schemas.microsoft.com/office/drawing/2014/main" val="10004"/>
                  </a:ext>
                </a:extLst>
              </a:tr>
            </a:tbl>
          </a:graphicData>
        </a:graphic>
      </p:graphicFrame>
      <p:sp>
        <p:nvSpPr>
          <p:cNvPr id="6" name="Rectangle 5"/>
          <p:cNvSpPr/>
          <p:nvPr/>
        </p:nvSpPr>
        <p:spPr>
          <a:xfrm>
            <a:off x="519979" y="1549615"/>
            <a:ext cx="10970698" cy="400110"/>
          </a:xfrm>
          <a:prstGeom prst="rect">
            <a:avLst/>
          </a:prstGeom>
        </p:spPr>
        <p:txBody>
          <a:bodyPr wrap="square">
            <a:spAutoFit/>
          </a:bodyPr>
          <a:lstStyle/>
          <a:p>
            <a:r>
              <a:rPr lang="en-US" sz="2000" i="1" dirty="0">
                <a:solidFill>
                  <a:schemeClr val="tx2"/>
                </a:solidFill>
              </a:rPr>
              <a:t>A kickoff doesn’t need to be a dog-and-pony show for every occasion, but is ALWAYS necessary</a:t>
            </a:r>
          </a:p>
        </p:txBody>
      </p:sp>
    </p:spTree>
    <p:extLst>
      <p:ext uri="{BB962C8B-B14F-4D97-AF65-F5344CB8AC3E}">
        <p14:creationId xmlns:p14="http://schemas.microsoft.com/office/powerpoint/2010/main" val="347941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645" y="206783"/>
            <a:ext cx="7609610" cy="1041643"/>
          </a:xfrm>
        </p:spPr>
        <p:txBody>
          <a:bodyPr>
            <a:normAutofit fontScale="90000"/>
          </a:bodyPr>
          <a:lstStyle/>
          <a:p>
            <a:r>
              <a:rPr lang="en-US" dirty="0"/>
              <a:t>Scaling the Proposal Process Up and Down for Pursuits of Different Sizes </a:t>
            </a:r>
          </a:p>
        </p:txBody>
      </p:sp>
      <p:sp>
        <p:nvSpPr>
          <p:cNvPr id="3" name="Content Placeholder 2"/>
          <p:cNvSpPr>
            <a:spLocks noGrp="1"/>
          </p:cNvSpPr>
          <p:nvPr>
            <p:ph idx="1"/>
          </p:nvPr>
        </p:nvSpPr>
        <p:spPr>
          <a:xfrm>
            <a:off x="674545" y="2161715"/>
            <a:ext cx="4735656" cy="4162885"/>
          </a:xfrm>
        </p:spPr>
        <p:txBody>
          <a:bodyPr>
            <a:normAutofit fontScale="92500"/>
          </a:bodyPr>
          <a:lstStyle/>
          <a:p>
            <a:r>
              <a:rPr lang="en-US" dirty="0"/>
              <a:t>Small team:</a:t>
            </a:r>
          </a:p>
          <a:p>
            <a:pPr lvl="1"/>
            <a:r>
              <a:rPr lang="en-US" dirty="0"/>
              <a:t>Proposal manager is the main writer, integrating all SME inputs</a:t>
            </a:r>
          </a:p>
          <a:p>
            <a:pPr lvl="1"/>
            <a:r>
              <a:rPr lang="en-US" dirty="0"/>
              <a:t>Management tasks consists of reaching key milestones on time</a:t>
            </a:r>
          </a:p>
          <a:p>
            <a:pPr lvl="1"/>
            <a:r>
              <a:rPr lang="en-US" dirty="0"/>
              <a:t>Few formal meetings; status meetings are few and irregular</a:t>
            </a:r>
          </a:p>
          <a:p>
            <a:pPr lvl="1" fontAlgn="base">
              <a:spcAft>
                <a:spcPct val="0"/>
              </a:spcAft>
              <a:buClr>
                <a:schemeClr val="accent1"/>
              </a:buClr>
            </a:pPr>
            <a:r>
              <a:rPr lang="en-US" dirty="0"/>
              <a:t>Reviews are mostly asynchronous; fewer reviews altogether</a:t>
            </a:r>
          </a:p>
          <a:p>
            <a:pPr lvl="1" fontAlgn="base">
              <a:spcAft>
                <a:spcPct val="0"/>
              </a:spcAft>
              <a:buClr>
                <a:schemeClr val="accent1"/>
              </a:buClr>
            </a:pPr>
            <a:r>
              <a:rPr lang="en-US" dirty="0"/>
              <a:t>Compliance/Status Matrix is the main management tool</a:t>
            </a:r>
          </a:p>
          <a:p>
            <a:pPr lvl="1"/>
            <a:endParaRPr lang="en-US" dirty="0"/>
          </a:p>
          <a:p>
            <a:pPr lvl="1"/>
            <a:endParaRPr lang="en-US" dirty="0"/>
          </a:p>
          <a:p>
            <a:endParaRPr lang="en-US" dirty="0"/>
          </a:p>
          <a:p>
            <a:endParaRPr lang="en-US" dirty="0"/>
          </a:p>
        </p:txBody>
      </p:sp>
      <p:sp>
        <p:nvSpPr>
          <p:cNvPr id="4" name="Rectangle 3"/>
          <p:cNvSpPr/>
          <p:nvPr/>
        </p:nvSpPr>
        <p:spPr>
          <a:xfrm>
            <a:off x="557645" y="1515385"/>
            <a:ext cx="11356472" cy="646331"/>
          </a:xfrm>
          <a:prstGeom prst="rect">
            <a:avLst/>
          </a:prstGeom>
        </p:spPr>
        <p:txBody>
          <a:bodyPr wrap="square">
            <a:spAutoFit/>
          </a:bodyPr>
          <a:lstStyle/>
          <a:p>
            <a:r>
              <a:rPr lang="en-US" i="1" dirty="0">
                <a:solidFill>
                  <a:schemeClr val="tx2"/>
                </a:solidFill>
              </a:rPr>
              <a:t>The process is more structured and formal the larger the proposal team gets; this entails different proposal plans and resources</a:t>
            </a:r>
          </a:p>
        </p:txBody>
      </p:sp>
      <p:pic>
        <p:nvPicPr>
          <p:cNvPr id="716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3911" y="2161714"/>
            <a:ext cx="6310444" cy="346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476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7169"/>
                                        </p:tgtEl>
                                        <p:attrNameLst>
                                          <p:attrName>style.visibility</p:attrName>
                                        </p:attrNameLst>
                                      </p:cBhvr>
                                      <p:to>
                                        <p:strVal val="visible"/>
                                      </p:to>
                                    </p:set>
                                    <p:animEffect transition="in" filter="fade">
                                      <p:cBhvr>
                                        <p:cTn id="47" dur="1000"/>
                                        <p:tgtEl>
                                          <p:spTgt spid="7169"/>
                                        </p:tgtEl>
                                      </p:cBhvr>
                                    </p:animEffect>
                                    <p:anim calcmode="lin" valueType="num">
                                      <p:cBhvr>
                                        <p:cTn id="48" dur="1000" fill="hold"/>
                                        <p:tgtEl>
                                          <p:spTgt spid="7169"/>
                                        </p:tgtEl>
                                        <p:attrNameLst>
                                          <p:attrName>ppt_x</p:attrName>
                                        </p:attrNameLst>
                                      </p:cBhvr>
                                      <p:tavLst>
                                        <p:tav tm="0">
                                          <p:val>
                                            <p:strVal val="#ppt_x"/>
                                          </p:val>
                                        </p:tav>
                                        <p:tav tm="100000">
                                          <p:val>
                                            <p:strVal val="#ppt_x"/>
                                          </p:val>
                                        </p:tav>
                                      </p:tavLst>
                                    </p:anim>
                                    <p:anim calcmode="lin" valueType="num">
                                      <p:cBhvr>
                                        <p:cTn id="49" dur="1000" fill="hold"/>
                                        <p:tgtEl>
                                          <p:spTgt spid="71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0049" y="373643"/>
            <a:ext cx="5484963" cy="1041643"/>
          </a:xfrm>
        </p:spPr>
        <p:txBody>
          <a:bodyPr/>
          <a:lstStyle/>
          <a:p>
            <a:r>
              <a:rPr lang="en-US" dirty="0"/>
              <a:t>Mid-Size Team</a:t>
            </a:r>
          </a:p>
        </p:txBody>
      </p:sp>
      <p:sp>
        <p:nvSpPr>
          <p:cNvPr id="3" name="Content Placeholder 2"/>
          <p:cNvSpPr>
            <a:spLocks noGrp="1"/>
          </p:cNvSpPr>
          <p:nvPr>
            <p:ph idx="1"/>
          </p:nvPr>
        </p:nvSpPr>
        <p:spPr>
          <a:xfrm>
            <a:off x="400049" y="2110732"/>
            <a:ext cx="4972051" cy="3852803"/>
          </a:xfrm>
        </p:spPr>
        <p:txBody>
          <a:bodyPr>
            <a:noAutofit/>
          </a:bodyPr>
          <a:lstStyle/>
          <a:p>
            <a:pPr>
              <a:spcBef>
                <a:spcPts val="600"/>
              </a:spcBef>
            </a:pPr>
            <a:r>
              <a:rPr lang="en-US" sz="1600" dirty="0"/>
              <a:t>Focus on event organizing and facilitation: brainstorming, reviews, just-in-time training, lessons learned</a:t>
            </a:r>
          </a:p>
          <a:p>
            <a:pPr>
              <a:spcBef>
                <a:spcPts val="600"/>
              </a:spcBef>
            </a:pPr>
            <a:r>
              <a:rPr lang="en-US" sz="1600" dirty="0"/>
              <a:t>Track progress via in-process reviews and daily stand-ups; formal agendas are useful but not required</a:t>
            </a:r>
          </a:p>
          <a:p>
            <a:pPr>
              <a:spcBef>
                <a:spcPts val="600"/>
              </a:spcBef>
            </a:pPr>
            <a:r>
              <a:rPr lang="en-US" sz="1600" dirty="0"/>
              <a:t>Monitor workflows and version control</a:t>
            </a:r>
          </a:p>
          <a:p>
            <a:pPr>
              <a:spcBef>
                <a:spcPts val="600"/>
              </a:spcBef>
            </a:pPr>
            <a:r>
              <a:rPr lang="en-US" sz="1600" dirty="0"/>
              <a:t>Manage tasks like issuing/tracking of </a:t>
            </a:r>
            <a:r>
              <a:rPr lang="en-US" sz="1800" dirty="0"/>
              <a:t>data</a:t>
            </a:r>
            <a:r>
              <a:rPr lang="en-US" sz="1600" dirty="0"/>
              <a:t> calls and assignments</a:t>
            </a:r>
          </a:p>
          <a:p>
            <a:pPr>
              <a:spcBef>
                <a:spcPts val="600"/>
              </a:spcBef>
            </a:pPr>
            <a:r>
              <a:rPr lang="en-US" sz="1600" dirty="0"/>
              <a:t>Control compliance due to “writer’s drift”</a:t>
            </a:r>
          </a:p>
          <a:p>
            <a:pPr>
              <a:spcBef>
                <a:spcPts val="600"/>
              </a:spcBef>
            </a:pPr>
            <a:r>
              <a:rPr lang="en-US" sz="1600" dirty="0"/>
              <a:t>Leadership tasks include championing decisions, getting SMEs and authors to talk, and finding the right information</a:t>
            </a:r>
          </a:p>
          <a:p>
            <a:pPr>
              <a:spcBef>
                <a:spcPts val="600"/>
              </a:spcBef>
            </a:pPr>
            <a:r>
              <a:rPr lang="en-US" sz="1600" dirty="0"/>
              <a:t>Overcommunicate with the team and individual authors, especially on virtual proposals</a:t>
            </a:r>
          </a:p>
          <a:p>
            <a:pPr>
              <a:spcBef>
                <a:spcPts val="600"/>
              </a:spcBef>
            </a:pPr>
            <a:r>
              <a:rPr lang="en-US" sz="1600" dirty="0"/>
              <a:t>Write an executive summary and polish the entire proposal, making up for holes and poor writing</a:t>
            </a:r>
          </a:p>
        </p:txBody>
      </p:sp>
      <p:sp>
        <p:nvSpPr>
          <p:cNvPr id="4" name="Rectangle 3"/>
          <p:cNvSpPr/>
          <p:nvPr/>
        </p:nvSpPr>
        <p:spPr>
          <a:xfrm>
            <a:off x="400049" y="1567516"/>
            <a:ext cx="4972051" cy="584775"/>
          </a:xfrm>
          <a:prstGeom prst="rect">
            <a:avLst/>
          </a:prstGeom>
        </p:spPr>
        <p:txBody>
          <a:bodyPr wrap="square">
            <a:spAutoFit/>
          </a:bodyPr>
          <a:lstStyle/>
          <a:p>
            <a:r>
              <a:rPr lang="en-US" sz="1600" i="1" dirty="0">
                <a:solidFill>
                  <a:schemeClr val="tx2"/>
                </a:solidFill>
              </a:rPr>
              <a:t>The most common proposal size; shift to more classical proposal management but with some writing</a:t>
            </a:r>
          </a:p>
        </p:txBody>
      </p:sp>
      <p:pic>
        <p:nvPicPr>
          <p:cNvPr id="8" name="Picture 7" descr="A person writing on a board with sticky notes&#10;&#10;Description automatically generated">
            <a:extLst>
              <a:ext uri="{FF2B5EF4-FFF2-40B4-BE49-F238E27FC236}">
                <a16:creationId xmlns:a16="http://schemas.microsoft.com/office/drawing/2014/main" id="{981ADF88-5A40-0FEC-68E8-540574F30A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2100" y="0"/>
            <a:ext cx="6858000" cy="6858000"/>
          </a:xfrm>
          <a:prstGeom prst="rect">
            <a:avLst/>
          </a:prstGeom>
        </p:spPr>
      </p:pic>
    </p:spTree>
    <p:extLst>
      <p:ext uri="{BB962C8B-B14F-4D97-AF65-F5344CB8AC3E}">
        <p14:creationId xmlns:p14="http://schemas.microsoft.com/office/powerpoint/2010/main" val="30976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48059"/>
            <a:ext cx="6809510" cy="1041643"/>
          </a:xfrm>
        </p:spPr>
        <p:txBody>
          <a:bodyPr>
            <a:normAutofit fontScale="90000"/>
          </a:bodyPr>
          <a:lstStyle/>
          <a:p>
            <a:r>
              <a:rPr lang="en-US" dirty="0"/>
              <a:t>Tools Examples for Mid-Size Pursuits Management</a:t>
            </a:r>
          </a:p>
        </p:txBody>
      </p:sp>
      <p:pic>
        <p:nvPicPr>
          <p:cNvPr id="6145"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4889" r="11477" b="4889"/>
          <a:stretch/>
        </p:blipFill>
        <p:spPr bwMode="auto">
          <a:xfrm>
            <a:off x="1008176" y="1780360"/>
            <a:ext cx="5520155" cy="28297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08176" y="4781176"/>
            <a:ext cx="4495800" cy="400110"/>
          </a:xfrm>
          <a:prstGeom prst="rect">
            <a:avLst/>
          </a:prstGeom>
          <a:noFill/>
        </p:spPr>
        <p:txBody>
          <a:bodyPr wrap="square" rtlCol="0">
            <a:spAutoFit/>
          </a:bodyPr>
          <a:lstStyle/>
          <a:p>
            <a:r>
              <a:rPr lang="en-US" sz="2000" b="1" dirty="0">
                <a:solidFill>
                  <a:schemeClr val="tx2"/>
                </a:solidFill>
              </a:rPr>
              <a:t>Tracking Matrixes</a:t>
            </a:r>
          </a:p>
        </p:txBody>
      </p:sp>
      <p:sp>
        <p:nvSpPr>
          <p:cNvPr id="8" name="TextBox 7"/>
          <p:cNvSpPr txBox="1"/>
          <p:nvPr/>
        </p:nvSpPr>
        <p:spPr>
          <a:xfrm>
            <a:off x="5503976" y="6092765"/>
            <a:ext cx="3165947" cy="400110"/>
          </a:xfrm>
          <a:prstGeom prst="rect">
            <a:avLst/>
          </a:prstGeom>
          <a:noFill/>
        </p:spPr>
        <p:txBody>
          <a:bodyPr wrap="square" rtlCol="0">
            <a:spAutoFit/>
          </a:bodyPr>
          <a:lstStyle/>
          <a:p>
            <a:r>
              <a:rPr lang="en-US" sz="2000" b="1" dirty="0">
                <a:solidFill>
                  <a:schemeClr val="tx2"/>
                </a:solidFill>
              </a:rPr>
              <a:t>Checklists</a:t>
            </a:r>
          </a:p>
        </p:txBody>
      </p:sp>
      <p:pic>
        <p:nvPicPr>
          <p:cNvPr id="4" name="Picture 3">
            <a:extLst>
              <a:ext uri="{FF2B5EF4-FFF2-40B4-BE49-F238E27FC236}">
                <a16:creationId xmlns:a16="http://schemas.microsoft.com/office/drawing/2014/main" id="{D0DD357D-48A1-C131-58D0-C3EB04174EA4}"/>
              </a:ext>
            </a:extLst>
          </p:cNvPr>
          <p:cNvPicPr>
            <a:picLocks noChangeAspect="1"/>
          </p:cNvPicPr>
          <p:nvPr/>
        </p:nvPicPr>
        <p:blipFill>
          <a:blip r:embed="rId3"/>
          <a:stretch>
            <a:fillRect/>
          </a:stretch>
        </p:blipFill>
        <p:spPr>
          <a:xfrm>
            <a:off x="6908730" y="0"/>
            <a:ext cx="5283270" cy="6858000"/>
          </a:xfrm>
          <a:prstGeom prst="rect">
            <a:avLst/>
          </a:prstGeom>
        </p:spPr>
      </p:pic>
    </p:spTree>
    <p:extLst>
      <p:ext uri="{BB962C8B-B14F-4D97-AF65-F5344CB8AC3E}">
        <p14:creationId xmlns:p14="http://schemas.microsoft.com/office/powerpoint/2010/main" val="331251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5"/>
                                        </p:tgtEl>
                                        <p:attrNameLst>
                                          <p:attrName>style.visibility</p:attrName>
                                        </p:attrNameLst>
                                      </p:cBhvr>
                                      <p:to>
                                        <p:strVal val="visible"/>
                                      </p:to>
                                    </p:set>
                                    <p:animEffect transition="in" filter="fade">
                                      <p:cBhvr>
                                        <p:cTn id="7" dur="1000"/>
                                        <p:tgtEl>
                                          <p:spTgt spid="6145"/>
                                        </p:tgtEl>
                                      </p:cBhvr>
                                    </p:animEffect>
                                    <p:anim calcmode="lin" valueType="num">
                                      <p:cBhvr>
                                        <p:cTn id="8" dur="1000" fill="hold"/>
                                        <p:tgtEl>
                                          <p:spTgt spid="6145"/>
                                        </p:tgtEl>
                                        <p:attrNameLst>
                                          <p:attrName>ppt_x</p:attrName>
                                        </p:attrNameLst>
                                      </p:cBhvr>
                                      <p:tavLst>
                                        <p:tav tm="0">
                                          <p:val>
                                            <p:strVal val="#ppt_x"/>
                                          </p:val>
                                        </p:tav>
                                        <p:tav tm="100000">
                                          <p:val>
                                            <p:strVal val="#ppt_x"/>
                                          </p:val>
                                        </p:tav>
                                      </p:tavLst>
                                    </p:anim>
                                    <p:anim calcmode="lin" valueType="num">
                                      <p:cBhvr>
                                        <p:cTn id="9" dur="1000" fill="hold"/>
                                        <p:tgtEl>
                                          <p:spTgt spid="61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 Teams</a:t>
            </a:r>
          </a:p>
        </p:txBody>
      </p:sp>
      <p:sp>
        <p:nvSpPr>
          <p:cNvPr id="3" name="Content Placeholder 2"/>
          <p:cNvSpPr>
            <a:spLocks noGrp="1"/>
          </p:cNvSpPr>
          <p:nvPr>
            <p:ph idx="1"/>
          </p:nvPr>
        </p:nvSpPr>
        <p:spPr>
          <a:xfrm>
            <a:off x="571500" y="1636900"/>
            <a:ext cx="5228688" cy="4973449"/>
          </a:xfrm>
        </p:spPr>
        <p:txBody>
          <a:bodyPr>
            <a:normAutofit fontScale="70000" lnSpcReduction="20000"/>
          </a:bodyPr>
          <a:lstStyle/>
          <a:p>
            <a:r>
              <a:rPr lang="en-US" dirty="0"/>
              <a:t>Tracking progress becomes labor-intensive – proposal manager is mainly the project manager</a:t>
            </a:r>
          </a:p>
          <a:p>
            <a:r>
              <a:rPr lang="en-US" dirty="0"/>
              <a:t>Organization is complex: Proposal Manager has a coordinator and book bosses/volume leads</a:t>
            </a:r>
          </a:p>
          <a:p>
            <a:r>
              <a:rPr lang="en-US" dirty="0"/>
              <a:t>There may be additional hierarchy with section leads and individual authors</a:t>
            </a:r>
          </a:p>
          <a:p>
            <a:r>
              <a:rPr lang="en-US" dirty="0"/>
              <a:t>Usually 2-3 standups a day: 1 for management, 1 for the team; evening standup possible</a:t>
            </a:r>
          </a:p>
          <a:p>
            <a:pPr marL="190500" indent="-190500" eaLnBrk="0" fontAlgn="base" hangingPunct="0">
              <a:spcBef>
                <a:spcPct val="60000"/>
              </a:spcBef>
              <a:spcAft>
                <a:spcPct val="0"/>
              </a:spcAft>
              <a:buClr>
                <a:schemeClr val="accent1"/>
              </a:buClr>
              <a:buFont typeface="Wingdings" charset="0"/>
              <a:buChar char="§"/>
            </a:pPr>
            <a:r>
              <a:rPr lang="en-US" dirty="0">
                <a:ea typeface="ＭＳ Ｐゴシック" charset="0"/>
              </a:rPr>
              <a:t>Formal work package/storyboard process requires pre-building and extensive JIT training</a:t>
            </a:r>
          </a:p>
          <a:p>
            <a:pPr marL="190500" indent="-190500" eaLnBrk="0" fontAlgn="base" hangingPunct="0">
              <a:spcBef>
                <a:spcPct val="60000"/>
              </a:spcBef>
              <a:spcAft>
                <a:spcPct val="0"/>
              </a:spcAft>
              <a:buClr>
                <a:schemeClr val="accent1"/>
              </a:buClr>
              <a:buFont typeface="Wingdings" charset="0"/>
              <a:buChar char="§"/>
            </a:pPr>
            <a:r>
              <a:rPr lang="en-US" dirty="0">
                <a:ea typeface="ＭＳ Ｐゴシック" charset="0"/>
              </a:rPr>
              <a:t>“Wall” is indispensable to get visual status</a:t>
            </a:r>
          </a:p>
          <a:p>
            <a:pPr marL="190500" indent="-190500" eaLnBrk="0" fontAlgn="base" hangingPunct="0">
              <a:spcBef>
                <a:spcPct val="60000"/>
              </a:spcBef>
              <a:spcAft>
                <a:spcPct val="0"/>
              </a:spcAft>
              <a:buClr>
                <a:schemeClr val="accent1"/>
              </a:buClr>
              <a:buFont typeface="Wingdings" charset="0"/>
              <a:buChar char="§"/>
            </a:pPr>
            <a:r>
              <a:rPr lang="en-US" dirty="0">
                <a:ea typeface="ＭＳ Ｐゴシック" charset="0"/>
              </a:rPr>
              <a:t>Tools include progress and resource tracking (team planner) in MS Project or productivity/project management tools</a:t>
            </a:r>
          </a:p>
          <a:p>
            <a:endParaRPr lang="en-US" dirty="0"/>
          </a:p>
        </p:txBody>
      </p:sp>
      <p:pic>
        <p:nvPicPr>
          <p:cNvPr id="6" name="Picture 5">
            <a:extLst>
              <a:ext uri="{FF2B5EF4-FFF2-40B4-BE49-F238E27FC236}">
                <a16:creationId xmlns:a16="http://schemas.microsoft.com/office/drawing/2014/main" id="{D56769B4-8F27-6AAB-F5ED-64831CE9C79D}"/>
              </a:ext>
            </a:extLst>
          </p:cNvPr>
          <p:cNvPicPr>
            <a:picLocks noChangeAspect="1"/>
          </p:cNvPicPr>
          <p:nvPr/>
        </p:nvPicPr>
        <p:blipFill>
          <a:blip r:embed="rId2"/>
          <a:stretch>
            <a:fillRect/>
          </a:stretch>
        </p:blipFill>
        <p:spPr>
          <a:xfrm>
            <a:off x="5803900" y="1636900"/>
            <a:ext cx="6300978" cy="3001168"/>
          </a:xfrm>
          <a:prstGeom prst="rect">
            <a:avLst/>
          </a:prstGeom>
          <a:ln>
            <a:solidFill>
              <a:schemeClr val="accent1">
                <a:lumMod val="20000"/>
                <a:lumOff val="80000"/>
              </a:schemeClr>
            </a:solidFill>
          </a:ln>
        </p:spPr>
      </p:pic>
    </p:spTree>
    <p:extLst>
      <p:ext uri="{BB962C8B-B14F-4D97-AF65-F5344CB8AC3E}">
        <p14:creationId xmlns:p14="http://schemas.microsoft.com/office/powerpoint/2010/main" val="3159013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295669"/>
            <a:ext cx="5473700" cy="1041643"/>
          </a:xfrm>
        </p:spPr>
        <p:txBody>
          <a:bodyPr>
            <a:normAutofit fontScale="90000"/>
          </a:bodyPr>
          <a:lstStyle/>
          <a:p>
            <a:r>
              <a:rPr lang="en-US" dirty="0"/>
              <a:t>Plan for Just-In-Time Training Sessions</a:t>
            </a:r>
          </a:p>
        </p:txBody>
      </p:sp>
      <p:sp>
        <p:nvSpPr>
          <p:cNvPr id="3" name="Content Placeholder 2"/>
          <p:cNvSpPr>
            <a:spLocks noGrp="1"/>
          </p:cNvSpPr>
          <p:nvPr>
            <p:ph idx="1"/>
          </p:nvPr>
        </p:nvSpPr>
        <p:spPr>
          <a:xfrm>
            <a:off x="406401" y="2319267"/>
            <a:ext cx="4927600" cy="4157733"/>
          </a:xfrm>
        </p:spPr>
        <p:txBody>
          <a:bodyPr>
            <a:normAutofit/>
          </a:bodyPr>
          <a:lstStyle/>
          <a:p>
            <a:r>
              <a:rPr lang="en-US" sz="2100" dirty="0"/>
              <a:t>At or immediately after Proposal Kick-Off:</a:t>
            </a:r>
            <a:endParaRPr lang="en-US" sz="1300" dirty="0"/>
          </a:p>
          <a:p>
            <a:pPr marL="457200" lvl="1"/>
            <a:r>
              <a:rPr lang="en-US" sz="1800" dirty="0"/>
              <a:t>How to work with an annotated outline or prepare storyboards/Work Packages</a:t>
            </a:r>
          </a:p>
          <a:p>
            <a:pPr marL="457200" lvl="1"/>
            <a:r>
              <a:rPr lang="en-US" sz="1800" dirty="0"/>
              <a:t>Proposal evaluation and compliance</a:t>
            </a:r>
          </a:p>
          <a:p>
            <a:pPr marL="457200" lvl="2"/>
            <a:r>
              <a:rPr lang="en-US" sz="1800" dirty="0"/>
              <a:t>Basics on how to read the RFP</a:t>
            </a:r>
          </a:p>
          <a:p>
            <a:pPr marL="457200" lvl="2"/>
            <a:r>
              <a:rPr lang="en-US" sz="1800" dirty="0"/>
              <a:t>How to brainstorm (prequel to speed-writing)</a:t>
            </a:r>
          </a:p>
          <a:p>
            <a:pPr marL="457200" lvl="1">
              <a:lnSpc>
                <a:spcPct val="110000"/>
              </a:lnSpc>
            </a:pPr>
            <a:r>
              <a:rPr lang="en-US" sz="1800" dirty="0"/>
              <a:t>Getting the most from AI</a:t>
            </a:r>
          </a:p>
          <a:p>
            <a:pPr marL="457200" lvl="1">
              <a:lnSpc>
                <a:spcPct val="110000"/>
              </a:lnSpc>
            </a:pPr>
            <a:r>
              <a:rPr lang="en-US" sz="1800" dirty="0"/>
              <a:t>Proposal persuasion techniques</a:t>
            </a:r>
          </a:p>
          <a:p>
            <a:pPr marL="457200" lvl="1">
              <a:lnSpc>
                <a:spcPct val="110000"/>
              </a:lnSpc>
            </a:pPr>
            <a:r>
              <a:rPr lang="en-US" sz="1800" dirty="0"/>
              <a:t>Graphics Conceptualization</a:t>
            </a:r>
          </a:p>
          <a:p>
            <a:pPr marL="457200" lvl="2"/>
            <a:r>
              <a:rPr lang="en-US" sz="1800" dirty="0"/>
              <a:t>Conceptualizing proposal graphics</a:t>
            </a:r>
          </a:p>
          <a:p>
            <a:pPr marL="457200" lvl="2"/>
            <a:r>
              <a:rPr lang="en-US" sz="1800" dirty="0"/>
              <a:t>Graphics management process</a:t>
            </a:r>
          </a:p>
          <a:p>
            <a:pPr marL="457200" lvl="2"/>
            <a:r>
              <a:rPr lang="en-US" sz="1800" dirty="0"/>
              <a:t>How to use the collaboration tools</a:t>
            </a:r>
            <a:endParaRPr lang="en-US" sz="2000" dirty="0"/>
          </a:p>
        </p:txBody>
      </p:sp>
      <p:sp>
        <p:nvSpPr>
          <p:cNvPr id="5" name="TextBox 4"/>
          <p:cNvSpPr txBox="1"/>
          <p:nvPr/>
        </p:nvSpPr>
        <p:spPr>
          <a:xfrm>
            <a:off x="406401" y="1485900"/>
            <a:ext cx="4927598" cy="830997"/>
          </a:xfrm>
          <a:prstGeom prst="rect">
            <a:avLst/>
          </a:prstGeom>
          <a:noFill/>
        </p:spPr>
        <p:txBody>
          <a:bodyPr wrap="square" rtlCol="0">
            <a:spAutoFit/>
          </a:bodyPr>
          <a:lstStyle/>
          <a:p>
            <a:r>
              <a:rPr lang="en-US" sz="1600" i="1" dirty="0">
                <a:solidFill>
                  <a:schemeClr val="tx2"/>
                </a:solidFill>
              </a:rPr>
              <a:t>JIT Training provides skills most appropriate for a specific proposal stage; plan for 1–3-hour sessions throughout the lifecycle; adapt timing to your process</a:t>
            </a:r>
          </a:p>
        </p:txBody>
      </p:sp>
      <p:pic>
        <p:nvPicPr>
          <p:cNvPr id="6" name="Picture 5" descr="A group of people sitting around a table&#10;&#10;Description automatically generated">
            <a:extLst>
              <a:ext uri="{FF2B5EF4-FFF2-40B4-BE49-F238E27FC236}">
                <a16:creationId xmlns:a16="http://schemas.microsoft.com/office/drawing/2014/main" id="{4A807279-2958-E1B5-2384-56771719B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94795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1000"/>
                                        <p:tgtEl>
                                          <p:spTgt spid="3">
                                            <p:txEl>
                                              <p:pRg st="8" end="8"/>
                                            </p:txEl>
                                          </p:spTgt>
                                        </p:tgtEl>
                                      </p:cBhvr>
                                    </p:animEffect>
                                    <p:anim calcmode="lin" valueType="num">
                                      <p:cBhvr>
                                        <p:cTn id="6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Effect transition="in" filter="fade">
                                      <p:cBhvr>
                                        <p:cTn id="64" dur="1000"/>
                                        <p:tgtEl>
                                          <p:spTgt spid="3">
                                            <p:txEl>
                                              <p:pRg st="9" end="9"/>
                                            </p:txEl>
                                          </p:spTgt>
                                        </p:tgtEl>
                                      </p:cBhvr>
                                    </p:animEffect>
                                    <p:anim calcmode="lin" valueType="num">
                                      <p:cBhvr>
                                        <p:cTn id="6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3">
                                            <p:txEl>
                                              <p:pRg st="10" end="10"/>
                                            </p:txEl>
                                          </p:spTgt>
                                        </p:tgtEl>
                                        <p:attrNameLst>
                                          <p:attrName>style.visibility</p:attrName>
                                        </p:attrNameLst>
                                      </p:cBhvr>
                                      <p:to>
                                        <p:strVal val="visible"/>
                                      </p:to>
                                    </p:set>
                                    <p:animEffect transition="in" filter="fade">
                                      <p:cBhvr>
                                        <p:cTn id="69" dur="1000"/>
                                        <p:tgtEl>
                                          <p:spTgt spid="3">
                                            <p:txEl>
                                              <p:pRg st="10" end="10"/>
                                            </p:txEl>
                                          </p:spTgt>
                                        </p:tgtEl>
                                      </p:cBhvr>
                                    </p:animEffect>
                                    <p:anim calcmode="lin" valueType="num">
                                      <p:cBhvr>
                                        <p:cTn id="7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JIT Training</a:t>
            </a:r>
          </a:p>
        </p:txBody>
      </p:sp>
      <p:sp>
        <p:nvSpPr>
          <p:cNvPr id="3" name="Content Placeholder 2"/>
          <p:cNvSpPr>
            <a:spLocks noGrp="1"/>
          </p:cNvSpPr>
          <p:nvPr>
            <p:ph idx="1"/>
          </p:nvPr>
        </p:nvSpPr>
        <p:spPr>
          <a:xfrm>
            <a:off x="765463" y="2184502"/>
            <a:ext cx="5127337" cy="4391025"/>
          </a:xfrm>
        </p:spPr>
        <p:txBody>
          <a:bodyPr>
            <a:normAutofit fontScale="70000" lnSpcReduction="20000"/>
          </a:bodyPr>
          <a:lstStyle/>
          <a:p>
            <a:r>
              <a:rPr lang="en-US" dirty="0"/>
              <a:t>Prior to the first draft (one writing cycle before the Pink Team):</a:t>
            </a:r>
            <a:endParaRPr lang="en-US" sz="1600" dirty="0"/>
          </a:p>
          <a:p>
            <a:pPr lvl="1"/>
            <a:r>
              <a:rPr lang="en-US" dirty="0"/>
              <a:t>How to write compliant and compelling proposal sections</a:t>
            </a:r>
          </a:p>
          <a:p>
            <a:pPr lvl="1"/>
            <a:r>
              <a:rPr lang="en-US" dirty="0"/>
              <a:t>How to turn a work package into the first draft</a:t>
            </a:r>
            <a:endParaRPr lang="en-US" sz="1600" dirty="0"/>
          </a:p>
          <a:p>
            <a:pPr lvl="1"/>
            <a:r>
              <a:rPr lang="en-US" dirty="0"/>
              <a:t>Speed-writing and AI</a:t>
            </a:r>
            <a:endParaRPr lang="en-US" sz="2000" dirty="0"/>
          </a:p>
          <a:p>
            <a:pPr lvl="1"/>
            <a:r>
              <a:rPr lang="en-US" dirty="0"/>
              <a:t>Section flow and 8Ws </a:t>
            </a:r>
            <a:endParaRPr lang="en-US" sz="2000" dirty="0"/>
          </a:p>
          <a:p>
            <a:r>
              <a:rPr lang="en-US" dirty="0"/>
              <a:t>Around the Red Team:</a:t>
            </a:r>
            <a:endParaRPr lang="en-US" sz="2000" dirty="0"/>
          </a:p>
          <a:p>
            <a:pPr lvl="1"/>
            <a:r>
              <a:rPr lang="en-US" dirty="0"/>
              <a:t>Editing order</a:t>
            </a:r>
            <a:endParaRPr lang="en-US" sz="2000" dirty="0"/>
          </a:p>
          <a:p>
            <a:pPr lvl="1"/>
            <a:r>
              <a:rPr lang="en-US" dirty="0"/>
              <a:t>Editing and proposal language </a:t>
            </a:r>
            <a:endParaRPr lang="en-US" sz="1600" dirty="0"/>
          </a:p>
          <a:p>
            <a:pPr lvl="1"/>
            <a:r>
              <a:rPr lang="en-US" dirty="0"/>
              <a:t>Editing using AI</a:t>
            </a:r>
            <a:endParaRPr lang="en-US" sz="2000" dirty="0"/>
          </a:p>
          <a:p>
            <a:r>
              <a:rPr lang="en-US" dirty="0"/>
              <a:t>At status meetings – as needed:</a:t>
            </a:r>
            <a:r>
              <a:rPr lang="en-US" sz="2000" dirty="0"/>
              <a:t> </a:t>
            </a:r>
          </a:p>
          <a:p>
            <a:pPr lvl="1"/>
            <a:r>
              <a:rPr lang="en-US" dirty="0"/>
              <a:t>A reminder of naming conventions, posting locations for the files, management and review processes, refresher of the information shared in the formal JIT sessions, and so on</a:t>
            </a:r>
            <a:endParaRPr lang="en-US" sz="1600" dirty="0"/>
          </a:p>
          <a:p>
            <a:endParaRPr lang="en-US" dirty="0"/>
          </a:p>
        </p:txBody>
      </p:sp>
      <p:sp>
        <p:nvSpPr>
          <p:cNvPr id="4" name="TextBox 3"/>
          <p:cNvSpPr txBox="1"/>
          <p:nvPr/>
        </p:nvSpPr>
        <p:spPr>
          <a:xfrm>
            <a:off x="765463" y="1500020"/>
            <a:ext cx="5127337" cy="646331"/>
          </a:xfrm>
          <a:prstGeom prst="rect">
            <a:avLst/>
          </a:prstGeom>
          <a:noFill/>
        </p:spPr>
        <p:txBody>
          <a:bodyPr wrap="square" rtlCol="0">
            <a:spAutoFit/>
          </a:bodyPr>
          <a:lstStyle/>
          <a:p>
            <a:r>
              <a:rPr lang="en-US" i="1" dirty="0">
                <a:solidFill>
                  <a:schemeClr val="tx2"/>
                </a:solidFill>
              </a:rPr>
              <a:t>Put together your JIT slide decks and keep updating and reusing them for each proposal</a:t>
            </a:r>
          </a:p>
        </p:txBody>
      </p:sp>
      <p:pic>
        <p:nvPicPr>
          <p:cNvPr id="6" name="Picture 5" descr="A group of women sitting around a table&#10;&#10;Description automatically generated">
            <a:extLst>
              <a:ext uri="{FF2B5EF4-FFF2-40B4-BE49-F238E27FC236}">
                <a16:creationId xmlns:a16="http://schemas.microsoft.com/office/drawing/2014/main" id="{BA9FF78F-DED0-8BA0-9541-BBE889DE9EC1}"/>
              </a:ext>
            </a:extLst>
          </p:cNvPr>
          <p:cNvPicPr>
            <a:picLocks noChangeAspect="1"/>
          </p:cNvPicPr>
          <p:nvPr/>
        </p:nvPicPr>
        <p:blipFill rotWithShape="1">
          <a:blip r:embed="rId2">
            <a:extLst>
              <a:ext uri="{28A0092B-C50C-407E-A947-70E740481C1C}">
                <a14:useLocalDpi xmlns:a14="http://schemas.microsoft.com/office/drawing/2010/main" val="0"/>
              </a:ext>
            </a:extLst>
          </a:blip>
          <a:srcRect l="11111"/>
          <a:stretch/>
        </p:blipFill>
        <p:spPr>
          <a:xfrm>
            <a:off x="6096000" y="0"/>
            <a:ext cx="6096000" cy="6858000"/>
          </a:xfrm>
          <a:prstGeom prst="rect">
            <a:avLst/>
          </a:prstGeom>
        </p:spPr>
      </p:pic>
    </p:spTree>
    <p:extLst>
      <p:ext uri="{BB962C8B-B14F-4D97-AF65-F5344CB8AC3E}">
        <p14:creationId xmlns:p14="http://schemas.microsoft.com/office/powerpoint/2010/main" val="27290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1000"/>
                                        <p:tgtEl>
                                          <p:spTgt spid="3">
                                            <p:txEl>
                                              <p:pRg st="9" end="9"/>
                                            </p:txEl>
                                          </p:spTgt>
                                        </p:tgtEl>
                                      </p:cBhvr>
                                    </p:animEffect>
                                    <p:anim calcmode="lin" valueType="num">
                                      <p:cBhvr>
                                        <p:cTn id="6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1000"/>
                                        <p:tgtEl>
                                          <p:spTgt spid="3">
                                            <p:txEl>
                                              <p:pRg st="10" end="10"/>
                                            </p:txEl>
                                          </p:spTgt>
                                        </p:tgtEl>
                                      </p:cBhvr>
                                    </p:animEffect>
                                    <p:anim calcmode="lin" valueType="num">
                                      <p:cBhvr>
                                        <p:cTn id="6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582516"/>
            <a:ext cx="8520113" cy="600075"/>
          </a:xfrm>
        </p:spPr>
        <p:txBody>
          <a:bodyPr>
            <a:normAutofit fontScale="90000"/>
          </a:bodyPr>
          <a:lstStyle/>
          <a:p>
            <a:r>
              <a:rPr lang="en-US" dirty="0"/>
              <a:t>Learning Objectives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4670535"/>
              </p:ext>
            </p:extLst>
          </p:nvPr>
        </p:nvGraphicFramePr>
        <p:xfrm>
          <a:off x="666750" y="1745672"/>
          <a:ext cx="11041156" cy="4379653"/>
        </p:xfrm>
        <a:graphic>
          <a:graphicData uri="http://schemas.openxmlformats.org/drawingml/2006/table">
            <a:tbl>
              <a:tblPr firstRow="1" firstCol="1" bandRow="1">
                <a:tableStyleId>{7DF18680-E054-41AD-8BC1-D1AEF772440D}</a:tableStyleId>
              </a:tblPr>
              <a:tblGrid>
                <a:gridCol w="5520578">
                  <a:extLst>
                    <a:ext uri="{9D8B030D-6E8A-4147-A177-3AD203B41FA5}">
                      <a16:colId xmlns:a16="http://schemas.microsoft.com/office/drawing/2014/main" val="20000"/>
                    </a:ext>
                  </a:extLst>
                </a:gridCol>
                <a:gridCol w="5520578">
                  <a:extLst>
                    <a:ext uri="{9D8B030D-6E8A-4147-A177-3AD203B41FA5}">
                      <a16:colId xmlns:a16="http://schemas.microsoft.com/office/drawing/2014/main" val="20001"/>
                    </a:ext>
                  </a:extLst>
                </a:gridCol>
              </a:tblGrid>
              <a:tr h="4379653">
                <a:tc>
                  <a:txBody>
                    <a:bodyPr/>
                    <a:lstStyle/>
                    <a:p>
                      <a:pPr marL="285750" indent="-285750">
                        <a:buFont typeface="Arial" pitchFamily="34" charset="0"/>
                        <a:buChar char="•"/>
                      </a:pPr>
                      <a:r>
                        <a:rPr lang="en-US" sz="1700" b="0" i="0" kern="1200" dirty="0">
                          <a:solidFill>
                            <a:schemeClr val="tx1"/>
                          </a:solidFill>
                          <a:effectLst/>
                          <a:latin typeface="+mn-lt"/>
                          <a:ea typeface="+mn-ea"/>
                          <a:cs typeface="+mn-cs"/>
                        </a:rPr>
                        <a:t>Understanding how to avoid proposal mistakes even mature companies make </a:t>
                      </a:r>
                    </a:p>
                    <a:p>
                      <a:pPr marL="285750" indent="-285750">
                        <a:buFont typeface="Arial" pitchFamily="34" charset="0"/>
                        <a:buChar char="•"/>
                      </a:pPr>
                      <a:r>
                        <a:rPr lang="en-US" sz="1700" b="0" i="0" kern="1200" dirty="0">
                          <a:solidFill>
                            <a:schemeClr val="tx1"/>
                          </a:solidFill>
                          <a:effectLst/>
                          <a:latin typeface="+mn-lt"/>
                          <a:ea typeface="+mn-ea"/>
                          <a:cs typeface="+mn-cs"/>
                        </a:rPr>
                        <a:t>Mastering tools and techniques for making a bid-no-bid decision. </a:t>
                      </a:r>
                    </a:p>
                    <a:p>
                      <a:pPr marL="285750" indent="-285750">
                        <a:buFont typeface="Arial" pitchFamily="34" charset="0"/>
                        <a:buChar char="•"/>
                      </a:pPr>
                      <a:r>
                        <a:rPr lang="en-US" sz="1700" b="0" i="0" kern="1200" dirty="0">
                          <a:solidFill>
                            <a:schemeClr val="tx1"/>
                          </a:solidFill>
                          <a:effectLst/>
                          <a:latin typeface="+mn-lt"/>
                          <a:ea typeface="+mn-ea"/>
                          <a:cs typeface="+mn-cs"/>
                        </a:rPr>
                        <a:t>Determining whether an RFP is wired. </a:t>
                      </a:r>
                    </a:p>
                    <a:p>
                      <a:pPr marL="285750" indent="-285750">
                        <a:buFont typeface="Arial" pitchFamily="34" charset="0"/>
                        <a:buChar char="•"/>
                      </a:pPr>
                      <a:r>
                        <a:rPr lang="en-US" sz="1700" b="0" i="0" kern="1200" dirty="0">
                          <a:solidFill>
                            <a:schemeClr val="tx1"/>
                          </a:solidFill>
                          <a:effectLst/>
                          <a:latin typeface="+mn-lt"/>
                          <a:ea typeface="+mn-ea"/>
                          <a:cs typeface="+mn-cs"/>
                        </a:rPr>
                        <a:t>Planning and managing proposal budget and resources. </a:t>
                      </a:r>
                    </a:p>
                    <a:p>
                      <a:pPr marL="285750" indent="-285750">
                        <a:buFont typeface="Arial" pitchFamily="34" charset="0"/>
                        <a:buChar char="•"/>
                      </a:pPr>
                      <a:r>
                        <a:rPr lang="en-US" sz="1700" b="0" i="0" kern="1200" dirty="0">
                          <a:solidFill>
                            <a:schemeClr val="tx1"/>
                          </a:solidFill>
                          <a:effectLst/>
                          <a:latin typeface="+mn-lt"/>
                          <a:ea typeface="+mn-ea"/>
                          <a:cs typeface="+mn-cs"/>
                        </a:rPr>
                        <a:t>Conducting an</a:t>
                      </a:r>
                      <a:r>
                        <a:rPr lang="en-US" sz="1700" b="0" i="0" kern="1200" baseline="0" dirty="0">
                          <a:solidFill>
                            <a:schemeClr val="tx1"/>
                          </a:solidFill>
                          <a:effectLst/>
                          <a:latin typeface="+mn-lt"/>
                          <a:ea typeface="+mn-ea"/>
                          <a:cs typeface="+mn-cs"/>
                        </a:rPr>
                        <a:t> </a:t>
                      </a:r>
                      <a:r>
                        <a:rPr lang="en-US" sz="1700" b="0" i="0" kern="1200" dirty="0">
                          <a:solidFill>
                            <a:schemeClr val="tx1"/>
                          </a:solidFill>
                          <a:effectLst/>
                          <a:latin typeface="+mn-lt"/>
                          <a:ea typeface="+mn-ea"/>
                          <a:cs typeface="+mn-cs"/>
                        </a:rPr>
                        <a:t>effective proposal kickoff. </a:t>
                      </a:r>
                    </a:p>
                    <a:p>
                      <a:pPr marL="285750" indent="-285750">
                        <a:buFont typeface="Arial" pitchFamily="34" charset="0"/>
                        <a:buChar char="•"/>
                      </a:pPr>
                      <a:r>
                        <a:rPr lang="en-US" sz="1700" b="0" i="0" kern="1200" dirty="0">
                          <a:solidFill>
                            <a:schemeClr val="tx1"/>
                          </a:solidFill>
                          <a:effectLst/>
                          <a:latin typeface="+mn-lt"/>
                          <a:ea typeface="+mn-ea"/>
                          <a:cs typeface="+mn-cs"/>
                        </a:rPr>
                        <a:t>Scaling the proposal process up and down for different size pursuits. </a:t>
                      </a:r>
                    </a:p>
                    <a:p>
                      <a:pPr marL="285750" indent="-285750">
                        <a:buFont typeface="Arial" pitchFamily="34" charset="0"/>
                        <a:buChar char="•"/>
                      </a:pPr>
                      <a:r>
                        <a:rPr lang="en-US" sz="1700" b="0" i="0" kern="1200" dirty="0">
                          <a:solidFill>
                            <a:schemeClr val="tx1"/>
                          </a:solidFill>
                          <a:effectLst/>
                          <a:latin typeface="+mn-lt"/>
                          <a:ea typeface="+mn-ea"/>
                          <a:cs typeface="+mn-cs"/>
                        </a:rPr>
                        <a:t>Applying the techniques to produce the most compelling proposal content that makes a winning difference. </a:t>
                      </a:r>
                    </a:p>
                    <a:p>
                      <a:pPr marL="285750" indent="-285750">
                        <a:buFont typeface="Arial" pitchFamily="34" charset="0"/>
                        <a:buChar char="•"/>
                      </a:pPr>
                      <a:r>
                        <a:rPr lang="en-US" sz="1700" b="0" i="0" kern="1200" dirty="0">
                          <a:solidFill>
                            <a:schemeClr val="tx1"/>
                          </a:solidFill>
                          <a:effectLst/>
                          <a:latin typeface="+mn-lt"/>
                          <a:ea typeface="+mn-ea"/>
                          <a:cs typeface="+mn-cs"/>
                        </a:rPr>
                        <a:t>Mastering rapid learning techniques in a new subject matter to provide ample guidance to subject matter experts who develop innovative solutions. </a:t>
                      </a:r>
                    </a:p>
                    <a:p>
                      <a:pPr marL="285750" indent="-285750">
                        <a:buFont typeface="Arial" pitchFamily="34" charset="0"/>
                        <a:buChar char="•"/>
                      </a:pPr>
                      <a:r>
                        <a:rPr lang="en-US" sz="1700" b="0" i="0" kern="1200" dirty="0">
                          <a:solidFill>
                            <a:schemeClr val="tx1"/>
                          </a:solidFill>
                          <a:effectLst/>
                          <a:latin typeface="+mn-lt"/>
                          <a:ea typeface="+mn-ea"/>
                          <a:cs typeface="+mn-cs"/>
                        </a:rPr>
                        <a:t>Initiating and facilitating rapid solution and section development for every part of the proposal. </a:t>
                      </a:r>
                    </a:p>
                  </a:txBody>
                  <a:tcPr marL="68580" marR="68580" marT="0" marB="0">
                    <a:solidFill>
                      <a:schemeClr val="accent1">
                        <a:lumMod val="40000"/>
                        <a:lumOff val="6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700" b="0" i="0" kern="1200" dirty="0">
                          <a:solidFill>
                            <a:schemeClr val="tx1"/>
                          </a:solidFill>
                          <a:effectLst/>
                          <a:latin typeface="+mn-lt"/>
                          <a:ea typeface="+mn-ea"/>
                          <a:cs typeface="+mn-cs"/>
                        </a:rPr>
                        <a:t>Tracking volume</a:t>
                      </a:r>
                      <a:r>
                        <a:rPr lang="en-US" sz="1700" b="0" i="0" kern="1200" baseline="0" dirty="0">
                          <a:solidFill>
                            <a:schemeClr val="tx1"/>
                          </a:solidFill>
                          <a:effectLst/>
                          <a:latin typeface="+mn-lt"/>
                          <a:ea typeface="+mn-ea"/>
                          <a:cs typeface="+mn-cs"/>
                        </a:rPr>
                        <a:t> and </a:t>
                      </a:r>
                      <a:r>
                        <a:rPr lang="en-US" sz="1700" b="0" i="0" kern="1200" dirty="0">
                          <a:solidFill>
                            <a:schemeClr val="tx1"/>
                          </a:solidFill>
                          <a:effectLst/>
                          <a:latin typeface="+mn-lt"/>
                          <a:ea typeface="+mn-ea"/>
                          <a:cs typeface="+mn-cs"/>
                        </a:rPr>
                        <a:t>section progress and quality. </a:t>
                      </a:r>
                    </a:p>
                    <a:p>
                      <a:pPr marL="285750" indent="-285750">
                        <a:buFont typeface="Arial" pitchFamily="34" charset="0"/>
                        <a:buChar char="•"/>
                      </a:pPr>
                      <a:r>
                        <a:rPr lang="en-US" sz="1700" b="0" i="0" kern="1200" dirty="0">
                          <a:solidFill>
                            <a:schemeClr val="tx1"/>
                          </a:solidFill>
                          <a:effectLst/>
                          <a:latin typeface="+mn-lt"/>
                          <a:ea typeface="+mn-ea"/>
                          <a:cs typeface="+mn-cs"/>
                        </a:rPr>
                        <a:t>Applying leadership and proposal team building techniques to achieve optimum performance from proposal contributors. </a:t>
                      </a:r>
                    </a:p>
                    <a:p>
                      <a:pPr marL="285750" indent="-285750">
                        <a:buFont typeface="Arial" pitchFamily="34" charset="0"/>
                        <a:buChar char="•"/>
                      </a:pPr>
                      <a:r>
                        <a:rPr lang="en-US" sz="1700" b="0" i="0" kern="1200" dirty="0">
                          <a:solidFill>
                            <a:schemeClr val="tx1"/>
                          </a:solidFill>
                          <a:effectLst/>
                          <a:latin typeface="+mn-lt"/>
                          <a:ea typeface="+mn-ea"/>
                          <a:cs typeface="+mn-cs"/>
                        </a:rPr>
                        <a:t>Applying effective communication methods to the proposal team. </a:t>
                      </a:r>
                    </a:p>
                    <a:p>
                      <a:pPr marL="285750" indent="-285750">
                        <a:buFont typeface="Arial" pitchFamily="34" charset="0"/>
                        <a:buChar char="•"/>
                      </a:pPr>
                      <a:r>
                        <a:rPr lang="en-US" sz="1700" b="0" i="0" kern="1200" dirty="0">
                          <a:solidFill>
                            <a:schemeClr val="tx1"/>
                          </a:solidFill>
                          <a:effectLst/>
                          <a:latin typeface="+mn-lt"/>
                          <a:ea typeface="+mn-ea"/>
                          <a:cs typeface="+mn-cs"/>
                        </a:rPr>
                        <a:t>Getting results from difficult proposal team members. </a:t>
                      </a:r>
                    </a:p>
                    <a:p>
                      <a:pPr marL="285750" indent="-285750">
                        <a:buFont typeface="Arial" pitchFamily="34" charset="0"/>
                        <a:buChar char="•"/>
                      </a:pPr>
                      <a:r>
                        <a:rPr lang="en-US" sz="1700" b="0" i="0" kern="1200" dirty="0">
                          <a:solidFill>
                            <a:schemeClr val="tx1"/>
                          </a:solidFill>
                          <a:effectLst/>
                          <a:latin typeface="+mn-lt"/>
                          <a:ea typeface="+mn-ea"/>
                          <a:cs typeface="+mn-cs"/>
                        </a:rPr>
                        <a:t>Working effectively with remote participants. </a:t>
                      </a:r>
                    </a:p>
                    <a:p>
                      <a:pPr marL="285750" indent="-285750">
                        <a:buFont typeface="Arial" pitchFamily="34" charset="0"/>
                        <a:buChar char="•"/>
                      </a:pPr>
                      <a:r>
                        <a:rPr lang="en-US" sz="1700" b="0" i="0" kern="1200" dirty="0">
                          <a:solidFill>
                            <a:schemeClr val="tx1"/>
                          </a:solidFill>
                          <a:effectLst/>
                          <a:latin typeface="+mn-lt"/>
                          <a:ea typeface="+mn-ea"/>
                          <a:cs typeface="+mn-cs"/>
                        </a:rPr>
                        <a:t>Getting the most useful inputs from the color reviews. </a:t>
                      </a:r>
                    </a:p>
                    <a:p>
                      <a:pPr marL="285750" indent="-285750">
                        <a:buFont typeface="Arial" pitchFamily="34" charset="0"/>
                        <a:buChar char="•"/>
                      </a:pPr>
                      <a:r>
                        <a:rPr lang="en-US" sz="1700" b="0" i="0" kern="1200" dirty="0">
                          <a:solidFill>
                            <a:schemeClr val="tx1"/>
                          </a:solidFill>
                          <a:effectLst/>
                          <a:latin typeface="+mn-lt"/>
                          <a:ea typeface="+mn-ea"/>
                          <a:cs typeface="+mn-cs"/>
                        </a:rPr>
                        <a:t>Mastering techniques for quickly integrating reviewers’ input into the proposal. </a:t>
                      </a:r>
                    </a:p>
                    <a:p>
                      <a:pPr marL="285750" indent="-285750">
                        <a:buFont typeface="Arial" pitchFamily="34" charset="0"/>
                        <a:buChar char="•"/>
                      </a:pPr>
                      <a:r>
                        <a:rPr lang="en-US" sz="1700" b="0" i="0" kern="1200" dirty="0">
                          <a:solidFill>
                            <a:schemeClr val="tx1"/>
                          </a:solidFill>
                          <a:effectLst/>
                          <a:latin typeface="+mn-lt"/>
                          <a:ea typeface="+mn-ea"/>
                          <a:cs typeface="+mn-cs"/>
                        </a:rPr>
                        <a:t>Managing proposal risk. </a:t>
                      </a:r>
                    </a:p>
                    <a:p>
                      <a:pPr marL="285750" indent="-285750">
                        <a:buFont typeface="Arial" pitchFamily="34" charset="0"/>
                        <a:buChar char="•"/>
                      </a:pPr>
                      <a:r>
                        <a:rPr lang="en-US" sz="1700" b="0" i="0" kern="1200" dirty="0">
                          <a:solidFill>
                            <a:schemeClr val="tx1"/>
                          </a:solidFill>
                          <a:effectLst/>
                          <a:latin typeface="+mn-lt"/>
                          <a:ea typeface="+mn-ea"/>
                          <a:cs typeface="+mn-cs"/>
                        </a:rPr>
                        <a:t>Applying metrics for proposal effectiveness. </a:t>
                      </a:r>
                    </a:p>
                    <a:p>
                      <a:pPr marL="285750" indent="-285750">
                        <a:buFont typeface="Arial" pitchFamily="34" charset="0"/>
                        <a:buChar char="•"/>
                      </a:pPr>
                      <a:r>
                        <a:rPr lang="en-US" sz="1700" b="0" i="0" kern="1200" dirty="0">
                          <a:solidFill>
                            <a:schemeClr val="tx1"/>
                          </a:solidFill>
                          <a:effectLst/>
                          <a:latin typeface="+mn-lt"/>
                          <a:ea typeface="+mn-ea"/>
                          <a:cs typeface="+mn-cs"/>
                        </a:rPr>
                        <a:t>Conducting an effective lessons learned session. </a:t>
                      </a:r>
                    </a:p>
                    <a:p>
                      <a:pPr marL="285750" indent="-285750">
                        <a:buFont typeface="Arial" pitchFamily="34" charset="0"/>
                        <a:buChar char="•"/>
                      </a:pPr>
                      <a:r>
                        <a:rPr lang="en-US" sz="1700" b="0" i="0" kern="1200" dirty="0">
                          <a:solidFill>
                            <a:schemeClr val="tx1"/>
                          </a:solidFill>
                          <a:effectLst/>
                          <a:latin typeface="+mn-lt"/>
                          <a:ea typeface="+mn-ea"/>
                          <a:cs typeface="+mn-cs"/>
                        </a:rPr>
                        <a:t>Making use of personal and organizational proposal process optimization. </a:t>
                      </a:r>
                    </a:p>
                  </a:txBody>
                  <a:tcPr marL="68580" marR="68580" marT="0" marB="0">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8603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C46AD-0480-12E2-F1F2-BD4DBB7C4000}"/>
              </a:ext>
            </a:extLst>
          </p:cNvPr>
          <p:cNvSpPr>
            <a:spLocks noGrp="1"/>
          </p:cNvSpPr>
          <p:nvPr>
            <p:ph type="title"/>
          </p:nvPr>
        </p:nvSpPr>
        <p:spPr/>
        <p:txBody>
          <a:bodyPr/>
          <a:lstStyle/>
          <a:p>
            <a:r>
              <a:rPr lang="en-US" dirty="0"/>
              <a:t>Module 5 Quiz</a:t>
            </a:r>
          </a:p>
        </p:txBody>
      </p:sp>
      <p:sp>
        <p:nvSpPr>
          <p:cNvPr id="3" name="Content Placeholder 2">
            <a:extLst>
              <a:ext uri="{FF2B5EF4-FFF2-40B4-BE49-F238E27FC236}">
                <a16:creationId xmlns:a16="http://schemas.microsoft.com/office/drawing/2014/main" id="{CCC51A31-1DBC-1FEA-2773-DF704A763C43}"/>
              </a:ext>
            </a:extLst>
          </p:cNvPr>
          <p:cNvSpPr>
            <a:spLocks noGrp="1"/>
          </p:cNvSpPr>
          <p:nvPr>
            <p:ph idx="1"/>
          </p:nvPr>
        </p:nvSpPr>
        <p:spPr>
          <a:xfrm>
            <a:off x="838199" y="1724024"/>
            <a:ext cx="10876980" cy="4549775"/>
          </a:xfrm>
        </p:spPr>
        <p:txBody>
          <a:bodyPr>
            <a:normAutofit fontScale="70000" lnSpcReduction="20000"/>
          </a:bodyPr>
          <a:lstStyle/>
          <a:p>
            <a:pPr marL="514350" indent="-514350">
              <a:buFont typeface="+mj-lt"/>
              <a:buAutoNum type="arabicPeriod"/>
            </a:pPr>
            <a:r>
              <a:rPr lang="en-US" b="0" i="0" dirty="0">
                <a:solidFill>
                  <a:srgbClr val="0D0D0D"/>
                </a:solidFill>
                <a:effectLst/>
                <a:latin typeface="Söhne"/>
              </a:rPr>
              <a:t>A great proposal kickoff should: </a:t>
            </a:r>
          </a:p>
          <a:p>
            <a:pPr marL="971550" lvl="1" indent="-514350">
              <a:buFont typeface="+mj-lt"/>
              <a:buAutoNum type="alphaLcParenR"/>
            </a:pPr>
            <a:r>
              <a:rPr lang="en-US" b="0" i="0" dirty="0">
                <a:solidFill>
                  <a:srgbClr val="0D0D0D"/>
                </a:solidFill>
                <a:effectLst/>
                <a:latin typeface="Söhne"/>
              </a:rPr>
              <a:t>Only focus on reading the RFP aloud </a:t>
            </a:r>
          </a:p>
          <a:p>
            <a:pPr marL="971550" lvl="1" indent="-514350">
              <a:buFont typeface="+mj-lt"/>
              <a:buAutoNum type="alphaLcParenR"/>
            </a:pPr>
            <a:r>
              <a:rPr lang="en-US" b="0" i="0" dirty="0">
                <a:solidFill>
                  <a:srgbClr val="0D0D0D"/>
                </a:solidFill>
                <a:effectLst/>
                <a:latin typeface="Söhne"/>
              </a:rPr>
              <a:t>Be a speedy assignment issuance session </a:t>
            </a:r>
          </a:p>
          <a:p>
            <a:pPr marL="971550" lvl="1" indent="-514350">
              <a:buFont typeface="+mj-lt"/>
              <a:buAutoNum type="alphaLcParenR"/>
            </a:pPr>
            <a:r>
              <a:rPr lang="en-US" b="0" i="0" dirty="0">
                <a:solidFill>
                  <a:srgbClr val="0D0D0D"/>
                </a:solidFill>
                <a:effectLst/>
                <a:latin typeface="Söhne"/>
              </a:rPr>
              <a:t>Set the psychological tone for the entire proposal process </a:t>
            </a:r>
          </a:p>
          <a:p>
            <a:pPr marL="971550" lvl="1" indent="-514350">
              <a:buFont typeface="+mj-lt"/>
              <a:buAutoNum type="alphaLcParenR"/>
            </a:pPr>
            <a:r>
              <a:rPr lang="en-US" b="0" i="0" dirty="0">
                <a:solidFill>
                  <a:srgbClr val="0D0D0D"/>
                </a:solidFill>
                <a:effectLst/>
                <a:latin typeface="Söhne"/>
              </a:rPr>
              <a:t>Be an informal meet and greet</a:t>
            </a:r>
          </a:p>
          <a:p>
            <a:pPr marL="514350" indent="-514350">
              <a:buFont typeface="+mj-lt"/>
              <a:buAutoNum type="arabicPeriod"/>
            </a:pPr>
            <a:r>
              <a:rPr lang="en-US" b="0" i="0" dirty="0">
                <a:solidFill>
                  <a:srgbClr val="0D0D0D"/>
                </a:solidFill>
                <a:effectLst/>
                <a:latin typeface="Söhne"/>
              </a:rPr>
              <a:t>What is the primary purpose of Just-In-Time (JIT) training sessions in proposal management? </a:t>
            </a:r>
            <a:endParaRPr lang="en-US" dirty="0">
              <a:solidFill>
                <a:srgbClr val="0D0D0D"/>
              </a:solidFill>
              <a:latin typeface="Söhne"/>
            </a:endParaRPr>
          </a:p>
          <a:p>
            <a:pPr marL="971550" lvl="1" indent="-514350">
              <a:buFont typeface="+mj-lt"/>
              <a:buAutoNum type="alphaLcParenR"/>
            </a:pPr>
            <a:r>
              <a:rPr lang="en-US" b="0" i="0" dirty="0">
                <a:solidFill>
                  <a:srgbClr val="0D0D0D"/>
                </a:solidFill>
                <a:effectLst/>
                <a:latin typeface="Söhne"/>
              </a:rPr>
              <a:t>To provide social time for the team</a:t>
            </a:r>
          </a:p>
          <a:p>
            <a:pPr marL="971550" lvl="1" indent="-514350">
              <a:buFont typeface="+mj-lt"/>
              <a:buAutoNum type="alphaLcParenR"/>
            </a:pPr>
            <a:r>
              <a:rPr lang="en-US" b="0" i="0" dirty="0">
                <a:solidFill>
                  <a:srgbClr val="0D0D0D"/>
                </a:solidFill>
                <a:effectLst/>
                <a:latin typeface="Söhne"/>
              </a:rPr>
              <a:t>To deliver necessary skills appropriate for a specific proposal stage</a:t>
            </a:r>
          </a:p>
          <a:p>
            <a:pPr marL="971550" lvl="1" indent="-514350">
              <a:buFont typeface="+mj-lt"/>
              <a:buAutoNum type="alphaLcParenR"/>
            </a:pPr>
            <a:r>
              <a:rPr lang="en-US" b="0" i="0" dirty="0">
                <a:solidFill>
                  <a:srgbClr val="0D0D0D"/>
                </a:solidFill>
                <a:effectLst/>
                <a:latin typeface="Söhne"/>
              </a:rPr>
              <a:t>To postpone the kickoff meeting</a:t>
            </a:r>
          </a:p>
          <a:p>
            <a:pPr marL="971550" lvl="1" indent="-514350">
              <a:buFont typeface="+mj-lt"/>
              <a:buAutoNum type="alphaLcParenR"/>
            </a:pPr>
            <a:r>
              <a:rPr lang="en-US" b="0" i="0" dirty="0">
                <a:solidFill>
                  <a:srgbClr val="0D0D0D"/>
                </a:solidFill>
                <a:effectLst/>
                <a:latin typeface="Söhne"/>
              </a:rPr>
              <a:t>To generate content for the proposal</a:t>
            </a:r>
          </a:p>
          <a:p>
            <a:pPr marL="514350" indent="-514350">
              <a:buFont typeface="+mj-lt"/>
              <a:buAutoNum type="arabicPeriod"/>
            </a:pPr>
            <a:r>
              <a:rPr lang="en-US" b="0" i="0" dirty="0">
                <a:solidFill>
                  <a:srgbClr val="0D0D0D"/>
                </a:solidFill>
                <a:effectLst/>
                <a:latin typeface="Söhne"/>
              </a:rPr>
              <a:t>For a large team, having two to three stand-ups a day is considered excessive and unnecessary.</a:t>
            </a:r>
          </a:p>
          <a:p>
            <a:pPr marL="971550" lvl="1" indent="-514350">
              <a:buFont typeface="+mj-lt"/>
              <a:buAutoNum type="alphaLcParenR"/>
            </a:pPr>
            <a:r>
              <a:rPr lang="en-US" b="0" i="0" dirty="0">
                <a:solidFill>
                  <a:srgbClr val="0D0D0D"/>
                </a:solidFill>
                <a:effectLst/>
                <a:latin typeface="Söhne"/>
              </a:rPr>
              <a:t>True</a:t>
            </a:r>
          </a:p>
          <a:p>
            <a:pPr marL="971550" lvl="1" indent="-514350">
              <a:buFont typeface="+mj-lt"/>
              <a:buAutoNum type="alphaLcParenR"/>
            </a:pPr>
            <a:r>
              <a:rPr lang="en-US" b="0" i="0" dirty="0">
                <a:solidFill>
                  <a:srgbClr val="0D0D0D"/>
                </a:solidFill>
                <a:effectLst/>
                <a:latin typeface="Söhne"/>
              </a:rPr>
              <a:t>False</a:t>
            </a:r>
            <a:endParaRPr lang="en-US" dirty="0">
              <a:solidFill>
                <a:srgbClr val="0D0D0D"/>
              </a:solidFill>
              <a:latin typeface="Söhne"/>
            </a:endParaRPr>
          </a:p>
          <a:p>
            <a:pPr marL="514350" indent="-514350">
              <a:buFont typeface="+mj-lt"/>
              <a:buAutoNum type="arabicPeriod"/>
            </a:pPr>
            <a:r>
              <a:rPr lang="en-US" b="0" i="0" dirty="0">
                <a:solidFill>
                  <a:srgbClr val="0D0D0D"/>
                </a:solidFill>
                <a:effectLst/>
                <a:latin typeface="Söhne"/>
              </a:rPr>
              <a:t>The level of formality and detail in a proposal kickoff should vary depending on the size of the team and the nature of the proposal.</a:t>
            </a:r>
          </a:p>
          <a:p>
            <a:pPr marL="971550" lvl="1" indent="-514350">
              <a:buFont typeface="+mj-lt"/>
              <a:buAutoNum type="alphaLcParenR"/>
            </a:pPr>
            <a:r>
              <a:rPr lang="en-US" b="0" i="0" dirty="0">
                <a:solidFill>
                  <a:srgbClr val="0D0D0D"/>
                </a:solidFill>
                <a:effectLst/>
                <a:latin typeface="Söhne"/>
              </a:rPr>
              <a:t>True</a:t>
            </a:r>
          </a:p>
          <a:p>
            <a:pPr marL="971550" lvl="1" indent="-514350">
              <a:buFont typeface="+mj-lt"/>
              <a:buAutoNum type="alphaLcParenR"/>
            </a:pPr>
            <a:r>
              <a:rPr lang="en-US" b="0" i="0" dirty="0">
                <a:solidFill>
                  <a:srgbClr val="0D0D0D"/>
                </a:solidFill>
                <a:effectLst/>
                <a:latin typeface="Söhne"/>
              </a:rPr>
              <a:t>False</a:t>
            </a:r>
            <a:endParaRPr lang="en-US" dirty="0"/>
          </a:p>
        </p:txBody>
      </p:sp>
    </p:spTree>
    <p:extLst>
      <p:ext uri="{BB962C8B-B14F-4D97-AF65-F5344CB8AC3E}">
        <p14:creationId xmlns:p14="http://schemas.microsoft.com/office/powerpoint/2010/main" val="87831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1000"/>
                                        <p:tgtEl>
                                          <p:spTgt spid="3">
                                            <p:txEl>
                                              <p:pRg st="10" end="10"/>
                                            </p:txEl>
                                          </p:spTgt>
                                        </p:tgtEl>
                                      </p:cBhvr>
                                    </p:animEffect>
                                    <p:anim calcmode="lin" valueType="num">
                                      <p:cBhvr>
                                        <p:cTn id="6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3">
                                            <p:txEl>
                                              <p:pRg st="12" end="12"/>
                                            </p:txEl>
                                          </p:spTgt>
                                        </p:tgtEl>
                                        <p:attrNameLst>
                                          <p:attrName>style.visibility</p:attrName>
                                        </p:attrNameLst>
                                      </p:cBhvr>
                                      <p:to>
                                        <p:strVal val="visible"/>
                                      </p:to>
                                    </p:set>
                                    <p:animEffect transition="in" filter="fade">
                                      <p:cBhvr>
                                        <p:cTn id="71" dur="1000"/>
                                        <p:tgtEl>
                                          <p:spTgt spid="3">
                                            <p:txEl>
                                              <p:pRg st="12" end="12"/>
                                            </p:txEl>
                                          </p:spTgt>
                                        </p:tgtEl>
                                      </p:cBhvr>
                                    </p:animEffect>
                                    <p:anim calcmode="lin" valueType="num">
                                      <p:cBhvr>
                                        <p:cTn id="7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3">
                                            <p:txEl>
                                              <p:pRg st="13" end="13"/>
                                            </p:txEl>
                                          </p:spTgt>
                                        </p:tgtEl>
                                        <p:attrNameLst>
                                          <p:attrName>style.visibility</p:attrName>
                                        </p:attrNameLst>
                                      </p:cBhvr>
                                      <p:to>
                                        <p:strVal val="visible"/>
                                      </p:to>
                                    </p:set>
                                    <p:animEffect transition="in" filter="fade">
                                      <p:cBhvr>
                                        <p:cTn id="78" dur="1000"/>
                                        <p:tgtEl>
                                          <p:spTgt spid="3">
                                            <p:txEl>
                                              <p:pRg st="13" end="13"/>
                                            </p:txEl>
                                          </p:spTgt>
                                        </p:tgtEl>
                                      </p:cBhvr>
                                    </p:animEffect>
                                    <p:anim calcmode="lin" valueType="num">
                                      <p:cBhvr>
                                        <p:cTn id="79"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
                                            <p:txEl>
                                              <p:pRg st="14" end="14"/>
                                            </p:txEl>
                                          </p:spTgt>
                                        </p:tgtEl>
                                        <p:attrNameLst>
                                          <p:attrName>style.visibility</p:attrName>
                                        </p:attrNameLst>
                                      </p:cBhvr>
                                      <p:to>
                                        <p:strVal val="visible"/>
                                      </p:to>
                                    </p:set>
                                    <p:animEffect transition="in" filter="fade">
                                      <p:cBhvr>
                                        <p:cTn id="83" dur="1000"/>
                                        <p:tgtEl>
                                          <p:spTgt spid="3">
                                            <p:txEl>
                                              <p:pRg st="14" end="14"/>
                                            </p:txEl>
                                          </p:spTgt>
                                        </p:tgtEl>
                                      </p:cBhvr>
                                    </p:animEffect>
                                    <p:anim calcmode="lin" valueType="num">
                                      <p:cBhvr>
                                        <p:cTn id="84"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85"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
                                            <p:txEl>
                                              <p:pRg st="15" end="15"/>
                                            </p:txEl>
                                          </p:spTgt>
                                        </p:tgtEl>
                                        <p:attrNameLst>
                                          <p:attrName>style.visibility</p:attrName>
                                        </p:attrNameLst>
                                      </p:cBhvr>
                                      <p:to>
                                        <p:strVal val="visible"/>
                                      </p:to>
                                    </p:set>
                                    <p:animEffect transition="in" filter="fade">
                                      <p:cBhvr>
                                        <p:cTn id="88" dur="1000"/>
                                        <p:tgtEl>
                                          <p:spTgt spid="3">
                                            <p:txEl>
                                              <p:pRg st="15" end="15"/>
                                            </p:txEl>
                                          </p:spTgt>
                                        </p:tgtEl>
                                      </p:cBhvr>
                                    </p:animEffect>
                                    <p:anim calcmode="lin" valueType="num">
                                      <p:cBhvr>
                                        <p:cTn id="89"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90" dur="1000" fill="hold"/>
                                        <p:tgtEl>
                                          <p:spTgt spid="3">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B44FA-1810-9E9C-B32D-75F65F01E780}"/>
            </a:ext>
          </a:extLst>
        </p:cNvPr>
        <p:cNvGrpSpPr/>
        <p:nvPr/>
      </p:nvGrpSpPr>
      <p:grpSpPr>
        <a:xfrm>
          <a:off x="0" y="0"/>
          <a:ext cx="0" cy="0"/>
          <a:chOff x="0" y="0"/>
          <a:chExt cx="0" cy="0"/>
        </a:xfrm>
      </p:grpSpPr>
      <p:pic>
        <p:nvPicPr>
          <p:cNvPr id="5" name="Picture 4" descr="A picture containing object&#10;&#10;Description generated with high confidence">
            <a:extLst>
              <a:ext uri="{FF2B5EF4-FFF2-40B4-BE49-F238E27FC236}">
                <a16:creationId xmlns:a16="http://schemas.microsoft.com/office/drawing/2014/main" id="{05775073-65D1-62FC-6990-B6E708194F49}"/>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21389" r="2943" b="24001"/>
          <a:stretch/>
        </p:blipFill>
        <p:spPr>
          <a:xfrm flipH="1">
            <a:off x="-1" y="0"/>
            <a:ext cx="12192001" cy="6858000"/>
          </a:xfrm>
          <a:prstGeom prst="rect">
            <a:avLst/>
          </a:prstGeom>
        </p:spPr>
      </p:pic>
      <p:sp>
        <p:nvSpPr>
          <p:cNvPr id="6" name="Rectangle 5">
            <a:extLst>
              <a:ext uri="{FF2B5EF4-FFF2-40B4-BE49-F238E27FC236}">
                <a16:creationId xmlns:a16="http://schemas.microsoft.com/office/drawing/2014/main" id="{20E072C0-5075-6C88-ABA4-DCBDE78A1009}"/>
              </a:ext>
            </a:extLst>
          </p:cNvPr>
          <p:cNvSpPr/>
          <p:nvPr/>
        </p:nvSpPr>
        <p:spPr>
          <a:xfrm>
            <a:off x="0" y="0"/>
            <a:ext cx="12192002" cy="6858000"/>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6C0DDD4D-137D-FD1D-3A8A-12C0BC067D4A}"/>
              </a:ext>
            </a:extLst>
          </p:cNvPr>
          <p:cNvSpPr txBox="1">
            <a:spLocks/>
          </p:cNvSpPr>
          <p:nvPr/>
        </p:nvSpPr>
        <p:spPr>
          <a:xfrm>
            <a:off x="812800" y="2140460"/>
            <a:ext cx="10515600" cy="24490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Module 6: Orchestrating a Great Proposal Kickoff</a:t>
            </a:r>
          </a:p>
        </p:txBody>
      </p:sp>
    </p:spTree>
    <p:extLst>
      <p:ext uri="{BB962C8B-B14F-4D97-AF65-F5344CB8AC3E}">
        <p14:creationId xmlns:p14="http://schemas.microsoft.com/office/powerpoint/2010/main" val="940835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492" y="131328"/>
            <a:ext cx="4561608" cy="1193800"/>
          </a:xfrm>
        </p:spPr>
        <p:txBody>
          <a:bodyPr>
            <a:noAutofit/>
          </a:bodyPr>
          <a:lstStyle/>
          <a:p>
            <a:r>
              <a:rPr lang="en-US" sz="3200" dirty="0"/>
              <a:t>Advanced Techniques for Reaching the </a:t>
            </a:r>
            <a:r>
              <a:rPr lang="en-US" sz="3200" b="1" dirty="0"/>
              <a:t>Nine Kickoff Goals</a:t>
            </a:r>
          </a:p>
        </p:txBody>
      </p:sp>
      <p:sp>
        <p:nvSpPr>
          <p:cNvPr id="3" name="Content Placeholder 2"/>
          <p:cNvSpPr>
            <a:spLocks noGrp="1"/>
          </p:cNvSpPr>
          <p:nvPr>
            <p:ph idx="1"/>
          </p:nvPr>
        </p:nvSpPr>
        <p:spPr>
          <a:xfrm>
            <a:off x="683492" y="1738747"/>
            <a:ext cx="4650508" cy="4391025"/>
          </a:xfrm>
        </p:spPr>
        <p:txBody>
          <a:bodyPr>
            <a:normAutofit lnSpcReduction="10000"/>
          </a:bodyPr>
          <a:lstStyle/>
          <a:p>
            <a:pPr marL="236538" indent="-236538"/>
            <a:r>
              <a:rPr lang="en-US" sz="2000" dirty="0"/>
              <a:t>Recap of 9 Kickoff Goals:</a:t>
            </a:r>
          </a:p>
          <a:p>
            <a:pPr marL="693738" lvl="1" indent="-300038">
              <a:spcBef>
                <a:spcPts val="600"/>
              </a:spcBef>
              <a:buFont typeface="+mj-lt"/>
              <a:buAutoNum type="arabicPeriod"/>
            </a:pPr>
            <a:r>
              <a:rPr lang="en-US" sz="2000" dirty="0"/>
              <a:t>Build a team </a:t>
            </a:r>
          </a:p>
          <a:p>
            <a:pPr marL="693738" lvl="1" indent="-300038">
              <a:spcBef>
                <a:spcPts val="600"/>
              </a:spcBef>
              <a:buFont typeface="+mj-lt"/>
              <a:buAutoNum type="arabicPeriod"/>
            </a:pPr>
            <a:r>
              <a:rPr lang="en-US" sz="2000" dirty="0"/>
              <a:t>Set the right tone</a:t>
            </a:r>
          </a:p>
          <a:p>
            <a:pPr marL="693738" lvl="1" indent="-300038">
              <a:spcBef>
                <a:spcPts val="600"/>
              </a:spcBef>
              <a:buFont typeface="+mj-lt"/>
              <a:buAutoNum type="arabicPeriod"/>
            </a:pPr>
            <a:r>
              <a:rPr lang="en-US" sz="2000" dirty="0"/>
              <a:t>Manage expectations</a:t>
            </a:r>
          </a:p>
          <a:p>
            <a:pPr marL="693738" lvl="1" indent="-300038">
              <a:spcBef>
                <a:spcPts val="600"/>
              </a:spcBef>
              <a:buFont typeface="+mj-lt"/>
              <a:buAutoNum type="arabicPeriod"/>
            </a:pPr>
            <a:r>
              <a:rPr lang="en-US" sz="2000" dirty="0"/>
              <a:t>Obtain management buy-in</a:t>
            </a:r>
          </a:p>
          <a:p>
            <a:pPr marL="693738" lvl="1" indent="-300038">
              <a:spcBef>
                <a:spcPts val="600"/>
              </a:spcBef>
              <a:buFont typeface="+mj-lt"/>
              <a:buAutoNum type="arabicPeriod"/>
            </a:pPr>
            <a:r>
              <a:rPr lang="en-US" sz="2000" dirty="0"/>
              <a:t>Communicate proposal roadmap and plan</a:t>
            </a:r>
          </a:p>
          <a:p>
            <a:pPr marL="693738" lvl="1" indent="-300038">
              <a:spcBef>
                <a:spcPts val="600"/>
              </a:spcBef>
              <a:buFont typeface="+mj-lt"/>
              <a:buAutoNum type="arabicPeriod"/>
            </a:pPr>
            <a:r>
              <a:rPr lang="en-US" sz="2000" dirty="0"/>
              <a:t>Integrate and issue proposal assignments </a:t>
            </a:r>
          </a:p>
          <a:p>
            <a:pPr marL="693738" lvl="1" indent="-300038">
              <a:spcBef>
                <a:spcPts val="600"/>
              </a:spcBef>
              <a:buFont typeface="+mj-lt"/>
              <a:buAutoNum type="arabicPeriod"/>
            </a:pPr>
            <a:r>
              <a:rPr lang="en-US" sz="2000" dirty="0"/>
              <a:t>Educate your team about the opportunity</a:t>
            </a:r>
          </a:p>
          <a:p>
            <a:pPr marL="693738" lvl="1" indent="-300038">
              <a:spcBef>
                <a:spcPts val="600"/>
              </a:spcBef>
              <a:buFont typeface="+mj-lt"/>
              <a:buAutoNum type="arabicPeriod"/>
            </a:pPr>
            <a:r>
              <a:rPr lang="en-US" sz="2000" dirty="0"/>
              <a:t>Train your team to develop great text and graphics</a:t>
            </a:r>
          </a:p>
          <a:p>
            <a:pPr marL="693738" lvl="1" indent="-300038">
              <a:spcBef>
                <a:spcPts val="600"/>
              </a:spcBef>
              <a:buFont typeface="+mj-lt"/>
              <a:buAutoNum type="arabicPeriod"/>
            </a:pPr>
            <a:r>
              <a:rPr lang="en-US" sz="2000" dirty="0"/>
              <a:t>Get the ball rolling</a:t>
            </a:r>
          </a:p>
          <a:p>
            <a:pPr marL="693738" indent="-300038">
              <a:buNone/>
            </a:pPr>
            <a:endParaRPr lang="en-US" sz="2000" dirty="0"/>
          </a:p>
        </p:txBody>
      </p:sp>
      <p:pic>
        <p:nvPicPr>
          <p:cNvPr id="6" name="Picture 5" descr="A person kicking a football ball&#10;&#10;Description automatically generated">
            <a:extLst>
              <a:ext uri="{FF2B5EF4-FFF2-40B4-BE49-F238E27FC236}">
                <a16:creationId xmlns:a16="http://schemas.microsoft.com/office/drawing/2014/main" id="{56DB58C4-3E33-42B7-4F36-C6FB25E4B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206177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27703" y="537967"/>
            <a:ext cx="5155889" cy="977901"/>
          </a:xfrm>
        </p:spPr>
        <p:txBody>
          <a:bodyPr>
            <a:normAutofit/>
          </a:bodyPr>
          <a:lstStyle/>
          <a:p>
            <a:r>
              <a:rPr lang="en-US" sz="4000" dirty="0"/>
              <a:t>Step 1 – Build a Team</a:t>
            </a:r>
          </a:p>
        </p:txBody>
      </p:sp>
      <p:sp>
        <p:nvSpPr>
          <p:cNvPr id="30723" name="Rectangle 3"/>
          <p:cNvSpPr>
            <a:spLocks noGrp="1" noChangeArrowheads="1"/>
          </p:cNvSpPr>
          <p:nvPr>
            <p:ph idx="1"/>
          </p:nvPr>
        </p:nvSpPr>
        <p:spPr>
          <a:xfrm>
            <a:off x="495613" y="2716197"/>
            <a:ext cx="4703097" cy="3583003"/>
          </a:xfrm>
        </p:spPr>
        <p:txBody>
          <a:bodyPr>
            <a:normAutofit fontScale="92500" lnSpcReduction="20000"/>
          </a:bodyPr>
          <a:lstStyle/>
          <a:p>
            <a:pPr>
              <a:buClr>
                <a:schemeClr val="tx2"/>
              </a:buClr>
            </a:pPr>
            <a:r>
              <a:rPr lang="en-US" altLang="ko-KR" sz="2000" dirty="0"/>
              <a:t>Step into a role of a leader: </a:t>
            </a:r>
            <a:r>
              <a:rPr lang="en-US" sz="2000" dirty="0"/>
              <a:t>provide direction, structure activities, share information, encourage participation, promote positive relationships, and support and encourage members</a:t>
            </a:r>
            <a:endParaRPr lang="en-US" altLang="ko-KR" sz="2000" dirty="0"/>
          </a:p>
          <a:p>
            <a:pPr>
              <a:buClr>
                <a:schemeClr val="tx2"/>
              </a:buClr>
            </a:pPr>
            <a:r>
              <a:rPr lang="en-US" altLang="ko-KR" sz="2000" dirty="0"/>
              <a:t>Announce competition and simple prizes for:</a:t>
            </a:r>
          </a:p>
          <a:p>
            <a:pPr lvl="1">
              <a:buClr>
                <a:schemeClr val="tx2"/>
              </a:buClr>
            </a:pPr>
            <a:r>
              <a:rPr lang="en-US" altLang="ko-KR" sz="2000" dirty="0"/>
              <a:t>Turning in high-quality section the earliest</a:t>
            </a:r>
          </a:p>
          <a:p>
            <a:pPr lvl="1">
              <a:buClr>
                <a:schemeClr val="tx2"/>
              </a:buClr>
            </a:pPr>
            <a:r>
              <a:rPr lang="en-US" altLang="ko-KR" sz="2000" dirty="0"/>
              <a:t>Conceptualizing the most impactful and customer-centric graphic</a:t>
            </a:r>
          </a:p>
          <a:p>
            <a:pPr lvl="1">
              <a:buClr>
                <a:schemeClr val="tx2"/>
              </a:buClr>
            </a:pPr>
            <a:r>
              <a:rPr lang="en-US" altLang="ko-KR" sz="2000" dirty="0"/>
              <a:t>Going beyond the call of duty</a:t>
            </a:r>
          </a:p>
          <a:p>
            <a:pPr>
              <a:buClr>
                <a:schemeClr val="tx2"/>
              </a:buClr>
            </a:pPr>
            <a:r>
              <a:rPr lang="en-US" altLang="ko-KR" sz="2000" dirty="0"/>
              <a:t>Use humor to set a positive atmosphere</a:t>
            </a:r>
          </a:p>
          <a:p>
            <a:pPr>
              <a:buClr>
                <a:schemeClr val="tx2"/>
              </a:buClr>
            </a:pPr>
            <a:r>
              <a:rPr lang="en-US" altLang="ko-KR" sz="2000" dirty="0"/>
              <a:t>Use team building meals or games</a:t>
            </a:r>
          </a:p>
        </p:txBody>
      </p:sp>
      <p:sp>
        <p:nvSpPr>
          <p:cNvPr id="5" name="Rectangle 4"/>
          <p:cNvSpPr/>
          <p:nvPr/>
        </p:nvSpPr>
        <p:spPr>
          <a:xfrm>
            <a:off x="427703" y="1515868"/>
            <a:ext cx="4703097" cy="1200329"/>
          </a:xfrm>
          <a:prstGeom prst="rect">
            <a:avLst/>
          </a:prstGeom>
        </p:spPr>
        <p:txBody>
          <a:bodyPr wrap="square">
            <a:spAutoFit/>
          </a:bodyPr>
          <a:lstStyle/>
          <a:p>
            <a:r>
              <a:rPr lang="en-US" i="1" dirty="0">
                <a:solidFill>
                  <a:schemeClr val="tx2"/>
                </a:solidFill>
              </a:rPr>
              <a:t>Mandatory attendance in person/on camera, ice-breakers, introductions, fun facts, food, and proper contact information are key; but you can go beyond that </a:t>
            </a:r>
          </a:p>
        </p:txBody>
      </p:sp>
      <p:pic>
        <p:nvPicPr>
          <p:cNvPr id="4" name="Picture 3" descr="A person looking at a computer screen&#10;&#10;Description automatically generated">
            <a:extLst>
              <a:ext uri="{FF2B5EF4-FFF2-40B4-BE49-F238E27FC236}">
                <a16:creationId xmlns:a16="http://schemas.microsoft.com/office/drawing/2014/main" id="{4892A690-57E7-5CD0-0994-3B9CF84A03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1110" y="0"/>
            <a:ext cx="6858000" cy="6858000"/>
          </a:xfrm>
          <a:prstGeom prst="rect">
            <a:avLst/>
          </a:prstGeom>
        </p:spPr>
      </p:pic>
    </p:spTree>
    <p:extLst>
      <p:ext uri="{BB962C8B-B14F-4D97-AF65-F5344CB8AC3E}">
        <p14:creationId xmlns:p14="http://schemas.microsoft.com/office/powerpoint/2010/main" val="135224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0723">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07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527" y="493713"/>
            <a:ext cx="5070473" cy="600075"/>
          </a:xfrm>
        </p:spPr>
        <p:txBody>
          <a:bodyPr>
            <a:noAutofit/>
          </a:bodyPr>
          <a:lstStyle/>
          <a:p>
            <a:r>
              <a:rPr lang="en-US" sz="3600" b="1" dirty="0"/>
              <a:t>Landmine 5:</a:t>
            </a:r>
            <a:r>
              <a:rPr lang="en-US" sz="3600" dirty="0"/>
              <a:t> Losing Credibility with Your Team</a:t>
            </a:r>
          </a:p>
        </p:txBody>
      </p:sp>
      <p:sp>
        <p:nvSpPr>
          <p:cNvPr id="3" name="Content Placeholder 2"/>
          <p:cNvSpPr>
            <a:spLocks noGrp="1"/>
          </p:cNvSpPr>
          <p:nvPr>
            <p:ph idx="1"/>
          </p:nvPr>
        </p:nvSpPr>
        <p:spPr>
          <a:xfrm>
            <a:off x="263526" y="1587501"/>
            <a:ext cx="5070473" cy="4724400"/>
          </a:xfrm>
        </p:spPr>
        <p:txBody>
          <a:bodyPr>
            <a:noAutofit/>
          </a:bodyPr>
          <a:lstStyle/>
          <a:p>
            <a:pPr>
              <a:spcBef>
                <a:spcPts val="600"/>
              </a:spcBef>
            </a:pPr>
            <a:r>
              <a:rPr lang="en-US" sz="1550" dirty="0"/>
              <a:t>Not </a:t>
            </a:r>
            <a:r>
              <a:rPr lang="en-US" sz="1550" b="0" dirty="0"/>
              <a:t>keeping promises and confidential information</a:t>
            </a:r>
          </a:p>
          <a:p>
            <a:pPr>
              <a:spcBef>
                <a:spcPts val="600"/>
              </a:spcBef>
            </a:pPr>
            <a:r>
              <a:rPr lang="en-US" sz="1550" dirty="0"/>
              <a:t>Lack of confidence in expressing direction, </a:t>
            </a:r>
            <a:r>
              <a:rPr lang="en-US" sz="1550" b="0" dirty="0"/>
              <a:t>being dogmatic instead of self-assured</a:t>
            </a:r>
            <a:r>
              <a:rPr lang="en-US" sz="1550" dirty="0"/>
              <a:t>, </a:t>
            </a:r>
            <a:r>
              <a:rPr lang="en-US" sz="1550" b="0" dirty="0"/>
              <a:t>being closed to discussion</a:t>
            </a:r>
            <a:r>
              <a:rPr lang="en-US" sz="1550" dirty="0"/>
              <a:t>, or </a:t>
            </a:r>
            <a:r>
              <a:rPr lang="en-US" sz="1550" b="0" dirty="0"/>
              <a:t>being gullible</a:t>
            </a:r>
          </a:p>
          <a:p>
            <a:pPr>
              <a:spcBef>
                <a:spcPts val="600"/>
              </a:spcBef>
            </a:pPr>
            <a:r>
              <a:rPr lang="en-US" sz="1550" dirty="0"/>
              <a:t>Lack of positive and optimistic encouragement, </a:t>
            </a:r>
            <a:r>
              <a:rPr lang="en-US" sz="1550" b="0" dirty="0"/>
              <a:t>not complimenting team members' achievements, not offering encouragement and assistance when performance is low, and forgetting to express optimism that “we will win”</a:t>
            </a:r>
          </a:p>
          <a:p>
            <a:pPr>
              <a:spcBef>
                <a:spcPts val="600"/>
              </a:spcBef>
            </a:pPr>
            <a:r>
              <a:rPr lang="en-US" sz="1550" dirty="0"/>
              <a:t>Not finding and using common ground, </a:t>
            </a:r>
            <a:r>
              <a:rPr lang="en-US" sz="1550" b="0" dirty="0"/>
              <a:t>forgetting to focus on points of agreement when trying to influence others</a:t>
            </a:r>
          </a:p>
          <a:p>
            <a:pPr>
              <a:spcBef>
                <a:spcPts val="600"/>
              </a:spcBef>
            </a:pPr>
            <a:r>
              <a:rPr lang="en-US" sz="1550" dirty="0"/>
              <a:t>Failing to manage disagreement, </a:t>
            </a:r>
            <a:r>
              <a:rPr lang="en-US" sz="1550" b="0" dirty="0"/>
              <a:t>making rash decisions instead of </a:t>
            </a:r>
            <a:r>
              <a:rPr lang="en-US" sz="1550" dirty="0"/>
              <a:t>seeing</a:t>
            </a:r>
            <a:r>
              <a:rPr lang="en-US" sz="1550" b="0" dirty="0"/>
              <a:t> both sides of an argument </a:t>
            </a:r>
          </a:p>
          <a:p>
            <a:pPr>
              <a:spcBef>
                <a:spcPts val="600"/>
              </a:spcBef>
            </a:pPr>
            <a:r>
              <a:rPr lang="en-US" sz="1550" dirty="0"/>
              <a:t>Forgetting to coach, </a:t>
            </a:r>
            <a:r>
              <a:rPr lang="en-US" sz="1550" b="0" dirty="0"/>
              <a:t>being the enforcer</a:t>
            </a:r>
          </a:p>
          <a:p>
            <a:pPr>
              <a:spcBef>
                <a:spcPts val="600"/>
              </a:spcBef>
            </a:pPr>
            <a:r>
              <a:rPr lang="en-US" sz="1550" dirty="0"/>
              <a:t>Not appreciating team members' perspectives by </a:t>
            </a:r>
            <a:r>
              <a:rPr lang="en-US" sz="1550" b="0" dirty="0"/>
              <a:t>not checking if they agree with decisions, the obstacles they encounter, their dissatisfactions, their needs and the interpersonal problems</a:t>
            </a:r>
          </a:p>
          <a:p>
            <a:pPr>
              <a:spcBef>
                <a:spcPts val="600"/>
              </a:spcBef>
            </a:pPr>
            <a:r>
              <a:rPr lang="en-US" sz="1550" dirty="0"/>
              <a:t>Not </a:t>
            </a:r>
            <a:r>
              <a:rPr lang="en-US" sz="1550" b="0" dirty="0"/>
              <a:t>sharing key information that only you can get</a:t>
            </a:r>
          </a:p>
        </p:txBody>
      </p:sp>
      <p:pic>
        <p:nvPicPr>
          <p:cNvPr id="6" name="Picture 5" descr="A person in a suit with his eyes closed&#10;&#10;Description automatically generated">
            <a:extLst>
              <a:ext uri="{FF2B5EF4-FFF2-40B4-BE49-F238E27FC236}">
                <a16:creationId xmlns:a16="http://schemas.microsoft.com/office/drawing/2014/main" id="{8F09C535-6E54-AB16-B4EC-4D24F32EE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60919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65125"/>
            <a:ext cx="4876801" cy="1041643"/>
          </a:xfrm>
        </p:spPr>
        <p:txBody>
          <a:bodyPr>
            <a:normAutofit fontScale="90000"/>
          </a:bodyPr>
          <a:lstStyle/>
          <a:p>
            <a:r>
              <a:rPr lang="en-US" dirty="0"/>
              <a:t>Team Building Principles</a:t>
            </a:r>
          </a:p>
        </p:txBody>
      </p:sp>
      <p:sp>
        <p:nvSpPr>
          <p:cNvPr id="3" name="Content Placeholder 2"/>
          <p:cNvSpPr>
            <a:spLocks noGrp="1"/>
          </p:cNvSpPr>
          <p:nvPr>
            <p:ph idx="1"/>
          </p:nvPr>
        </p:nvSpPr>
        <p:spPr>
          <a:xfrm>
            <a:off x="457199" y="2200275"/>
            <a:ext cx="4876801" cy="4292600"/>
          </a:xfrm>
        </p:spPr>
        <p:txBody>
          <a:bodyPr>
            <a:normAutofit fontScale="92500" lnSpcReduction="10000"/>
          </a:bodyPr>
          <a:lstStyle/>
          <a:p>
            <a:r>
              <a:rPr lang="en-US" sz="1800" b="1" i="1" dirty="0"/>
              <a:t>Articulate a vision:</a:t>
            </a:r>
            <a:r>
              <a:rPr lang="en-US" sz="1800" b="1" dirty="0"/>
              <a:t> </a:t>
            </a:r>
            <a:r>
              <a:rPr lang="en-US" sz="1800" b="0" dirty="0"/>
              <a:t>Energize the team through ambitious and exciting vision of beating the competition, to engender passion which fuels creativity, hard work, and heroics</a:t>
            </a:r>
          </a:p>
          <a:p>
            <a:r>
              <a:rPr lang="en-US" sz="1800" b="1" i="1" dirty="0"/>
              <a:t>Set goals</a:t>
            </a:r>
            <a:r>
              <a:rPr lang="en-US" sz="1800" b="1" dirty="0"/>
              <a:t>: </a:t>
            </a:r>
            <a:r>
              <a:rPr lang="en-US" sz="1800" b="0" dirty="0"/>
              <a:t>To prevent overwhelm, explain how they can tackle work through smaller goals – concrete and manageable (use JIT Training and coaching)</a:t>
            </a:r>
          </a:p>
          <a:p>
            <a:r>
              <a:rPr lang="en-US" sz="1800" b="1" i="1" dirty="0"/>
              <a:t>Encourage constructive debate:</a:t>
            </a:r>
            <a:r>
              <a:rPr lang="en-US" sz="1800" b="1" dirty="0"/>
              <a:t> </a:t>
            </a:r>
            <a:r>
              <a:rPr lang="en-US" sz="1800" b="0" dirty="0"/>
              <a:t>Don’t succumb to groupthink and censoring of dissent – some task-focused conflict is constructive – if the team fails to debate, play devil's advocate </a:t>
            </a:r>
          </a:p>
          <a:p>
            <a:r>
              <a:rPr lang="en-US" sz="1800" b="1" i="1" dirty="0"/>
              <a:t>Encourage initiative: </a:t>
            </a:r>
            <a:r>
              <a:rPr lang="en-US" sz="1800" b="0" dirty="0"/>
              <a:t>Whenever any member of the team takes the initiative to direct work activities, give them credit for initiative, and encourage it while ensuring their direction are in line with the process </a:t>
            </a:r>
            <a:br>
              <a:rPr lang="en-US" sz="1800" dirty="0"/>
            </a:br>
            <a:endParaRPr lang="en-US" sz="1800" dirty="0"/>
          </a:p>
          <a:p>
            <a:endParaRPr lang="en-US" sz="1800" dirty="0"/>
          </a:p>
        </p:txBody>
      </p:sp>
      <p:sp>
        <p:nvSpPr>
          <p:cNvPr id="4" name="TextBox 3"/>
          <p:cNvSpPr txBox="1"/>
          <p:nvPr/>
        </p:nvSpPr>
        <p:spPr>
          <a:xfrm>
            <a:off x="457199" y="1528368"/>
            <a:ext cx="4533901" cy="646331"/>
          </a:xfrm>
          <a:prstGeom prst="rect">
            <a:avLst/>
          </a:prstGeom>
          <a:noFill/>
        </p:spPr>
        <p:txBody>
          <a:bodyPr wrap="square" rtlCol="0">
            <a:spAutoFit/>
          </a:bodyPr>
          <a:lstStyle/>
          <a:p>
            <a:r>
              <a:rPr lang="en-US" i="1" dirty="0">
                <a:solidFill>
                  <a:schemeClr val="tx2"/>
                </a:solidFill>
              </a:rPr>
              <a:t>You must serve as the team’s catalyst for better performance</a:t>
            </a:r>
          </a:p>
        </p:txBody>
      </p:sp>
      <p:pic>
        <p:nvPicPr>
          <p:cNvPr id="6" name="Picture 5" descr="A person building a tower of wood blocks&#10;&#10;Description automatically generated">
            <a:extLst>
              <a:ext uri="{FF2B5EF4-FFF2-40B4-BE49-F238E27FC236}">
                <a16:creationId xmlns:a16="http://schemas.microsoft.com/office/drawing/2014/main" id="{1CE49A89-93C6-F219-84F3-D231C52848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2999"/>
            <a:ext cx="6858000" cy="6858000"/>
          </a:xfrm>
          <a:prstGeom prst="rect">
            <a:avLst/>
          </a:prstGeom>
        </p:spPr>
      </p:pic>
    </p:spTree>
    <p:extLst>
      <p:ext uri="{BB962C8B-B14F-4D97-AF65-F5344CB8AC3E}">
        <p14:creationId xmlns:p14="http://schemas.microsoft.com/office/powerpoint/2010/main" val="340158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17418" y="429893"/>
            <a:ext cx="8077200" cy="838200"/>
          </a:xfrm>
        </p:spPr>
        <p:txBody>
          <a:bodyPr>
            <a:noAutofit/>
          </a:bodyPr>
          <a:lstStyle/>
          <a:p>
            <a:r>
              <a:rPr lang="en-US" altLang="ko-KR" sz="4000" dirty="0"/>
              <a:t>Step 2 – Set the Right Tone</a:t>
            </a:r>
            <a:endParaRPr lang="en-US" sz="4000" dirty="0"/>
          </a:p>
        </p:txBody>
      </p:sp>
      <p:sp>
        <p:nvSpPr>
          <p:cNvPr id="27651" name="Rectangle 3"/>
          <p:cNvSpPr>
            <a:spLocks noGrp="1" noChangeArrowheads="1"/>
          </p:cNvSpPr>
          <p:nvPr>
            <p:ph idx="1"/>
          </p:nvPr>
        </p:nvSpPr>
        <p:spPr>
          <a:xfrm>
            <a:off x="691054" y="2288226"/>
            <a:ext cx="7826065" cy="4413813"/>
          </a:xfrm>
        </p:spPr>
        <p:txBody>
          <a:bodyPr>
            <a:noAutofit/>
          </a:bodyPr>
          <a:lstStyle/>
          <a:p>
            <a:r>
              <a:rPr lang="en-US" sz="1800" dirty="0"/>
              <a:t>Exude confidence to inspire the team to:</a:t>
            </a:r>
          </a:p>
          <a:p>
            <a:pPr lvl="1"/>
            <a:r>
              <a:rPr lang="en-US" sz="1600" dirty="0"/>
              <a:t>Persevere through working long hours</a:t>
            </a:r>
          </a:p>
          <a:p>
            <a:pPr lvl="1"/>
            <a:r>
              <a:rPr lang="en-US" sz="1600" dirty="0"/>
              <a:t>Meet aggressive deadlines</a:t>
            </a:r>
          </a:p>
          <a:p>
            <a:pPr lvl="1"/>
            <a:r>
              <a:rPr lang="en-US" sz="1600" dirty="0"/>
              <a:t>Find scarce information; tap into creativity</a:t>
            </a:r>
          </a:p>
          <a:p>
            <a:pPr lvl="1"/>
            <a:r>
              <a:rPr lang="en-US" sz="1600" dirty="0"/>
              <a:t>Overcome writer’s block </a:t>
            </a:r>
          </a:p>
          <a:p>
            <a:r>
              <a:rPr lang="en-US" sz="1800" dirty="0"/>
              <a:t>Kick-Off </a:t>
            </a:r>
            <a:r>
              <a:rPr lang="en-US" sz="1800" i="1" dirty="0"/>
              <a:t>non-verbal</a:t>
            </a:r>
            <a:r>
              <a:rPr lang="en-US" sz="1800" dirty="0"/>
              <a:t> cues:</a:t>
            </a:r>
            <a:endParaRPr lang="en-US" sz="1100" dirty="0"/>
          </a:p>
          <a:p>
            <a:pPr lvl="1"/>
            <a:r>
              <a:rPr lang="en-US" sz="1600" dirty="0"/>
              <a:t>Starting on time, being prepared </a:t>
            </a:r>
          </a:p>
          <a:p>
            <a:pPr lvl="1"/>
            <a:r>
              <a:rPr lang="en-US" sz="1600" dirty="0"/>
              <a:t>Presenting with confidence</a:t>
            </a:r>
          </a:p>
          <a:p>
            <a:pPr lvl="1"/>
            <a:r>
              <a:rPr lang="en-US" sz="1600" dirty="0"/>
              <a:t>The right clothes and body language</a:t>
            </a:r>
          </a:p>
          <a:p>
            <a:r>
              <a:rPr lang="en-US" sz="1800" dirty="0"/>
              <a:t>Kick-Off </a:t>
            </a:r>
            <a:r>
              <a:rPr lang="en-US" sz="1800" i="1" dirty="0"/>
              <a:t>verbal </a:t>
            </a:r>
            <a:r>
              <a:rPr lang="en-US" sz="1800" dirty="0"/>
              <a:t>cues are: </a:t>
            </a:r>
          </a:p>
          <a:p>
            <a:pPr lvl="1"/>
            <a:r>
              <a:rPr lang="en-US" sz="1600" dirty="0"/>
              <a:t>Speaking loudly, with good pace and clarity - avoiding monotonous delivery</a:t>
            </a:r>
          </a:p>
          <a:p>
            <a:pPr lvl="1"/>
            <a:r>
              <a:rPr lang="en-US" sz="1600" dirty="0"/>
              <a:t>Knowing the next steps and everyone’s responsibilities</a:t>
            </a:r>
          </a:p>
          <a:p>
            <a:pPr lvl="1"/>
            <a:endParaRPr lang="en-US" sz="1400" dirty="0"/>
          </a:p>
        </p:txBody>
      </p:sp>
      <p:sp>
        <p:nvSpPr>
          <p:cNvPr id="5" name="Rectangle 4"/>
          <p:cNvSpPr/>
          <p:nvPr/>
        </p:nvSpPr>
        <p:spPr>
          <a:xfrm>
            <a:off x="691056" y="1554715"/>
            <a:ext cx="11237708" cy="646331"/>
          </a:xfrm>
          <a:prstGeom prst="rect">
            <a:avLst/>
          </a:prstGeom>
        </p:spPr>
        <p:txBody>
          <a:bodyPr wrap="square">
            <a:spAutoFit/>
          </a:bodyPr>
          <a:lstStyle/>
          <a:p>
            <a:r>
              <a:rPr lang="en-US" i="1" dirty="0">
                <a:solidFill>
                  <a:schemeClr val="tx2"/>
                </a:solidFill>
              </a:rPr>
              <a:t>Your goal is not only to tell the team what the plan is, but to ensure that it is followed; you need to be taken seriously for the team to follow your directions</a:t>
            </a: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069" t="19143" r="27879" b="8965"/>
          <a:stretch/>
        </p:blipFill>
        <p:spPr bwMode="auto">
          <a:xfrm>
            <a:off x="8517120" y="1969198"/>
            <a:ext cx="3183826" cy="4146332"/>
          </a:xfrm>
          <a:prstGeom prst="rect">
            <a:avLst/>
          </a:prstGeom>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a:extLst>
              <a:ext uri="{FF2B5EF4-FFF2-40B4-BE49-F238E27FC236}">
                <a16:creationId xmlns:a16="http://schemas.microsoft.com/office/drawing/2014/main" id="{213DCDE6-27DF-FD46-F8CF-FBE66B754AED}"/>
              </a:ext>
            </a:extLst>
          </p:cNvPr>
          <p:cNvSpPr txBox="1"/>
          <p:nvPr/>
        </p:nvSpPr>
        <p:spPr>
          <a:xfrm>
            <a:off x="817418" y="5930864"/>
            <a:ext cx="6993082" cy="369332"/>
          </a:xfrm>
          <a:prstGeom prst="rect">
            <a:avLst/>
          </a:prstGeom>
          <a:noFill/>
        </p:spPr>
        <p:txBody>
          <a:bodyPr wrap="square">
            <a:spAutoFit/>
          </a:bodyPr>
          <a:lstStyle/>
          <a:p>
            <a:r>
              <a:rPr lang="en-US" b="1" dirty="0"/>
              <a:t>See file </a:t>
            </a:r>
            <a:r>
              <a:rPr lang="en-US" b="1" dirty="0">
                <a:solidFill>
                  <a:schemeClr val="accent1"/>
                </a:solidFill>
              </a:rPr>
              <a:t>Module 6 Verbal and Non-Verbal Cues for Setting the Tone.docx</a:t>
            </a:r>
          </a:p>
        </p:txBody>
      </p:sp>
    </p:spTree>
    <p:extLst>
      <p:ext uri="{BB962C8B-B14F-4D97-AF65-F5344CB8AC3E}">
        <p14:creationId xmlns:p14="http://schemas.microsoft.com/office/powerpoint/2010/main" val="178629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7651">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7651">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7651">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7651">
                                            <p:txEl>
                                              <p:pRg st="9" end="9"/>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7651">
                                            <p:txEl>
                                              <p:pRg st="10" end="10"/>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7651">
                                            <p:txEl>
                                              <p:pRg st="11" end="11"/>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7055" y="331385"/>
            <a:ext cx="8382000" cy="1143000"/>
          </a:xfrm>
        </p:spPr>
        <p:txBody>
          <a:bodyPr>
            <a:normAutofit/>
          </a:bodyPr>
          <a:lstStyle/>
          <a:p>
            <a:r>
              <a:rPr lang="en-US" altLang="ko-KR" sz="4000" dirty="0"/>
              <a:t>Steps 3-5 – Recap</a:t>
            </a:r>
            <a:endParaRPr lang="en-US" sz="4000" dirty="0"/>
          </a:p>
        </p:txBody>
      </p:sp>
      <p:sp>
        <p:nvSpPr>
          <p:cNvPr id="2" name="Content Placeholder 1"/>
          <p:cNvSpPr>
            <a:spLocks noGrp="1"/>
          </p:cNvSpPr>
          <p:nvPr>
            <p:ph idx="1"/>
          </p:nvPr>
        </p:nvSpPr>
        <p:spPr>
          <a:xfrm>
            <a:off x="437055" y="2157601"/>
            <a:ext cx="4876800" cy="4525962"/>
          </a:xfrm>
        </p:spPr>
        <p:txBody>
          <a:bodyPr/>
          <a:lstStyle/>
          <a:p>
            <a:r>
              <a:rPr lang="en-US" altLang="ko-KR" sz="2000" b="1" dirty="0">
                <a:ea typeface="굴림" pitchFamily="34" charset="-127"/>
              </a:rPr>
              <a:t>Step 3: </a:t>
            </a:r>
            <a:r>
              <a:rPr lang="en-US" altLang="ko-KR" sz="2000" dirty="0">
                <a:ea typeface="굴림" pitchFamily="34" charset="-127"/>
              </a:rPr>
              <a:t>Manage Expectations</a:t>
            </a:r>
          </a:p>
          <a:p>
            <a:pPr lvl="1"/>
            <a:r>
              <a:rPr lang="en-US" altLang="ko-KR" sz="2000" dirty="0"/>
              <a:t>Discuss your management style</a:t>
            </a:r>
          </a:p>
          <a:p>
            <a:pPr lvl="1"/>
            <a:r>
              <a:rPr lang="en-US" altLang="ko-KR" sz="2000" dirty="0"/>
              <a:t>Explain your proposal process </a:t>
            </a:r>
          </a:p>
          <a:p>
            <a:pPr lvl="1"/>
            <a:r>
              <a:rPr lang="en-US" altLang="ko-KR" sz="2000" dirty="0"/>
              <a:t>Tell how you will track status </a:t>
            </a:r>
          </a:p>
          <a:p>
            <a:pPr lvl="1"/>
            <a:r>
              <a:rPr lang="en-US" altLang="ko-KR" sz="2000" dirty="0"/>
              <a:t>Provide all the logistical information</a:t>
            </a:r>
            <a:endParaRPr lang="en-US" altLang="ko-KR" sz="2000" dirty="0">
              <a:ea typeface="굴림" pitchFamily="34" charset="-127"/>
            </a:endParaRPr>
          </a:p>
          <a:p>
            <a:r>
              <a:rPr lang="en-US" sz="2000" b="1" dirty="0"/>
              <a:t>Step 4: </a:t>
            </a:r>
            <a:r>
              <a:rPr lang="en-US" sz="2000" dirty="0"/>
              <a:t>Obtain Management Buy-in </a:t>
            </a:r>
          </a:p>
          <a:p>
            <a:pPr lvl="1"/>
            <a:r>
              <a:rPr lang="en-US" sz="2000" dirty="0"/>
              <a:t>Require that your management attend</a:t>
            </a:r>
          </a:p>
          <a:p>
            <a:pPr lvl="1"/>
            <a:r>
              <a:rPr lang="en-US" sz="2000" dirty="0"/>
              <a:t>Address upfront all pieces that require their support to provide resources</a:t>
            </a:r>
          </a:p>
          <a:p>
            <a:pPr lvl="1"/>
            <a:r>
              <a:rPr lang="en-US" sz="2000" dirty="0"/>
              <a:t>Build confidence, not overconfidence</a:t>
            </a:r>
          </a:p>
          <a:p>
            <a:r>
              <a:rPr lang="en-US" sz="2000" b="1" dirty="0"/>
              <a:t>Step 5: </a:t>
            </a:r>
            <a:r>
              <a:rPr lang="en-US" sz="2000" dirty="0"/>
              <a:t>Communicate Proposal Roadmap and Plan</a:t>
            </a:r>
          </a:p>
        </p:txBody>
      </p:sp>
      <p:sp>
        <p:nvSpPr>
          <p:cNvPr id="6" name="Rectangle 5"/>
          <p:cNvSpPr/>
          <p:nvPr/>
        </p:nvSpPr>
        <p:spPr>
          <a:xfrm>
            <a:off x="390357" y="1523970"/>
            <a:ext cx="4970197" cy="646331"/>
          </a:xfrm>
          <a:prstGeom prst="rect">
            <a:avLst/>
          </a:prstGeom>
        </p:spPr>
        <p:txBody>
          <a:bodyPr wrap="square">
            <a:spAutoFit/>
          </a:bodyPr>
          <a:lstStyle/>
          <a:p>
            <a:r>
              <a:rPr lang="en-US" i="1" dirty="0">
                <a:solidFill>
                  <a:schemeClr val="tx2"/>
                </a:solidFill>
              </a:rPr>
              <a:t>It is tough to manage a proposal without proper management backing</a:t>
            </a:r>
          </a:p>
        </p:txBody>
      </p:sp>
      <p:pic>
        <p:nvPicPr>
          <p:cNvPr id="5" name="Picture 4" descr="A person in a suit holding his hand out&#10;&#10;Description automatically generated">
            <a:extLst>
              <a:ext uri="{FF2B5EF4-FFF2-40B4-BE49-F238E27FC236}">
                <a16:creationId xmlns:a16="http://schemas.microsoft.com/office/drawing/2014/main" id="{20B32AEF-53AD-1FD0-3C13-87B7100E5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0553" y="0"/>
            <a:ext cx="6858000" cy="6858000"/>
          </a:xfrm>
          <a:prstGeom prst="rect">
            <a:avLst/>
          </a:prstGeom>
        </p:spPr>
      </p:pic>
    </p:spTree>
    <p:extLst>
      <p:ext uri="{BB962C8B-B14F-4D97-AF65-F5344CB8AC3E}">
        <p14:creationId xmlns:p14="http://schemas.microsoft.com/office/powerpoint/2010/main" val="277992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808" y="480385"/>
            <a:ext cx="8520113" cy="600075"/>
          </a:xfrm>
        </p:spPr>
        <p:txBody>
          <a:bodyPr>
            <a:normAutofit fontScale="90000"/>
          </a:bodyPr>
          <a:lstStyle/>
          <a:p>
            <a:pPr lvl="0"/>
            <a:r>
              <a:rPr lang="en-US" b="1" dirty="0"/>
              <a:t>Landmine 6: </a:t>
            </a:r>
            <a:r>
              <a:rPr lang="en-US" dirty="0"/>
              <a:t>Not Integrating Your Proposal Upfront</a:t>
            </a:r>
          </a:p>
        </p:txBody>
      </p:sp>
      <p:sp>
        <p:nvSpPr>
          <p:cNvPr id="3" name="Content Placeholder 2"/>
          <p:cNvSpPr>
            <a:spLocks noGrp="1"/>
          </p:cNvSpPr>
          <p:nvPr>
            <p:ph idx="1"/>
          </p:nvPr>
        </p:nvSpPr>
        <p:spPr>
          <a:xfrm>
            <a:off x="601808" y="2248877"/>
            <a:ext cx="5595792" cy="4391025"/>
          </a:xfrm>
        </p:spPr>
        <p:txBody>
          <a:bodyPr>
            <a:normAutofit/>
          </a:bodyPr>
          <a:lstStyle/>
          <a:p>
            <a:r>
              <a:rPr lang="en-US" sz="2000" dirty="0"/>
              <a:t>Key problem – presenting the outline as the compliance matrix and sending writers to “go figure out” what goes inside the sections and paragraphs</a:t>
            </a:r>
          </a:p>
          <a:p>
            <a:r>
              <a:rPr lang="en-US" sz="2000" dirty="0"/>
              <a:t>Receiving good inputs in response to writing assignments is a key challenge for proposal managers worldwide</a:t>
            </a:r>
          </a:p>
          <a:p>
            <a:r>
              <a:rPr lang="en-US" sz="2000" dirty="0"/>
              <a:t>Storyboards that used to cause a wasted effort can now be turned into AI prompts that bridge section plans and drafts</a:t>
            </a:r>
          </a:p>
          <a:p>
            <a:pPr marL="0" indent="0">
              <a:buNone/>
            </a:pPr>
            <a:endParaRPr lang="en-US" sz="2000" dirty="0"/>
          </a:p>
        </p:txBody>
      </p:sp>
      <p:sp>
        <p:nvSpPr>
          <p:cNvPr id="4" name="Rectangle 3"/>
          <p:cNvSpPr/>
          <p:nvPr/>
        </p:nvSpPr>
        <p:spPr>
          <a:xfrm>
            <a:off x="601808" y="1561525"/>
            <a:ext cx="11209192" cy="646331"/>
          </a:xfrm>
          <a:prstGeom prst="rect">
            <a:avLst/>
          </a:prstGeom>
        </p:spPr>
        <p:txBody>
          <a:bodyPr wrap="square">
            <a:spAutoFit/>
          </a:bodyPr>
          <a:lstStyle/>
          <a:p>
            <a:r>
              <a:rPr lang="en-US" i="1" dirty="0">
                <a:solidFill>
                  <a:srgbClr val="004074"/>
                </a:solidFill>
              </a:rPr>
              <a:t>One of the worst directions one can offer to the proposal team is to issue a list of assignments with compliance tracked against them, and tell them to go write </a:t>
            </a:r>
          </a:p>
        </p:txBody>
      </p:sp>
      <p:pic>
        <p:nvPicPr>
          <p:cNvPr id="5" name="Picture 2"/>
          <p:cNvPicPr>
            <a:picLocks noChangeAspect="1" noChangeArrowheads="1"/>
          </p:cNvPicPr>
          <p:nvPr/>
        </p:nvPicPr>
        <p:blipFill>
          <a:blip r:embed="rId2" cstate="print">
            <a:clrChange>
              <a:clrFrom>
                <a:srgbClr val="FFFFFF"/>
              </a:clrFrom>
              <a:clrTo>
                <a:srgbClr val="FFFFFF">
                  <a:alpha val="0"/>
                </a:srgbClr>
              </a:clrTo>
            </a:clrChange>
          </a:blip>
          <a:srcRect l="2344" t="23958" r="3906" b="6250"/>
          <a:stretch>
            <a:fillRect/>
          </a:stretch>
        </p:blipFill>
        <p:spPr bwMode="auto">
          <a:xfrm>
            <a:off x="6477000" y="2289693"/>
            <a:ext cx="5113191" cy="2854867"/>
          </a:xfrm>
          <a:prstGeom prst="rect">
            <a:avLst/>
          </a:prstGeom>
          <a:noFill/>
          <a:ln w="9525">
            <a:noFill/>
            <a:miter lim="800000"/>
            <a:headEnd/>
            <a:tailEnd/>
          </a:ln>
        </p:spPr>
      </p:pic>
      <p:sp>
        <p:nvSpPr>
          <p:cNvPr id="6" name="TextBox 5"/>
          <p:cNvSpPr txBox="1"/>
          <p:nvPr/>
        </p:nvSpPr>
        <p:spPr>
          <a:xfrm>
            <a:off x="7356863" y="5226397"/>
            <a:ext cx="4601628" cy="369332"/>
          </a:xfrm>
          <a:prstGeom prst="rect">
            <a:avLst/>
          </a:prstGeom>
          <a:noFill/>
        </p:spPr>
        <p:txBody>
          <a:bodyPr wrap="square" rtlCol="0">
            <a:spAutoFit/>
          </a:bodyPr>
          <a:lstStyle/>
          <a:p>
            <a:r>
              <a:rPr lang="en-US" dirty="0">
                <a:solidFill>
                  <a:srgbClr val="C00000"/>
                </a:solidFill>
              </a:rPr>
              <a:t>Bad idea to use as the only outline</a:t>
            </a:r>
          </a:p>
        </p:txBody>
      </p:sp>
    </p:spTree>
    <p:extLst>
      <p:ext uri="{BB962C8B-B14F-4D97-AF65-F5344CB8AC3E}">
        <p14:creationId xmlns:p14="http://schemas.microsoft.com/office/powerpoint/2010/main" val="215402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43371" y="379929"/>
            <a:ext cx="8252080" cy="947737"/>
          </a:xfrm>
        </p:spPr>
        <p:txBody>
          <a:bodyPr>
            <a:noAutofit/>
          </a:bodyPr>
          <a:lstStyle/>
          <a:p>
            <a:r>
              <a:rPr lang="en-US" altLang="ko-KR" sz="3600" dirty="0">
                <a:ea typeface="굴림" pitchFamily="34" charset="-127"/>
              </a:rPr>
              <a:t>Step 6 – Integrate and Issue Proposal Assignments</a:t>
            </a:r>
            <a:endParaRPr lang="en-US" sz="3600" dirty="0">
              <a:ea typeface="굴림" pitchFamily="34" charset="-127"/>
            </a:endParaRPr>
          </a:p>
        </p:txBody>
      </p:sp>
      <p:sp>
        <p:nvSpPr>
          <p:cNvPr id="46083" name="Rectangle 3"/>
          <p:cNvSpPr>
            <a:spLocks noGrp="1" noChangeArrowheads="1"/>
          </p:cNvSpPr>
          <p:nvPr>
            <p:ph type="body" idx="1"/>
          </p:nvPr>
        </p:nvSpPr>
        <p:spPr>
          <a:xfrm>
            <a:off x="643370" y="2082799"/>
            <a:ext cx="6836929" cy="4301875"/>
          </a:xfrm>
        </p:spPr>
        <p:txBody>
          <a:bodyPr>
            <a:normAutofit/>
          </a:bodyPr>
          <a:lstStyle/>
          <a:p>
            <a:pPr>
              <a:lnSpc>
                <a:spcPct val="80000"/>
              </a:lnSpc>
              <a:spcBef>
                <a:spcPts val="1200"/>
              </a:spcBef>
            </a:pPr>
            <a:r>
              <a:rPr lang="en-US" altLang="ko-KR" sz="2000" dirty="0"/>
              <a:t>Determine the scope and type of integration:</a:t>
            </a:r>
          </a:p>
          <a:p>
            <a:pPr lvl="1">
              <a:lnSpc>
                <a:spcPct val="80000"/>
              </a:lnSpc>
              <a:spcBef>
                <a:spcPts val="1200"/>
              </a:spcBef>
            </a:pPr>
            <a:r>
              <a:rPr lang="en-US" altLang="ko-KR" sz="2000" dirty="0"/>
              <a:t>Annotated outline (small to mid-size effort) – with sections handed out to authors</a:t>
            </a:r>
          </a:p>
          <a:p>
            <a:pPr lvl="1">
              <a:lnSpc>
                <a:spcPct val="80000"/>
              </a:lnSpc>
              <a:spcBef>
                <a:spcPts val="1200"/>
              </a:spcBef>
            </a:pPr>
            <a:r>
              <a:rPr lang="en-US" altLang="ko-KR" sz="2000" dirty="0"/>
              <a:t>Storyboards or Work Packages (large effort) – part of the </a:t>
            </a:r>
            <a:r>
              <a:rPr lang="en-US" altLang="ko-KR" sz="2000" i="1" dirty="0"/>
              <a:t>Foundations of Proposal Management</a:t>
            </a:r>
            <a:r>
              <a:rPr lang="en-US" altLang="ko-KR" sz="2000" dirty="0"/>
              <a:t> course</a:t>
            </a:r>
          </a:p>
          <a:p>
            <a:pPr>
              <a:lnSpc>
                <a:spcPct val="80000"/>
              </a:lnSpc>
              <a:spcBef>
                <a:spcPts val="1200"/>
              </a:spcBef>
            </a:pPr>
            <a:r>
              <a:rPr lang="en-US" altLang="ko-KR" sz="2000" dirty="0"/>
              <a:t>All include special directions to the authors and information collected earlier</a:t>
            </a:r>
          </a:p>
          <a:p>
            <a:pPr>
              <a:lnSpc>
                <a:spcPct val="80000"/>
              </a:lnSpc>
              <a:spcBef>
                <a:spcPts val="1200"/>
              </a:spcBef>
            </a:pPr>
            <a:r>
              <a:rPr lang="en-US" altLang="ko-KR" sz="2000" dirty="0"/>
              <a:t>Must be prebuilt, which takes time</a:t>
            </a:r>
          </a:p>
          <a:p>
            <a:pPr>
              <a:lnSpc>
                <a:spcPct val="80000"/>
              </a:lnSpc>
              <a:spcBef>
                <a:spcPts val="1200"/>
              </a:spcBef>
            </a:pPr>
            <a:r>
              <a:rPr lang="en-US" altLang="ko-KR" sz="2000" dirty="0"/>
              <a:t>AI-assisted outline development can save significant time</a:t>
            </a:r>
          </a:p>
        </p:txBody>
      </p:sp>
      <p:sp>
        <p:nvSpPr>
          <p:cNvPr id="5" name="Rectangle 4"/>
          <p:cNvSpPr/>
          <p:nvPr/>
        </p:nvSpPr>
        <p:spPr>
          <a:xfrm>
            <a:off x="604449" y="1596836"/>
            <a:ext cx="8329924" cy="369332"/>
          </a:xfrm>
          <a:prstGeom prst="rect">
            <a:avLst/>
          </a:prstGeom>
        </p:spPr>
        <p:txBody>
          <a:bodyPr wrap="square">
            <a:spAutoFit/>
          </a:bodyPr>
          <a:lstStyle/>
          <a:p>
            <a:r>
              <a:rPr lang="en-US" i="1" dirty="0">
                <a:solidFill>
                  <a:schemeClr val="tx2"/>
                </a:solidFill>
              </a:rPr>
              <a:t>Assignments must be issued AT THE KICKOFF, or you will lose the momentum</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276" t="21150" r="27689" b="7862"/>
          <a:stretch/>
        </p:blipFill>
        <p:spPr bwMode="auto">
          <a:xfrm>
            <a:off x="8440258" y="1966168"/>
            <a:ext cx="3177610" cy="4088524"/>
          </a:xfrm>
          <a:prstGeom prst="rect">
            <a:avLst/>
          </a:prstGeom>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a:extLst>
              <a:ext uri="{FF2B5EF4-FFF2-40B4-BE49-F238E27FC236}">
                <a16:creationId xmlns:a16="http://schemas.microsoft.com/office/drawing/2014/main" id="{30B16C90-9B2A-1716-1ECE-DF228A2399CA}"/>
              </a:ext>
            </a:extLst>
          </p:cNvPr>
          <p:cNvSpPr txBox="1"/>
          <p:nvPr/>
        </p:nvSpPr>
        <p:spPr>
          <a:xfrm>
            <a:off x="753918" y="5408361"/>
            <a:ext cx="6993082" cy="646331"/>
          </a:xfrm>
          <a:prstGeom prst="rect">
            <a:avLst/>
          </a:prstGeom>
          <a:noFill/>
        </p:spPr>
        <p:txBody>
          <a:bodyPr wrap="square">
            <a:spAutoFit/>
          </a:bodyPr>
          <a:lstStyle/>
          <a:p>
            <a:r>
              <a:rPr lang="en-US" b="1" dirty="0"/>
              <a:t>See file </a:t>
            </a:r>
            <a:r>
              <a:rPr lang="en-US" b="1" dirty="0">
                <a:solidFill>
                  <a:schemeClr val="accent1"/>
                </a:solidFill>
              </a:rPr>
              <a:t>Module 6 NSW Minority Awareness and Education Services Vol 1 Tech Approach Outline.docx</a:t>
            </a:r>
          </a:p>
        </p:txBody>
      </p:sp>
    </p:spTree>
    <p:extLst>
      <p:ext uri="{BB962C8B-B14F-4D97-AF65-F5344CB8AC3E}">
        <p14:creationId xmlns:p14="http://schemas.microsoft.com/office/powerpoint/2010/main" val="73594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608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608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608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608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608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6083">
                                            <p:txEl>
                                              <p:pRg st="5" end="5"/>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199" y="365125"/>
            <a:ext cx="7772401" cy="1041643"/>
          </a:xfrm>
        </p:spPr>
        <p:txBody>
          <a:bodyPr>
            <a:noAutofit/>
          </a:bodyPr>
          <a:lstStyle/>
          <a:p>
            <a:r>
              <a:rPr lang="en-US" sz="3600" dirty="0"/>
              <a:t>How to Maximize the Learning Process</a:t>
            </a:r>
          </a:p>
        </p:txBody>
      </p:sp>
      <p:sp>
        <p:nvSpPr>
          <p:cNvPr id="2" name="Content Placeholder 1"/>
          <p:cNvSpPr>
            <a:spLocks noGrp="1"/>
          </p:cNvSpPr>
          <p:nvPr>
            <p:ph idx="1"/>
          </p:nvPr>
        </p:nvSpPr>
        <p:spPr>
          <a:xfrm>
            <a:off x="926678" y="1813719"/>
            <a:ext cx="5396484" cy="4525962"/>
          </a:xfrm>
        </p:spPr>
        <p:txBody>
          <a:bodyPr>
            <a:normAutofit/>
          </a:bodyPr>
          <a:lstStyle/>
          <a:p>
            <a:r>
              <a:rPr lang="en-US" sz="2400" dirty="0"/>
              <a:t>How adults learn: </a:t>
            </a:r>
          </a:p>
          <a:p>
            <a:pPr lvl="1"/>
            <a:r>
              <a:rPr lang="en-US" dirty="0"/>
              <a:t>Understand WHY things work a certain way</a:t>
            </a:r>
          </a:p>
          <a:p>
            <a:pPr lvl="1"/>
            <a:r>
              <a:rPr lang="en-US" dirty="0"/>
              <a:t>Participate in exercises</a:t>
            </a:r>
          </a:p>
          <a:p>
            <a:pPr lvl="1"/>
            <a:r>
              <a:rPr lang="en-US" dirty="0"/>
              <a:t>Ask questions</a:t>
            </a:r>
          </a:p>
          <a:p>
            <a:pPr lvl="1"/>
            <a:r>
              <a:rPr lang="en-US" dirty="0"/>
              <a:t>Relate the material to your own experience</a:t>
            </a:r>
          </a:p>
          <a:p>
            <a:pPr lvl="1"/>
            <a:r>
              <a:rPr lang="en-US" dirty="0"/>
              <a:t>Take notes</a:t>
            </a:r>
          </a:p>
          <a:p>
            <a:r>
              <a:rPr lang="en-US" sz="2400" dirty="0"/>
              <a:t>Bring up topics of interest to your job</a:t>
            </a:r>
          </a:p>
          <a:p>
            <a:r>
              <a:rPr lang="en-US" sz="2400" dirty="0"/>
              <a:t>Move around during exercises</a:t>
            </a: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70518" y="1910589"/>
            <a:ext cx="5396484" cy="4205462"/>
          </a:xfrm>
          <a:prstGeom prst="rect">
            <a:avLst/>
          </a:prstGeom>
        </p:spPr>
      </p:pic>
    </p:spTree>
    <p:extLst>
      <p:ext uri="{BB962C8B-B14F-4D97-AF65-F5344CB8AC3E}">
        <p14:creationId xmlns:p14="http://schemas.microsoft.com/office/powerpoint/2010/main" val="147564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animEffect transition="in" filter="fade">
                                      <p:cBhvr>
                                        <p:cTn id="39" dur="1000"/>
                                        <p:tgtEl>
                                          <p:spTgt spid="2">
                                            <p:txEl>
                                              <p:pRg st="6" end="6"/>
                                            </p:txEl>
                                          </p:spTgt>
                                        </p:tgtEl>
                                      </p:cBhvr>
                                    </p:animEffect>
                                    <p:anim calcmode="lin" valueType="num">
                                      <p:cBhvr>
                                        <p:cTn id="4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
                                            <p:txEl>
                                              <p:pRg st="7" end="7"/>
                                            </p:txEl>
                                          </p:spTgt>
                                        </p:tgtEl>
                                        <p:attrNameLst>
                                          <p:attrName>style.visibility</p:attrName>
                                        </p:attrNameLst>
                                      </p:cBhvr>
                                      <p:to>
                                        <p:strVal val="visible"/>
                                      </p:to>
                                    </p:set>
                                    <p:animEffect transition="in" filter="fade">
                                      <p:cBhvr>
                                        <p:cTn id="46" dur="1000"/>
                                        <p:tgtEl>
                                          <p:spTgt spid="2">
                                            <p:txEl>
                                              <p:pRg st="7" end="7"/>
                                            </p:txEl>
                                          </p:spTgt>
                                        </p:tgtEl>
                                      </p:cBhvr>
                                    </p:animEffect>
                                    <p:anim calcmode="lin" valueType="num">
                                      <p:cBhvr>
                                        <p:cTn id="47"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44501" y="342900"/>
            <a:ext cx="9236364" cy="1150345"/>
          </a:xfrm>
        </p:spPr>
        <p:txBody>
          <a:bodyPr>
            <a:normAutofit/>
          </a:bodyPr>
          <a:lstStyle/>
          <a:p>
            <a:r>
              <a:rPr lang="en-US" altLang="ko-KR" sz="4000" dirty="0">
                <a:ea typeface="굴림" pitchFamily="34" charset="-127"/>
              </a:rPr>
              <a:t>Steps 7-9 Recap</a:t>
            </a:r>
            <a:endParaRPr lang="en-US" sz="4000" dirty="0">
              <a:ea typeface="굴림" pitchFamily="34" charset="-127"/>
            </a:endParaRPr>
          </a:p>
        </p:txBody>
      </p:sp>
      <p:sp>
        <p:nvSpPr>
          <p:cNvPr id="61443" name="Rectangle 3"/>
          <p:cNvSpPr>
            <a:spLocks noGrp="1" noChangeArrowheads="1"/>
          </p:cNvSpPr>
          <p:nvPr>
            <p:ph type="body" idx="1"/>
          </p:nvPr>
        </p:nvSpPr>
        <p:spPr>
          <a:xfrm>
            <a:off x="444501" y="2646821"/>
            <a:ext cx="4750088" cy="3681630"/>
          </a:xfrm>
        </p:spPr>
        <p:txBody>
          <a:bodyPr/>
          <a:lstStyle/>
          <a:p>
            <a:r>
              <a:rPr lang="en-US" sz="2000" b="1" dirty="0"/>
              <a:t>Step 7: </a:t>
            </a:r>
            <a:r>
              <a:rPr lang="en-US" sz="2000" dirty="0"/>
              <a:t>Educate or Refresh Team’s Knowledge Regarding the Opportunity details, customer hot buttons, and win themes</a:t>
            </a:r>
          </a:p>
          <a:p>
            <a:r>
              <a:rPr lang="en-US" sz="2000" b="1" dirty="0"/>
              <a:t>Step 8: </a:t>
            </a:r>
            <a:r>
              <a:rPr lang="en-US" sz="2000" dirty="0"/>
              <a:t>Train Your Team – assess the current skills and use JIT Training to refresh or impart knowledge</a:t>
            </a:r>
          </a:p>
          <a:p>
            <a:r>
              <a:rPr lang="en-US" sz="2000" b="1" dirty="0"/>
              <a:t>Step 9: </a:t>
            </a:r>
            <a:r>
              <a:rPr lang="en-US" sz="2000" dirty="0"/>
              <a:t>Get the Ball Rolling by recapping the handouts and expectations, and telling what is the schedule and tasks for the next 1-3 days</a:t>
            </a:r>
          </a:p>
          <a:p>
            <a:endParaRPr lang="en-US" sz="2000" dirty="0"/>
          </a:p>
        </p:txBody>
      </p:sp>
      <p:sp>
        <p:nvSpPr>
          <p:cNvPr id="6" name="Rectangle 5"/>
          <p:cNvSpPr/>
          <p:nvPr/>
        </p:nvSpPr>
        <p:spPr>
          <a:xfrm>
            <a:off x="444501" y="1548092"/>
            <a:ext cx="4821525" cy="923330"/>
          </a:xfrm>
          <a:prstGeom prst="rect">
            <a:avLst/>
          </a:prstGeom>
        </p:spPr>
        <p:txBody>
          <a:bodyPr wrap="square">
            <a:spAutoFit/>
          </a:bodyPr>
          <a:lstStyle/>
          <a:p>
            <a:r>
              <a:rPr lang="en-US" i="1" dirty="0">
                <a:solidFill>
                  <a:schemeClr val="tx2"/>
                </a:solidFill>
              </a:rPr>
              <a:t>Do not assume that everyone knows about the opportunity and has proposal skills – ensure that every single team member is on the same page</a:t>
            </a:r>
          </a:p>
        </p:txBody>
      </p:sp>
      <p:pic>
        <p:nvPicPr>
          <p:cNvPr id="3" name="Picture 2" descr="A person standing in front of a group of people&#10;&#10;Description automatically generated">
            <a:extLst>
              <a:ext uri="{FF2B5EF4-FFF2-40B4-BE49-F238E27FC236}">
                <a16:creationId xmlns:a16="http://schemas.microsoft.com/office/drawing/2014/main" id="{3B5CCB28-F319-41FD-907C-3873A3344E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53808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144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6144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635" y="373063"/>
            <a:ext cx="7735165" cy="947737"/>
          </a:xfrm>
        </p:spPr>
        <p:txBody>
          <a:bodyPr>
            <a:noAutofit/>
          </a:bodyPr>
          <a:lstStyle/>
          <a:p>
            <a:r>
              <a:rPr lang="en-US" sz="3600" dirty="0"/>
              <a:t>Preparing Kickoff Handouts for Best Communication and Team Integration</a:t>
            </a:r>
          </a:p>
        </p:txBody>
      </p:sp>
      <p:sp>
        <p:nvSpPr>
          <p:cNvPr id="3" name="Content Placeholder 2"/>
          <p:cNvSpPr>
            <a:spLocks noGrp="1"/>
          </p:cNvSpPr>
          <p:nvPr>
            <p:ph idx="1"/>
          </p:nvPr>
        </p:nvSpPr>
        <p:spPr>
          <a:xfrm>
            <a:off x="584200" y="1647537"/>
            <a:ext cx="6845300" cy="4391025"/>
          </a:xfrm>
        </p:spPr>
        <p:txBody>
          <a:bodyPr>
            <a:normAutofit lnSpcReduction="10000"/>
          </a:bodyPr>
          <a:lstStyle/>
          <a:p>
            <a:pPr>
              <a:lnSpc>
                <a:spcPct val="90000"/>
              </a:lnSpc>
            </a:pPr>
            <a:r>
              <a:rPr lang="en-US" sz="2200" dirty="0"/>
              <a:t>Required Handouts: </a:t>
            </a:r>
          </a:p>
          <a:p>
            <a:pPr lvl="1">
              <a:lnSpc>
                <a:spcPct val="90000"/>
              </a:lnSpc>
            </a:pPr>
            <a:r>
              <a:rPr lang="en-US" sz="1900" dirty="0"/>
              <a:t>Your Kickoff PowerPoint with all the key information</a:t>
            </a:r>
          </a:p>
          <a:p>
            <a:pPr lvl="1">
              <a:lnSpc>
                <a:spcPct val="90000"/>
              </a:lnSpc>
            </a:pPr>
            <a:r>
              <a:rPr lang="en-US" sz="1900" dirty="0"/>
              <a:t>Assignments:</a:t>
            </a:r>
          </a:p>
          <a:p>
            <a:pPr lvl="2">
              <a:lnSpc>
                <a:spcPct val="90000"/>
              </a:lnSpc>
            </a:pPr>
            <a:r>
              <a:rPr lang="en-US" sz="1700" dirty="0"/>
              <a:t>Compliance matrix/outline with assignments (may be inside the brief)</a:t>
            </a:r>
          </a:p>
          <a:p>
            <a:pPr lvl="2">
              <a:lnSpc>
                <a:spcPct val="90000"/>
              </a:lnSpc>
            </a:pPr>
            <a:r>
              <a:rPr lang="en-US" sz="1700" dirty="0"/>
              <a:t>Annotated outline (preferably cut into sections or whole) </a:t>
            </a:r>
          </a:p>
          <a:p>
            <a:pPr marL="882650" lvl="4" indent="0">
              <a:buNone/>
            </a:pPr>
            <a:r>
              <a:rPr lang="en-US" sz="1500" b="1" dirty="0"/>
              <a:t>or</a:t>
            </a:r>
          </a:p>
          <a:p>
            <a:pPr lvl="2">
              <a:lnSpc>
                <a:spcPct val="90000"/>
              </a:lnSpc>
            </a:pPr>
            <a:r>
              <a:rPr lang="en-US" sz="1700" dirty="0"/>
              <a:t>Work packages (storyboards)</a:t>
            </a:r>
          </a:p>
          <a:p>
            <a:pPr>
              <a:lnSpc>
                <a:spcPct val="90000"/>
              </a:lnSpc>
            </a:pPr>
            <a:r>
              <a:rPr lang="en-US" sz="2200" dirty="0"/>
              <a:t>Optional Handouts:</a:t>
            </a:r>
          </a:p>
          <a:p>
            <a:pPr lvl="1">
              <a:lnSpc>
                <a:spcPct val="90000"/>
              </a:lnSpc>
            </a:pPr>
            <a:r>
              <a:rPr lang="en-US" sz="1900" dirty="0"/>
              <a:t>Style Guide (useful for writers and AI)</a:t>
            </a:r>
          </a:p>
          <a:p>
            <a:pPr lvl="1">
              <a:lnSpc>
                <a:spcPct val="90000"/>
              </a:lnSpc>
            </a:pPr>
            <a:r>
              <a:rPr lang="en-US" sz="1900" dirty="0"/>
              <a:t>Draft Contact List</a:t>
            </a:r>
          </a:p>
          <a:p>
            <a:pPr lvl="1">
              <a:lnSpc>
                <a:spcPct val="90000"/>
              </a:lnSpc>
            </a:pPr>
            <a:r>
              <a:rPr lang="en-US" sz="1900" dirty="0"/>
              <a:t>Proposal Cross-Reference Matrix/Status Checklist</a:t>
            </a:r>
          </a:p>
          <a:p>
            <a:pPr lvl="1">
              <a:lnSpc>
                <a:spcPct val="90000"/>
              </a:lnSpc>
            </a:pPr>
            <a:r>
              <a:rPr lang="en-US" sz="1900" dirty="0"/>
              <a:t>Any background materials </a:t>
            </a:r>
            <a:br>
              <a:rPr lang="en-US" dirty="0"/>
            </a:b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276" t="19862" r="28000" b="8782"/>
          <a:stretch/>
        </p:blipFill>
        <p:spPr bwMode="auto">
          <a:xfrm>
            <a:off x="8143227" y="1652154"/>
            <a:ext cx="3464573" cy="4526108"/>
          </a:xfrm>
          <a:prstGeom prst="rect">
            <a:avLst/>
          </a:prstGeom>
          <a:ln>
            <a:solidFill>
              <a:schemeClr val="accent1">
                <a:lumMod val="60000"/>
                <a:lumOff val="40000"/>
              </a:schemeClr>
            </a:solidFill>
          </a:ln>
          <a:extLst>
            <a:ext uri="{909E8E84-426E-40DD-AFC4-6F175D3DCCD1}">
              <a14:hiddenFill xmlns:a14="http://schemas.microsoft.com/office/drawing/2010/main">
                <a:solidFill>
                  <a:schemeClr val="accent1"/>
                </a:solidFill>
              </a14:hiddenFill>
            </a:ext>
          </a:extLst>
        </p:spPr>
      </p:pic>
      <p:sp>
        <p:nvSpPr>
          <p:cNvPr id="4" name="TextBox 3">
            <a:extLst>
              <a:ext uri="{FF2B5EF4-FFF2-40B4-BE49-F238E27FC236}">
                <a16:creationId xmlns:a16="http://schemas.microsoft.com/office/drawing/2014/main" id="{C74AC2E2-BE70-120F-9251-178DADFCBA88}"/>
              </a:ext>
            </a:extLst>
          </p:cNvPr>
          <p:cNvSpPr txBox="1"/>
          <p:nvPr/>
        </p:nvSpPr>
        <p:spPr>
          <a:xfrm>
            <a:off x="584200" y="5639196"/>
            <a:ext cx="6993082" cy="369332"/>
          </a:xfrm>
          <a:prstGeom prst="rect">
            <a:avLst/>
          </a:prstGeom>
          <a:noFill/>
        </p:spPr>
        <p:txBody>
          <a:bodyPr wrap="square">
            <a:spAutoFit/>
          </a:bodyPr>
          <a:lstStyle/>
          <a:p>
            <a:r>
              <a:rPr lang="en-US" b="1" dirty="0"/>
              <a:t>See file </a:t>
            </a:r>
            <a:r>
              <a:rPr lang="en-US" b="1" dirty="0">
                <a:solidFill>
                  <a:schemeClr val="accent1"/>
                </a:solidFill>
              </a:rPr>
              <a:t>Module 6 Proposal Style Guide.docx</a:t>
            </a:r>
          </a:p>
        </p:txBody>
      </p:sp>
    </p:spTree>
    <p:extLst>
      <p:ext uri="{BB962C8B-B14F-4D97-AF65-F5344CB8AC3E}">
        <p14:creationId xmlns:p14="http://schemas.microsoft.com/office/powerpoint/2010/main" val="268885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10" end="10"/>
                                            </p:txEl>
                                          </p:spTgt>
                                        </p:tgtEl>
                                        <p:attrNameLst>
                                          <p:attrName>style.visibility</p:attrName>
                                        </p:attrNameLst>
                                      </p:cBhvr>
                                      <p:to>
                                        <p:strVal val="visible"/>
                                      </p:to>
                                    </p:set>
                                    <p:animEffect transition="in" filter="fade">
                                      <p:cBhvr>
                                        <p:cTn id="59" dur="1000"/>
                                        <p:tgtEl>
                                          <p:spTgt spid="3">
                                            <p:txEl>
                                              <p:pRg st="10" end="10"/>
                                            </p:txEl>
                                          </p:spTgt>
                                        </p:tgtEl>
                                      </p:cBhvr>
                                    </p:animEffect>
                                    <p:anim calcmode="lin" valueType="num">
                                      <p:cBhvr>
                                        <p:cTn id="60"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xEl>
                                              <p:pRg st="11" end="11"/>
                                            </p:txEl>
                                          </p:spTgt>
                                        </p:tgtEl>
                                        <p:attrNameLst>
                                          <p:attrName>style.visibility</p:attrName>
                                        </p:attrNameLst>
                                      </p:cBhvr>
                                      <p:to>
                                        <p:strVal val="visible"/>
                                      </p:to>
                                    </p:set>
                                    <p:animEffect transition="in" filter="fade">
                                      <p:cBhvr>
                                        <p:cTn id="64" dur="1000"/>
                                        <p:tgtEl>
                                          <p:spTgt spid="3">
                                            <p:txEl>
                                              <p:pRg st="11" end="11"/>
                                            </p:txEl>
                                          </p:spTgt>
                                        </p:tgtEl>
                                      </p:cBhvr>
                                    </p:animEffect>
                                    <p:anim calcmode="lin" valueType="num">
                                      <p:cBhvr>
                                        <p:cTn id="6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1000"/>
                                        <p:tgtEl>
                                          <p:spTgt spid="4"/>
                                        </p:tgtEl>
                                      </p:cBhvr>
                                    </p:animEffect>
                                    <p:anim calcmode="lin" valueType="num">
                                      <p:cBhvr>
                                        <p:cTn id="72" dur="1000" fill="hold"/>
                                        <p:tgtEl>
                                          <p:spTgt spid="4"/>
                                        </p:tgtEl>
                                        <p:attrNameLst>
                                          <p:attrName>ppt_x</p:attrName>
                                        </p:attrNameLst>
                                      </p:cBhvr>
                                      <p:tavLst>
                                        <p:tav tm="0">
                                          <p:val>
                                            <p:strVal val="#ppt_x"/>
                                          </p:val>
                                        </p:tav>
                                        <p:tav tm="100000">
                                          <p:val>
                                            <p:strVal val="#ppt_x"/>
                                          </p:val>
                                        </p:tav>
                                      </p:tavLst>
                                    </p:anim>
                                    <p:anim calcmode="lin" valueType="num">
                                      <p:cBhvr>
                                        <p:cTn id="7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341" y="616332"/>
            <a:ext cx="8520113" cy="600075"/>
          </a:xfrm>
        </p:spPr>
        <p:txBody>
          <a:bodyPr>
            <a:normAutofit fontScale="90000"/>
          </a:bodyPr>
          <a:lstStyle/>
          <a:p>
            <a:r>
              <a:rPr lang="en-US" dirty="0"/>
              <a:t>Module 6 Exercise</a:t>
            </a:r>
          </a:p>
        </p:txBody>
      </p:sp>
      <p:sp>
        <p:nvSpPr>
          <p:cNvPr id="3" name="Content Placeholder 2"/>
          <p:cNvSpPr>
            <a:spLocks noGrp="1"/>
          </p:cNvSpPr>
          <p:nvPr>
            <p:ph idx="1"/>
          </p:nvPr>
        </p:nvSpPr>
        <p:spPr>
          <a:xfrm>
            <a:off x="969341" y="1650004"/>
            <a:ext cx="3526459" cy="1467269"/>
          </a:xfrm>
        </p:spPr>
        <p:txBody>
          <a:bodyPr>
            <a:normAutofit fontScale="70000" lnSpcReduction="20000"/>
          </a:bodyPr>
          <a:lstStyle/>
          <a:p>
            <a:r>
              <a:rPr lang="en-US" dirty="0"/>
              <a:t>Determine correct and incorrect courses of actions as applicable to the following scenario regarding proposal resources; use AI to gather ideas</a:t>
            </a:r>
          </a:p>
        </p:txBody>
      </p:sp>
      <p:sp>
        <p:nvSpPr>
          <p:cNvPr id="4" name="TextBox 3"/>
          <p:cNvSpPr txBox="1"/>
          <p:nvPr/>
        </p:nvSpPr>
        <p:spPr>
          <a:xfrm>
            <a:off x="4798353" y="1726142"/>
            <a:ext cx="7005719" cy="424731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err="1"/>
              <a:t>Aspirent</a:t>
            </a:r>
            <a:r>
              <a:rPr lang="en-US" dirty="0"/>
              <a:t>, Inc. is an 8(a) going after a $1 billion IDIQ requiring a written proposal with the main approach and 3 sample tasks, and an orals presentation. It is </a:t>
            </a:r>
            <a:r>
              <a:rPr lang="en-US" dirty="0" err="1"/>
              <a:t>Aspirent’s</a:t>
            </a:r>
            <a:r>
              <a:rPr lang="en-US" dirty="0"/>
              <a:t> first competitive proposal. </a:t>
            </a:r>
            <a:r>
              <a:rPr lang="en-US" dirty="0" err="1"/>
              <a:t>Aspirent</a:t>
            </a:r>
            <a:r>
              <a:rPr lang="en-US" dirty="0"/>
              <a:t> sort-of knows the customer but hasn’t done much capture as they don’t know how to run capture. But one of the teammates knows the customer very well.</a:t>
            </a:r>
          </a:p>
          <a:p>
            <a:r>
              <a:rPr lang="en-US" dirty="0" err="1"/>
              <a:t>Aspirent’s</a:t>
            </a:r>
            <a:r>
              <a:rPr lang="en-US" dirty="0"/>
              <a:t> team includes 12 companies, 10 small businesses and two large companies. One of the two large businesses is one of the top five federal contractors. </a:t>
            </a:r>
          </a:p>
          <a:p>
            <a:r>
              <a:rPr lang="en-US" dirty="0" err="1"/>
              <a:t>Aspirent</a:t>
            </a:r>
            <a:r>
              <a:rPr lang="en-US" dirty="0"/>
              <a:t> is deciding how to budget and plan for the opportunity. It has $400K in reserves, and a business developer with experience working on teammates’ proposals. It also has some program staff and senior management to help write the proposal.</a:t>
            </a:r>
          </a:p>
          <a:p>
            <a:r>
              <a:rPr lang="en-US" dirty="0"/>
              <a:t>How should the company plan its proposal and resources? </a:t>
            </a:r>
          </a:p>
          <a:p>
            <a:r>
              <a:rPr lang="en-US" dirty="0"/>
              <a:t>What mistakes should </a:t>
            </a:r>
            <a:r>
              <a:rPr lang="en-US" dirty="0" err="1"/>
              <a:t>Aspirent</a:t>
            </a:r>
            <a:r>
              <a:rPr lang="en-US" dirty="0"/>
              <a:t> avoid?</a:t>
            </a:r>
          </a:p>
        </p:txBody>
      </p:sp>
      <p:pic>
        <p:nvPicPr>
          <p:cNvPr id="1026" name="Picture 2" descr="http://www.visualphotos.com/photo/2x4588398/african_businessman_thinking_bld037033.jpg"/>
          <p:cNvPicPr>
            <a:picLocks noChangeAspect="1" noChangeArrowheads="1"/>
          </p:cNvPicPr>
          <p:nvPr/>
        </p:nvPicPr>
        <p:blipFill rotWithShape="1">
          <a:blip r:embed="rId2">
            <a:extLst>
              <a:ext uri="{28A0092B-C50C-407E-A947-70E740481C1C}">
                <a14:useLocalDpi xmlns:a14="http://schemas.microsoft.com/office/drawing/2010/main" val="0"/>
              </a:ext>
            </a:extLst>
          </a:blip>
          <a:srcRect l="37698" b="5549"/>
          <a:stretch/>
        </p:blipFill>
        <p:spPr bwMode="auto">
          <a:xfrm>
            <a:off x="1189859" y="3117273"/>
            <a:ext cx="2703345" cy="2856186"/>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24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F30E2-EDCD-C2E9-5DD8-59714F7BAFE1}"/>
            </a:ext>
          </a:extLst>
        </p:cNvPr>
        <p:cNvGrpSpPr/>
        <p:nvPr/>
      </p:nvGrpSpPr>
      <p:grpSpPr>
        <a:xfrm>
          <a:off x="0" y="0"/>
          <a:ext cx="0" cy="0"/>
          <a:chOff x="0" y="0"/>
          <a:chExt cx="0" cy="0"/>
        </a:xfrm>
      </p:grpSpPr>
      <p:pic>
        <p:nvPicPr>
          <p:cNvPr id="5" name="Picture 4" descr="A picture containing object&#10;&#10;Description generated with high confidence">
            <a:extLst>
              <a:ext uri="{FF2B5EF4-FFF2-40B4-BE49-F238E27FC236}">
                <a16:creationId xmlns:a16="http://schemas.microsoft.com/office/drawing/2014/main" id="{3FEA4784-F549-2DD6-3C72-53EF5F6049B7}"/>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21389" r="2943" b="24001"/>
          <a:stretch/>
        </p:blipFill>
        <p:spPr>
          <a:xfrm flipH="1">
            <a:off x="-1" y="0"/>
            <a:ext cx="12192001" cy="6858000"/>
          </a:xfrm>
          <a:prstGeom prst="rect">
            <a:avLst/>
          </a:prstGeom>
        </p:spPr>
      </p:pic>
      <p:sp>
        <p:nvSpPr>
          <p:cNvPr id="6" name="Rectangle 5">
            <a:extLst>
              <a:ext uri="{FF2B5EF4-FFF2-40B4-BE49-F238E27FC236}">
                <a16:creationId xmlns:a16="http://schemas.microsoft.com/office/drawing/2014/main" id="{C1219F3F-8FB1-3C95-39A2-BAB168D65049}"/>
              </a:ext>
            </a:extLst>
          </p:cNvPr>
          <p:cNvSpPr/>
          <p:nvPr/>
        </p:nvSpPr>
        <p:spPr>
          <a:xfrm>
            <a:off x="0" y="0"/>
            <a:ext cx="12192002" cy="6858000"/>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8B67BEC0-EFF0-331D-AEBE-262A5423ED97}"/>
              </a:ext>
            </a:extLst>
          </p:cNvPr>
          <p:cNvSpPr txBox="1">
            <a:spLocks/>
          </p:cNvSpPr>
          <p:nvPr/>
        </p:nvSpPr>
        <p:spPr>
          <a:xfrm>
            <a:off x="812800" y="2140460"/>
            <a:ext cx="10515600" cy="3676140"/>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600" b="1" dirty="0"/>
              <a:t>Module 7: Driving the Team to Produce Winning Content</a:t>
            </a:r>
            <a:r>
              <a:rPr lang="en-US" b="1" dirty="0"/>
              <a:t> </a:t>
            </a:r>
          </a:p>
          <a:p>
            <a:endParaRPr lang="en-US" b="1" dirty="0"/>
          </a:p>
          <a:p>
            <a:r>
              <a:rPr lang="en-US" b="1" dirty="0"/>
              <a:t>Step </a:t>
            </a:r>
            <a:r>
              <a:rPr lang="en-US" b="1" dirty="0">
                <a:solidFill>
                  <a:schemeClr val="tx1"/>
                </a:solidFill>
              </a:rPr>
              <a:t>1. Become an “Expert” in Your Proposal’s Subject Matter</a:t>
            </a:r>
          </a:p>
        </p:txBody>
      </p:sp>
    </p:spTree>
    <p:extLst>
      <p:ext uri="{BB962C8B-B14F-4D97-AF65-F5344CB8AC3E}">
        <p14:creationId xmlns:p14="http://schemas.microsoft.com/office/powerpoint/2010/main" val="1469295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6763271" cy="1041643"/>
          </a:xfrm>
        </p:spPr>
        <p:txBody>
          <a:bodyPr>
            <a:normAutofit/>
          </a:bodyPr>
          <a:lstStyle/>
          <a:p>
            <a:r>
              <a:rPr lang="en-US" dirty="0"/>
              <a:t>Where We Are in the Process</a:t>
            </a:r>
          </a:p>
        </p:txBody>
      </p:sp>
      <p:sp>
        <p:nvSpPr>
          <p:cNvPr id="3" name="TextBox 2">
            <a:extLst>
              <a:ext uri="{FF2B5EF4-FFF2-40B4-BE49-F238E27FC236}">
                <a16:creationId xmlns:a16="http://schemas.microsoft.com/office/drawing/2014/main" id="{3556868C-02E6-C6C0-68E8-F1D17E676B4C}"/>
              </a:ext>
            </a:extLst>
          </p:cNvPr>
          <p:cNvSpPr txBox="1"/>
          <p:nvPr/>
        </p:nvSpPr>
        <p:spPr>
          <a:xfrm>
            <a:off x="614986" y="1573441"/>
            <a:ext cx="2949692" cy="276999"/>
          </a:xfrm>
          <a:prstGeom prst="rect">
            <a:avLst/>
          </a:prstGeom>
          <a:noFill/>
        </p:spPr>
        <p:txBody>
          <a:bodyPr wrap="square" rtlCol="0">
            <a:spAutoFit/>
          </a:bodyPr>
          <a:lstStyle/>
          <a:p>
            <a:r>
              <a:rPr lang="en-US" sz="1200" dirty="0">
                <a:solidFill>
                  <a:schemeClr val="accent1"/>
                </a:solidFill>
                <a:latin typeface="Lucida Sans Unicode"/>
              </a:rPr>
              <a:t>Predecessor: Capture Process</a:t>
            </a:r>
          </a:p>
        </p:txBody>
      </p:sp>
      <p:sp>
        <p:nvSpPr>
          <p:cNvPr id="4" name="TextBox 3">
            <a:extLst>
              <a:ext uri="{FF2B5EF4-FFF2-40B4-BE49-F238E27FC236}">
                <a16:creationId xmlns:a16="http://schemas.microsoft.com/office/drawing/2014/main" id="{E89AE55F-191A-A3C8-CECF-F6A6D2EA3C20}"/>
              </a:ext>
            </a:extLst>
          </p:cNvPr>
          <p:cNvSpPr txBox="1"/>
          <p:nvPr/>
        </p:nvSpPr>
        <p:spPr>
          <a:xfrm>
            <a:off x="7541056" y="5792901"/>
            <a:ext cx="4152564" cy="461665"/>
          </a:xfrm>
          <a:prstGeom prst="rect">
            <a:avLst/>
          </a:prstGeom>
          <a:noFill/>
        </p:spPr>
        <p:txBody>
          <a:bodyPr wrap="square" rtlCol="0">
            <a:spAutoFit/>
          </a:bodyPr>
          <a:lstStyle/>
          <a:p>
            <a:pPr algn="r"/>
            <a:r>
              <a:rPr lang="en-US" sz="1200" dirty="0">
                <a:solidFill>
                  <a:schemeClr val="accent1"/>
                </a:solidFill>
                <a:latin typeface="Lucida Sans Unicode"/>
              </a:rPr>
              <a:t>Successor: Project Delivery Process that Includes Capture of Additional Scope and Projects</a:t>
            </a:r>
          </a:p>
        </p:txBody>
      </p:sp>
      <p:grpSp>
        <p:nvGrpSpPr>
          <p:cNvPr id="5" name="Group 4">
            <a:extLst>
              <a:ext uri="{FF2B5EF4-FFF2-40B4-BE49-F238E27FC236}">
                <a16:creationId xmlns:a16="http://schemas.microsoft.com/office/drawing/2014/main" id="{5D17FA5D-3B5E-E8F6-8F61-A2BAEC8FF9DE}"/>
              </a:ext>
            </a:extLst>
          </p:cNvPr>
          <p:cNvGrpSpPr/>
          <p:nvPr/>
        </p:nvGrpSpPr>
        <p:grpSpPr>
          <a:xfrm>
            <a:off x="758057" y="1955706"/>
            <a:ext cx="10818957" cy="3842987"/>
            <a:chOff x="1769164" y="2127157"/>
            <a:chExt cx="8898835" cy="3160945"/>
          </a:xfrm>
        </p:grpSpPr>
        <p:sp>
          <p:nvSpPr>
            <p:cNvPr id="6" name="Rounded Rectangle 185">
              <a:extLst>
                <a:ext uri="{FF2B5EF4-FFF2-40B4-BE49-F238E27FC236}">
                  <a16:creationId xmlns:a16="http://schemas.microsoft.com/office/drawing/2014/main" id="{254C9CEC-2BCF-38F4-BF98-DA6F6D698010}"/>
                </a:ext>
              </a:extLst>
            </p:cNvPr>
            <p:cNvSpPr/>
            <p:nvPr/>
          </p:nvSpPr>
          <p:spPr>
            <a:xfrm>
              <a:off x="8246164" y="2572762"/>
              <a:ext cx="381000" cy="1676400"/>
            </a:xfrm>
            <a:prstGeom prst="roundRect">
              <a:avLst/>
            </a:prstGeom>
            <a:solidFill>
              <a:schemeClr val="bg1">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7" name="Rounded Rectangle 186">
              <a:extLst>
                <a:ext uri="{FF2B5EF4-FFF2-40B4-BE49-F238E27FC236}">
                  <a16:creationId xmlns:a16="http://schemas.microsoft.com/office/drawing/2014/main" id="{EBDAF78A-70A3-B734-4B06-598487B0366E}"/>
                </a:ext>
              </a:extLst>
            </p:cNvPr>
            <p:cNvSpPr/>
            <p:nvPr/>
          </p:nvSpPr>
          <p:spPr>
            <a:xfrm>
              <a:off x="6950764" y="2572762"/>
              <a:ext cx="1295400" cy="1676400"/>
            </a:xfrm>
            <a:prstGeom prst="roundRect">
              <a:avLst/>
            </a:prstGeom>
            <a:solidFill>
              <a:schemeClr val="bg1">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8" name="Rectangle 7">
              <a:extLst>
                <a:ext uri="{FF2B5EF4-FFF2-40B4-BE49-F238E27FC236}">
                  <a16:creationId xmlns:a16="http://schemas.microsoft.com/office/drawing/2014/main" id="{448257C1-96ED-88A7-519E-9F40AE668706}"/>
                </a:ext>
              </a:extLst>
            </p:cNvPr>
            <p:cNvSpPr/>
            <p:nvPr/>
          </p:nvSpPr>
          <p:spPr>
            <a:xfrm>
              <a:off x="1921564" y="4865386"/>
              <a:ext cx="8365434" cy="38100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endParaRPr lang="en-US">
                <a:solidFill>
                  <a:srgbClr val="EAEAEA"/>
                </a:solidFill>
              </a:endParaRPr>
            </a:p>
          </p:txBody>
        </p:sp>
        <p:sp>
          <p:nvSpPr>
            <p:cNvPr id="9" name="Rounded Rectangle 188">
              <a:extLst>
                <a:ext uri="{FF2B5EF4-FFF2-40B4-BE49-F238E27FC236}">
                  <a16:creationId xmlns:a16="http://schemas.microsoft.com/office/drawing/2014/main" id="{64F42C27-293A-CA7C-625E-0DB42C5C2012}"/>
                </a:ext>
              </a:extLst>
            </p:cNvPr>
            <p:cNvSpPr/>
            <p:nvPr/>
          </p:nvSpPr>
          <p:spPr>
            <a:xfrm>
              <a:off x="1921564" y="2572762"/>
              <a:ext cx="1752600" cy="16764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0" name="TextBox 9">
              <a:extLst>
                <a:ext uri="{FF2B5EF4-FFF2-40B4-BE49-F238E27FC236}">
                  <a16:creationId xmlns:a16="http://schemas.microsoft.com/office/drawing/2014/main" id="{C9386D82-F982-5BC8-ED4E-F00E7CEC153D}"/>
                </a:ext>
              </a:extLst>
            </p:cNvPr>
            <p:cNvSpPr txBox="1"/>
            <p:nvPr/>
          </p:nvSpPr>
          <p:spPr>
            <a:xfrm>
              <a:off x="2324584" y="4887992"/>
              <a:ext cx="1070113" cy="400110"/>
            </a:xfrm>
            <a:prstGeom prst="rect">
              <a:avLst/>
            </a:prstGeom>
            <a:noFill/>
          </p:spPr>
          <p:txBody>
            <a:bodyPr wrap="square" rtlCol="0">
              <a:spAutoFit/>
            </a:bodyPr>
            <a:lstStyle/>
            <a:p>
              <a:r>
                <a:rPr lang="en-US" sz="1000" b="1" dirty="0">
                  <a:solidFill>
                    <a:srgbClr val="000000"/>
                  </a:solidFill>
                  <a:latin typeface="Arial"/>
                </a:rPr>
                <a:t>Integration Phase</a:t>
              </a:r>
            </a:p>
          </p:txBody>
        </p:sp>
        <p:sp>
          <p:nvSpPr>
            <p:cNvPr id="11" name="Rounded Rectangle 190">
              <a:extLst>
                <a:ext uri="{FF2B5EF4-FFF2-40B4-BE49-F238E27FC236}">
                  <a16:creationId xmlns:a16="http://schemas.microsoft.com/office/drawing/2014/main" id="{32237F52-A2F6-4433-CE03-0F685D8424A8}"/>
                </a:ext>
              </a:extLst>
            </p:cNvPr>
            <p:cNvSpPr/>
            <p:nvPr/>
          </p:nvSpPr>
          <p:spPr>
            <a:xfrm>
              <a:off x="3674164" y="2572762"/>
              <a:ext cx="1828800" cy="1676400"/>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2" name="TextBox 11">
              <a:extLst>
                <a:ext uri="{FF2B5EF4-FFF2-40B4-BE49-F238E27FC236}">
                  <a16:creationId xmlns:a16="http://schemas.microsoft.com/office/drawing/2014/main" id="{D119BBD3-A827-CCAF-1B2D-9015816B7BDF}"/>
                </a:ext>
              </a:extLst>
            </p:cNvPr>
            <p:cNvSpPr txBox="1"/>
            <p:nvPr/>
          </p:nvSpPr>
          <p:spPr>
            <a:xfrm>
              <a:off x="4164847" y="4887992"/>
              <a:ext cx="1033668" cy="400110"/>
            </a:xfrm>
            <a:prstGeom prst="rect">
              <a:avLst/>
            </a:prstGeom>
            <a:noFill/>
          </p:spPr>
          <p:txBody>
            <a:bodyPr wrap="square" rtlCol="0">
              <a:spAutoFit/>
            </a:bodyPr>
            <a:lstStyle/>
            <a:p>
              <a:r>
                <a:rPr lang="en-US" sz="1000" b="1" dirty="0">
                  <a:solidFill>
                    <a:srgbClr val="000000"/>
                  </a:solidFill>
                  <a:latin typeface="Arial"/>
                </a:rPr>
                <a:t>Planning Phase</a:t>
              </a:r>
            </a:p>
          </p:txBody>
        </p:sp>
        <p:sp>
          <p:nvSpPr>
            <p:cNvPr id="13" name="Rounded Rectangle 192">
              <a:extLst>
                <a:ext uri="{FF2B5EF4-FFF2-40B4-BE49-F238E27FC236}">
                  <a16:creationId xmlns:a16="http://schemas.microsoft.com/office/drawing/2014/main" id="{6EF72D36-B902-C7BB-EEDC-35862B0D7111}"/>
                </a:ext>
              </a:extLst>
            </p:cNvPr>
            <p:cNvSpPr/>
            <p:nvPr/>
          </p:nvSpPr>
          <p:spPr>
            <a:xfrm>
              <a:off x="5502964" y="2572762"/>
              <a:ext cx="1447800" cy="16764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4" name="Rounded Rectangle 193">
              <a:extLst>
                <a:ext uri="{FF2B5EF4-FFF2-40B4-BE49-F238E27FC236}">
                  <a16:creationId xmlns:a16="http://schemas.microsoft.com/office/drawing/2014/main" id="{18150798-C9F6-E4DD-55EB-0D0DBBE98CAD}"/>
                </a:ext>
              </a:extLst>
            </p:cNvPr>
            <p:cNvSpPr/>
            <p:nvPr/>
          </p:nvSpPr>
          <p:spPr>
            <a:xfrm>
              <a:off x="8627164" y="2572762"/>
              <a:ext cx="1524000" cy="16764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5" name="Right Arrow 194">
              <a:extLst>
                <a:ext uri="{FF2B5EF4-FFF2-40B4-BE49-F238E27FC236}">
                  <a16:creationId xmlns:a16="http://schemas.microsoft.com/office/drawing/2014/main" id="{6451A4CC-DF86-395D-200F-434C20A131AC}"/>
                </a:ext>
              </a:extLst>
            </p:cNvPr>
            <p:cNvSpPr/>
            <p:nvPr/>
          </p:nvSpPr>
          <p:spPr>
            <a:xfrm>
              <a:off x="1769164" y="3182362"/>
              <a:ext cx="8686800" cy="304800"/>
            </a:xfrm>
            <a:prstGeom prs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6" name="Isosceles Triangle 15">
              <a:extLst>
                <a:ext uri="{FF2B5EF4-FFF2-40B4-BE49-F238E27FC236}">
                  <a16:creationId xmlns:a16="http://schemas.microsoft.com/office/drawing/2014/main" id="{D53E4DD3-FA07-3AA5-E0E0-5D18511E9073}"/>
                </a:ext>
              </a:extLst>
            </p:cNvPr>
            <p:cNvSpPr/>
            <p:nvPr/>
          </p:nvSpPr>
          <p:spPr>
            <a:xfrm>
              <a:off x="1997764"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17" name="TextBox 16">
              <a:extLst>
                <a:ext uri="{FF2B5EF4-FFF2-40B4-BE49-F238E27FC236}">
                  <a16:creationId xmlns:a16="http://schemas.microsoft.com/office/drawing/2014/main" id="{2E2A562E-F42D-71B0-E006-DC7C413EB82D}"/>
                </a:ext>
              </a:extLst>
            </p:cNvPr>
            <p:cNvSpPr txBox="1"/>
            <p:nvPr/>
          </p:nvSpPr>
          <p:spPr>
            <a:xfrm>
              <a:off x="1946444" y="2148612"/>
              <a:ext cx="457200" cy="278468"/>
            </a:xfrm>
            <a:prstGeom prst="rect">
              <a:avLst/>
            </a:prstGeom>
            <a:noFill/>
          </p:spPr>
          <p:txBody>
            <a:bodyPr wrap="square" rtlCol="0">
              <a:spAutoFit/>
            </a:bodyPr>
            <a:lstStyle/>
            <a:p>
              <a:r>
                <a:rPr lang="en-US" sz="800" b="1" dirty="0">
                  <a:solidFill>
                    <a:srgbClr val="000000"/>
                  </a:solidFill>
                  <a:latin typeface="Arial"/>
                </a:rPr>
                <a:t>Read RFP</a:t>
              </a:r>
            </a:p>
          </p:txBody>
        </p:sp>
        <p:cxnSp>
          <p:nvCxnSpPr>
            <p:cNvPr id="18" name="Straight Connector 17">
              <a:extLst>
                <a:ext uri="{FF2B5EF4-FFF2-40B4-BE49-F238E27FC236}">
                  <a16:creationId xmlns:a16="http://schemas.microsoft.com/office/drawing/2014/main" id="{245A32FA-98C9-67F4-1EA2-A9F82BAAE636}"/>
                </a:ext>
              </a:extLst>
            </p:cNvPr>
            <p:cNvCxnSpPr/>
            <p:nvPr/>
          </p:nvCxnSpPr>
          <p:spPr>
            <a:xfrm rot="5400000">
              <a:off x="1766714"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2E43834-EF69-B60F-2D96-4B01E0C10BBA}"/>
                </a:ext>
              </a:extLst>
            </p:cNvPr>
            <p:cNvSpPr txBox="1"/>
            <p:nvPr/>
          </p:nvSpPr>
          <p:spPr>
            <a:xfrm>
              <a:off x="2017642" y="4345244"/>
              <a:ext cx="762000" cy="278468"/>
            </a:xfrm>
            <a:prstGeom prst="rect">
              <a:avLst/>
            </a:prstGeom>
            <a:noFill/>
          </p:spPr>
          <p:txBody>
            <a:bodyPr wrap="square" rtlCol="0">
              <a:spAutoFit/>
            </a:bodyPr>
            <a:lstStyle/>
            <a:p>
              <a:r>
                <a:rPr lang="en-US" sz="800" b="1" dirty="0">
                  <a:solidFill>
                    <a:srgbClr val="000000"/>
                  </a:solidFill>
                  <a:latin typeface="Arial"/>
                </a:rPr>
                <a:t>Make Bid-No-Bid Decision</a:t>
              </a:r>
            </a:p>
          </p:txBody>
        </p:sp>
        <p:cxnSp>
          <p:nvCxnSpPr>
            <p:cNvPr id="20" name="Straight Connector 19">
              <a:extLst>
                <a:ext uri="{FF2B5EF4-FFF2-40B4-BE49-F238E27FC236}">
                  <a16:creationId xmlns:a16="http://schemas.microsoft.com/office/drawing/2014/main" id="{D8AB3357-15C3-C360-6CFF-0C3A2A6AE89F}"/>
                </a:ext>
              </a:extLst>
            </p:cNvPr>
            <p:cNvCxnSpPr/>
            <p:nvPr/>
          </p:nvCxnSpPr>
          <p:spPr>
            <a:xfrm rot="5400000">
              <a:off x="1941442" y="391454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1" name="Isosceles Triangle 20">
              <a:extLst>
                <a:ext uri="{FF2B5EF4-FFF2-40B4-BE49-F238E27FC236}">
                  <a16:creationId xmlns:a16="http://schemas.microsoft.com/office/drawing/2014/main" id="{B49A7337-3122-F358-0759-AF426DCC8575}"/>
                </a:ext>
              </a:extLst>
            </p:cNvPr>
            <p:cNvSpPr/>
            <p:nvPr/>
          </p:nvSpPr>
          <p:spPr>
            <a:xfrm>
              <a:off x="2560981"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2" name="TextBox 21">
              <a:extLst>
                <a:ext uri="{FF2B5EF4-FFF2-40B4-BE49-F238E27FC236}">
                  <a16:creationId xmlns:a16="http://schemas.microsoft.com/office/drawing/2014/main" id="{F8909E93-D88E-AFDE-0065-1B8BEA79C739}"/>
                </a:ext>
              </a:extLst>
            </p:cNvPr>
            <p:cNvSpPr txBox="1"/>
            <p:nvPr/>
          </p:nvSpPr>
          <p:spPr>
            <a:xfrm>
              <a:off x="2531760" y="2127157"/>
              <a:ext cx="546651" cy="379730"/>
            </a:xfrm>
            <a:prstGeom prst="rect">
              <a:avLst/>
            </a:prstGeom>
            <a:noFill/>
          </p:spPr>
          <p:txBody>
            <a:bodyPr wrap="square" rtlCol="0">
              <a:spAutoFit/>
            </a:bodyPr>
            <a:lstStyle/>
            <a:p>
              <a:r>
                <a:rPr lang="en-US" sz="800" b="1" dirty="0">
                  <a:solidFill>
                    <a:srgbClr val="000000"/>
                  </a:solidFill>
                  <a:latin typeface="Arial"/>
                </a:rPr>
                <a:t>Prepare for Kick-Off</a:t>
              </a:r>
            </a:p>
          </p:txBody>
        </p:sp>
        <p:cxnSp>
          <p:nvCxnSpPr>
            <p:cNvPr id="23" name="Straight Connector 22">
              <a:extLst>
                <a:ext uri="{FF2B5EF4-FFF2-40B4-BE49-F238E27FC236}">
                  <a16:creationId xmlns:a16="http://schemas.microsoft.com/office/drawing/2014/main" id="{23686DED-AA0F-A54F-E2BC-1D2D66388E31}"/>
                </a:ext>
              </a:extLst>
            </p:cNvPr>
            <p:cNvCxnSpPr/>
            <p:nvPr/>
          </p:nvCxnSpPr>
          <p:spPr>
            <a:xfrm rot="5400000">
              <a:off x="232993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Isosceles Triangle 23">
              <a:extLst>
                <a:ext uri="{FF2B5EF4-FFF2-40B4-BE49-F238E27FC236}">
                  <a16:creationId xmlns:a16="http://schemas.microsoft.com/office/drawing/2014/main" id="{E15F05ED-961E-0AA8-DF85-2B6307E340BF}"/>
                </a:ext>
              </a:extLst>
            </p:cNvPr>
            <p:cNvSpPr/>
            <p:nvPr/>
          </p:nvSpPr>
          <p:spPr>
            <a:xfrm>
              <a:off x="3558208" y="3182362"/>
              <a:ext cx="228600" cy="228600"/>
            </a:xfrm>
            <a:prstGeom prst="triangle">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25" name="TextBox 24">
              <a:extLst>
                <a:ext uri="{FF2B5EF4-FFF2-40B4-BE49-F238E27FC236}">
                  <a16:creationId xmlns:a16="http://schemas.microsoft.com/office/drawing/2014/main" id="{FCA87114-4E3D-927D-779C-82EF8D1E9535}"/>
                </a:ext>
              </a:extLst>
            </p:cNvPr>
            <p:cNvSpPr txBox="1"/>
            <p:nvPr/>
          </p:nvSpPr>
          <p:spPr>
            <a:xfrm>
              <a:off x="3323313" y="2127157"/>
              <a:ext cx="789001" cy="379730"/>
            </a:xfrm>
            <a:prstGeom prst="rect">
              <a:avLst/>
            </a:prstGeom>
            <a:noFill/>
          </p:spPr>
          <p:txBody>
            <a:bodyPr wrap="square" rtlCol="0">
              <a:spAutoFit/>
            </a:bodyPr>
            <a:lstStyle/>
            <a:p>
              <a:r>
                <a:rPr lang="en-US" sz="800" b="1" dirty="0">
                  <a:solidFill>
                    <a:srgbClr val="000000"/>
                  </a:solidFill>
                  <a:latin typeface="Arial"/>
                </a:rPr>
                <a:t>Conduct Kick-Off to Reach 9 Goals</a:t>
              </a:r>
            </a:p>
          </p:txBody>
        </p:sp>
        <p:cxnSp>
          <p:nvCxnSpPr>
            <p:cNvPr id="26" name="Straight Connector 25">
              <a:extLst>
                <a:ext uri="{FF2B5EF4-FFF2-40B4-BE49-F238E27FC236}">
                  <a16:creationId xmlns:a16="http://schemas.microsoft.com/office/drawing/2014/main" id="{CDE7B9BE-6DDF-7B23-435F-457B8F9AC4D4}"/>
                </a:ext>
              </a:extLst>
            </p:cNvPr>
            <p:cNvCxnSpPr/>
            <p:nvPr/>
          </p:nvCxnSpPr>
          <p:spPr>
            <a:xfrm rot="5400000">
              <a:off x="332053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Flowchart: Decision 26">
              <a:extLst>
                <a:ext uri="{FF2B5EF4-FFF2-40B4-BE49-F238E27FC236}">
                  <a16:creationId xmlns:a16="http://schemas.microsoft.com/office/drawing/2014/main" id="{7E973440-C324-B1D9-CA88-D45D13599B01}"/>
                </a:ext>
              </a:extLst>
            </p:cNvPr>
            <p:cNvSpPr/>
            <p:nvPr/>
          </p:nvSpPr>
          <p:spPr>
            <a:xfrm>
              <a:off x="2285998" y="3106162"/>
              <a:ext cx="228600" cy="304800"/>
            </a:xfrm>
            <a:prstGeom prst="flowChartDecision">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sp>
          <p:nvSpPr>
            <p:cNvPr id="28" name="TextBox 27">
              <a:extLst>
                <a:ext uri="{FF2B5EF4-FFF2-40B4-BE49-F238E27FC236}">
                  <a16:creationId xmlns:a16="http://schemas.microsoft.com/office/drawing/2014/main" id="{A503ACD1-9ECF-D0B0-EF9A-7B5526DE4951}"/>
                </a:ext>
              </a:extLst>
            </p:cNvPr>
            <p:cNvSpPr txBox="1"/>
            <p:nvPr/>
          </p:nvSpPr>
          <p:spPr>
            <a:xfrm>
              <a:off x="2471527" y="3381146"/>
              <a:ext cx="1295400" cy="987298"/>
            </a:xfrm>
            <a:prstGeom prst="rect">
              <a:avLst/>
            </a:prstGeom>
            <a:noFill/>
          </p:spPr>
          <p:txBody>
            <a:bodyPr wrap="square" rtlCol="0">
              <a:spAutoFit/>
            </a:bodyPr>
            <a:lstStyle/>
            <a:p>
              <a:pPr>
                <a:buFont typeface="Arial" pitchFamily="34" charset="0"/>
                <a:buChar char="•"/>
              </a:pPr>
              <a:r>
                <a:rPr lang="en-US" sz="800" b="1" i="1" dirty="0">
                  <a:solidFill>
                    <a:srgbClr val="000000"/>
                  </a:solidFill>
                  <a:latin typeface="Arial"/>
                </a:rPr>
                <a:t>Annotated Outline</a:t>
              </a:r>
            </a:p>
            <a:p>
              <a:pPr>
                <a:buFont typeface="Arial" pitchFamily="34" charset="0"/>
                <a:buChar char="•"/>
              </a:pPr>
              <a:r>
                <a:rPr lang="en-US" sz="800" b="1" i="1" dirty="0">
                  <a:solidFill>
                    <a:srgbClr val="000000"/>
                  </a:solidFill>
                  <a:latin typeface="Arial"/>
                </a:rPr>
                <a:t>Assignments</a:t>
              </a:r>
            </a:p>
            <a:p>
              <a:pPr>
                <a:buFont typeface="Arial" pitchFamily="34" charset="0"/>
                <a:buChar char="•"/>
              </a:pPr>
              <a:r>
                <a:rPr lang="en-US" sz="800" b="1" i="1" dirty="0">
                  <a:solidFill>
                    <a:srgbClr val="000000"/>
                  </a:solidFill>
                  <a:latin typeface="Arial"/>
                </a:rPr>
                <a:t>Work Packages</a:t>
              </a:r>
            </a:p>
            <a:p>
              <a:pPr>
                <a:buFont typeface="Arial" pitchFamily="34" charset="0"/>
                <a:buChar char="•"/>
              </a:pPr>
              <a:r>
                <a:rPr lang="en-US" sz="800" b="1" i="1" dirty="0">
                  <a:solidFill>
                    <a:srgbClr val="000000"/>
                  </a:solidFill>
                  <a:latin typeface="Arial"/>
                </a:rPr>
                <a:t>Compliance Checklist</a:t>
              </a:r>
            </a:p>
            <a:p>
              <a:pPr>
                <a:buFont typeface="Arial" pitchFamily="34" charset="0"/>
                <a:buChar char="•"/>
              </a:pPr>
              <a:r>
                <a:rPr lang="en-US" sz="800" b="1" i="1" dirty="0">
                  <a:solidFill>
                    <a:srgbClr val="000000"/>
                  </a:solidFill>
                  <a:latin typeface="Arial"/>
                </a:rPr>
                <a:t>Style Guide</a:t>
              </a:r>
            </a:p>
            <a:p>
              <a:pPr>
                <a:buFont typeface="Arial" pitchFamily="34" charset="0"/>
                <a:buChar char="•"/>
              </a:pPr>
              <a:r>
                <a:rPr lang="en-US" sz="800" b="1" i="1" dirty="0">
                  <a:solidFill>
                    <a:srgbClr val="000000"/>
                  </a:solidFill>
                  <a:latin typeface="Arial"/>
                </a:rPr>
                <a:t>Background Materials</a:t>
              </a:r>
            </a:p>
            <a:p>
              <a:pPr>
                <a:buFont typeface="Arial" pitchFamily="34" charset="0"/>
                <a:buChar char="•"/>
              </a:pPr>
              <a:r>
                <a:rPr lang="en-US" sz="800" b="1" i="1" dirty="0">
                  <a:solidFill>
                    <a:srgbClr val="000000"/>
                  </a:solidFill>
                  <a:latin typeface="Arial"/>
                </a:rPr>
                <a:t>Briefing</a:t>
              </a:r>
            </a:p>
            <a:p>
              <a:endParaRPr lang="en-US" sz="800" b="1" dirty="0">
                <a:solidFill>
                  <a:srgbClr val="000000"/>
                </a:solidFill>
                <a:latin typeface="Arial"/>
              </a:endParaRPr>
            </a:p>
            <a:p>
              <a:pPr>
                <a:buFont typeface="Arial" pitchFamily="34" charset="0"/>
                <a:buChar char="•"/>
              </a:pPr>
              <a:endParaRPr lang="en-US" sz="800" b="1" dirty="0">
                <a:solidFill>
                  <a:srgbClr val="000000"/>
                </a:solidFill>
                <a:latin typeface="Arial"/>
              </a:endParaRPr>
            </a:p>
          </p:txBody>
        </p:sp>
        <p:sp>
          <p:nvSpPr>
            <p:cNvPr id="29" name="Isosceles Triangle 28">
              <a:extLst>
                <a:ext uri="{FF2B5EF4-FFF2-40B4-BE49-F238E27FC236}">
                  <a16:creationId xmlns:a16="http://schemas.microsoft.com/office/drawing/2014/main" id="{DE8DB0EF-EF49-C70E-791D-AAD826BFABFF}"/>
                </a:ext>
              </a:extLst>
            </p:cNvPr>
            <p:cNvSpPr/>
            <p:nvPr/>
          </p:nvSpPr>
          <p:spPr>
            <a:xfrm>
              <a:off x="3833191"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30" name="TextBox 29">
              <a:extLst>
                <a:ext uri="{FF2B5EF4-FFF2-40B4-BE49-F238E27FC236}">
                  <a16:creationId xmlns:a16="http://schemas.microsoft.com/office/drawing/2014/main" id="{675CA05F-AE88-64C7-6E3C-770AA2CE3C45}"/>
                </a:ext>
              </a:extLst>
            </p:cNvPr>
            <p:cNvSpPr txBox="1"/>
            <p:nvPr/>
          </p:nvSpPr>
          <p:spPr>
            <a:xfrm>
              <a:off x="3644349" y="4348553"/>
              <a:ext cx="762000" cy="278468"/>
            </a:xfrm>
            <a:prstGeom prst="rect">
              <a:avLst/>
            </a:prstGeom>
            <a:noFill/>
          </p:spPr>
          <p:txBody>
            <a:bodyPr wrap="square" rtlCol="0">
              <a:spAutoFit/>
            </a:bodyPr>
            <a:lstStyle/>
            <a:p>
              <a:r>
                <a:rPr lang="en-US" sz="800" b="1" dirty="0">
                  <a:solidFill>
                    <a:srgbClr val="000000"/>
                  </a:solidFill>
                  <a:latin typeface="Arial"/>
                </a:rPr>
                <a:t>Brainstorm &amp; Research</a:t>
              </a:r>
            </a:p>
          </p:txBody>
        </p:sp>
        <p:sp>
          <p:nvSpPr>
            <p:cNvPr id="31" name="Isosceles Triangle 30">
              <a:extLst>
                <a:ext uri="{FF2B5EF4-FFF2-40B4-BE49-F238E27FC236}">
                  <a16:creationId xmlns:a16="http://schemas.microsoft.com/office/drawing/2014/main" id="{A4F625FC-B286-B1E4-9E05-94AF1AF64F56}"/>
                </a:ext>
              </a:extLst>
            </p:cNvPr>
            <p:cNvSpPr/>
            <p:nvPr/>
          </p:nvSpPr>
          <p:spPr>
            <a:xfrm>
              <a:off x="4363277"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32" name="Isosceles Triangle 31">
              <a:extLst>
                <a:ext uri="{FF2B5EF4-FFF2-40B4-BE49-F238E27FC236}">
                  <a16:creationId xmlns:a16="http://schemas.microsoft.com/office/drawing/2014/main" id="{6EB53C21-F4F3-FD6E-884F-5DC3A2C4987F}"/>
                </a:ext>
              </a:extLst>
            </p:cNvPr>
            <p:cNvSpPr/>
            <p:nvPr/>
          </p:nvSpPr>
          <p:spPr>
            <a:xfrm>
              <a:off x="4648204"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33" name="TextBox 32">
              <a:extLst>
                <a:ext uri="{FF2B5EF4-FFF2-40B4-BE49-F238E27FC236}">
                  <a16:creationId xmlns:a16="http://schemas.microsoft.com/office/drawing/2014/main" id="{0E7D6AE8-EA5B-2709-A5E3-E62A848BF85D}"/>
                </a:ext>
              </a:extLst>
            </p:cNvPr>
            <p:cNvSpPr txBox="1"/>
            <p:nvPr/>
          </p:nvSpPr>
          <p:spPr>
            <a:xfrm>
              <a:off x="4244038" y="2127157"/>
              <a:ext cx="573951" cy="379730"/>
            </a:xfrm>
            <a:prstGeom prst="rect">
              <a:avLst/>
            </a:prstGeom>
            <a:noFill/>
          </p:spPr>
          <p:txBody>
            <a:bodyPr wrap="square" rtlCol="0">
              <a:spAutoFit/>
            </a:bodyPr>
            <a:lstStyle/>
            <a:p>
              <a:r>
                <a:rPr lang="en-US" sz="800" b="1" dirty="0">
                  <a:solidFill>
                    <a:srgbClr val="000000"/>
                  </a:solidFill>
                  <a:latin typeface="Arial"/>
                </a:rPr>
                <a:t>Develop Work Packages</a:t>
              </a:r>
            </a:p>
          </p:txBody>
        </p:sp>
        <p:cxnSp>
          <p:nvCxnSpPr>
            <p:cNvPr id="34" name="Straight Connector 33">
              <a:extLst>
                <a:ext uri="{FF2B5EF4-FFF2-40B4-BE49-F238E27FC236}">
                  <a16:creationId xmlns:a16="http://schemas.microsoft.com/office/drawing/2014/main" id="{EADCB04D-38C7-4EB7-BA30-F244FC71D815}"/>
                </a:ext>
              </a:extLst>
            </p:cNvPr>
            <p:cNvCxnSpPr/>
            <p:nvPr/>
          </p:nvCxnSpPr>
          <p:spPr>
            <a:xfrm rot="5400000">
              <a:off x="4128912"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Isosceles Triangle 34">
              <a:extLst>
                <a:ext uri="{FF2B5EF4-FFF2-40B4-BE49-F238E27FC236}">
                  <a16:creationId xmlns:a16="http://schemas.microsoft.com/office/drawing/2014/main" id="{AEF91CCD-CA32-0DF5-64C3-8DF0B009A37F}"/>
                </a:ext>
              </a:extLst>
            </p:cNvPr>
            <p:cNvSpPr/>
            <p:nvPr/>
          </p:nvSpPr>
          <p:spPr>
            <a:xfrm>
              <a:off x="4929814"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36" name="TextBox 35">
              <a:extLst>
                <a:ext uri="{FF2B5EF4-FFF2-40B4-BE49-F238E27FC236}">
                  <a16:creationId xmlns:a16="http://schemas.microsoft.com/office/drawing/2014/main" id="{84CDDDC6-69CD-C3C1-307F-B5C737777D35}"/>
                </a:ext>
              </a:extLst>
            </p:cNvPr>
            <p:cNvSpPr txBox="1"/>
            <p:nvPr/>
          </p:nvSpPr>
          <p:spPr>
            <a:xfrm>
              <a:off x="4882247" y="2127157"/>
              <a:ext cx="504761" cy="379730"/>
            </a:xfrm>
            <a:prstGeom prst="rect">
              <a:avLst/>
            </a:prstGeom>
            <a:noFill/>
          </p:spPr>
          <p:txBody>
            <a:bodyPr wrap="square" rtlCol="0">
              <a:spAutoFit/>
            </a:bodyPr>
            <a:lstStyle/>
            <a:p>
              <a:r>
                <a:rPr lang="en-US" sz="800" b="1" dirty="0">
                  <a:solidFill>
                    <a:srgbClr val="000000"/>
                  </a:solidFill>
                  <a:latin typeface="Arial"/>
                </a:rPr>
                <a:t>Prepare Draft</a:t>
              </a:r>
            </a:p>
            <a:p>
              <a:r>
                <a:rPr lang="en-US" sz="800" b="1" dirty="0">
                  <a:solidFill>
                    <a:srgbClr val="000000"/>
                  </a:solidFill>
                  <a:latin typeface="Arial"/>
                </a:rPr>
                <a:t>1</a:t>
              </a:r>
            </a:p>
          </p:txBody>
        </p:sp>
        <p:cxnSp>
          <p:nvCxnSpPr>
            <p:cNvPr id="37" name="Straight Connector 36">
              <a:extLst>
                <a:ext uri="{FF2B5EF4-FFF2-40B4-BE49-F238E27FC236}">
                  <a16:creationId xmlns:a16="http://schemas.microsoft.com/office/drawing/2014/main" id="{FA552B79-705F-E2E5-52EC-CA3C0054DC80}"/>
                </a:ext>
              </a:extLst>
            </p:cNvPr>
            <p:cNvCxnSpPr/>
            <p:nvPr/>
          </p:nvCxnSpPr>
          <p:spPr>
            <a:xfrm rot="5400000">
              <a:off x="469213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F681583-45F4-CBA4-B362-593759DF3D5E}"/>
                </a:ext>
              </a:extLst>
            </p:cNvPr>
            <p:cNvCxnSpPr/>
            <p:nvPr/>
          </p:nvCxnSpPr>
          <p:spPr>
            <a:xfrm rot="5400000">
              <a:off x="3486114"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185A6652-E2EC-2C25-60C3-B0A1F81DBF5F}"/>
                </a:ext>
              </a:extLst>
            </p:cNvPr>
            <p:cNvSpPr txBox="1"/>
            <p:nvPr/>
          </p:nvSpPr>
          <p:spPr>
            <a:xfrm>
              <a:off x="4499110" y="4348553"/>
              <a:ext cx="725559" cy="278468"/>
            </a:xfrm>
            <a:prstGeom prst="rect">
              <a:avLst/>
            </a:prstGeom>
            <a:noFill/>
          </p:spPr>
          <p:txBody>
            <a:bodyPr wrap="square" rtlCol="0">
              <a:spAutoFit/>
            </a:bodyPr>
            <a:lstStyle/>
            <a:p>
              <a:r>
                <a:rPr lang="en-US" sz="800" b="1" dirty="0">
                  <a:solidFill>
                    <a:srgbClr val="000000"/>
                  </a:solidFill>
                  <a:latin typeface="Arial"/>
                </a:rPr>
                <a:t>In-Process Review(s)</a:t>
              </a:r>
            </a:p>
          </p:txBody>
        </p:sp>
        <p:cxnSp>
          <p:nvCxnSpPr>
            <p:cNvPr id="40" name="Straight Connector 39">
              <a:extLst>
                <a:ext uri="{FF2B5EF4-FFF2-40B4-BE49-F238E27FC236}">
                  <a16:creationId xmlns:a16="http://schemas.microsoft.com/office/drawing/2014/main" id="{6C28775A-4E7F-5BC8-EAB7-59DD805F37BA}"/>
                </a:ext>
              </a:extLst>
            </p:cNvPr>
            <p:cNvCxnSpPr/>
            <p:nvPr/>
          </p:nvCxnSpPr>
          <p:spPr>
            <a:xfrm rot="5400000">
              <a:off x="4304433"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1" name="Isosceles Triangle 40">
              <a:extLst>
                <a:ext uri="{FF2B5EF4-FFF2-40B4-BE49-F238E27FC236}">
                  <a16:creationId xmlns:a16="http://schemas.microsoft.com/office/drawing/2014/main" id="{2AD473BB-E3FD-DA67-5BBD-84B826F3E4A6}"/>
                </a:ext>
              </a:extLst>
            </p:cNvPr>
            <p:cNvSpPr/>
            <p:nvPr/>
          </p:nvSpPr>
          <p:spPr>
            <a:xfrm>
              <a:off x="5393638" y="3182362"/>
              <a:ext cx="228600" cy="228600"/>
            </a:xfrm>
            <a:prstGeom prst="triangle">
              <a:avLst/>
            </a:prstGeom>
            <a:solidFill>
              <a:srgbClr val="FF99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42" name="TextBox 41">
              <a:extLst>
                <a:ext uri="{FF2B5EF4-FFF2-40B4-BE49-F238E27FC236}">
                  <a16:creationId xmlns:a16="http://schemas.microsoft.com/office/drawing/2014/main" id="{DC820C01-21BC-FE98-9451-549540452A1D}"/>
                </a:ext>
              </a:extLst>
            </p:cNvPr>
            <p:cNvSpPr txBox="1"/>
            <p:nvPr/>
          </p:nvSpPr>
          <p:spPr>
            <a:xfrm>
              <a:off x="5305618" y="2127157"/>
              <a:ext cx="496681" cy="379730"/>
            </a:xfrm>
            <a:prstGeom prst="rect">
              <a:avLst/>
            </a:prstGeom>
            <a:noFill/>
          </p:spPr>
          <p:txBody>
            <a:bodyPr wrap="square" rtlCol="0">
              <a:spAutoFit/>
            </a:bodyPr>
            <a:lstStyle/>
            <a:p>
              <a:r>
                <a:rPr lang="en-US" sz="800" b="1" dirty="0">
                  <a:solidFill>
                    <a:srgbClr val="000000"/>
                  </a:solidFill>
                  <a:latin typeface="Arial"/>
                </a:rPr>
                <a:t>Conduct Pink Team</a:t>
              </a:r>
            </a:p>
          </p:txBody>
        </p:sp>
        <p:cxnSp>
          <p:nvCxnSpPr>
            <p:cNvPr id="43" name="Straight Connector 42">
              <a:extLst>
                <a:ext uri="{FF2B5EF4-FFF2-40B4-BE49-F238E27FC236}">
                  <a16:creationId xmlns:a16="http://schemas.microsoft.com/office/drawing/2014/main" id="{361A8042-0FDF-58C3-E3BB-0BA448B02304}"/>
                </a:ext>
              </a:extLst>
            </p:cNvPr>
            <p:cNvCxnSpPr/>
            <p:nvPr/>
          </p:nvCxnSpPr>
          <p:spPr>
            <a:xfrm rot="5400000">
              <a:off x="5165894"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125AEAD5-F4DB-3D50-B697-902C43F3F5EE}"/>
                </a:ext>
              </a:extLst>
            </p:cNvPr>
            <p:cNvSpPr/>
            <p:nvPr/>
          </p:nvSpPr>
          <p:spPr>
            <a:xfrm>
              <a:off x="6112564" y="3192639"/>
              <a:ext cx="228600" cy="228600"/>
            </a:xfrm>
            <a:prstGeom prst="triangle">
              <a:avLst/>
            </a:pr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45" name="TextBox 44">
              <a:extLst>
                <a:ext uri="{FF2B5EF4-FFF2-40B4-BE49-F238E27FC236}">
                  <a16:creationId xmlns:a16="http://schemas.microsoft.com/office/drawing/2014/main" id="{C4EA013B-1087-514A-0135-D1A730F28D47}"/>
                </a:ext>
              </a:extLst>
            </p:cNvPr>
            <p:cNvSpPr txBox="1"/>
            <p:nvPr/>
          </p:nvSpPr>
          <p:spPr>
            <a:xfrm>
              <a:off x="5768008" y="4358830"/>
              <a:ext cx="914400" cy="278468"/>
            </a:xfrm>
            <a:prstGeom prst="rect">
              <a:avLst/>
            </a:prstGeom>
            <a:noFill/>
          </p:spPr>
          <p:txBody>
            <a:bodyPr wrap="square" rtlCol="0">
              <a:spAutoFit/>
            </a:bodyPr>
            <a:lstStyle/>
            <a:p>
              <a:r>
                <a:rPr lang="en-US" sz="800" b="1" dirty="0">
                  <a:solidFill>
                    <a:srgbClr val="000000"/>
                  </a:solidFill>
                  <a:latin typeface="Arial"/>
                </a:rPr>
                <a:t>In-Process Review(s)</a:t>
              </a:r>
            </a:p>
          </p:txBody>
        </p:sp>
        <p:cxnSp>
          <p:nvCxnSpPr>
            <p:cNvPr id="46" name="Straight Connector 45">
              <a:extLst>
                <a:ext uri="{FF2B5EF4-FFF2-40B4-BE49-F238E27FC236}">
                  <a16:creationId xmlns:a16="http://schemas.microsoft.com/office/drawing/2014/main" id="{35E86638-33CD-FDEE-D651-846AFBCC46C6}"/>
                </a:ext>
              </a:extLst>
            </p:cNvPr>
            <p:cNvCxnSpPr/>
            <p:nvPr/>
          </p:nvCxnSpPr>
          <p:spPr>
            <a:xfrm rot="5400000">
              <a:off x="5762172" y="3905526"/>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7" name="Isosceles Triangle 46">
              <a:extLst>
                <a:ext uri="{FF2B5EF4-FFF2-40B4-BE49-F238E27FC236}">
                  <a16:creationId xmlns:a16="http://schemas.microsoft.com/office/drawing/2014/main" id="{7523A2AB-0A27-11E7-B4E2-23B26F49250E}"/>
                </a:ext>
              </a:extLst>
            </p:cNvPr>
            <p:cNvSpPr/>
            <p:nvPr/>
          </p:nvSpPr>
          <p:spPr>
            <a:xfrm>
              <a:off x="5870716" y="3192301"/>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48" name="TextBox 47">
              <a:extLst>
                <a:ext uri="{FF2B5EF4-FFF2-40B4-BE49-F238E27FC236}">
                  <a16:creationId xmlns:a16="http://schemas.microsoft.com/office/drawing/2014/main" id="{EF0740D5-B688-A3AE-3B7F-09FE757C3D25}"/>
                </a:ext>
              </a:extLst>
            </p:cNvPr>
            <p:cNvSpPr txBox="1"/>
            <p:nvPr/>
          </p:nvSpPr>
          <p:spPr>
            <a:xfrm>
              <a:off x="5843104" y="2127157"/>
              <a:ext cx="496681" cy="379730"/>
            </a:xfrm>
            <a:prstGeom prst="rect">
              <a:avLst/>
            </a:prstGeom>
            <a:noFill/>
          </p:spPr>
          <p:txBody>
            <a:bodyPr wrap="square" rtlCol="0">
              <a:spAutoFit/>
            </a:bodyPr>
            <a:lstStyle/>
            <a:p>
              <a:r>
                <a:rPr lang="en-US" sz="800" b="1" dirty="0">
                  <a:solidFill>
                    <a:srgbClr val="000000"/>
                  </a:solidFill>
                  <a:latin typeface="Arial"/>
                </a:rPr>
                <a:t>Prepare Draft</a:t>
              </a:r>
            </a:p>
            <a:p>
              <a:r>
                <a:rPr lang="en-US" sz="800" b="1" dirty="0">
                  <a:solidFill>
                    <a:srgbClr val="000000"/>
                  </a:solidFill>
                  <a:latin typeface="Arial"/>
                </a:rPr>
                <a:t>2</a:t>
              </a:r>
            </a:p>
          </p:txBody>
        </p:sp>
        <p:cxnSp>
          <p:nvCxnSpPr>
            <p:cNvPr id="49" name="Straight Connector 48">
              <a:extLst>
                <a:ext uri="{FF2B5EF4-FFF2-40B4-BE49-F238E27FC236}">
                  <a16:creationId xmlns:a16="http://schemas.microsoft.com/office/drawing/2014/main" id="{308828BE-B276-D1C9-FF1A-BAD27A6BA949}"/>
                </a:ext>
              </a:extLst>
            </p:cNvPr>
            <p:cNvCxnSpPr/>
            <p:nvPr/>
          </p:nvCxnSpPr>
          <p:spPr>
            <a:xfrm rot="5400000">
              <a:off x="5644908" y="2849401"/>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0" name="Isosceles Triangle 49">
              <a:extLst>
                <a:ext uri="{FF2B5EF4-FFF2-40B4-BE49-F238E27FC236}">
                  <a16:creationId xmlns:a16="http://schemas.microsoft.com/office/drawing/2014/main" id="{A1368BC1-FF5D-184C-BDE0-E101C83085DD}"/>
                </a:ext>
              </a:extLst>
            </p:cNvPr>
            <p:cNvSpPr/>
            <p:nvPr/>
          </p:nvSpPr>
          <p:spPr>
            <a:xfrm>
              <a:off x="6347797" y="3192301"/>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51" name="TextBox 50">
              <a:extLst>
                <a:ext uri="{FF2B5EF4-FFF2-40B4-BE49-F238E27FC236}">
                  <a16:creationId xmlns:a16="http://schemas.microsoft.com/office/drawing/2014/main" id="{CE177F1A-6E2C-765F-61D3-80F58AB5FF29}"/>
                </a:ext>
              </a:extLst>
            </p:cNvPr>
            <p:cNvSpPr txBox="1"/>
            <p:nvPr/>
          </p:nvSpPr>
          <p:spPr>
            <a:xfrm>
              <a:off x="6252744" y="2127157"/>
              <a:ext cx="498409" cy="379730"/>
            </a:xfrm>
            <a:prstGeom prst="rect">
              <a:avLst/>
            </a:prstGeom>
            <a:noFill/>
          </p:spPr>
          <p:txBody>
            <a:bodyPr wrap="square" rtlCol="0">
              <a:spAutoFit/>
            </a:bodyPr>
            <a:lstStyle/>
            <a:p>
              <a:r>
                <a:rPr lang="en-US" sz="800" b="1" dirty="0">
                  <a:solidFill>
                    <a:srgbClr val="000000"/>
                  </a:solidFill>
                  <a:latin typeface="Arial"/>
                </a:rPr>
                <a:t>Prepare Draft</a:t>
              </a:r>
            </a:p>
            <a:p>
              <a:r>
                <a:rPr lang="en-US" sz="800" b="1" dirty="0">
                  <a:solidFill>
                    <a:srgbClr val="000000"/>
                  </a:solidFill>
                  <a:latin typeface="Arial"/>
                </a:rPr>
                <a:t>N</a:t>
              </a:r>
            </a:p>
          </p:txBody>
        </p:sp>
        <p:cxnSp>
          <p:nvCxnSpPr>
            <p:cNvPr id="52" name="Straight Connector 51">
              <a:extLst>
                <a:ext uri="{FF2B5EF4-FFF2-40B4-BE49-F238E27FC236}">
                  <a16:creationId xmlns:a16="http://schemas.microsoft.com/office/drawing/2014/main" id="{A06D4FDE-177B-B1CF-7515-64CCDCEDFE37}"/>
                </a:ext>
              </a:extLst>
            </p:cNvPr>
            <p:cNvCxnSpPr/>
            <p:nvPr/>
          </p:nvCxnSpPr>
          <p:spPr>
            <a:xfrm rot="5400000">
              <a:off x="6110114" y="2849401"/>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Isosceles Triangle 52">
              <a:extLst>
                <a:ext uri="{FF2B5EF4-FFF2-40B4-BE49-F238E27FC236}">
                  <a16:creationId xmlns:a16="http://schemas.microsoft.com/office/drawing/2014/main" id="{9BAAC96E-D93C-6F6C-A1DC-D0CEF2D8F56C}"/>
                </a:ext>
              </a:extLst>
            </p:cNvPr>
            <p:cNvSpPr/>
            <p:nvPr/>
          </p:nvSpPr>
          <p:spPr>
            <a:xfrm>
              <a:off x="6831499" y="3184350"/>
              <a:ext cx="228600" cy="228600"/>
            </a:xfrm>
            <a:prstGeom prst="triangl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54" name="TextBox 53">
              <a:extLst>
                <a:ext uri="{FF2B5EF4-FFF2-40B4-BE49-F238E27FC236}">
                  <a16:creationId xmlns:a16="http://schemas.microsoft.com/office/drawing/2014/main" id="{C1D822DD-6B83-332C-8812-4A6BE22C9408}"/>
                </a:ext>
              </a:extLst>
            </p:cNvPr>
            <p:cNvSpPr txBox="1"/>
            <p:nvPr/>
          </p:nvSpPr>
          <p:spPr>
            <a:xfrm>
              <a:off x="6710350" y="2127157"/>
              <a:ext cx="532241" cy="379730"/>
            </a:xfrm>
            <a:prstGeom prst="rect">
              <a:avLst/>
            </a:prstGeom>
            <a:noFill/>
          </p:spPr>
          <p:txBody>
            <a:bodyPr wrap="square" rtlCol="0">
              <a:spAutoFit/>
            </a:bodyPr>
            <a:lstStyle/>
            <a:p>
              <a:r>
                <a:rPr lang="en-US" sz="800" b="1" dirty="0">
                  <a:solidFill>
                    <a:srgbClr val="000000"/>
                  </a:solidFill>
                  <a:latin typeface="Arial"/>
                </a:rPr>
                <a:t>Conduct Red Team</a:t>
              </a:r>
            </a:p>
          </p:txBody>
        </p:sp>
        <p:cxnSp>
          <p:nvCxnSpPr>
            <p:cNvPr id="55" name="Straight Connector 54">
              <a:extLst>
                <a:ext uri="{FF2B5EF4-FFF2-40B4-BE49-F238E27FC236}">
                  <a16:creationId xmlns:a16="http://schemas.microsoft.com/office/drawing/2014/main" id="{D77FA028-BFAD-9886-03A2-25043AF22C7A}"/>
                </a:ext>
              </a:extLst>
            </p:cNvPr>
            <p:cNvCxnSpPr/>
            <p:nvPr/>
          </p:nvCxnSpPr>
          <p:spPr>
            <a:xfrm rot="5400000">
              <a:off x="660569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FB3F975-BF76-9014-1526-AF5C7D2345A9}"/>
                </a:ext>
              </a:extLst>
            </p:cNvPr>
            <p:cNvSpPr txBox="1"/>
            <p:nvPr/>
          </p:nvSpPr>
          <p:spPr>
            <a:xfrm>
              <a:off x="5532781" y="3404649"/>
              <a:ext cx="722244" cy="683514"/>
            </a:xfrm>
            <a:prstGeom prst="rect">
              <a:avLst/>
            </a:prstGeom>
            <a:noFill/>
          </p:spPr>
          <p:txBody>
            <a:bodyPr wrap="square" rtlCol="0">
              <a:spAutoFit/>
            </a:bodyPr>
            <a:lstStyle/>
            <a:p>
              <a:pPr>
                <a:buFont typeface="Arial" pitchFamily="34" charset="0"/>
                <a:buChar char="•"/>
              </a:pPr>
              <a:r>
                <a:rPr lang="en-US" sz="800" b="1" i="1" dirty="0">
                  <a:solidFill>
                    <a:schemeClr val="bg1"/>
                  </a:solidFill>
                  <a:latin typeface="Arial"/>
                </a:rPr>
                <a:t>Pink Team Recovery</a:t>
              </a:r>
            </a:p>
            <a:p>
              <a:pPr>
                <a:buFont typeface="Arial" pitchFamily="34" charset="0"/>
                <a:buChar char="•"/>
              </a:pPr>
              <a:r>
                <a:rPr lang="en-US" sz="800" b="1" i="1" dirty="0">
                  <a:solidFill>
                    <a:schemeClr val="bg1"/>
                  </a:solidFill>
                  <a:latin typeface="Arial"/>
                </a:rPr>
                <a:t>Outline Frozen</a:t>
              </a:r>
            </a:p>
            <a:p>
              <a:endParaRPr lang="en-US" sz="800" b="1" dirty="0">
                <a:solidFill>
                  <a:srgbClr val="000000"/>
                </a:solidFill>
                <a:latin typeface="Arial"/>
              </a:endParaRPr>
            </a:p>
            <a:p>
              <a:pPr>
                <a:buFont typeface="Arial" pitchFamily="34" charset="0"/>
                <a:buChar char="•"/>
              </a:pPr>
              <a:endParaRPr lang="en-US" sz="800" b="1" dirty="0">
                <a:solidFill>
                  <a:srgbClr val="000000"/>
                </a:solidFill>
                <a:latin typeface="Arial"/>
              </a:endParaRPr>
            </a:p>
          </p:txBody>
        </p:sp>
        <p:sp>
          <p:nvSpPr>
            <p:cNvPr id="57" name="Isosceles Triangle 56">
              <a:extLst>
                <a:ext uri="{FF2B5EF4-FFF2-40B4-BE49-F238E27FC236}">
                  <a16:creationId xmlns:a16="http://schemas.microsoft.com/office/drawing/2014/main" id="{11C1AD0E-A7F6-17BE-3FF1-B98C26605B61}"/>
                </a:ext>
              </a:extLst>
            </p:cNvPr>
            <p:cNvSpPr/>
            <p:nvPr/>
          </p:nvSpPr>
          <p:spPr>
            <a:xfrm>
              <a:off x="6579703" y="3192301"/>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58" name="Straight Connector 57">
              <a:extLst>
                <a:ext uri="{FF2B5EF4-FFF2-40B4-BE49-F238E27FC236}">
                  <a16:creationId xmlns:a16="http://schemas.microsoft.com/office/drawing/2014/main" id="{45A36B49-D84D-0F4F-6441-2B075499160A}"/>
                </a:ext>
              </a:extLst>
            </p:cNvPr>
            <p:cNvCxnSpPr/>
            <p:nvPr/>
          </p:nvCxnSpPr>
          <p:spPr>
            <a:xfrm rot="5400000">
              <a:off x="6219372"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A52331DD-305B-B2A2-EB88-8364D3346A35}"/>
                </a:ext>
              </a:extLst>
            </p:cNvPr>
            <p:cNvSpPr txBox="1"/>
            <p:nvPr/>
          </p:nvSpPr>
          <p:spPr>
            <a:xfrm>
              <a:off x="6397486" y="4358830"/>
              <a:ext cx="569844" cy="177208"/>
            </a:xfrm>
            <a:prstGeom prst="rect">
              <a:avLst/>
            </a:prstGeom>
            <a:noFill/>
          </p:spPr>
          <p:txBody>
            <a:bodyPr wrap="square" rtlCol="0">
              <a:spAutoFit/>
            </a:bodyPr>
            <a:lstStyle/>
            <a:p>
              <a:r>
                <a:rPr lang="en-US" sz="800" b="1" dirty="0">
                  <a:solidFill>
                    <a:srgbClr val="000000"/>
                  </a:solidFill>
                  <a:latin typeface="Arial"/>
                </a:rPr>
                <a:t>DTP, Edit</a:t>
              </a:r>
            </a:p>
          </p:txBody>
        </p:sp>
        <p:sp>
          <p:nvSpPr>
            <p:cNvPr id="60" name="TextBox 59">
              <a:extLst>
                <a:ext uri="{FF2B5EF4-FFF2-40B4-BE49-F238E27FC236}">
                  <a16:creationId xmlns:a16="http://schemas.microsoft.com/office/drawing/2014/main" id="{9F4B27F2-B64D-6CD8-72AA-F5F0F51E7C10}"/>
                </a:ext>
              </a:extLst>
            </p:cNvPr>
            <p:cNvSpPr txBox="1"/>
            <p:nvPr/>
          </p:nvSpPr>
          <p:spPr>
            <a:xfrm>
              <a:off x="6950764" y="3404649"/>
              <a:ext cx="685800" cy="683514"/>
            </a:xfrm>
            <a:prstGeom prst="rect">
              <a:avLst/>
            </a:prstGeom>
            <a:noFill/>
          </p:spPr>
          <p:txBody>
            <a:bodyPr wrap="square" rtlCol="0">
              <a:spAutoFit/>
            </a:bodyPr>
            <a:lstStyle/>
            <a:p>
              <a:pPr>
                <a:buFont typeface="Arial" pitchFamily="34" charset="0"/>
                <a:buChar char="•"/>
              </a:pPr>
              <a:r>
                <a:rPr lang="en-US" sz="800" b="1" i="1" dirty="0">
                  <a:solidFill>
                    <a:schemeClr val="bg1"/>
                  </a:solidFill>
                  <a:latin typeface="Arial"/>
                </a:rPr>
                <a:t>Red Team Recovery</a:t>
              </a:r>
            </a:p>
            <a:p>
              <a:pPr>
                <a:buFont typeface="Arial" pitchFamily="34" charset="0"/>
                <a:buChar char="•"/>
              </a:pPr>
              <a:r>
                <a:rPr lang="en-US" sz="800" b="1" i="1" dirty="0">
                  <a:solidFill>
                    <a:schemeClr val="bg1"/>
                  </a:solidFill>
                  <a:latin typeface="Arial"/>
                </a:rPr>
                <a:t>Decision to proceed</a:t>
              </a:r>
            </a:p>
            <a:p>
              <a:endParaRPr lang="en-US" sz="800" b="1" dirty="0">
                <a:solidFill>
                  <a:srgbClr val="000000"/>
                </a:solidFill>
                <a:latin typeface="Arial"/>
              </a:endParaRPr>
            </a:p>
            <a:p>
              <a:pPr>
                <a:buFont typeface="Arial" pitchFamily="34" charset="0"/>
                <a:buChar char="•"/>
              </a:pPr>
              <a:endParaRPr lang="en-US" sz="800" b="1" dirty="0">
                <a:solidFill>
                  <a:srgbClr val="000000"/>
                </a:solidFill>
                <a:latin typeface="Arial"/>
              </a:endParaRPr>
            </a:p>
          </p:txBody>
        </p:sp>
        <p:sp>
          <p:nvSpPr>
            <p:cNvPr id="61" name="Isosceles Triangle 60">
              <a:extLst>
                <a:ext uri="{FF2B5EF4-FFF2-40B4-BE49-F238E27FC236}">
                  <a16:creationId xmlns:a16="http://schemas.microsoft.com/office/drawing/2014/main" id="{DE10A45C-DAF5-8FF5-E8EE-FBE4F6DD0926}"/>
                </a:ext>
              </a:extLst>
            </p:cNvPr>
            <p:cNvSpPr/>
            <p:nvPr/>
          </p:nvSpPr>
          <p:spPr>
            <a:xfrm>
              <a:off x="7348333"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62" name="TextBox 61">
              <a:extLst>
                <a:ext uri="{FF2B5EF4-FFF2-40B4-BE49-F238E27FC236}">
                  <a16:creationId xmlns:a16="http://schemas.microsoft.com/office/drawing/2014/main" id="{36AAED39-AF97-0B29-29B0-59559990A948}"/>
                </a:ext>
              </a:extLst>
            </p:cNvPr>
            <p:cNvSpPr txBox="1"/>
            <p:nvPr/>
          </p:nvSpPr>
          <p:spPr>
            <a:xfrm>
              <a:off x="7270476" y="2127157"/>
              <a:ext cx="520149" cy="379730"/>
            </a:xfrm>
            <a:prstGeom prst="rect">
              <a:avLst/>
            </a:prstGeom>
            <a:noFill/>
          </p:spPr>
          <p:txBody>
            <a:bodyPr wrap="square" rtlCol="0">
              <a:spAutoFit/>
            </a:bodyPr>
            <a:lstStyle/>
            <a:p>
              <a:r>
                <a:rPr lang="en-US" sz="800" b="1" dirty="0">
                  <a:solidFill>
                    <a:srgbClr val="000000"/>
                  </a:solidFill>
                  <a:latin typeface="Arial"/>
                </a:rPr>
                <a:t>Prepare Final Draft</a:t>
              </a:r>
            </a:p>
          </p:txBody>
        </p:sp>
        <p:cxnSp>
          <p:nvCxnSpPr>
            <p:cNvPr id="63" name="Straight Connector 62">
              <a:extLst>
                <a:ext uri="{FF2B5EF4-FFF2-40B4-BE49-F238E27FC236}">
                  <a16:creationId xmlns:a16="http://schemas.microsoft.com/office/drawing/2014/main" id="{9DEF0422-95E5-722C-C008-847F9647D20D}"/>
                </a:ext>
              </a:extLst>
            </p:cNvPr>
            <p:cNvCxnSpPr/>
            <p:nvPr/>
          </p:nvCxnSpPr>
          <p:spPr>
            <a:xfrm rot="5400000">
              <a:off x="7110650"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4" name="Isosceles Triangle 63">
              <a:extLst>
                <a:ext uri="{FF2B5EF4-FFF2-40B4-BE49-F238E27FC236}">
                  <a16:creationId xmlns:a16="http://schemas.microsoft.com/office/drawing/2014/main" id="{B9638FFE-65EB-47C0-2880-81F50F2BC27B}"/>
                </a:ext>
              </a:extLst>
            </p:cNvPr>
            <p:cNvSpPr/>
            <p:nvPr/>
          </p:nvSpPr>
          <p:spPr>
            <a:xfrm>
              <a:off x="7570303"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65" name="Straight Connector 64">
              <a:extLst>
                <a:ext uri="{FF2B5EF4-FFF2-40B4-BE49-F238E27FC236}">
                  <a16:creationId xmlns:a16="http://schemas.microsoft.com/office/drawing/2014/main" id="{19D20E74-71CB-B0A5-FC89-FE36826013FF}"/>
                </a:ext>
              </a:extLst>
            </p:cNvPr>
            <p:cNvCxnSpPr/>
            <p:nvPr/>
          </p:nvCxnSpPr>
          <p:spPr>
            <a:xfrm rot="5400000">
              <a:off x="7229850" y="389718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5C058902-4064-7B9F-382B-A2B7CFCFFA0E}"/>
                </a:ext>
              </a:extLst>
            </p:cNvPr>
            <p:cNvSpPr txBox="1"/>
            <p:nvPr/>
          </p:nvSpPr>
          <p:spPr>
            <a:xfrm>
              <a:off x="7398025" y="4348891"/>
              <a:ext cx="569844" cy="177208"/>
            </a:xfrm>
            <a:prstGeom prst="rect">
              <a:avLst/>
            </a:prstGeom>
            <a:noFill/>
          </p:spPr>
          <p:txBody>
            <a:bodyPr wrap="square" rtlCol="0">
              <a:spAutoFit/>
            </a:bodyPr>
            <a:lstStyle/>
            <a:p>
              <a:r>
                <a:rPr lang="en-US" sz="800" b="1" dirty="0">
                  <a:solidFill>
                    <a:srgbClr val="000000"/>
                  </a:solidFill>
                  <a:latin typeface="Arial"/>
                </a:rPr>
                <a:t>DTP, Edit</a:t>
              </a:r>
            </a:p>
          </p:txBody>
        </p:sp>
        <p:sp>
          <p:nvSpPr>
            <p:cNvPr id="67" name="TextBox 66">
              <a:extLst>
                <a:ext uri="{FF2B5EF4-FFF2-40B4-BE49-F238E27FC236}">
                  <a16:creationId xmlns:a16="http://schemas.microsoft.com/office/drawing/2014/main" id="{765A91BA-2AED-2D30-6CA7-77E71C78993B}"/>
                </a:ext>
              </a:extLst>
            </p:cNvPr>
            <p:cNvSpPr txBox="1"/>
            <p:nvPr/>
          </p:nvSpPr>
          <p:spPr>
            <a:xfrm>
              <a:off x="5758612" y="4887992"/>
              <a:ext cx="997230" cy="202522"/>
            </a:xfrm>
            <a:prstGeom prst="rect">
              <a:avLst/>
            </a:prstGeom>
            <a:noFill/>
          </p:spPr>
          <p:txBody>
            <a:bodyPr wrap="square" rtlCol="0">
              <a:spAutoFit/>
            </a:bodyPr>
            <a:lstStyle/>
            <a:p>
              <a:r>
                <a:rPr lang="en-US" sz="1000" b="1" dirty="0">
                  <a:solidFill>
                    <a:srgbClr val="000000"/>
                  </a:solidFill>
                  <a:latin typeface="Arial"/>
                </a:rPr>
                <a:t>Writing Phase</a:t>
              </a:r>
            </a:p>
          </p:txBody>
        </p:sp>
        <p:sp>
          <p:nvSpPr>
            <p:cNvPr id="68" name="TextBox 67">
              <a:extLst>
                <a:ext uri="{FF2B5EF4-FFF2-40B4-BE49-F238E27FC236}">
                  <a16:creationId xmlns:a16="http://schemas.microsoft.com/office/drawing/2014/main" id="{26715438-8EA3-2E04-1508-1A4C68E55D62}"/>
                </a:ext>
              </a:extLst>
            </p:cNvPr>
            <p:cNvSpPr txBox="1"/>
            <p:nvPr/>
          </p:nvSpPr>
          <p:spPr>
            <a:xfrm>
              <a:off x="7127600" y="4887992"/>
              <a:ext cx="1152939" cy="400110"/>
            </a:xfrm>
            <a:prstGeom prst="rect">
              <a:avLst/>
            </a:prstGeom>
            <a:noFill/>
          </p:spPr>
          <p:txBody>
            <a:bodyPr wrap="square" rtlCol="0">
              <a:spAutoFit/>
            </a:bodyPr>
            <a:lstStyle/>
            <a:p>
              <a:r>
                <a:rPr lang="en-US" sz="1000" b="1" dirty="0">
                  <a:solidFill>
                    <a:srgbClr val="000000"/>
                  </a:solidFill>
                  <a:latin typeface="Arial"/>
                </a:rPr>
                <a:t>Polishing Phase</a:t>
              </a:r>
            </a:p>
          </p:txBody>
        </p:sp>
        <p:sp>
          <p:nvSpPr>
            <p:cNvPr id="69" name="Isosceles Triangle 68">
              <a:extLst>
                <a:ext uri="{FF2B5EF4-FFF2-40B4-BE49-F238E27FC236}">
                  <a16:creationId xmlns:a16="http://schemas.microsoft.com/office/drawing/2014/main" id="{CEBDB807-12F2-43B0-D26B-946834166F6B}"/>
                </a:ext>
              </a:extLst>
            </p:cNvPr>
            <p:cNvSpPr/>
            <p:nvPr/>
          </p:nvSpPr>
          <p:spPr>
            <a:xfrm>
              <a:off x="7845292" y="3182362"/>
              <a:ext cx="228600" cy="228600"/>
            </a:xfrm>
            <a:prstGeom prst="triangl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70" name="TextBox 69">
              <a:extLst>
                <a:ext uri="{FF2B5EF4-FFF2-40B4-BE49-F238E27FC236}">
                  <a16:creationId xmlns:a16="http://schemas.microsoft.com/office/drawing/2014/main" id="{1489E2A4-56AF-91D8-4AC2-B54BD359D9D2}"/>
                </a:ext>
              </a:extLst>
            </p:cNvPr>
            <p:cNvSpPr txBox="1"/>
            <p:nvPr/>
          </p:nvSpPr>
          <p:spPr>
            <a:xfrm>
              <a:off x="7774061" y="2127157"/>
              <a:ext cx="435322" cy="278468"/>
            </a:xfrm>
            <a:prstGeom prst="rect">
              <a:avLst/>
            </a:prstGeom>
            <a:noFill/>
          </p:spPr>
          <p:txBody>
            <a:bodyPr wrap="square" rtlCol="0">
              <a:spAutoFit/>
            </a:bodyPr>
            <a:lstStyle/>
            <a:p>
              <a:r>
                <a:rPr lang="en-US" sz="800" b="1" dirty="0">
                  <a:solidFill>
                    <a:srgbClr val="000000"/>
                  </a:solidFill>
                  <a:latin typeface="Arial"/>
                </a:rPr>
                <a:t>Read-Aloud</a:t>
              </a:r>
            </a:p>
          </p:txBody>
        </p:sp>
        <p:cxnSp>
          <p:nvCxnSpPr>
            <p:cNvPr id="71" name="Straight Connector 70">
              <a:extLst>
                <a:ext uri="{FF2B5EF4-FFF2-40B4-BE49-F238E27FC236}">
                  <a16:creationId xmlns:a16="http://schemas.microsoft.com/office/drawing/2014/main" id="{1833B468-5BC7-C1F3-7B5E-448D680EC9FB}"/>
                </a:ext>
              </a:extLst>
            </p:cNvPr>
            <p:cNvCxnSpPr/>
            <p:nvPr/>
          </p:nvCxnSpPr>
          <p:spPr>
            <a:xfrm rot="5400000">
              <a:off x="7607609"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2" name="Isosceles Triangle 71">
              <a:extLst>
                <a:ext uri="{FF2B5EF4-FFF2-40B4-BE49-F238E27FC236}">
                  <a16:creationId xmlns:a16="http://schemas.microsoft.com/office/drawing/2014/main" id="{D5BD0312-3537-5F8B-24CA-994EFE845D6B}"/>
                </a:ext>
              </a:extLst>
            </p:cNvPr>
            <p:cNvSpPr/>
            <p:nvPr/>
          </p:nvSpPr>
          <p:spPr>
            <a:xfrm>
              <a:off x="8130208" y="3182362"/>
              <a:ext cx="228600" cy="228600"/>
            </a:xfrm>
            <a:prstGeom prst="triangle">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73" name="Straight Connector 72">
              <a:extLst>
                <a:ext uri="{FF2B5EF4-FFF2-40B4-BE49-F238E27FC236}">
                  <a16:creationId xmlns:a16="http://schemas.microsoft.com/office/drawing/2014/main" id="{76F00268-9F3C-87B1-9833-B11DDD60CCE5}"/>
                </a:ext>
              </a:extLst>
            </p:cNvPr>
            <p:cNvCxnSpPr/>
            <p:nvPr/>
          </p:nvCxnSpPr>
          <p:spPr>
            <a:xfrm rot="5400000">
              <a:off x="7786440" y="3907124"/>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29AEDDD0-75C2-254F-71D2-10752672CF4A}"/>
                </a:ext>
              </a:extLst>
            </p:cNvPr>
            <p:cNvSpPr txBox="1"/>
            <p:nvPr/>
          </p:nvSpPr>
          <p:spPr>
            <a:xfrm>
              <a:off x="7981160" y="4347400"/>
              <a:ext cx="682488" cy="278468"/>
            </a:xfrm>
            <a:prstGeom prst="rect">
              <a:avLst/>
            </a:prstGeom>
            <a:noFill/>
          </p:spPr>
          <p:txBody>
            <a:bodyPr wrap="square" rtlCol="0">
              <a:spAutoFit/>
            </a:bodyPr>
            <a:lstStyle/>
            <a:p>
              <a:r>
                <a:rPr lang="en-US" sz="800" b="1" dirty="0">
                  <a:solidFill>
                    <a:srgbClr val="000000"/>
                  </a:solidFill>
                  <a:latin typeface="Arial"/>
                </a:rPr>
                <a:t>Conduct Gold Team</a:t>
              </a:r>
            </a:p>
          </p:txBody>
        </p:sp>
        <p:sp>
          <p:nvSpPr>
            <p:cNvPr id="75" name="Isosceles Triangle 74">
              <a:extLst>
                <a:ext uri="{FF2B5EF4-FFF2-40B4-BE49-F238E27FC236}">
                  <a16:creationId xmlns:a16="http://schemas.microsoft.com/office/drawing/2014/main" id="{A3B8583C-335C-5D69-C55B-FA2D7F4E4E80}"/>
                </a:ext>
              </a:extLst>
            </p:cNvPr>
            <p:cNvSpPr/>
            <p:nvPr/>
          </p:nvSpPr>
          <p:spPr>
            <a:xfrm>
              <a:off x="8507896" y="3182362"/>
              <a:ext cx="228600" cy="228600"/>
            </a:xfrm>
            <a:prstGeom prst="triangle">
              <a:avLst/>
            </a:prstGeom>
            <a:solidFill>
              <a:srgbClr val="FFFFFF"/>
            </a:solidFill>
            <a:ln w="3175">
              <a:solidFill>
                <a:schemeClr val="bg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76" name="TextBox 75">
              <a:extLst>
                <a:ext uri="{FF2B5EF4-FFF2-40B4-BE49-F238E27FC236}">
                  <a16:creationId xmlns:a16="http://schemas.microsoft.com/office/drawing/2014/main" id="{A675CBFB-8690-F8AA-4E1B-A7E4CF5DD29E}"/>
                </a:ext>
              </a:extLst>
            </p:cNvPr>
            <p:cNvSpPr txBox="1"/>
            <p:nvPr/>
          </p:nvSpPr>
          <p:spPr>
            <a:xfrm>
              <a:off x="8358807" y="2127157"/>
              <a:ext cx="655984" cy="379730"/>
            </a:xfrm>
            <a:prstGeom prst="rect">
              <a:avLst/>
            </a:prstGeom>
            <a:noFill/>
          </p:spPr>
          <p:txBody>
            <a:bodyPr wrap="square" rtlCol="0">
              <a:spAutoFit/>
            </a:bodyPr>
            <a:lstStyle/>
            <a:p>
              <a:r>
                <a:rPr lang="en-US" sz="800" b="1" dirty="0">
                  <a:solidFill>
                    <a:srgbClr val="000000"/>
                  </a:solidFill>
                  <a:latin typeface="Arial"/>
                </a:rPr>
                <a:t>Print, </a:t>
              </a:r>
            </a:p>
            <a:p>
              <a:r>
                <a:rPr lang="en-US" sz="800" b="1" dirty="0">
                  <a:solidFill>
                    <a:srgbClr val="000000"/>
                  </a:solidFill>
                  <a:latin typeface="Arial"/>
                </a:rPr>
                <a:t>Check, Deliver</a:t>
              </a:r>
            </a:p>
          </p:txBody>
        </p:sp>
        <p:cxnSp>
          <p:nvCxnSpPr>
            <p:cNvPr id="77" name="Straight Connector 76">
              <a:extLst>
                <a:ext uri="{FF2B5EF4-FFF2-40B4-BE49-F238E27FC236}">
                  <a16:creationId xmlns:a16="http://schemas.microsoft.com/office/drawing/2014/main" id="{5B7F64D7-DA74-3499-B59F-F348E2DA3311}"/>
                </a:ext>
              </a:extLst>
            </p:cNvPr>
            <p:cNvCxnSpPr/>
            <p:nvPr/>
          </p:nvCxnSpPr>
          <p:spPr>
            <a:xfrm rot="5400000">
              <a:off x="8270213"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0A71F51E-8B2F-D66F-BB1E-A7319777E968}"/>
                </a:ext>
              </a:extLst>
            </p:cNvPr>
            <p:cNvSpPr txBox="1"/>
            <p:nvPr/>
          </p:nvSpPr>
          <p:spPr>
            <a:xfrm>
              <a:off x="8130207" y="4887992"/>
              <a:ext cx="791820" cy="329100"/>
            </a:xfrm>
            <a:prstGeom prst="rect">
              <a:avLst/>
            </a:prstGeom>
            <a:noFill/>
          </p:spPr>
          <p:txBody>
            <a:bodyPr wrap="square" rtlCol="0">
              <a:spAutoFit/>
            </a:bodyPr>
            <a:lstStyle/>
            <a:p>
              <a:r>
                <a:rPr lang="en-US" sz="1000" b="1" dirty="0">
                  <a:solidFill>
                    <a:srgbClr val="000000"/>
                  </a:solidFill>
                  <a:latin typeface="Arial"/>
                </a:rPr>
                <a:t>Production </a:t>
              </a:r>
            </a:p>
            <a:p>
              <a:r>
                <a:rPr lang="en-US" sz="1000" b="1" dirty="0">
                  <a:solidFill>
                    <a:srgbClr val="000000"/>
                  </a:solidFill>
                  <a:latin typeface="Arial"/>
                </a:rPr>
                <a:t>Phase</a:t>
              </a:r>
            </a:p>
          </p:txBody>
        </p:sp>
        <p:sp>
          <p:nvSpPr>
            <p:cNvPr id="79" name="Isosceles Triangle 78">
              <a:extLst>
                <a:ext uri="{FF2B5EF4-FFF2-40B4-BE49-F238E27FC236}">
                  <a16:creationId xmlns:a16="http://schemas.microsoft.com/office/drawing/2014/main" id="{F3E22926-EC19-8392-A666-8A3369D8950A}"/>
                </a:ext>
              </a:extLst>
            </p:cNvPr>
            <p:cNvSpPr/>
            <p:nvPr/>
          </p:nvSpPr>
          <p:spPr>
            <a:xfrm>
              <a:off x="9263269"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80" name="TextBox 79">
              <a:extLst>
                <a:ext uri="{FF2B5EF4-FFF2-40B4-BE49-F238E27FC236}">
                  <a16:creationId xmlns:a16="http://schemas.microsoft.com/office/drawing/2014/main" id="{679D034C-25C7-91B4-FCF7-DE991FA2BCEA}"/>
                </a:ext>
              </a:extLst>
            </p:cNvPr>
            <p:cNvSpPr txBox="1"/>
            <p:nvPr/>
          </p:nvSpPr>
          <p:spPr>
            <a:xfrm>
              <a:off x="8958633" y="2127157"/>
              <a:ext cx="1023006" cy="379730"/>
            </a:xfrm>
            <a:prstGeom prst="rect">
              <a:avLst/>
            </a:prstGeom>
            <a:noFill/>
          </p:spPr>
          <p:txBody>
            <a:bodyPr wrap="square" rtlCol="0">
              <a:spAutoFit/>
            </a:bodyPr>
            <a:lstStyle/>
            <a:p>
              <a:r>
                <a:rPr lang="en-US" sz="800" b="1" dirty="0">
                  <a:solidFill>
                    <a:srgbClr val="000000"/>
                  </a:solidFill>
                  <a:latin typeface="Arial"/>
                </a:rPr>
                <a:t>Implement Post-Delivery Win Strategy, Orals, FPR</a:t>
              </a:r>
            </a:p>
          </p:txBody>
        </p:sp>
        <p:cxnSp>
          <p:nvCxnSpPr>
            <p:cNvPr id="81" name="Straight Connector 80">
              <a:extLst>
                <a:ext uri="{FF2B5EF4-FFF2-40B4-BE49-F238E27FC236}">
                  <a16:creationId xmlns:a16="http://schemas.microsoft.com/office/drawing/2014/main" id="{2FED17AB-3789-BCCF-969E-C57561735129}"/>
                </a:ext>
              </a:extLst>
            </p:cNvPr>
            <p:cNvCxnSpPr/>
            <p:nvPr/>
          </p:nvCxnSpPr>
          <p:spPr>
            <a:xfrm rot="5400000">
              <a:off x="9037461"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2" name="Isosceles Triangle 81">
              <a:extLst>
                <a:ext uri="{FF2B5EF4-FFF2-40B4-BE49-F238E27FC236}">
                  <a16:creationId xmlns:a16="http://schemas.microsoft.com/office/drawing/2014/main" id="{EC8B8511-D038-417F-DA31-03CEDB9E8777}"/>
                </a:ext>
              </a:extLst>
            </p:cNvPr>
            <p:cNvSpPr/>
            <p:nvPr/>
          </p:nvSpPr>
          <p:spPr>
            <a:xfrm>
              <a:off x="8915398"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83" name="Straight Connector 82">
              <a:extLst>
                <a:ext uri="{FF2B5EF4-FFF2-40B4-BE49-F238E27FC236}">
                  <a16:creationId xmlns:a16="http://schemas.microsoft.com/office/drawing/2014/main" id="{D0640397-E5CD-40F0-671E-ABDFEAB07B82}"/>
                </a:ext>
              </a:extLst>
            </p:cNvPr>
            <p:cNvCxnSpPr/>
            <p:nvPr/>
          </p:nvCxnSpPr>
          <p:spPr>
            <a:xfrm rot="5400000">
              <a:off x="8574945" y="389718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C7184A1F-D1AB-03FD-E601-33D6DAA4E105}"/>
                </a:ext>
              </a:extLst>
            </p:cNvPr>
            <p:cNvSpPr txBox="1"/>
            <p:nvPr/>
          </p:nvSpPr>
          <p:spPr>
            <a:xfrm>
              <a:off x="8675134" y="4348891"/>
              <a:ext cx="866430" cy="278468"/>
            </a:xfrm>
            <a:prstGeom prst="rect">
              <a:avLst/>
            </a:prstGeom>
            <a:noFill/>
          </p:spPr>
          <p:txBody>
            <a:bodyPr wrap="square" rtlCol="0">
              <a:spAutoFit/>
            </a:bodyPr>
            <a:lstStyle/>
            <a:p>
              <a:r>
                <a:rPr lang="en-US" sz="800" b="1" dirty="0">
                  <a:solidFill>
                    <a:srgbClr val="000000"/>
                  </a:solidFill>
                  <a:latin typeface="Arial"/>
                </a:rPr>
                <a:t>Collect Lessons Learned</a:t>
              </a:r>
            </a:p>
          </p:txBody>
        </p:sp>
        <p:sp>
          <p:nvSpPr>
            <p:cNvPr id="85" name="Isosceles Triangle 84">
              <a:extLst>
                <a:ext uri="{FF2B5EF4-FFF2-40B4-BE49-F238E27FC236}">
                  <a16:creationId xmlns:a16="http://schemas.microsoft.com/office/drawing/2014/main" id="{0553784C-DA94-AFBF-38DE-508CA002DEB4}"/>
                </a:ext>
              </a:extLst>
            </p:cNvPr>
            <p:cNvSpPr/>
            <p:nvPr/>
          </p:nvSpPr>
          <p:spPr>
            <a:xfrm>
              <a:off x="9776788"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cxnSp>
          <p:nvCxnSpPr>
            <p:cNvPr id="86" name="Straight Connector 85">
              <a:extLst>
                <a:ext uri="{FF2B5EF4-FFF2-40B4-BE49-F238E27FC236}">
                  <a16:creationId xmlns:a16="http://schemas.microsoft.com/office/drawing/2014/main" id="{7462483D-4AF5-C675-3E9F-5B802F9B9A58}"/>
                </a:ext>
              </a:extLst>
            </p:cNvPr>
            <p:cNvCxnSpPr/>
            <p:nvPr/>
          </p:nvCxnSpPr>
          <p:spPr>
            <a:xfrm rot="5400000">
              <a:off x="9436335" y="3897185"/>
              <a:ext cx="914400" cy="158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6E740745-177F-B062-7C8D-1ECA24CD3B79}"/>
                </a:ext>
              </a:extLst>
            </p:cNvPr>
            <p:cNvSpPr txBox="1"/>
            <p:nvPr/>
          </p:nvSpPr>
          <p:spPr>
            <a:xfrm>
              <a:off x="9524998" y="4348891"/>
              <a:ext cx="762000" cy="177208"/>
            </a:xfrm>
            <a:prstGeom prst="rect">
              <a:avLst/>
            </a:prstGeom>
            <a:noFill/>
          </p:spPr>
          <p:txBody>
            <a:bodyPr wrap="square" rtlCol="0">
              <a:spAutoFit/>
            </a:bodyPr>
            <a:lstStyle/>
            <a:p>
              <a:r>
                <a:rPr lang="en-US" sz="800" b="1" dirty="0">
                  <a:solidFill>
                    <a:srgbClr val="000000"/>
                  </a:solidFill>
                  <a:latin typeface="Arial"/>
                </a:rPr>
                <a:t>Attend Debrief</a:t>
              </a:r>
            </a:p>
          </p:txBody>
        </p:sp>
        <p:sp>
          <p:nvSpPr>
            <p:cNvPr id="88" name="Isosceles Triangle 87">
              <a:extLst>
                <a:ext uri="{FF2B5EF4-FFF2-40B4-BE49-F238E27FC236}">
                  <a16:creationId xmlns:a16="http://schemas.microsoft.com/office/drawing/2014/main" id="{0D92575A-1677-0951-A48E-54ABBA5C1CC7}"/>
                </a:ext>
              </a:extLst>
            </p:cNvPr>
            <p:cNvSpPr/>
            <p:nvPr/>
          </p:nvSpPr>
          <p:spPr>
            <a:xfrm>
              <a:off x="10031895" y="3182362"/>
              <a:ext cx="228600" cy="228600"/>
            </a:xfrm>
            <a:prstGeom prst="triangl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89" name="TextBox 88">
              <a:extLst>
                <a:ext uri="{FF2B5EF4-FFF2-40B4-BE49-F238E27FC236}">
                  <a16:creationId xmlns:a16="http://schemas.microsoft.com/office/drawing/2014/main" id="{6D61EC04-7BC5-C399-6933-AD07CFE0A595}"/>
                </a:ext>
              </a:extLst>
            </p:cNvPr>
            <p:cNvSpPr txBox="1"/>
            <p:nvPr/>
          </p:nvSpPr>
          <p:spPr>
            <a:xfrm>
              <a:off x="9912626" y="2127157"/>
              <a:ext cx="755373" cy="379730"/>
            </a:xfrm>
            <a:prstGeom prst="rect">
              <a:avLst/>
            </a:prstGeom>
            <a:noFill/>
          </p:spPr>
          <p:txBody>
            <a:bodyPr wrap="square" rtlCol="0">
              <a:spAutoFit/>
            </a:bodyPr>
            <a:lstStyle/>
            <a:p>
              <a:r>
                <a:rPr lang="en-US" sz="800" b="1" dirty="0">
                  <a:solidFill>
                    <a:srgbClr val="000000"/>
                  </a:solidFill>
                  <a:latin typeface="Arial"/>
                </a:rPr>
                <a:t>Update Lessons Learned</a:t>
              </a:r>
            </a:p>
          </p:txBody>
        </p:sp>
        <p:cxnSp>
          <p:nvCxnSpPr>
            <p:cNvPr id="90" name="Straight Connector 89">
              <a:extLst>
                <a:ext uri="{FF2B5EF4-FFF2-40B4-BE49-F238E27FC236}">
                  <a16:creationId xmlns:a16="http://schemas.microsoft.com/office/drawing/2014/main" id="{F4ECAC5D-B646-B824-D169-62196DFF1F7B}"/>
                </a:ext>
              </a:extLst>
            </p:cNvPr>
            <p:cNvCxnSpPr/>
            <p:nvPr/>
          </p:nvCxnSpPr>
          <p:spPr>
            <a:xfrm rot="5400000">
              <a:off x="9794212" y="2839462"/>
              <a:ext cx="686594" cy="79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5B7207FB-63E1-9BD7-5DAC-33390C7249DA}"/>
                </a:ext>
              </a:extLst>
            </p:cNvPr>
            <p:cNvSpPr txBox="1"/>
            <p:nvPr/>
          </p:nvSpPr>
          <p:spPr>
            <a:xfrm>
              <a:off x="8915397" y="4887992"/>
              <a:ext cx="1482522" cy="202522"/>
            </a:xfrm>
            <a:prstGeom prst="rect">
              <a:avLst/>
            </a:prstGeom>
            <a:noFill/>
          </p:spPr>
          <p:txBody>
            <a:bodyPr wrap="square" rtlCol="0">
              <a:spAutoFit/>
            </a:bodyPr>
            <a:lstStyle/>
            <a:p>
              <a:r>
                <a:rPr lang="en-US" sz="1000" b="1" dirty="0">
                  <a:solidFill>
                    <a:srgbClr val="000000"/>
                  </a:solidFill>
                  <a:latin typeface="Arial"/>
                </a:rPr>
                <a:t>Post-Proposal Phase</a:t>
              </a:r>
            </a:p>
          </p:txBody>
        </p:sp>
        <p:sp>
          <p:nvSpPr>
            <p:cNvPr id="93" name="Flowchart: Decision 92">
              <a:extLst>
                <a:ext uri="{FF2B5EF4-FFF2-40B4-BE49-F238E27FC236}">
                  <a16:creationId xmlns:a16="http://schemas.microsoft.com/office/drawing/2014/main" id="{75A68E30-69D4-F42F-DB47-4950E4EA2763}"/>
                </a:ext>
              </a:extLst>
            </p:cNvPr>
            <p:cNvSpPr/>
            <p:nvPr/>
          </p:nvSpPr>
          <p:spPr>
            <a:xfrm>
              <a:off x="9524998" y="3106162"/>
              <a:ext cx="228600" cy="304800"/>
            </a:xfrm>
            <a:prstGeom prst="flowChartDecision">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rgbClr val="EAEAEA"/>
                </a:solidFill>
              </a:endParaRPr>
            </a:p>
          </p:txBody>
        </p:sp>
        <p:sp>
          <p:nvSpPr>
            <p:cNvPr id="94" name="TextBox 93">
              <a:extLst>
                <a:ext uri="{FF2B5EF4-FFF2-40B4-BE49-F238E27FC236}">
                  <a16:creationId xmlns:a16="http://schemas.microsoft.com/office/drawing/2014/main" id="{38499898-619E-72C7-6B0E-D1F9EE34792F}"/>
                </a:ext>
              </a:extLst>
            </p:cNvPr>
            <p:cNvSpPr txBox="1"/>
            <p:nvPr/>
          </p:nvSpPr>
          <p:spPr>
            <a:xfrm>
              <a:off x="9412354" y="3404649"/>
              <a:ext cx="457200" cy="177208"/>
            </a:xfrm>
            <a:prstGeom prst="rect">
              <a:avLst/>
            </a:prstGeom>
            <a:noFill/>
          </p:spPr>
          <p:txBody>
            <a:bodyPr wrap="square" rtlCol="0">
              <a:spAutoFit/>
            </a:bodyPr>
            <a:lstStyle/>
            <a:p>
              <a:r>
                <a:rPr lang="en-US" sz="800" b="1" dirty="0">
                  <a:solidFill>
                    <a:srgbClr val="000000"/>
                  </a:solidFill>
                  <a:latin typeface="Arial"/>
                </a:rPr>
                <a:t>Award</a:t>
              </a:r>
            </a:p>
          </p:txBody>
        </p:sp>
      </p:grpSp>
      <p:sp>
        <p:nvSpPr>
          <p:cNvPr id="95" name="Oval 94"/>
          <p:cNvSpPr/>
          <p:nvPr/>
        </p:nvSpPr>
        <p:spPr bwMode="auto">
          <a:xfrm>
            <a:off x="3070083" y="1807180"/>
            <a:ext cx="2283823" cy="3286689"/>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
        <p:nvSpPr>
          <p:cNvPr id="96" name="Oval 95"/>
          <p:cNvSpPr/>
          <p:nvPr/>
        </p:nvSpPr>
        <p:spPr bwMode="auto">
          <a:xfrm>
            <a:off x="1839216" y="2289688"/>
            <a:ext cx="7252286" cy="2267827"/>
          </a:xfrm>
          <a:prstGeom prst="ellipse">
            <a:avLst/>
          </a:prstGeom>
          <a:noFill/>
          <a:ln w="19050" cap="flat" cmpd="sng" algn="ctr">
            <a:solidFill>
              <a:srgbClr val="FF0000"/>
            </a:solidFill>
            <a:prstDash val="dash"/>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a:latin typeface="Arial" charset="0"/>
            </a:endParaRPr>
          </a:p>
        </p:txBody>
      </p:sp>
    </p:spTree>
    <p:extLst>
      <p:ext uri="{BB962C8B-B14F-4D97-AF65-F5344CB8AC3E}">
        <p14:creationId xmlns:p14="http://schemas.microsoft.com/office/powerpoint/2010/main" val="13606519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9123" y="207704"/>
            <a:ext cx="8229600" cy="1143000"/>
          </a:xfrm>
        </p:spPr>
        <p:txBody>
          <a:bodyPr>
            <a:normAutofit fontScale="90000"/>
          </a:bodyPr>
          <a:lstStyle/>
          <a:p>
            <a:pPr>
              <a:defRPr/>
            </a:pPr>
            <a:r>
              <a:rPr b="1" dirty="0"/>
              <a:t>Landmine </a:t>
            </a:r>
            <a:r>
              <a:rPr lang="en-US" b="1" dirty="0"/>
              <a:t>7</a:t>
            </a:r>
            <a:r>
              <a:rPr b="1" dirty="0"/>
              <a:t>: </a:t>
            </a:r>
            <a:r>
              <a:rPr dirty="0"/>
              <a:t>Focus on Merely Administering the Process</a:t>
            </a:r>
          </a:p>
        </p:txBody>
      </p:sp>
      <p:sp>
        <p:nvSpPr>
          <p:cNvPr id="3" name="Content Placeholder 2"/>
          <p:cNvSpPr>
            <a:spLocks noGrp="1"/>
          </p:cNvSpPr>
          <p:nvPr>
            <p:ph idx="1"/>
          </p:nvPr>
        </p:nvSpPr>
        <p:spPr>
          <a:xfrm>
            <a:off x="899023" y="1885975"/>
            <a:ext cx="5678384" cy="4391025"/>
          </a:xfrm>
        </p:spPr>
        <p:txBody>
          <a:bodyPr/>
          <a:lstStyle/>
          <a:p>
            <a:r>
              <a:rPr lang="en-US" sz="2000" dirty="0">
                <a:latin typeface="Arial" charset="0"/>
                <a:cs typeface="Arial" charset="0"/>
              </a:rPr>
              <a:t>Old belief: If you do all the steps of the process right and have the right SMEs – it will result in a great proposal</a:t>
            </a:r>
          </a:p>
          <a:p>
            <a:r>
              <a:rPr lang="en-US" sz="2000" dirty="0">
                <a:latin typeface="Arial" charset="0"/>
                <a:cs typeface="Arial" charset="0"/>
              </a:rPr>
              <a:t>Claiming to be “all about compliance”</a:t>
            </a:r>
          </a:p>
          <a:p>
            <a:r>
              <a:rPr lang="en-US" sz="2000" dirty="0">
                <a:latin typeface="Arial" charset="0"/>
                <a:cs typeface="Arial" charset="0"/>
              </a:rPr>
              <a:t>Staying out of the “weeds” and running proposal like a project </a:t>
            </a:r>
          </a:p>
          <a:p>
            <a:pPr lvl="1"/>
            <a:r>
              <a:rPr lang="en-US" sz="1800" dirty="0">
                <a:latin typeface="Arial" charset="0"/>
                <a:cs typeface="Arial" charset="0"/>
              </a:rPr>
              <a:t>Thinking in blocks of text and graphics</a:t>
            </a:r>
          </a:p>
          <a:p>
            <a:pPr lvl="1"/>
            <a:r>
              <a:rPr lang="en-US" sz="1800" dirty="0">
                <a:latin typeface="Arial" charset="0"/>
                <a:cs typeface="Arial" charset="0"/>
              </a:rPr>
              <a:t>No delving into content, intricacies and nuances, and customer messaging</a:t>
            </a:r>
          </a:p>
          <a:p>
            <a:r>
              <a:rPr lang="en-US" sz="2000" dirty="0">
                <a:latin typeface="Arial" charset="0"/>
                <a:cs typeface="Arial" charset="0"/>
              </a:rPr>
              <a:t>Proposal managers turn into proposal coordinators</a:t>
            </a:r>
          </a:p>
          <a:p>
            <a:endParaRPr lang="en-US" sz="2000" dirty="0">
              <a:latin typeface="Arial" charset="0"/>
              <a:cs typeface="Arial" charset="0"/>
            </a:endParaRPr>
          </a:p>
        </p:txBody>
      </p:sp>
      <p:grpSp>
        <p:nvGrpSpPr>
          <p:cNvPr id="11268" name="Group 15"/>
          <p:cNvGrpSpPr>
            <a:grpSpLocks/>
          </p:cNvGrpSpPr>
          <p:nvPr/>
        </p:nvGrpSpPr>
        <p:grpSpPr bwMode="auto">
          <a:xfrm>
            <a:off x="7086600" y="2019300"/>
            <a:ext cx="4038600" cy="4343400"/>
            <a:chOff x="3898728" y="1058863"/>
            <a:chExt cx="5137150" cy="5421312"/>
          </a:xfrm>
        </p:grpSpPr>
        <p:sp>
          <p:nvSpPr>
            <p:cNvPr id="11269" name="Footer Placeholder 2"/>
            <p:cNvSpPr txBox="1">
              <a:spLocks/>
            </p:cNvSpPr>
            <p:nvPr/>
          </p:nvSpPr>
          <p:spPr bwMode="auto">
            <a:xfrm>
              <a:off x="4168603" y="6172200"/>
              <a:ext cx="550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endParaRPr lang="en-GB">
                <a:latin typeface="Verdana" pitchFamily="34" charset="0"/>
              </a:endParaRPr>
            </a:p>
          </p:txBody>
        </p:sp>
        <p:pic>
          <p:nvPicPr>
            <p:cNvPr id="11270" name="Picture 4" descr="12"/>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t="10246" r="6398" b="5991"/>
            <a:stretch>
              <a:fillRect/>
            </a:stretch>
          </p:blipFill>
          <p:spPr bwMode="gray">
            <a:xfrm>
              <a:off x="3898728" y="1277938"/>
              <a:ext cx="2219325"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14"/>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l="7489" t="7680"/>
            <a:stretch>
              <a:fillRect/>
            </a:stretch>
          </p:blipFill>
          <p:spPr bwMode="gray">
            <a:xfrm>
              <a:off x="7038803" y="1550988"/>
              <a:ext cx="19970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19"/>
            <p:cNvPicPr>
              <a:picLocks noChangeAspect="1" noChangeArrowheads="1"/>
            </p:cNvPicPr>
            <p:nvPr/>
          </p:nvPicPr>
          <p:blipFill>
            <a:blip r:embed="rId4">
              <a:lum bright="12000" contrast="12000"/>
              <a:extLst>
                <a:ext uri="{28A0092B-C50C-407E-A947-70E740481C1C}">
                  <a14:useLocalDpi xmlns:a14="http://schemas.microsoft.com/office/drawing/2010/main" val="0"/>
                </a:ext>
              </a:extLst>
            </a:blip>
            <a:srcRect l="7159" t="6801"/>
            <a:stretch>
              <a:fillRect/>
            </a:stretch>
          </p:blipFill>
          <p:spPr bwMode="gray">
            <a:xfrm>
              <a:off x="4135266" y="2300288"/>
              <a:ext cx="1973262" cy="190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20"/>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l="4875" t="8327" r="4875" b="7806"/>
            <a:stretch>
              <a:fillRect/>
            </a:stretch>
          </p:blipFill>
          <p:spPr bwMode="gray">
            <a:xfrm>
              <a:off x="5360816" y="2243138"/>
              <a:ext cx="2466975" cy="153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1" descr="25"/>
            <p:cNvPicPr>
              <a:picLocks noChangeAspect="1" noChangeArrowheads="1"/>
            </p:cNvPicPr>
            <p:nvPr/>
          </p:nvPicPr>
          <p:blipFill>
            <a:blip r:embed="rId6">
              <a:lum bright="18000" contrast="12000"/>
              <a:extLst>
                <a:ext uri="{28A0092B-C50C-407E-A947-70E740481C1C}">
                  <a14:useLocalDpi xmlns:a14="http://schemas.microsoft.com/office/drawing/2010/main" val="0"/>
                </a:ext>
              </a:extLst>
            </a:blip>
            <a:srcRect l="6068" t="10568" r="4572" b="6729"/>
            <a:stretch>
              <a:fillRect/>
            </a:stretch>
          </p:blipFill>
          <p:spPr bwMode="gray">
            <a:xfrm>
              <a:off x="4093991" y="3365500"/>
              <a:ext cx="2741612"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2" descr="26"/>
            <p:cNvPicPr>
              <a:picLocks noChangeAspect="1" noChangeArrowheads="1"/>
            </p:cNvPicPr>
            <p:nvPr/>
          </p:nvPicPr>
          <p:blipFill>
            <a:blip r:embed="rId7">
              <a:lum bright="18000" contrast="12000"/>
              <a:extLst>
                <a:ext uri="{28A0092B-C50C-407E-A947-70E740481C1C}">
                  <a14:useLocalDpi xmlns:a14="http://schemas.microsoft.com/office/drawing/2010/main" val="0"/>
                </a:ext>
              </a:extLst>
            </a:blip>
            <a:srcRect l="5991" t="7356" r="6912" b="7765"/>
            <a:stretch>
              <a:fillRect/>
            </a:stretch>
          </p:blipFill>
          <p:spPr bwMode="gray">
            <a:xfrm>
              <a:off x="6052966" y="3117850"/>
              <a:ext cx="1800225"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4" descr="29"/>
            <p:cNvPicPr>
              <a:picLocks noChangeAspect="1" noChangeArrowheads="1"/>
            </p:cNvPicPr>
            <p:nvPr/>
          </p:nvPicPr>
          <p:blipFill>
            <a:blip r:embed="rId8">
              <a:lum bright="12000" contrast="12000"/>
              <a:extLst>
                <a:ext uri="{28A0092B-C50C-407E-A947-70E740481C1C}">
                  <a14:useLocalDpi xmlns:a14="http://schemas.microsoft.com/office/drawing/2010/main" val="0"/>
                </a:ext>
              </a:extLst>
            </a:blip>
            <a:srcRect l="4628" t="7936" r="7272"/>
            <a:stretch>
              <a:fillRect/>
            </a:stretch>
          </p:blipFill>
          <p:spPr bwMode="gray">
            <a:xfrm>
              <a:off x="6018041" y="4445000"/>
              <a:ext cx="25368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7" name="Picture 18" descr="13"/>
            <p:cNvPicPr>
              <a:picLocks noChangeAspect="1" noChangeArrowheads="1"/>
            </p:cNvPicPr>
            <p:nvPr/>
          </p:nvPicPr>
          <p:blipFill>
            <a:blip r:embed="rId9">
              <a:lum bright="12000" contrast="12000"/>
              <a:extLst>
                <a:ext uri="{28A0092B-C50C-407E-A947-70E740481C1C}">
                  <a14:useLocalDpi xmlns:a14="http://schemas.microsoft.com/office/drawing/2010/main" val="0"/>
                </a:ext>
              </a:extLst>
            </a:blip>
            <a:srcRect l="5344" r="4858" b="8919"/>
            <a:stretch>
              <a:fillRect/>
            </a:stretch>
          </p:blipFill>
          <p:spPr bwMode="gray">
            <a:xfrm>
              <a:off x="5384628" y="1058863"/>
              <a:ext cx="1758950"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Freeform 22"/>
            <p:cNvSpPr>
              <a:spLocks/>
            </p:cNvSpPr>
            <p:nvPr/>
          </p:nvSpPr>
          <p:spPr bwMode="gray">
            <a:xfrm>
              <a:off x="6075191" y="3163888"/>
              <a:ext cx="1751012" cy="1895475"/>
            </a:xfrm>
            <a:custGeom>
              <a:avLst/>
              <a:gdLst>
                <a:gd name="T0" fmla="*/ 1314402 w 3064"/>
                <a:gd name="T1" fmla="*/ 224011 h 3300"/>
                <a:gd name="T2" fmla="*/ 1378408 w 3064"/>
                <a:gd name="T3" fmla="*/ 331995 h 3300"/>
                <a:gd name="T4" fmla="*/ 1524706 w 3064"/>
                <a:gd name="T5" fmla="*/ 529584 h 3300"/>
                <a:gd name="T6" fmla="*/ 1558995 w 3064"/>
                <a:gd name="T7" fmla="*/ 665139 h 3300"/>
                <a:gd name="T8" fmla="*/ 1437841 w 3064"/>
                <a:gd name="T9" fmla="*/ 688115 h 3300"/>
                <a:gd name="T10" fmla="*/ 1307544 w 3064"/>
                <a:gd name="T11" fmla="*/ 653652 h 3300"/>
                <a:gd name="T12" fmla="*/ 1099526 w 3064"/>
                <a:gd name="T13" fmla="*/ 816777 h 3300"/>
                <a:gd name="T14" fmla="*/ 1122385 w 3064"/>
                <a:gd name="T15" fmla="*/ 910977 h 3300"/>
                <a:gd name="T16" fmla="*/ 1314402 w 3064"/>
                <a:gd name="T17" fmla="*/ 991391 h 3300"/>
                <a:gd name="T18" fmla="*/ 1499561 w 3064"/>
                <a:gd name="T19" fmla="*/ 883406 h 3300"/>
                <a:gd name="T20" fmla="*/ 1561281 w 3064"/>
                <a:gd name="T21" fmla="*/ 844348 h 3300"/>
                <a:gd name="T22" fmla="*/ 1632144 w 3064"/>
                <a:gd name="T23" fmla="*/ 920167 h 3300"/>
                <a:gd name="T24" fmla="*/ 1687006 w 3064"/>
                <a:gd name="T25" fmla="*/ 1140731 h 3300"/>
                <a:gd name="T26" fmla="*/ 1751012 w 3064"/>
                <a:gd name="T27" fmla="*/ 1336023 h 3300"/>
                <a:gd name="T28" fmla="*/ 1257254 w 3064"/>
                <a:gd name="T29" fmla="*/ 1441710 h 3300"/>
                <a:gd name="T30" fmla="*/ 1200106 w 3064"/>
                <a:gd name="T31" fmla="*/ 1515231 h 3300"/>
                <a:gd name="T32" fmla="*/ 1252682 w 3064"/>
                <a:gd name="T33" fmla="*/ 1584158 h 3300"/>
                <a:gd name="T34" fmla="*/ 1316688 w 3064"/>
                <a:gd name="T35" fmla="*/ 1699035 h 3300"/>
                <a:gd name="T36" fmla="*/ 1152102 w 3064"/>
                <a:gd name="T37" fmla="*/ 1892029 h 3300"/>
                <a:gd name="T38" fmla="*/ 966943 w 3064"/>
                <a:gd name="T39" fmla="*/ 1779449 h 3300"/>
                <a:gd name="T40" fmla="*/ 978372 w 3064"/>
                <a:gd name="T41" fmla="*/ 1607133 h 3300"/>
                <a:gd name="T42" fmla="*/ 898365 w 3064"/>
                <a:gd name="T43" fmla="*/ 1579563 h 3300"/>
                <a:gd name="T44" fmla="*/ 605768 w 3064"/>
                <a:gd name="T45" fmla="*/ 1648489 h 3300"/>
                <a:gd name="T46" fmla="*/ 411465 w 3064"/>
                <a:gd name="T47" fmla="*/ 1726605 h 3300"/>
                <a:gd name="T48" fmla="*/ 368033 w 3064"/>
                <a:gd name="T49" fmla="*/ 1763366 h 3300"/>
                <a:gd name="T50" fmla="*/ 363461 w 3064"/>
                <a:gd name="T51" fmla="*/ 1758771 h 3300"/>
                <a:gd name="T52" fmla="*/ 358889 w 3064"/>
                <a:gd name="T53" fmla="*/ 1749581 h 3300"/>
                <a:gd name="T54" fmla="*/ 205732 w 3064"/>
                <a:gd name="T55" fmla="*/ 1352106 h 3300"/>
                <a:gd name="T56" fmla="*/ 198875 w 3064"/>
                <a:gd name="T57" fmla="*/ 1322237 h 3300"/>
                <a:gd name="T58" fmla="*/ 242307 w 3064"/>
                <a:gd name="T59" fmla="*/ 1149922 h 3300"/>
                <a:gd name="T60" fmla="*/ 470899 w 3064"/>
                <a:gd name="T61" fmla="*/ 1170599 h 3300"/>
                <a:gd name="T62" fmla="*/ 681203 w 3064"/>
                <a:gd name="T63" fmla="*/ 989093 h 3300"/>
                <a:gd name="T64" fmla="*/ 667488 w 3064"/>
                <a:gd name="T65" fmla="*/ 924762 h 3300"/>
                <a:gd name="T66" fmla="*/ 356603 w 3064"/>
                <a:gd name="T67" fmla="*/ 871919 h 3300"/>
                <a:gd name="T68" fmla="*/ 180587 w 3064"/>
                <a:gd name="T69" fmla="*/ 991391 h 3300"/>
                <a:gd name="T70" fmla="*/ 91437 w 3064"/>
                <a:gd name="T71" fmla="*/ 802992 h 3300"/>
                <a:gd name="T72" fmla="*/ 82293 w 3064"/>
                <a:gd name="T73" fmla="*/ 759339 h 3300"/>
                <a:gd name="T74" fmla="*/ 6858 w 3064"/>
                <a:gd name="T75" fmla="*/ 564047 h 3300"/>
                <a:gd name="T76" fmla="*/ 32003 w 3064"/>
                <a:gd name="T77" fmla="*/ 554857 h 3300"/>
                <a:gd name="T78" fmla="*/ 267452 w 3064"/>
                <a:gd name="T79" fmla="*/ 518097 h 3300"/>
                <a:gd name="T80" fmla="*/ 498330 w 3064"/>
                <a:gd name="T81" fmla="*/ 437682 h 3300"/>
                <a:gd name="T82" fmla="*/ 553192 w 3064"/>
                <a:gd name="T83" fmla="*/ 352673 h 3300"/>
                <a:gd name="T84" fmla="*/ 443468 w 3064"/>
                <a:gd name="T85" fmla="*/ 274557 h 3300"/>
                <a:gd name="T86" fmla="*/ 562335 w 3064"/>
                <a:gd name="T87" fmla="*/ 3446 h 3300"/>
                <a:gd name="T88" fmla="*/ 738351 w 3064"/>
                <a:gd name="T89" fmla="*/ 72373 h 3300"/>
                <a:gd name="T90" fmla="*/ 756638 w 3064"/>
                <a:gd name="T91" fmla="*/ 345781 h 3300"/>
                <a:gd name="T92" fmla="*/ 912081 w 3064"/>
                <a:gd name="T93" fmla="*/ 354971 h 3300"/>
                <a:gd name="T94" fmla="*/ 1314402 w 3064"/>
                <a:gd name="T95" fmla="*/ 219416 h 3300"/>
                <a:gd name="T96" fmla="*/ 1314402 w 3064"/>
                <a:gd name="T97" fmla="*/ 224011 h 330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064" h="3300">
                  <a:moveTo>
                    <a:pt x="2300" y="390"/>
                  </a:moveTo>
                  <a:cubicBezTo>
                    <a:pt x="2311" y="471"/>
                    <a:pt x="2369" y="525"/>
                    <a:pt x="2412" y="578"/>
                  </a:cubicBezTo>
                  <a:cubicBezTo>
                    <a:pt x="2503" y="690"/>
                    <a:pt x="2595" y="785"/>
                    <a:pt x="2668" y="922"/>
                  </a:cubicBezTo>
                  <a:cubicBezTo>
                    <a:pt x="2698" y="980"/>
                    <a:pt x="2755" y="1083"/>
                    <a:pt x="2728" y="1158"/>
                  </a:cubicBezTo>
                  <a:cubicBezTo>
                    <a:pt x="2704" y="1225"/>
                    <a:pt x="2605" y="1218"/>
                    <a:pt x="2516" y="1198"/>
                  </a:cubicBezTo>
                  <a:cubicBezTo>
                    <a:pt x="2430" y="1179"/>
                    <a:pt x="2354" y="1140"/>
                    <a:pt x="2288" y="1138"/>
                  </a:cubicBezTo>
                  <a:cubicBezTo>
                    <a:pt x="2122" y="1133"/>
                    <a:pt x="1949" y="1310"/>
                    <a:pt x="1924" y="1422"/>
                  </a:cubicBezTo>
                  <a:cubicBezTo>
                    <a:pt x="1907" y="1498"/>
                    <a:pt x="1936" y="1548"/>
                    <a:pt x="1964" y="1586"/>
                  </a:cubicBezTo>
                  <a:cubicBezTo>
                    <a:pt x="2025" y="1667"/>
                    <a:pt x="2158" y="1732"/>
                    <a:pt x="2300" y="1726"/>
                  </a:cubicBezTo>
                  <a:cubicBezTo>
                    <a:pt x="2461" y="1719"/>
                    <a:pt x="2549" y="1627"/>
                    <a:pt x="2624" y="1538"/>
                  </a:cubicBezTo>
                  <a:cubicBezTo>
                    <a:pt x="2640" y="1518"/>
                    <a:pt x="2678" y="1468"/>
                    <a:pt x="2732" y="1470"/>
                  </a:cubicBezTo>
                  <a:cubicBezTo>
                    <a:pt x="2788" y="1472"/>
                    <a:pt x="2834" y="1550"/>
                    <a:pt x="2856" y="1602"/>
                  </a:cubicBezTo>
                  <a:cubicBezTo>
                    <a:pt x="2903" y="1714"/>
                    <a:pt x="2910" y="1859"/>
                    <a:pt x="2952" y="1986"/>
                  </a:cubicBezTo>
                  <a:cubicBezTo>
                    <a:pt x="2992" y="2107"/>
                    <a:pt x="3036" y="2218"/>
                    <a:pt x="3064" y="2326"/>
                  </a:cubicBezTo>
                  <a:cubicBezTo>
                    <a:pt x="2780" y="2391"/>
                    <a:pt x="2491" y="2451"/>
                    <a:pt x="2200" y="2510"/>
                  </a:cubicBezTo>
                  <a:cubicBezTo>
                    <a:pt x="2159" y="2548"/>
                    <a:pt x="2095" y="2563"/>
                    <a:pt x="2100" y="2638"/>
                  </a:cubicBezTo>
                  <a:cubicBezTo>
                    <a:pt x="2103" y="2679"/>
                    <a:pt x="2160" y="2721"/>
                    <a:pt x="2192" y="2758"/>
                  </a:cubicBezTo>
                  <a:cubicBezTo>
                    <a:pt x="2242" y="2817"/>
                    <a:pt x="2288" y="2879"/>
                    <a:pt x="2304" y="2958"/>
                  </a:cubicBezTo>
                  <a:cubicBezTo>
                    <a:pt x="2343" y="3148"/>
                    <a:pt x="2199" y="3300"/>
                    <a:pt x="2016" y="3294"/>
                  </a:cubicBezTo>
                  <a:cubicBezTo>
                    <a:pt x="1903" y="3290"/>
                    <a:pt x="1716" y="3206"/>
                    <a:pt x="1692" y="3098"/>
                  </a:cubicBezTo>
                  <a:cubicBezTo>
                    <a:pt x="1666" y="2983"/>
                    <a:pt x="1780" y="2905"/>
                    <a:pt x="1712" y="2798"/>
                  </a:cubicBezTo>
                  <a:cubicBezTo>
                    <a:pt x="1674" y="2768"/>
                    <a:pt x="1631" y="2752"/>
                    <a:pt x="1572" y="2750"/>
                  </a:cubicBezTo>
                  <a:cubicBezTo>
                    <a:pt x="1390" y="2743"/>
                    <a:pt x="1219" y="2814"/>
                    <a:pt x="1060" y="2870"/>
                  </a:cubicBezTo>
                  <a:cubicBezTo>
                    <a:pt x="942" y="2911"/>
                    <a:pt x="831" y="2956"/>
                    <a:pt x="720" y="3006"/>
                  </a:cubicBezTo>
                  <a:cubicBezTo>
                    <a:pt x="690" y="3020"/>
                    <a:pt x="644" y="3031"/>
                    <a:pt x="644" y="3070"/>
                  </a:cubicBezTo>
                  <a:cubicBezTo>
                    <a:pt x="642" y="3066"/>
                    <a:pt x="640" y="3063"/>
                    <a:pt x="636" y="3062"/>
                  </a:cubicBezTo>
                  <a:cubicBezTo>
                    <a:pt x="630" y="3060"/>
                    <a:pt x="635" y="3047"/>
                    <a:pt x="628" y="3046"/>
                  </a:cubicBezTo>
                  <a:cubicBezTo>
                    <a:pt x="517" y="2837"/>
                    <a:pt x="424" y="2610"/>
                    <a:pt x="360" y="2354"/>
                  </a:cubicBezTo>
                  <a:cubicBezTo>
                    <a:pt x="358" y="2335"/>
                    <a:pt x="356" y="2316"/>
                    <a:pt x="348" y="2302"/>
                  </a:cubicBezTo>
                  <a:cubicBezTo>
                    <a:pt x="320" y="2174"/>
                    <a:pt x="332" y="2043"/>
                    <a:pt x="424" y="2002"/>
                  </a:cubicBezTo>
                  <a:cubicBezTo>
                    <a:pt x="546" y="1947"/>
                    <a:pt x="682" y="2043"/>
                    <a:pt x="824" y="2038"/>
                  </a:cubicBezTo>
                  <a:cubicBezTo>
                    <a:pt x="1021" y="2031"/>
                    <a:pt x="1149" y="1895"/>
                    <a:pt x="1192" y="1722"/>
                  </a:cubicBezTo>
                  <a:cubicBezTo>
                    <a:pt x="1203" y="1679"/>
                    <a:pt x="1189" y="1634"/>
                    <a:pt x="1168" y="1610"/>
                  </a:cubicBezTo>
                  <a:cubicBezTo>
                    <a:pt x="1100" y="1446"/>
                    <a:pt x="763" y="1388"/>
                    <a:pt x="624" y="1518"/>
                  </a:cubicBezTo>
                  <a:cubicBezTo>
                    <a:pt x="531" y="1605"/>
                    <a:pt x="466" y="1749"/>
                    <a:pt x="316" y="1726"/>
                  </a:cubicBezTo>
                  <a:cubicBezTo>
                    <a:pt x="188" y="1706"/>
                    <a:pt x="169" y="1548"/>
                    <a:pt x="160" y="1398"/>
                  </a:cubicBezTo>
                  <a:cubicBezTo>
                    <a:pt x="160" y="1368"/>
                    <a:pt x="155" y="1342"/>
                    <a:pt x="144" y="1322"/>
                  </a:cubicBezTo>
                  <a:cubicBezTo>
                    <a:pt x="101" y="1208"/>
                    <a:pt x="41" y="1110"/>
                    <a:pt x="12" y="982"/>
                  </a:cubicBezTo>
                  <a:cubicBezTo>
                    <a:pt x="0" y="949"/>
                    <a:pt x="38" y="966"/>
                    <a:pt x="56" y="966"/>
                  </a:cubicBezTo>
                  <a:cubicBezTo>
                    <a:pt x="200" y="965"/>
                    <a:pt x="357" y="929"/>
                    <a:pt x="468" y="902"/>
                  </a:cubicBezTo>
                  <a:cubicBezTo>
                    <a:pt x="616" y="866"/>
                    <a:pt x="768" y="826"/>
                    <a:pt x="872" y="762"/>
                  </a:cubicBezTo>
                  <a:cubicBezTo>
                    <a:pt x="922" y="731"/>
                    <a:pt x="978" y="684"/>
                    <a:pt x="968" y="614"/>
                  </a:cubicBezTo>
                  <a:cubicBezTo>
                    <a:pt x="955" y="527"/>
                    <a:pt x="844" y="525"/>
                    <a:pt x="776" y="478"/>
                  </a:cubicBezTo>
                  <a:cubicBezTo>
                    <a:pt x="581" y="305"/>
                    <a:pt x="745" y="18"/>
                    <a:pt x="984" y="6"/>
                  </a:cubicBezTo>
                  <a:cubicBezTo>
                    <a:pt x="1102" y="0"/>
                    <a:pt x="1252" y="40"/>
                    <a:pt x="1292" y="126"/>
                  </a:cubicBezTo>
                  <a:cubicBezTo>
                    <a:pt x="1352" y="255"/>
                    <a:pt x="1204" y="517"/>
                    <a:pt x="1324" y="602"/>
                  </a:cubicBezTo>
                  <a:cubicBezTo>
                    <a:pt x="1383" y="644"/>
                    <a:pt x="1510" y="631"/>
                    <a:pt x="1596" y="618"/>
                  </a:cubicBezTo>
                  <a:cubicBezTo>
                    <a:pt x="1881" y="574"/>
                    <a:pt x="2089" y="483"/>
                    <a:pt x="2300" y="382"/>
                  </a:cubicBezTo>
                  <a:cubicBezTo>
                    <a:pt x="2300" y="385"/>
                    <a:pt x="2300" y="387"/>
                    <a:pt x="2300" y="390"/>
                  </a:cubicBezTo>
                  <a:close/>
                </a:path>
              </a:pathLst>
            </a:custGeom>
            <a:solidFill>
              <a:schemeClr val="accent4"/>
            </a:solidFill>
            <a:ln w="28575">
              <a:solidFill>
                <a:schemeClr val="bg1"/>
              </a:solidFill>
              <a:round/>
              <a:headEnd/>
              <a:tailEnd/>
            </a:ln>
            <a:effectLst>
              <a:outerShdw dist="91581" dir="2021404" algn="ctr" rotWithShape="0">
                <a:schemeClr val="tx1">
                  <a:alpha val="50000"/>
                </a:schemeClr>
              </a:outerShdw>
            </a:effectLst>
          </p:spPr>
          <p:txBody>
            <a:bodyPr/>
            <a:lstStyle/>
            <a:p>
              <a:endParaRPr lang="en-US">
                <a:solidFill>
                  <a:schemeClr val="accent4"/>
                </a:solidFill>
              </a:endParaRPr>
            </a:p>
          </p:txBody>
        </p:sp>
        <p:sp>
          <p:nvSpPr>
            <p:cNvPr id="11279" name="Freeform 23"/>
            <p:cNvSpPr>
              <a:spLocks/>
            </p:cNvSpPr>
            <p:nvPr/>
          </p:nvSpPr>
          <p:spPr bwMode="gray">
            <a:xfrm>
              <a:off x="4136853" y="3433763"/>
              <a:ext cx="2619375" cy="1924050"/>
            </a:xfrm>
            <a:custGeom>
              <a:avLst/>
              <a:gdLst>
                <a:gd name="T0" fmla="*/ 1945250 w 4585"/>
                <a:gd name="T1" fmla="*/ 294726 h 3349"/>
                <a:gd name="T2" fmla="*/ 2020661 w 4585"/>
                <a:gd name="T3" fmla="*/ 490061 h 3349"/>
                <a:gd name="T4" fmla="*/ 2029801 w 4585"/>
                <a:gd name="T5" fmla="*/ 533724 h 3349"/>
                <a:gd name="T6" fmla="*/ 2118923 w 4585"/>
                <a:gd name="T7" fmla="*/ 722165 h 3349"/>
                <a:gd name="T8" fmla="*/ 2294881 w 4585"/>
                <a:gd name="T9" fmla="*/ 602666 h 3349"/>
                <a:gd name="T10" fmla="*/ 2605664 w 4585"/>
                <a:gd name="T11" fmla="*/ 655521 h 3349"/>
                <a:gd name="T12" fmla="*/ 2619375 w 4585"/>
                <a:gd name="T13" fmla="*/ 719867 h 3349"/>
                <a:gd name="T14" fmla="*/ 2409139 w 4585"/>
                <a:gd name="T15" fmla="*/ 901414 h 3349"/>
                <a:gd name="T16" fmla="*/ 2180623 w 4585"/>
                <a:gd name="T17" fmla="*/ 880731 h 3349"/>
                <a:gd name="T18" fmla="*/ 2137204 w 4585"/>
                <a:gd name="T19" fmla="*/ 1053086 h 3349"/>
                <a:gd name="T20" fmla="*/ 2144060 w 4585"/>
                <a:gd name="T21" fmla="*/ 1082960 h 3349"/>
                <a:gd name="T22" fmla="*/ 2297166 w 4585"/>
                <a:gd name="T23" fmla="*/ 1480525 h 3349"/>
                <a:gd name="T24" fmla="*/ 1700737 w 4585"/>
                <a:gd name="T25" fmla="*/ 1609216 h 3349"/>
                <a:gd name="T26" fmla="*/ 1565912 w 4585"/>
                <a:gd name="T27" fmla="*/ 1551764 h 3349"/>
                <a:gd name="T28" fmla="*/ 1609330 w 4585"/>
                <a:gd name="T29" fmla="*/ 1344939 h 3349"/>
                <a:gd name="T30" fmla="*/ 1433372 w 4585"/>
                <a:gd name="T31" fmla="*/ 1184075 h 3349"/>
                <a:gd name="T32" fmla="*/ 1341966 w 4585"/>
                <a:gd name="T33" fmla="*/ 1200161 h 3349"/>
                <a:gd name="T34" fmla="*/ 1220852 w 4585"/>
                <a:gd name="T35" fmla="*/ 1475928 h 3349"/>
                <a:gd name="T36" fmla="*/ 1257414 w 4585"/>
                <a:gd name="T37" fmla="*/ 1526486 h 3349"/>
                <a:gd name="T38" fmla="*/ 1305403 w 4585"/>
                <a:gd name="T39" fmla="*/ 1570149 h 3349"/>
                <a:gd name="T40" fmla="*/ 1284836 w 4585"/>
                <a:gd name="T41" fmla="*/ 1740205 h 3349"/>
                <a:gd name="T42" fmla="*/ 1138585 w 4585"/>
                <a:gd name="T43" fmla="*/ 1802253 h 3349"/>
                <a:gd name="T44" fmla="*/ 967198 w 4585"/>
                <a:gd name="T45" fmla="*/ 1839022 h 3349"/>
                <a:gd name="T46" fmla="*/ 777529 w 4585"/>
                <a:gd name="T47" fmla="*/ 1857406 h 3349"/>
                <a:gd name="T48" fmla="*/ 638133 w 4585"/>
                <a:gd name="T49" fmla="*/ 1924050 h 3349"/>
                <a:gd name="T50" fmla="*/ 565008 w 4585"/>
                <a:gd name="T51" fmla="*/ 1625302 h 3349"/>
                <a:gd name="T52" fmla="*/ 549012 w 4585"/>
                <a:gd name="T53" fmla="*/ 1517294 h 3349"/>
                <a:gd name="T54" fmla="*/ 473601 w 4585"/>
                <a:gd name="T55" fmla="*/ 1413881 h 3349"/>
                <a:gd name="T56" fmla="*/ 402761 w 4585"/>
                <a:gd name="T57" fmla="*/ 1462140 h 3349"/>
                <a:gd name="T58" fmla="*/ 149107 w 4585"/>
                <a:gd name="T59" fmla="*/ 1560957 h 3349"/>
                <a:gd name="T60" fmla="*/ 571 w 4585"/>
                <a:gd name="T61" fmla="*/ 1416179 h 3349"/>
                <a:gd name="T62" fmla="*/ 80552 w 4585"/>
                <a:gd name="T63" fmla="*/ 1285190 h 3349"/>
                <a:gd name="T64" fmla="*/ 229088 w 4585"/>
                <a:gd name="T65" fmla="*/ 1218546 h 3349"/>
                <a:gd name="T66" fmla="*/ 347917 w 4585"/>
                <a:gd name="T67" fmla="*/ 1253017 h 3349"/>
                <a:gd name="T68" fmla="*/ 473601 w 4585"/>
                <a:gd name="T69" fmla="*/ 1243824 h 3349"/>
                <a:gd name="T70" fmla="*/ 462175 w 4585"/>
                <a:gd name="T71" fmla="*/ 1110537 h 3349"/>
                <a:gd name="T72" fmla="*/ 329636 w 4585"/>
                <a:gd name="T73" fmla="*/ 901414 h 3349"/>
                <a:gd name="T74" fmla="*/ 263366 w 4585"/>
                <a:gd name="T75" fmla="*/ 768126 h 3349"/>
                <a:gd name="T76" fmla="*/ 848369 w 4585"/>
                <a:gd name="T77" fmla="*/ 577387 h 3349"/>
                <a:gd name="T78" fmla="*/ 1026612 w 4585"/>
                <a:gd name="T79" fmla="*/ 494657 h 3349"/>
                <a:gd name="T80" fmla="*/ 969483 w 4585"/>
                <a:gd name="T81" fmla="*/ 395841 h 3349"/>
                <a:gd name="T82" fmla="*/ 816377 w 4585"/>
                <a:gd name="T83" fmla="*/ 253361 h 3349"/>
                <a:gd name="T84" fmla="*/ 937491 w 4585"/>
                <a:gd name="T85" fmla="*/ 67218 h 3349"/>
                <a:gd name="T86" fmla="*/ 1182004 w 4585"/>
                <a:gd name="T87" fmla="*/ 41940 h 3349"/>
                <a:gd name="T88" fmla="*/ 1198000 w 4585"/>
                <a:gd name="T89" fmla="*/ 195910 h 3349"/>
                <a:gd name="T90" fmla="*/ 1172863 w 4585"/>
                <a:gd name="T91" fmla="*/ 313111 h 3349"/>
                <a:gd name="T92" fmla="*/ 1435657 w 4585"/>
                <a:gd name="T93" fmla="*/ 423417 h 3349"/>
                <a:gd name="T94" fmla="*/ 1588764 w 4585"/>
                <a:gd name="T95" fmla="*/ 363668 h 3349"/>
                <a:gd name="T96" fmla="*/ 1938395 w 4585"/>
                <a:gd name="T97" fmla="*/ 285534 h 3349"/>
                <a:gd name="T98" fmla="*/ 1938395 w 4585"/>
                <a:gd name="T99" fmla="*/ 280938 h 3349"/>
                <a:gd name="T100" fmla="*/ 1945250 w 4585"/>
                <a:gd name="T101" fmla="*/ 294726 h 33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585" h="3349">
                  <a:moveTo>
                    <a:pt x="3405" y="513"/>
                  </a:moveTo>
                  <a:cubicBezTo>
                    <a:pt x="3434" y="641"/>
                    <a:pt x="3494" y="739"/>
                    <a:pt x="3537" y="853"/>
                  </a:cubicBezTo>
                  <a:cubicBezTo>
                    <a:pt x="3542" y="878"/>
                    <a:pt x="3545" y="906"/>
                    <a:pt x="3553" y="929"/>
                  </a:cubicBezTo>
                  <a:cubicBezTo>
                    <a:pt x="3562" y="1079"/>
                    <a:pt x="3581" y="1237"/>
                    <a:pt x="3709" y="1257"/>
                  </a:cubicBezTo>
                  <a:cubicBezTo>
                    <a:pt x="3859" y="1280"/>
                    <a:pt x="3924" y="1136"/>
                    <a:pt x="4017" y="1049"/>
                  </a:cubicBezTo>
                  <a:cubicBezTo>
                    <a:pt x="4156" y="919"/>
                    <a:pt x="4493" y="977"/>
                    <a:pt x="4561" y="1141"/>
                  </a:cubicBezTo>
                  <a:cubicBezTo>
                    <a:pt x="4580" y="1168"/>
                    <a:pt x="4576" y="1217"/>
                    <a:pt x="4585" y="1253"/>
                  </a:cubicBezTo>
                  <a:cubicBezTo>
                    <a:pt x="4542" y="1426"/>
                    <a:pt x="4414" y="1562"/>
                    <a:pt x="4217" y="1569"/>
                  </a:cubicBezTo>
                  <a:cubicBezTo>
                    <a:pt x="4075" y="1574"/>
                    <a:pt x="3939" y="1478"/>
                    <a:pt x="3817" y="1533"/>
                  </a:cubicBezTo>
                  <a:cubicBezTo>
                    <a:pt x="3725" y="1574"/>
                    <a:pt x="3713" y="1705"/>
                    <a:pt x="3741" y="1833"/>
                  </a:cubicBezTo>
                  <a:cubicBezTo>
                    <a:pt x="3743" y="1852"/>
                    <a:pt x="3745" y="1871"/>
                    <a:pt x="3753" y="1885"/>
                  </a:cubicBezTo>
                  <a:cubicBezTo>
                    <a:pt x="3817" y="2141"/>
                    <a:pt x="3910" y="2368"/>
                    <a:pt x="4021" y="2577"/>
                  </a:cubicBezTo>
                  <a:cubicBezTo>
                    <a:pt x="3646" y="2557"/>
                    <a:pt x="3368" y="2800"/>
                    <a:pt x="2977" y="2801"/>
                  </a:cubicBezTo>
                  <a:cubicBezTo>
                    <a:pt x="2879" y="2801"/>
                    <a:pt x="2768" y="2773"/>
                    <a:pt x="2741" y="2701"/>
                  </a:cubicBezTo>
                  <a:cubicBezTo>
                    <a:pt x="2686" y="2552"/>
                    <a:pt x="2833" y="2487"/>
                    <a:pt x="2817" y="2341"/>
                  </a:cubicBezTo>
                  <a:cubicBezTo>
                    <a:pt x="2802" y="2205"/>
                    <a:pt x="2631" y="2074"/>
                    <a:pt x="2509" y="2061"/>
                  </a:cubicBezTo>
                  <a:cubicBezTo>
                    <a:pt x="2435" y="2053"/>
                    <a:pt x="2393" y="2069"/>
                    <a:pt x="2349" y="2089"/>
                  </a:cubicBezTo>
                  <a:cubicBezTo>
                    <a:pt x="2212" y="2151"/>
                    <a:pt x="2036" y="2356"/>
                    <a:pt x="2137" y="2569"/>
                  </a:cubicBezTo>
                  <a:cubicBezTo>
                    <a:pt x="2153" y="2602"/>
                    <a:pt x="2179" y="2633"/>
                    <a:pt x="2201" y="2657"/>
                  </a:cubicBezTo>
                  <a:cubicBezTo>
                    <a:pt x="2225" y="2683"/>
                    <a:pt x="2262" y="2702"/>
                    <a:pt x="2285" y="2733"/>
                  </a:cubicBezTo>
                  <a:cubicBezTo>
                    <a:pt x="2357" y="2831"/>
                    <a:pt x="2338" y="2965"/>
                    <a:pt x="2249" y="3029"/>
                  </a:cubicBezTo>
                  <a:cubicBezTo>
                    <a:pt x="2187" y="3074"/>
                    <a:pt x="2084" y="3106"/>
                    <a:pt x="1993" y="3137"/>
                  </a:cubicBezTo>
                  <a:cubicBezTo>
                    <a:pt x="1901" y="3168"/>
                    <a:pt x="1798" y="3195"/>
                    <a:pt x="1693" y="3201"/>
                  </a:cubicBezTo>
                  <a:cubicBezTo>
                    <a:pt x="1575" y="3208"/>
                    <a:pt x="1463" y="3204"/>
                    <a:pt x="1361" y="3233"/>
                  </a:cubicBezTo>
                  <a:cubicBezTo>
                    <a:pt x="1265" y="3260"/>
                    <a:pt x="1191" y="3303"/>
                    <a:pt x="1117" y="3349"/>
                  </a:cubicBezTo>
                  <a:cubicBezTo>
                    <a:pt x="1074" y="3180"/>
                    <a:pt x="1018" y="3016"/>
                    <a:pt x="989" y="2829"/>
                  </a:cubicBezTo>
                  <a:cubicBezTo>
                    <a:pt x="980" y="2769"/>
                    <a:pt x="978" y="2702"/>
                    <a:pt x="961" y="2641"/>
                  </a:cubicBezTo>
                  <a:cubicBezTo>
                    <a:pt x="943" y="2578"/>
                    <a:pt x="890" y="2465"/>
                    <a:pt x="829" y="2461"/>
                  </a:cubicBezTo>
                  <a:cubicBezTo>
                    <a:pt x="780" y="2458"/>
                    <a:pt x="736" y="2509"/>
                    <a:pt x="705" y="2545"/>
                  </a:cubicBezTo>
                  <a:cubicBezTo>
                    <a:pt x="607" y="2658"/>
                    <a:pt x="465" y="2757"/>
                    <a:pt x="261" y="2717"/>
                  </a:cubicBezTo>
                  <a:cubicBezTo>
                    <a:pt x="139" y="2693"/>
                    <a:pt x="0" y="2616"/>
                    <a:pt x="1" y="2465"/>
                  </a:cubicBezTo>
                  <a:cubicBezTo>
                    <a:pt x="2" y="2363"/>
                    <a:pt x="83" y="2292"/>
                    <a:pt x="141" y="2237"/>
                  </a:cubicBezTo>
                  <a:cubicBezTo>
                    <a:pt x="214" y="2168"/>
                    <a:pt x="294" y="2116"/>
                    <a:pt x="401" y="2121"/>
                  </a:cubicBezTo>
                  <a:cubicBezTo>
                    <a:pt x="468" y="2124"/>
                    <a:pt x="534" y="2163"/>
                    <a:pt x="609" y="2181"/>
                  </a:cubicBezTo>
                  <a:cubicBezTo>
                    <a:pt x="678" y="2198"/>
                    <a:pt x="786" y="2214"/>
                    <a:pt x="829" y="2165"/>
                  </a:cubicBezTo>
                  <a:cubicBezTo>
                    <a:pt x="879" y="2109"/>
                    <a:pt x="838" y="1999"/>
                    <a:pt x="809" y="1933"/>
                  </a:cubicBezTo>
                  <a:cubicBezTo>
                    <a:pt x="742" y="1782"/>
                    <a:pt x="668" y="1690"/>
                    <a:pt x="577" y="1569"/>
                  </a:cubicBezTo>
                  <a:cubicBezTo>
                    <a:pt x="529" y="1505"/>
                    <a:pt x="456" y="1431"/>
                    <a:pt x="461" y="1337"/>
                  </a:cubicBezTo>
                  <a:cubicBezTo>
                    <a:pt x="776" y="1213"/>
                    <a:pt x="1103" y="1058"/>
                    <a:pt x="1485" y="1005"/>
                  </a:cubicBezTo>
                  <a:cubicBezTo>
                    <a:pt x="1622" y="986"/>
                    <a:pt x="1785" y="995"/>
                    <a:pt x="1797" y="861"/>
                  </a:cubicBezTo>
                  <a:cubicBezTo>
                    <a:pt x="1804" y="782"/>
                    <a:pt x="1743" y="725"/>
                    <a:pt x="1697" y="689"/>
                  </a:cubicBezTo>
                  <a:cubicBezTo>
                    <a:pt x="1595" y="611"/>
                    <a:pt x="1462" y="572"/>
                    <a:pt x="1429" y="441"/>
                  </a:cubicBezTo>
                  <a:cubicBezTo>
                    <a:pt x="1387" y="274"/>
                    <a:pt x="1526" y="171"/>
                    <a:pt x="1641" y="117"/>
                  </a:cubicBezTo>
                  <a:cubicBezTo>
                    <a:pt x="1736" y="72"/>
                    <a:pt x="1958" y="0"/>
                    <a:pt x="2069" y="73"/>
                  </a:cubicBezTo>
                  <a:cubicBezTo>
                    <a:pt x="2147" y="124"/>
                    <a:pt x="2122" y="254"/>
                    <a:pt x="2097" y="341"/>
                  </a:cubicBezTo>
                  <a:cubicBezTo>
                    <a:pt x="2078" y="406"/>
                    <a:pt x="2052" y="474"/>
                    <a:pt x="2053" y="545"/>
                  </a:cubicBezTo>
                  <a:cubicBezTo>
                    <a:pt x="2055" y="795"/>
                    <a:pt x="2321" y="821"/>
                    <a:pt x="2513" y="737"/>
                  </a:cubicBezTo>
                  <a:cubicBezTo>
                    <a:pt x="2603" y="698"/>
                    <a:pt x="2686" y="659"/>
                    <a:pt x="2781" y="633"/>
                  </a:cubicBezTo>
                  <a:cubicBezTo>
                    <a:pt x="2994" y="574"/>
                    <a:pt x="3179" y="539"/>
                    <a:pt x="3393" y="497"/>
                  </a:cubicBezTo>
                  <a:cubicBezTo>
                    <a:pt x="3393" y="494"/>
                    <a:pt x="3393" y="492"/>
                    <a:pt x="3393" y="489"/>
                  </a:cubicBezTo>
                  <a:cubicBezTo>
                    <a:pt x="3402" y="492"/>
                    <a:pt x="3396" y="510"/>
                    <a:pt x="3405" y="513"/>
                  </a:cubicBezTo>
                  <a:close/>
                </a:path>
              </a:pathLst>
            </a:custGeom>
            <a:solidFill>
              <a:schemeClr val="accent4"/>
            </a:solidFill>
            <a:ln w="28575">
              <a:solidFill>
                <a:schemeClr val="bg1"/>
              </a:solidFill>
              <a:round/>
              <a:headEnd/>
              <a:tailEnd/>
            </a:ln>
            <a:effectLst>
              <a:outerShdw dist="91581" dir="2021404" algn="ctr" rotWithShape="0">
                <a:schemeClr val="tx1">
                  <a:alpha val="50000"/>
                </a:schemeClr>
              </a:outerShdw>
            </a:effectLst>
          </p:spPr>
          <p:txBody>
            <a:bodyPr/>
            <a:lstStyle/>
            <a:p>
              <a:endParaRPr lang="en-US">
                <a:solidFill>
                  <a:schemeClr val="accent4"/>
                </a:solidFill>
              </a:endParaRPr>
            </a:p>
          </p:txBody>
        </p:sp>
      </p:grpSp>
    </p:spTree>
    <p:extLst>
      <p:ext uri="{BB962C8B-B14F-4D97-AF65-F5344CB8AC3E}">
        <p14:creationId xmlns:p14="http://schemas.microsoft.com/office/powerpoint/2010/main" val="40162680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p:cNvSpPr>
          <p:nvPr>
            <p:ph type="title"/>
          </p:nvPr>
        </p:nvSpPr>
        <p:spPr>
          <a:xfrm>
            <a:off x="703118" y="283267"/>
            <a:ext cx="7412182" cy="1143000"/>
          </a:xfrm>
        </p:spPr>
        <p:txBody>
          <a:bodyPr>
            <a:normAutofit fontScale="90000"/>
          </a:bodyPr>
          <a:lstStyle/>
          <a:p>
            <a:pPr eaLnBrk="1" hangingPunct="1"/>
            <a:r>
              <a:rPr lang="en-US" dirty="0"/>
              <a:t>Six Steps to Claim Leadership Over the Proposal Content</a:t>
            </a:r>
            <a:endParaRPr lang="en-US" sz="3600" dirty="0"/>
          </a:p>
        </p:txBody>
      </p:sp>
      <p:sp>
        <p:nvSpPr>
          <p:cNvPr id="5123" name="Rectangle 3"/>
          <p:cNvSpPr>
            <a:spLocks noGrp="1"/>
          </p:cNvSpPr>
          <p:nvPr>
            <p:ph type="body" sz="half" idx="1"/>
          </p:nvPr>
        </p:nvSpPr>
        <p:spPr>
          <a:xfrm>
            <a:off x="845127" y="1808612"/>
            <a:ext cx="6755817" cy="4525963"/>
          </a:xfrm>
        </p:spPr>
        <p:txBody>
          <a:bodyPr>
            <a:normAutofit/>
          </a:bodyPr>
          <a:lstStyle/>
          <a:p>
            <a:r>
              <a:rPr lang="en-US" dirty="0"/>
              <a:t>Facilitate solution development to coax better approaches from SMEs</a:t>
            </a:r>
          </a:p>
          <a:p>
            <a:r>
              <a:rPr lang="en-US" dirty="0"/>
              <a:t>Drive the content to a winning quality </a:t>
            </a:r>
          </a:p>
          <a:p>
            <a:r>
              <a:rPr lang="en-US" dirty="0"/>
              <a:t>Roll up your sleeves, interview SMEs, and fill the graphics and text gaps yourself</a:t>
            </a:r>
          </a:p>
          <a:p>
            <a:r>
              <a:rPr lang="en-US" dirty="0"/>
              <a:t>Play to win</a:t>
            </a:r>
          </a:p>
          <a:p>
            <a:r>
              <a:rPr lang="en-US" dirty="0"/>
              <a:t>Result:</a:t>
            </a:r>
          </a:p>
          <a:p>
            <a:pPr lvl="1">
              <a:lnSpc>
                <a:spcPct val="90000"/>
              </a:lnSpc>
              <a:buFont typeface="Arial" charset="0"/>
              <a:buChar char="-"/>
            </a:pPr>
            <a:r>
              <a:rPr lang="en-US" dirty="0"/>
              <a:t>Growing into a higher-end proposal professional</a:t>
            </a:r>
          </a:p>
          <a:p>
            <a:pPr lvl="1">
              <a:lnSpc>
                <a:spcPct val="90000"/>
              </a:lnSpc>
              <a:buFont typeface="Arial" charset="0"/>
              <a:buChar char="-"/>
            </a:pPr>
            <a:r>
              <a:rPr lang="en-US" dirty="0"/>
              <a:t>Win rate going up</a:t>
            </a:r>
          </a:p>
        </p:txBody>
      </p:sp>
      <p:sp>
        <p:nvSpPr>
          <p:cNvPr id="5" name="Rounded Rectangle 4"/>
          <p:cNvSpPr/>
          <p:nvPr/>
        </p:nvSpPr>
        <p:spPr>
          <a:xfrm>
            <a:off x="7239007" y="1808612"/>
            <a:ext cx="4497526" cy="636105"/>
          </a:xfrm>
          <a:prstGeom prst="round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b="1" dirty="0">
                <a:solidFill>
                  <a:schemeClr val="tx1"/>
                </a:solidFill>
              </a:rPr>
              <a:t>1. Become an “expert” in your proposal’s subject matter</a:t>
            </a:r>
          </a:p>
        </p:txBody>
      </p:sp>
      <p:sp>
        <p:nvSpPr>
          <p:cNvPr id="6" name="Rounded Rectangle 5"/>
          <p:cNvSpPr/>
          <p:nvPr/>
        </p:nvSpPr>
        <p:spPr>
          <a:xfrm>
            <a:off x="7239001" y="2656751"/>
            <a:ext cx="4497526" cy="636105"/>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r>
              <a:rPr lang="en-US" b="1" dirty="0"/>
              <a:t>2. Initiate and facilitate solution development sessions</a:t>
            </a:r>
          </a:p>
        </p:txBody>
      </p:sp>
      <p:sp>
        <p:nvSpPr>
          <p:cNvPr id="7" name="Rounded Rectangle 6"/>
          <p:cNvSpPr/>
          <p:nvPr/>
        </p:nvSpPr>
        <p:spPr>
          <a:xfrm>
            <a:off x="7239005" y="3502388"/>
            <a:ext cx="4497526" cy="636105"/>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b="1" dirty="0"/>
              <a:t>3. Give ample direction and help to SMEs</a:t>
            </a:r>
          </a:p>
        </p:txBody>
      </p:sp>
      <p:sp>
        <p:nvSpPr>
          <p:cNvPr id="8" name="Rounded Rectangle 7"/>
          <p:cNvSpPr/>
          <p:nvPr/>
        </p:nvSpPr>
        <p:spPr>
          <a:xfrm>
            <a:off x="7239004" y="4330649"/>
            <a:ext cx="4497526" cy="636105"/>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lgn="ctr">
              <a:defRPr/>
            </a:pPr>
            <a:r>
              <a:rPr lang="en-US" b="1" dirty="0"/>
              <a:t>4. Run in-process reviews</a:t>
            </a:r>
          </a:p>
        </p:txBody>
      </p:sp>
      <p:sp>
        <p:nvSpPr>
          <p:cNvPr id="9" name="Rounded Rectangle 8"/>
          <p:cNvSpPr/>
          <p:nvPr/>
        </p:nvSpPr>
        <p:spPr>
          <a:xfrm>
            <a:off x="7239003" y="5168003"/>
            <a:ext cx="4497526" cy="636105"/>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defRPr/>
            </a:pPr>
            <a:r>
              <a:rPr lang="en-US" b="1" dirty="0"/>
              <a:t>5. Tell good content from bad content</a:t>
            </a:r>
          </a:p>
        </p:txBody>
      </p:sp>
      <p:sp>
        <p:nvSpPr>
          <p:cNvPr id="10" name="Rounded Rectangle 9"/>
          <p:cNvSpPr/>
          <p:nvPr/>
        </p:nvSpPr>
        <p:spPr>
          <a:xfrm>
            <a:off x="7239002" y="6002925"/>
            <a:ext cx="4497526" cy="63610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b="1" dirty="0"/>
              <a:t>6. Fix yourself whatever isn’t working</a:t>
            </a:r>
          </a:p>
        </p:txBody>
      </p:sp>
      <p:cxnSp>
        <p:nvCxnSpPr>
          <p:cNvPr id="11" name="Straight Arrow Connector 10"/>
          <p:cNvCxnSpPr/>
          <p:nvPr/>
        </p:nvCxnSpPr>
        <p:spPr>
          <a:xfrm>
            <a:off x="9453816" y="2444854"/>
            <a:ext cx="0" cy="211138"/>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453816" y="3292579"/>
            <a:ext cx="0" cy="20955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9453816" y="4138718"/>
            <a:ext cx="0" cy="192087"/>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453816" y="4967393"/>
            <a:ext cx="0" cy="200025"/>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9453816" y="5804004"/>
            <a:ext cx="0" cy="198438"/>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615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1000"/>
                                        <p:tgtEl>
                                          <p:spTgt spid="5123">
                                            <p:txEl>
                                              <p:pRg st="0" end="0"/>
                                            </p:txEl>
                                          </p:spTgt>
                                        </p:tgtEl>
                                      </p:cBhvr>
                                    </p:animEffect>
                                    <p:anim calcmode="lin" valueType="num">
                                      <p:cBhvr>
                                        <p:cTn id="8"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1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23">
                                            <p:txEl>
                                              <p:pRg st="1" end="1"/>
                                            </p:txEl>
                                          </p:spTgt>
                                        </p:tgtEl>
                                        <p:attrNameLst>
                                          <p:attrName>style.visibility</p:attrName>
                                        </p:attrNameLst>
                                      </p:cBhvr>
                                      <p:to>
                                        <p:strVal val="visible"/>
                                      </p:to>
                                    </p:set>
                                    <p:animEffect transition="in" filter="fade">
                                      <p:cBhvr>
                                        <p:cTn id="14" dur="1000"/>
                                        <p:tgtEl>
                                          <p:spTgt spid="5123">
                                            <p:txEl>
                                              <p:pRg st="1" end="1"/>
                                            </p:txEl>
                                          </p:spTgt>
                                        </p:tgtEl>
                                      </p:cBhvr>
                                    </p:animEffect>
                                    <p:anim calcmode="lin" valueType="num">
                                      <p:cBhvr>
                                        <p:cTn id="15" dur="1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12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Effect transition="in" filter="fade">
                                      <p:cBhvr>
                                        <p:cTn id="21" dur="1000"/>
                                        <p:tgtEl>
                                          <p:spTgt spid="5123">
                                            <p:txEl>
                                              <p:pRg st="2" end="2"/>
                                            </p:txEl>
                                          </p:spTgt>
                                        </p:tgtEl>
                                      </p:cBhvr>
                                    </p:animEffect>
                                    <p:anim calcmode="lin" valueType="num">
                                      <p:cBhvr>
                                        <p:cTn id="22" dur="1000" fill="hold"/>
                                        <p:tgtEl>
                                          <p:spTgt spid="512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12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123">
                                            <p:txEl>
                                              <p:pRg st="3" end="3"/>
                                            </p:txEl>
                                          </p:spTgt>
                                        </p:tgtEl>
                                        <p:attrNameLst>
                                          <p:attrName>style.visibility</p:attrName>
                                        </p:attrNameLst>
                                      </p:cBhvr>
                                      <p:to>
                                        <p:strVal val="visible"/>
                                      </p:to>
                                    </p:set>
                                    <p:animEffect transition="in" filter="fade">
                                      <p:cBhvr>
                                        <p:cTn id="28" dur="1000"/>
                                        <p:tgtEl>
                                          <p:spTgt spid="5123">
                                            <p:txEl>
                                              <p:pRg st="3" end="3"/>
                                            </p:txEl>
                                          </p:spTgt>
                                        </p:tgtEl>
                                      </p:cBhvr>
                                    </p:animEffect>
                                    <p:anim calcmode="lin" valueType="num">
                                      <p:cBhvr>
                                        <p:cTn id="29" dur="1000" fill="hold"/>
                                        <p:tgtEl>
                                          <p:spTgt spid="512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12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123">
                                            <p:txEl>
                                              <p:pRg st="4" end="4"/>
                                            </p:txEl>
                                          </p:spTgt>
                                        </p:tgtEl>
                                        <p:attrNameLst>
                                          <p:attrName>style.visibility</p:attrName>
                                        </p:attrNameLst>
                                      </p:cBhvr>
                                      <p:to>
                                        <p:strVal val="visible"/>
                                      </p:to>
                                    </p:set>
                                    <p:animEffect transition="in" filter="fade">
                                      <p:cBhvr>
                                        <p:cTn id="35" dur="1000"/>
                                        <p:tgtEl>
                                          <p:spTgt spid="5123">
                                            <p:txEl>
                                              <p:pRg st="4" end="4"/>
                                            </p:txEl>
                                          </p:spTgt>
                                        </p:tgtEl>
                                      </p:cBhvr>
                                    </p:animEffect>
                                    <p:anim calcmode="lin" valueType="num">
                                      <p:cBhvr>
                                        <p:cTn id="36" dur="1000" fill="hold"/>
                                        <p:tgtEl>
                                          <p:spTgt spid="512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123">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5123">
                                            <p:txEl>
                                              <p:pRg st="5" end="5"/>
                                            </p:txEl>
                                          </p:spTgt>
                                        </p:tgtEl>
                                        <p:attrNameLst>
                                          <p:attrName>style.visibility</p:attrName>
                                        </p:attrNameLst>
                                      </p:cBhvr>
                                      <p:to>
                                        <p:strVal val="visible"/>
                                      </p:to>
                                    </p:set>
                                    <p:animEffect transition="in" filter="fade">
                                      <p:cBhvr>
                                        <p:cTn id="40" dur="1000"/>
                                        <p:tgtEl>
                                          <p:spTgt spid="5123">
                                            <p:txEl>
                                              <p:pRg st="5" end="5"/>
                                            </p:txEl>
                                          </p:spTgt>
                                        </p:tgtEl>
                                      </p:cBhvr>
                                    </p:animEffect>
                                    <p:anim calcmode="lin" valueType="num">
                                      <p:cBhvr>
                                        <p:cTn id="41" dur="1000" fill="hold"/>
                                        <p:tgtEl>
                                          <p:spTgt spid="512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5123">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5123">
                                            <p:txEl>
                                              <p:pRg st="6" end="6"/>
                                            </p:txEl>
                                          </p:spTgt>
                                        </p:tgtEl>
                                        <p:attrNameLst>
                                          <p:attrName>style.visibility</p:attrName>
                                        </p:attrNameLst>
                                      </p:cBhvr>
                                      <p:to>
                                        <p:strVal val="visible"/>
                                      </p:to>
                                    </p:set>
                                    <p:animEffect transition="in" filter="fade">
                                      <p:cBhvr>
                                        <p:cTn id="45" dur="1000"/>
                                        <p:tgtEl>
                                          <p:spTgt spid="5123">
                                            <p:txEl>
                                              <p:pRg st="6" end="6"/>
                                            </p:txEl>
                                          </p:spTgt>
                                        </p:tgtEl>
                                      </p:cBhvr>
                                    </p:animEffect>
                                    <p:anim calcmode="lin" valueType="num">
                                      <p:cBhvr>
                                        <p:cTn id="46" dur="1000" fill="hold"/>
                                        <p:tgtEl>
                                          <p:spTgt spid="512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512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42"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1000"/>
                                        <p:tgtEl>
                                          <p:spTgt spid="6"/>
                                        </p:tgtEl>
                                      </p:cBhvr>
                                    </p:animEffect>
                                    <p:anim calcmode="lin" valueType="num">
                                      <p:cBhvr>
                                        <p:cTn id="65" dur="1000" fill="hold"/>
                                        <p:tgtEl>
                                          <p:spTgt spid="6"/>
                                        </p:tgtEl>
                                        <p:attrNameLst>
                                          <p:attrName>ppt_x</p:attrName>
                                        </p:attrNameLst>
                                      </p:cBhvr>
                                      <p:tavLst>
                                        <p:tav tm="0">
                                          <p:val>
                                            <p:strVal val="#ppt_x"/>
                                          </p:val>
                                        </p:tav>
                                        <p:tav tm="100000">
                                          <p:val>
                                            <p:strVal val="#ppt_x"/>
                                          </p:val>
                                        </p:tav>
                                      </p:tavLst>
                                    </p:anim>
                                    <p:anim calcmode="lin" valueType="num">
                                      <p:cBhvr>
                                        <p:cTn id="66" dur="1000" fill="hold"/>
                                        <p:tgtEl>
                                          <p:spTgt spid="6"/>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42" presetClass="entr" presetSubtype="0" fill="hold" nodeType="clickEffect">
                                  <p:stCondLst>
                                    <p:cond delay="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1000"/>
                                        <p:tgtEl>
                                          <p:spTgt spid="7"/>
                                        </p:tgtEl>
                                      </p:cBhvr>
                                    </p:animEffect>
                                    <p:anim calcmode="lin" valueType="num">
                                      <p:cBhvr>
                                        <p:cTn id="77" dur="1000" fill="hold"/>
                                        <p:tgtEl>
                                          <p:spTgt spid="7"/>
                                        </p:tgtEl>
                                        <p:attrNameLst>
                                          <p:attrName>ppt_x</p:attrName>
                                        </p:attrNameLst>
                                      </p:cBhvr>
                                      <p:tavLst>
                                        <p:tav tm="0">
                                          <p:val>
                                            <p:strVal val="#ppt_x"/>
                                          </p:val>
                                        </p:tav>
                                        <p:tav tm="100000">
                                          <p:val>
                                            <p:strVal val="#ppt_x"/>
                                          </p:val>
                                        </p:tav>
                                      </p:tavLst>
                                    </p:anim>
                                    <p:anim calcmode="lin" valueType="num">
                                      <p:cBhvr>
                                        <p:cTn id="78" dur="1000" fill="hold"/>
                                        <p:tgtEl>
                                          <p:spTgt spid="7"/>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1000"/>
                                        <p:tgtEl>
                                          <p:spTgt spid="13"/>
                                        </p:tgtEl>
                                      </p:cBhvr>
                                    </p:animEffect>
                                    <p:anim calcmode="lin" valueType="num">
                                      <p:cBhvr>
                                        <p:cTn id="82" dur="1000" fill="hold"/>
                                        <p:tgtEl>
                                          <p:spTgt spid="13"/>
                                        </p:tgtEl>
                                        <p:attrNameLst>
                                          <p:attrName>ppt_x</p:attrName>
                                        </p:attrNameLst>
                                      </p:cBhvr>
                                      <p:tavLst>
                                        <p:tav tm="0">
                                          <p:val>
                                            <p:strVal val="#ppt_x"/>
                                          </p:val>
                                        </p:tav>
                                        <p:tav tm="100000">
                                          <p:val>
                                            <p:strVal val="#ppt_x"/>
                                          </p:val>
                                        </p:tav>
                                      </p:tavLst>
                                    </p:anim>
                                    <p:anim calcmode="lin" valueType="num">
                                      <p:cBhvr>
                                        <p:cTn id="8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42" presetClass="entr" presetSubtype="0" fill="hold" nodeType="click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1000"/>
                                        <p:tgtEl>
                                          <p:spTgt spid="8"/>
                                        </p:tgtEl>
                                      </p:cBhvr>
                                    </p:animEffect>
                                    <p:anim calcmode="lin" valueType="num">
                                      <p:cBhvr>
                                        <p:cTn id="89" dur="1000" fill="hold"/>
                                        <p:tgtEl>
                                          <p:spTgt spid="8"/>
                                        </p:tgtEl>
                                        <p:attrNameLst>
                                          <p:attrName>ppt_x</p:attrName>
                                        </p:attrNameLst>
                                      </p:cBhvr>
                                      <p:tavLst>
                                        <p:tav tm="0">
                                          <p:val>
                                            <p:strVal val="#ppt_x"/>
                                          </p:val>
                                        </p:tav>
                                        <p:tav tm="100000">
                                          <p:val>
                                            <p:strVal val="#ppt_x"/>
                                          </p:val>
                                        </p:tav>
                                      </p:tavLst>
                                    </p:anim>
                                    <p:anim calcmode="lin" valueType="num">
                                      <p:cBhvr>
                                        <p:cTn id="90" dur="1000" fill="hold"/>
                                        <p:tgtEl>
                                          <p:spTgt spid="8"/>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1000"/>
                                        <p:tgtEl>
                                          <p:spTgt spid="14"/>
                                        </p:tgtEl>
                                      </p:cBhvr>
                                    </p:animEffect>
                                    <p:anim calcmode="lin" valueType="num">
                                      <p:cBhvr>
                                        <p:cTn id="94" dur="1000" fill="hold"/>
                                        <p:tgtEl>
                                          <p:spTgt spid="14"/>
                                        </p:tgtEl>
                                        <p:attrNameLst>
                                          <p:attrName>ppt_x</p:attrName>
                                        </p:attrNameLst>
                                      </p:cBhvr>
                                      <p:tavLst>
                                        <p:tav tm="0">
                                          <p:val>
                                            <p:strVal val="#ppt_x"/>
                                          </p:val>
                                        </p:tav>
                                        <p:tav tm="100000">
                                          <p:val>
                                            <p:strVal val="#ppt_x"/>
                                          </p:val>
                                        </p:tav>
                                      </p:tavLst>
                                    </p:anim>
                                    <p:anim calcmode="lin" valueType="num">
                                      <p:cBhvr>
                                        <p:cTn id="9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6" fill="hold" nodeType="clickPar">
                      <p:stCondLst>
                        <p:cond delay="indefinite"/>
                      </p:stCondLst>
                      <p:childTnLst>
                        <p:par>
                          <p:cTn id="97" fill="hold" nodeType="withGroup">
                            <p:stCondLst>
                              <p:cond delay="0"/>
                            </p:stCondLst>
                            <p:childTnLst>
                              <p:par>
                                <p:cTn id="98" presetID="42" presetClass="entr" presetSubtype="0" fill="hold" nodeType="clickEffect">
                                  <p:stCondLst>
                                    <p:cond delay="0"/>
                                  </p:stCondLst>
                                  <p:childTnLst>
                                    <p:set>
                                      <p:cBhvr>
                                        <p:cTn id="99" dur="1" fill="hold">
                                          <p:stCondLst>
                                            <p:cond delay="0"/>
                                          </p:stCondLst>
                                        </p:cTn>
                                        <p:tgtEl>
                                          <p:spTgt spid="9"/>
                                        </p:tgtEl>
                                        <p:attrNameLst>
                                          <p:attrName>style.visibility</p:attrName>
                                        </p:attrNameLst>
                                      </p:cBhvr>
                                      <p:to>
                                        <p:strVal val="visible"/>
                                      </p:to>
                                    </p:set>
                                    <p:animEffect transition="in" filter="fade">
                                      <p:cBhvr>
                                        <p:cTn id="100" dur="1000"/>
                                        <p:tgtEl>
                                          <p:spTgt spid="9"/>
                                        </p:tgtEl>
                                      </p:cBhvr>
                                    </p:animEffect>
                                    <p:anim calcmode="lin" valueType="num">
                                      <p:cBhvr>
                                        <p:cTn id="101" dur="1000" fill="hold"/>
                                        <p:tgtEl>
                                          <p:spTgt spid="9"/>
                                        </p:tgtEl>
                                        <p:attrNameLst>
                                          <p:attrName>ppt_x</p:attrName>
                                        </p:attrNameLst>
                                      </p:cBhvr>
                                      <p:tavLst>
                                        <p:tav tm="0">
                                          <p:val>
                                            <p:strVal val="#ppt_x"/>
                                          </p:val>
                                        </p:tav>
                                        <p:tav tm="100000">
                                          <p:val>
                                            <p:strVal val="#ppt_x"/>
                                          </p:val>
                                        </p:tav>
                                      </p:tavLst>
                                    </p:anim>
                                    <p:anim calcmode="lin" valueType="num">
                                      <p:cBhvr>
                                        <p:cTn id="102" dur="1000" fill="hold"/>
                                        <p:tgtEl>
                                          <p:spTgt spid="9"/>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1000"/>
                                        <p:tgtEl>
                                          <p:spTgt spid="15"/>
                                        </p:tgtEl>
                                      </p:cBhvr>
                                    </p:animEffect>
                                    <p:anim calcmode="lin" valueType="num">
                                      <p:cBhvr>
                                        <p:cTn id="106" dur="1000" fill="hold"/>
                                        <p:tgtEl>
                                          <p:spTgt spid="15"/>
                                        </p:tgtEl>
                                        <p:attrNameLst>
                                          <p:attrName>ppt_x</p:attrName>
                                        </p:attrNameLst>
                                      </p:cBhvr>
                                      <p:tavLst>
                                        <p:tav tm="0">
                                          <p:val>
                                            <p:strVal val="#ppt_x"/>
                                          </p:val>
                                        </p:tav>
                                        <p:tav tm="100000">
                                          <p:val>
                                            <p:strVal val="#ppt_x"/>
                                          </p:val>
                                        </p:tav>
                                      </p:tavLst>
                                    </p:anim>
                                    <p:anim calcmode="lin" valueType="num">
                                      <p:cBhvr>
                                        <p:cTn id="10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8" fill="hold" nodeType="clickPar">
                      <p:stCondLst>
                        <p:cond delay="indefinite"/>
                      </p:stCondLst>
                      <p:childTnLst>
                        <p:par>
                          <p:cTn id="109" fill="hold" nodeType="withGroup">
                            <p:stCondLst>
                              <p:cond delay="0"/>
                            </p:stCondLst>
                            <p:childTnLst>
                              <p:par>
                                <p:cTn id="110" presetID="42" presetClass="entr" presetSubtype="0" fill="hold" nodeType="clickEffect">
                                  <p:stCondLst>
                                    <p:cond delay="0"/>
                                  </p:stCondLst>
                                  <p:childTnLst>
                                    <p:set>
                                      <p:cBhvr>
                                        <p:cTn id="111" dur="1" fill="hold">
                                          <p:stCondLst>
                                            <p:cond delay="0"/>
                                          </p:stCondLst>
                                        </p:cTn>
                                        <p:tgtEl>
                                          <p:spTgt spid="10"/>
                                        </p:tgtEl>
                                        <p:attrNameLst>
                                          <p:attrName>style.visibility</p:attrName>
                                        </p:attrNameLst>
                                      </p:cBhvr>
                                      <p:to>
                                        <p:strVal val="visible"/>
                                      </p:to>
                                    </p:set>
                                    <p:animEffect transition="in" filter="fade">
                                      <p:cBhvr>
                                        <p:cTn id="112" dur="1000"/>
                                        <p:tgtEl>
                                          <p:spTgt spid="10"/>
                                        </p:tgtEl>
                                      </p:cBhvr>
                                    </p:animEffect>
                                    <p:anim calcmode="lin" valueType="num">
                                      <p:cBhvr>
                                        <p:cTn id="113" dur="1000" fill="hold"/>
                                        <p:tgtEl>
                                          <p:spTgt spid="10"/>
                                        </p:tgtEl>
                                        <p:attrNameLst>
                                          <p:attrName>ppt_x</p:attrName>
                                        </p:attrNameLst>
                                      </p:cBhvr>
                                      <p:tavLst>
                                        <p:tav tm="0">
                                          <p:val>
                                            <p:strVal val="#ppt_x"/>
                                          </p:val>
                                        </p:tav>
                                        <p:tav tm="100000">
                                          <p:val>
                                            <p:strVal val="#ppt_x"/>
                                          </p:val>
                                        </p:tav>
                                      </p:tavLst>
                                    </p:anim>
                                    <p:anim calcmode="lin" valueType="num">
                                      <p:cBhvr>
                                        <p:cTn id="1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586508" y="138546"/>
            <a:ext cx="4645891" cy="1143000"/>
          </a:xfrm>
        </p:spPr>
        <p:txBody>
          <a:bodyPr>
            <a:noAutofit/>
          </a:bodyPr>
          <a:lstStyle/>
          <a:p>
            <a:pPr eaLnBrk="1" hangingPunct="1"/>
            <a:r>
              <a:rPr lang="en-US" sz="3200" b="1" dirty="0"/>
              <a:t>Step 1: </a:t>
            </a:r>
            <a:r>
              <a:rPr lang="en-US" sz="3200" dirty="0"/>
              <a:t>Become an “Expert” in Your Proposal’s Subject Matter </a:t>
            </a:r>
          </a:p>
        </p:txBody>
      </p:sp>
      <p:sp>
        <p:nvSpPr>
          <p:cNvPr id="6147" name="Rectangle 3"/>
          <p:cNvSpPr>
            <a:spLocks noGrp="1"/>
          </p:cNvSpPr>
          <p:nvPr>
            <p:ph type="body" sz="half" idx="1"/>
          </p:nvPr>
        </p:nvSpPr>
        <p:spPr>
          <a:xfrm>
            <a:off x="586508" y="1926792"/>
            <a:ext cx="4645891" cy="4525962"/>
          </a:xfrm>
        </p:spPr>
        <p:txBody>
          <a:bodyPr>
            <a:normAutofit/>
          </a:bodyPr>
          <a:lstStyle/>
          <a:p>
            <a:r>
              <a:rPr lang="en-US" sz="2200" dirty="0"/>
              <a:t>Become an expert at becoming an “overnight expert”</a:t>
            </a:r>
          </a:p>
          <a:p>
            <a:pPr lvl="1">
              <a:lnSpc>
                <a:spcPct val="90000"/>
              </a:lnSpc>
              <a:buFont typeface="Arial" charset="0"/>
              <a:buChar char="-"/>
            </a:pPr>
            <a:r>
              <a:rPr lang="en-US" sz="2200" dirty="0"/>
              <a:t>It is easier than it seems</a:t>
            </a:r>
          </a:p>
          <a:p>
            <a:pPr lvl="1">
              <a:lnSpc>
                <a:spcPct val="90000"/>
              </a:lnSpc>
              <a:buFont typeface="Arial" charset="0"/>
              <a:buChar char="-"/>
            </a:pPr>
            <a:r>
              <a:rPr lang="en-US" sz="2200" dirty="0"/>
              <a:t>It is an actual process</a:t>
            </a:r>
          </a:p>
          <a:p>
            <a:pPr lvl="1">
              <a:lnSpc>
                <a:spcPct val="90000"/>
              </a:lnSpc>
              <a:buFont typeface="Arial" charset="0"/>
              <a:buChar char="-"/>
            </a:pPr>
            <a:r>
              <a:rPr lang="en-US" sz="2200" dirty="0"/>
              <a:t>Used by many professions:</a:t>
            </a:r>
          </a:p>
          <a:p>
            <a:pPr lvl="3">
              <a:lnSpc>
                <a:spcPct val="90000"/>
              </a:lnSpc>
              <a:buFont typeface="Arial" charset="0"/>
              <a:buChar char="-"/>
            </a:pPr>
            <a:r>
              <a:rPr lang="en-US" sz="2200" dirty="0"/>
              <a:t>Journalists</a:t>
            </a:r>
          </a:p>
          <a:p>
            <a:pPr lvl="3">
              <a:lnSpc>
                <a:spcPct val="90000"/>
              </a:lnSpc>
              <a:buFont typeface="Arial" charset="0"/>
              <a:buChar char="-"/>
            </a:pPr>
            <a:r>
              <a:rPr lang="en-US" sz="2200" dirty="0"/>
              <a:t>Navy Seals </a:t>
            </a:r>
          </a:p>
          <a:p>
            <a:pPr lvl="3">
              <a:lnSpc>
                <a:spcPct val="90000"/>
              </a:lnSpc>
              <a:buFont typeface="Arial" charset="0"/>
              <a:buChar char="-"/>
            </a:pPr>
            <a:r>
              <a:rPr lang="en-US" sz="2200" dirty="0"/>
              <a:t>007 types</a:t>
            </a:r>
          </a:p>
          <a:p>
            <a:pPr lvl="3">
              <a:lnSpc>
                <a:spcPct val="90000"/>
              </a:lnSpc>
              <a:buFont typeface="Arial" charset="0"/>
              <a:buChar char="-"/>
            </a:pPr>
            <a:r>
              <a:rPr lang="en-US" sz="2200" dirty="0"/>
              <a:t>Proposal consultants that don’t specialize in one industry</a:t>
            </a:r>
          </a:p>
        </p:txBody>
      </p:sp>
      <p:pic>
        <p:nvPicPr>
          <p:cNvPr id="6" name="Picture 5" descr="A person in a lab coat&#10;&#10;Description automatically generated">
            <a:extLst>
              <a:ext uri="{FF2B5EF4-FFF2-40B4-BE49-F238E27FC236}">
                <a16:creationId xmlns:a16="http://schemas.microsoft.com/office/drawing/2014/main" id="{D36742B1-994B-8B97-B8B5-6FE7F6178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6700" y="0"/>
            <a:ext cx="6858000" cy="6858000"/>
          </a:xfrm>
          <a:prstGeom prst="rect">
            <a:avLst/>
          </a:prstGeom>
        </p:spPr>
      </p:pic>
    </p:spTree>
    <p:extLst>
      <p:ext uri="{BB962C8B-B14F-4D97-AF65-F5344CB8AC3E}">
        <p14:creationId xmlns:p14="http://schemas.microsoft.com/office/powerpoint/2010/main" val="374793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fade">
                                      <p:cBhvr>
                                        <p:cTn id="7" dur="1000"/>
                                        <p:tgtEl>
                                          <p:spTgt spid="6147">
                                            <p:txEl>
                                              <p:pRg st="0" end="0"/>
                                            </p:txEl>
                                          </p:spTgt>
                                        </p:tgtEl>
                                      </p:cBhvr>
                                    </p:animEffect>
                                    <p:anim calcmode="lin" valueType="num">
                                      <p:cBhvr>
                                        <p:cTn id="8" dur="1000" fill="hold"/>
                                        <p:tgtEl>
                                          <p:spTgt spid="614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1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xEl>
                                              <p:pRg st="1" end="1"/>
                                            </p:txEl>
                                          </p:spTgt>
                                        </p:tgtEl>
                                        <p:attrNameLst>
                                          <p:attrName>style.visibility</p:attrName>
                                        </p:attrNameLst>
                                      </p:cBhvr>
                                      <p:to>
                                        <p:strVal val="visible"/>
                                      </p:to>
                                    </p:set>
                                    <p:animEffect transition="in" filter="fade">
                                      <p:cBhvr>
                                        <p:cTn id="14" dur="1000"/>
                                        <p:tgtEl>
                                          <p:spTgt spid="6147">
                                            <p:txEl>
                                              <p:pRg st="1" end="1"/>
                                            </p:txEl>
                                          </p:spTgt>
                                        </p:tgtEl>
                                      </p:cBhvr>
                                    </p:animEffect>
                                    <p:anim calcmode="lin" valueType="num">
                                      <p:cBhvr>
                                        <p:cTn id="15" dur="1000" fill="hold"/>
                                        <p:tgtEl>
                                          <p:spTgt spid="614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1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47">
                                            <p:txEl>
                                              <p:pRg st="2" end="2"/>
                                            </p:txEl>
                                          </p:spTgt>
                                        </p:tgtEl>
                                        <p:attrNameLst>
                                          <p:attrName>style.visibility</p:attrName>
                                        </p:attrNameLst>
                                      </p:cBhvr>
                                      <p:to>
                                        <p:strVal val="visible"/>
                                      </p:to>
                                    </p:set>
                                    <p:animEffect transition="in" filter="fade">
                                      <p:cBhvr>
                                        <p:cTn id="21" dur="1000"/>
                                        <p:tgtEl>
                                          <p:spTgt spid="6147">
                                            <p:txEl>
                                              <p:pRg st="2" end="2"/>
                                            </p:txEl>
                                          </p:spTgt>
                                        </p:tgtEl>
                                      </p:cBhvr>
                                    </p:animEffect>
                                    <p:anim calcmode="lin" valueType="num">
                                      <p:cBhvr>
                                        <p:cTn id="22" dur="1000" fill="hold"/>
                                        <p:tgtEl>
                                          <p:spTgt spid="614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1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47">
                                            <p:txEl>
                                              <p:pRg st="3" end="3"/>
                                            </p:txEl>
                                          </p:spTgt>
                                        </p:tgtEl>
                                        <p:attrNameLst>
                                          <p:attrName>style.visibility</p:attrName>
                                        </p:attrNameLst>
                                      </p:cBhvr>
                                      <p:to>
                                        <p:strVal val="visible"/>
                                      </p:to>
                                    </p:set>
                                    <p:animEffect transition="in" filter="fade">
                                      <p:cBhvr>
                                        <p:cTn id="28" dur="1000"/>
                                        <p:tgtEl>
                                          <p:spTgt spid="6147">
                                            <p:txEl>
                                              <p:pRg st="3" end="3"/>
                                            </p:txEl>
                                          </p:spTgt>
                                        </p:tgtEl>
                                      </p:cBhvr>
                                    </p:animEffect>
                                    <p:anim calcmode="lin" valueType="num">
                                      <p:cBhvr>
                                        <p:cTn id="29" dur="1000" fill="hold"/>
                                        <p:tgtEl>
                                          <p:spTgt spid="614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1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147">
                                            <p:txEl>
                                              <p:pRg st="4" end="4"/>
                                            </p:txEl>
                                          </p:spTgt>
                                        </p:tgtEl>
                                        <p:attrNameLst>
                                          <p:attrName>style.visibility</p:attrName>
                                        </p:attrNameLst>
                                      </p:cBhvr>
                                      <p:to>
                                        <p:strVal val="visible"/>
                                      </p:to>
                                    </p:set>
                                    <p:animEffect transition="in" filter="fade">
                                      <p:cBhvr>
                                        <p:cTn id="35" dur="1000"/>
                                        <p:tgtEl>
                                          <p:spTgt spid="6147">
                                            <p:txEl>
                                              <p:pRg st="4" end="4"/>
                                            </p:txEl>
                                          </p:spTgt>
                                        </p:tgtEl>
                                      </p:cBhvr>
                                    </p:animEffect>
                                    <p:anim calcmode="lin" valueType="num">
                                      <p:cBhvr>
                                        <p:cTn id="36" dur="1000" fill="hold"/>
                                        <p:tgtEl>
                                          <p:spTgt spid="614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147">
                                            <p:txEl>
                                              <p:pRg st="4" end="4"/>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6147">
                                            <p:txEl>
                                              <p:pRg st="5" end="5"/>
                                            </p:txEl>
                                          </p:spTgt>
                                        </p:tgtEl>
                                        <p:attrNameLst>
                                          <p:attrName>style.visibility</p:attrName>
                                        </p:attrNameLst>
                                      </p:cBhvr>
                                      <p:to>
                                        <p:strVal val="visible"/>
                                      </p:to>
                                    </p:set>
                                    <p:animEffect transition="in" filter="fade">
                                      <p:cBhvr>
                                        <p:cTn id="40" dur="1000"/>
                                        <p:tgtEl>
                                          <p:spTgt spid="6147">
                                            <p:txEl>
                                              <p:pRg st="5" end="5"/>
                                            </p:txEl>
                                          </p:spTgt>
                                        </p:tgtEl>
                                      </p:cBhvr>
                                    </p:animEffect>
                                    <p:anim calcmode="lin" valueType="num">
                                      <p:cBhvr>
                                        <p:cTn id="41" dur="1000" fill="hold"/>
                                        <p:tgtEl>
                                          <p:spTgt spid="6147">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6147">
                                            <p:txEl>
                                              <p:pRg st="5" end="5"/>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6147">
                                            <p:txEl>
                                              <p:pRg st="6" end="6"/>
                                            </p:txEl>
                                          </p:spTgt>
                                        </p:tgtEl>
                                        <p:attrNameLst>
                                          <p:attrName>style.visibility</p:attrName>
                                        </p:attrNameLst>
                                      </p:cBhvr>
                                      <p:to>
                                        <p:strVal val="visible"/>
                                      </p:to>
                                    </p:set>
                                    <p:animEffect transition="in" filter="fade">
                                      <p:cBhvr>
                                        <p:cTn id="45" dur="1000"/>
                                        <p:tgtEl>
                                          <p:spTgt spid="6147">
                                            <p:txEl>
                                              <p:pRg st="6" end="6"/>
                                            </p:txEl>
                                          </p:spTgt>
                                        </p:tgtEl>
                                      </p:cBhvr>
                                    </p:animEffect>
                                    <p:anim calcmode="lin" valueType="num">
                                      <p:cBhvr>
                                        <p:cTn id="46" dur="1000" fill="hold"/>
                                        <p:tgtEl>
                                          <p:spTgt spid="6147">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6147">
                                            <p:txEl>
                                              <p:pRg st="6" end="6"/>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6147">
                                            <p:txEl>
                                              <p:pRg st="7" end="7"/>
                                            </p:txEl>
                                          </p:spTgt>
                                        </p:tgtEl>
                                        <p:attrNameLst>
                                          <p:attrName>style.visibility</p:attrName>
                                        </p:attrNameLst>
                                      </p:cBhvr>
                                      <p:to>
                                        <p:strVal val="visible"/>
                                      </p:to>
                                    </p:set>
                                    <p:animEffect transition="in" filter="fade">
                                      <p:cBhvr>
                                        <p:cTn id="50" dur="1000"/>
                                        <p:tgtEl>
                                          <p:spTgt spid="6147">
                                            <p:txEl>
                                              <p:pRg st="7" end="7"/>
                                            </p:txEl>
                                          </p:spTgt>
                                        </p:tgtEl>
                                      </p:cBhvr>
                                    </p:animEffect>
                                    <p:anim calcmode="lin" valueType="num">
                                      <p:cBhvr>
                                        <p:cTn id="51" dur="1000" fill="hold"/>
                                        <p:tgtEl>
                                          <p:spTgt spid="6147">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6147">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p:txBody>
          <a:bodyPr/>
          <a:lstStyle/>
          <a:p>
            <a:pPr eaLnBrk="1" hangingPunct="1"/>
            <a:r>
              <a:rPr lang="en-US" dirty="0"/>
              <a:t>Absorption Phase</a:t>
            </a:r>
          </a:p>
        </p:txBody>
      </p:sp>
      <p:sp>
        <p:nvSpPr>
          <p:cNvPr id="7171" name="Rectangle 3"/>
          <p:cNvSpPr>
            <a:spLocks noGrp="1"/>
          </p:cNvSpPr>
          <p:nvPr>
            <p:ph type="body" sz="half" idx="1"/>
          </p:nvPr>
        </p:nvSpPr>
        <p:spPr>
          <a:xfrm>
            <a:off x="609600" y="1671747"/>
            <a:ext cx="5334000" cy="4836895"/>
          </a:xfrm>
        </p:spPr>
        <p:txBody>
          <a:bodyPr>
            <a:normAutofit fontScale="85000" lnSpcReduction="20000"/>
          </a:bodyPr>
          <a:lstStyle/>
          <a:p>
            <a:r>
              <a:rPr lang="en-US" dirty="0"/>
              <a:t>Suspend panic and insecurity about learning a new subject</a:t>
            </a:r>
          </a:p>
          <a:p>
            <a:pPr lvl="1">
              <a:lnSpc>
                <a:spcPct val="90000"/>
              </a:lnSpc>
              <a:buFont typeface="Arial" charset="0"/>
              <a:buChar char="-"/>
            </a:pPr>
            <a:r>
              <a:rPr lang="en-US" dirty="0"/>
              <a:t>It is expected you won’t understand much right away</a:t>
            </a:r>
          </a:p>
          <a:p>
            <a:pPr lvl="1">
              <a:lnSpc>
                <a:spcPct val="90000"/>
              </a:lnSpc>
              <a:buFont typeface="Arial" charset="0"/>
              <a:buChar char="-"/>
            </a:pPr>
            <a:r>
              <a:rPr lang="en-US" dirty="0"/>
              <a:t>It is all about finding your Zen while drinking from a fire hose</a:t>
            </a:r>
          </a:p>
          <a:p>
            <a:r>
              <a:rPr lang="en-US" dirty="0"/>
              <a:t>Your task is to absorb as much as possible, and as quickly as possible</a:t>
            </a:r>
          </a:p>
          <a:p>
            <a:r>
              <a:rPr lang="en-US" dirty="0"/>
              <a:t>Key skill is to relax while paying attention as the information flows through you</a:t>
            </a:r>
          </a:p>
          <a:p>
            <a:r>
              <a:rPr lang="en-US" dirty="0"/>
              <a:t>In the absorption phase, your mind is acquiring passive vocabulary</a:t>
            </a:r>
          </a:p>
          <a:p>
            <a:r>
              <a:rPr lang="en-US" dirty="0"/>
              <a:t>The hardest part: as your attention starts to wander, force yourself to focus back</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3148"/>
          <a:stretch/>
        </p:blipFill>
        <p:spPr>
          <a:xfrm>
            <a:off x="6270004" y="0"/>
            <a:ext cx="5921996" cy="6858000"/>
          </a:xfrm>
          <a:prstGeom prst="rect">
            <a:avLst/>
          </a:prstGeom>
        </p:spPr>
      </p:pic>
    </p:spTree>
    <p:extLst>
      <p:ext uri="{BB962C8B-B14F-4D97-AF65-F5344CB8AC3E}">
        <p14:creationId xmlns:p14="http://schemas.microsoft.com/office/powerpoint/2010/main" val="44770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fade">
                                      <p:cBhvr>
                                        <p:cTn id="7" dur="1000"/>
                                        <p:tgtEl>
                                          <p:spTgt spid="7171">
                                            <p:txEl>
                                              <p:pRg st="0" end="0"/>
                                            </p:txEl>
                                          </p:spTgt>
                                        </p:tgtEl>
                                      </p:cBhvr>
                                    </p:animEffect>
                                    <p:anim calcmode="lin" valueType="num">
                                      <p:cBhvr>
                                        <p:cTn id="8" dur="1000" fill="hold"/>
                                        <p:tgtEl>
                                          <p:spTgt spid="71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17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fade">
                                      <p:cBhvr>
                                        <p:cTn id="12" dur="1000"/>
                                        <p:tgtEl>
                                          <p:spTgt spid="7171">
                                            <p:txEl>
                                              <p:pRg st="1" end="1"/>
                                            </p:txEl>
                                          </p:spTgt>
                                        </p:tgtEl>
                                      </p:cBhvr>
                                    </p:animEffect>
                                    <p:anim calcmode="lin" valueType="num">
                                      <p:cBhvr>
                                        <p:cTn id="13" dur="1000" fill="hold"/>
                                        <p:tgtEl>
                                          <p:spTgt spid="717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17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fade">
                                      <p:cBhvr>
                                        <p:cTn id="17" dur="1000"/>
                                        <p:tgtEl>
                                          <p:spTgt spid="7171">
                                            <p:txEl>
                                              <p:pRg st="2" end="2"/>
                                            </p:txEl>
                                          </p:spTgt>
                                        </p:tgtEl>
                                      </p:cBhvr>
                                    </p:animEffect>
                                    <p:anim calcmode="lin" valueType="num">
                                      <p:cBhvr>
                                        <p:cTn id="18" dur="1000" fill="hold"/>
                                        <p:tgtEl>
                                          <p:spTgt spid="717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17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171">
                                            <p:txEl>
                                              <p:pRg st="3" end="3"/>
                                            </p:txEl>
                                          </p:spTgt>
                                        </p:tgtEl>
                                        <p:attrNameLst>
                                          <p:attrName>style.visibility</p:attrName>
                                        </p:attrNameLst>
                                      </p:cBhvr>
                                      <p:to>
                                        <p:strVal val="visible"/>
                                      </p:to>
                                    </p:set>
                                    <p:animEffect transition="in" filter="fade">
                                      <p:cBhvr>
                                        <p:cTn id="24" dur="1000"/>
                                        <p:tgtEl>
                                          <p:spTgt spid="7171">
                                            <p:txEl>
                                              <p:pRg st="3" end="3"/>
                                            </p:txEl>
                                          </p:spTgt>
                                        </p:tgtEl>
                                      </p:cBhvr>
                                    </p:animEffect>
                                    <p:anim calcmode="lin" valueType="num">
                                      <p:cBhvr>
                                        <p:cTn id="25" dur="1000" fill="hold"/>
                                        <p:tgtEl>
                                          <p:spTgt spid="717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717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171">
                                            <p:txEl>
                                              <p:pRg st="4" end="4"/>
                                            </p:txEl>
                                          </p:spTgt>
                                        </p:tgtEl>
                                        <p:attrNameLst>
                                          <p:attrName>style.visibility</p:attrName>
                                        </p:attrNameLst>
                                      </p:cBhvr>
                                      <p:to>
                                        <p:strVal val="visible"/>
                                      </p:to>
                                    </p:set>
                                    <p:animEffect transition="in" filter="fade">
                                      <p:cBhvr>
                                        <p:cTn id="31" dur="1000"/>
                                        <p:tgtEl>
                                          <p:spTgt spid="7171">
                                            <p:txEl>
                                              <p:pRg st="4" end="4"/>
                                            </p:txEl>
                                          </p:spTgt>
                                        </p:tgtEl>
                                      </p:cBhvr>
                                    </p:animEffect>
                                    <p:anim calcmode="lin" valueType="num">
                                      <p:cBhvr>
                                        <p:cTn id="32" dur="1000" fill="hold"/>
                                        <p:tgtEl>
                                          <p:spTgt spid="7171">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17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7171">
                                            <p:txEl>
                                              <p:pRg st="5" end="5"/>
                                            </p:txEl>
                                          </p:spTgt>
                                        </p:tgtEl>
                                        <p:attrNameLst>
                                          <p:attrName>style.visibility</p:attrName>
                                        </p:attrNameLst>
                                      </p:cBhvr>
                                      <p:to>
                                        <p:strVal val="visible"/>
                                      </p:to>
                                    </p:set>
                                    <p:animEffect transition="in" filter="fade">
                                      <p:cBhvr>
                                        <p:cTn id="38" dur="1000"/>
                                        <p:tgtEl>
                                          <p:spTgt spid="7171">
                                            <p:txEl>
                                              <p:pRg st="5" end="5"/>
                                            </p:txEl>
                                          </p:spTgt>
                                        </p:tgtEl>
                                      </p:cBhvr>
                                    </p:animEffect>
                                    <p:anim calcmode="lin" valueType="num">
                                      <p:cBhvr>
                                        <p:cTn id="39" dur="1000" fill="hold"/>
                                        <p:tgtEl>
                                          <p:spTgt spid="7171">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717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7171">
                                            <p:txEl>
                                              <p:pRg st="6" end="6"/>
                                            </p:txEl>
                                          </p:spTgt>
                                        </p:tgtEl>
                                        <p:attrNameLst>
                                          <p:attrName>style.visibility</p:attrName>
                                        </p:attrNameLst>
                                      </p:cBhvr>
                                      <p:to>
                                        <p:strVal val="visible"/>
                                      </p:to>
                                    </p:set>
                                    <p:animEffect transition="in" filter="fade">
                                      <p:cBhvr>
                                        <p:cTn id="45" dur="1000"/>
                                        <p:tgtEl>
                                          <p:spTgt spid="7171">
                                            <p:txEl>
                                              <p:pRg st="6" end="6"/>
                                            </p:txEl>
                                          </p:spTgt>
                                        </p:tgtEl>
                                      </p:cBhvr>
                                    </p:animEffect>
                                    <p:anim calcmode="lin" valueType="num">
                                      <p:cBhvr>
                                        <p:cTn id="46" dur="1000" fill="hold"/>
                                        <p:tgtEl>
                                          <p:spTgt spid="7171">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717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a:xfrm>
            <a:off x="543791" y="267801"/>
            <a:ext cx="4742251" cy="1143000"/>
          </a:xfrm>
        </p:spPr>
        <p:txBody>
          <a:bodyPr>
            <a:normAutofit fontScale="90000"/>
          </a:bodyPr>
          <a:lstStyle/>
          <a:p>
            <a:pPr eaLnBrk="1" hangingPunct="1"/>
            <a:r>
              <a:rPr lang="en-US" dirty="0"/>
              <a:t>Research to Accelerate Absorption</a:t>
            </a:r>
          </a:p>
        </p:txBody>
      </p:sp>
      <p:sp>
        <p:nvSpPr>
          <p:cNvPr id="8195" name="Rectangle 3"/>
          <p:cNvSpPr>
            <a:spLocks noGrp="1"/>
          </p:cNvSpPr>
          <p:nvPr>
            <p:ph type="body" sz="half" idx="1"/>
          </p:nvPr>
        </p:nvSpPr>
        <p:spPr>
          <a:xfrm>
            <a:off x="431801" y="1697182"/>
            <a:ext cx="4854242" cy="4876800"/>
          </a:xfrm>
        </p:spPr>
        <p:txBody>
          <a:bodyPr>
            <a:normAutofit fontScale="70000" lnSpcReduction="20000"/>
          </a:bodyPr>
          <a:lstStyle/>
          <a:p>
            <a:r>
              <a:rPr lang="en-US" dirty="0"/>
              <a:t>Become a sponge: read everything you can about the subject to prepare for brainstorming</a:t>
            </a:r>
          </a:p>
          <a:p>
            <a:r>
              <a:rPr lang="en-US" dirty="0"/>
              <a:t>Start with the front of the SOW</a:t>
            </a:r>
          </a:p>
          <a:p>
            <a:r>
              <a:rPr lang="en-US" dirty="0"/>
              <a:t>Draw or export into a mind map the tree-like representation of the SOW – the Work Breakdown Structure</a:t>
            </a:r>
          </a:p>
          <a:p>
            <a:r>
              <a:rPr lang="en-US" dirty="0"/>
              <a:t>Research documents that show different facets of the program and subject matter</a:t>
            </a:r>
          </a:p>
          <a:p>
            <a:pPr lvl="1">
              <a:lnSpc>
                <a:spcPct val="90000"/>
              </a:lnSpc>
              <a:buFont typeface="Arial" charset="0"/>
              <a:buChar char="-"/>
            </a:pPr>
            <a:r>
              <a:rPr lang="en-US" dirty="0"/>
              <a:t>First understand what's in the document and then jump to the most useful parts </a:t>
            </a:r>
          </a:p>
          <a:p>
            <a:pPr lvl="1">
              <a:lnSpc>
                <a:spcPct val="90000"/>
              </a:lnSpc>
              <a:buFont typeface="Arial" charset="0"/>
              <a:buChar char="-"/>
            </a:pPr>
            <a:r>
              <a:rPr lang="en-US" dirty="0"/>
              <a:t>Do not read every part of every document – use AI to distill it </a:t>
            </a:r>
          </a:p>
          <a:p>
            <a:pPr lvl="1">
              <a:lnSpc>
                <a:spcPct val="90000"/>
              </a:lnSpc>
              <a:buFont typeface="Arial" charset="0"/>
              <a:buChar char="-"/>
            </a:pPr>
            <a:r>
              <a:rPr lang="en-US" dirty="0"/>
              <a:t>If a subject is completely new, ask AI to explain it “like to a 12-year-old” and/or find a primer on websites such as Wikipedia</a:t>
            </a:r>
          </a:p>
          <a:p>
            <a:r>
              <a:rPr lang="en-US" dirty="0"/>
              <a:t>Write out key terminology and look up acronyms and concepts – it is just like learning a foreign language</a:t>
            </a:r>
          </a:p>
        </p:txBody>
      </p:sp>
      <p:pic>
        <p:nvPicPr>
          <p:cNvPr id="3" name="Picture 2" descr="A person looking at papers&#10;&#10;Description automatically generated">
            <a:extLst>
              <a:ext uri="{FF2B5EF4-FFF2-40B4-BE49-F238E27FC236}">
                <a16:creationId xmlns:a16="http://schemas.microsoft.com/office/drawing/2014/main" id="{2604B6B4-837A-03FD-BAC1-DB6A95C0A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94817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fade">
                                      <p:cBhvr>
                                        <p:cTn id="7" dur="1000"/>
                                        <p:tgtEl>
                                          <p:spTgt spid="8195">
                                            <p:txEl>
                                              <p:pRg st="0" end="0"/>
                                            </p:txEl>
                                          </p:spTgt>
                                        </p:tgtEl>
                                      </p:cBhvr>
                                    </p:animEffect>
                                    <p:anim calcmode="lin" valueType="num">
                                      <p:cBhvr>
                                        <p:cTn id="8" dur="1000" fill="hold"/>
                                        <p:tgtEl>
                                          <p:spTgt spid="819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19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195">
                                            <p:txEl>
                                              <p:pRg st="1" end="1"/>
                                            </p:txEl>
                                          </p:spTgt>
                                        </p:tgtEl>
                                        <p:attrNameLst>
                                          <p:attrName>style.visibility</p:attrName>
                                        </p:attrNameLst>
                                      </p:cBhvr>
                                      <p:to>
                                        <p:strVal val="visible"/>
                                      </p:to>
                                    </p:set>
                                    <p:animEffect transition="in" filter="fade">
                                      <p:cBhvr>
                                        <p:cTn id="14" dur="1000"/>
                                        <p:tgtEl>
                                          <p:spTgt spid="8195">
                                            <p:txEl>
                                              <p:pRg st="1" end="1"/>
                                            </p:txEl>
                                          </p:spTgt>
                                        </p:tgtEl>
                                      </p:cBhvr>
                                    </p:animEffect>
                                    <p:anim calcmode="lin" valueType="num">
                                      <p:cBhvr>
                                        <p:cTn id="15" dur="1000" fill="hold"/>
                                        <p:tgtEl>
                                          <p:spTgt spid="819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19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195">
                                            <p:txEl>
                                              <p:pRg st="2" end="2"/>
                                            </p:txEl>
                                          </p:spTgt>
                                        </p:tgtEl>
                                        <p:attrNameLst>
                                          <p:attrName>style.visibility</p:attrName>
                                        </p:attrNameLst>
                                      </p:cBhvr>
                                      <p:to>
                                        <p:strVal val="visible"/>
                                      </p:to>
                                    </p:set>
                                    <p:animEffect transition="in" filter="fade">
                                      <p:cBhvr>
                                        <p:cTn id="21" dur="1000"/>
                                        <p:tgtEl>
                                          <p:spTgt spid="8195">
                                            <p:txEl>
                                              <p:pRg st="2" end="2"/>
                                            </p:txEl>
                                          </p:spTgt>
                                        </p:tgtEl>
                                      </p:cBhvr>
                                    </p:animEffect>
                                    <p:anim calcmode="lin" valueType="num">
                                      <p:cBhvr>
                                        <p:cTn id="22" dur="1000" fill="hold"/>
                                        <p:tgtEl>
                                          <p:spTgt spid="819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19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195">
                                            <p:txEl>
                                              <p:pRg st="3" end="3"/>
                                            </p:txEl>
                                          </p:spTgt>
                                        </p:tgtEl>
                                        <p:attrNameLst>
                                          <p:attrName>style.visibility</p:attrName>
                                        </p:attrNameLst>
                                      </p:cBhvr>
                                      <p:to>
                                        <p:strVal val="visible"/>
                                      </p:to>
                                    </p:set>
                                    <p:animEffect transition="in" filter="fade">
                                      <p:cBhvr>
                                        <p:cTn id="28" dur="1000"/>
                                        <p:tgtEl>
                                          <p:spTgt spid="8195">
                                            <p:txEl>
                                              <p:pRg st="3" end="3"/>
                                            </p:txEl>
                                          </p:spTgt>
                                        </p:tgtEl>
                                      </p:cBhvr>
                                    </p:animEffect>
                                    <p:anim calcmode="lin" valueType="num">
                                      <p:cBhvr>
                                        <p:cTn id="29" dur="1000" fill="hold"/>
                                        <p:tgtEl>
                                          <p:spTgt spid="819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195">
                                            <p:txEl>
                                              <p:pRg st="3" end="3"/>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8195">
                                            <p:txEl>
                                              <p:pRg st="4" end="4"/>
                                            </p:txEl>
                                          </p:spTgt>
                                        </p:tgtEl>
                                        <p:attrNameLst>
                                          <p:attrName>style.visibility</p:attrName>
                                        </p:attrNameLst>
                                      </p:cBhvr>
                                      <p:to>
                                        <p:strVal val="visible"/>
                                      </p:to>
                                    </p:set>
                                    <p:animEffect transition="in" filter="fade">
                                      <p:cBhvr>
                                        <p:cTn id="33" dur="1000"/>
                                        <p:tgtEl>
                                          <p:spTgt spid="8195">
                                            <p:txEl>
                                              <p:pRg st="4" end="4"/>
                                            </p:txEl>
                                          </p:spTgt>
                                        </p:tgtEl>
                                      </p:cBhvr>
                                    </p:animEffect>
                                    <p:anim calcmode="lin" valueType="num">
                                      <p:cBhvr>
                                        <p:cTn id="34" dur="1000" fill="hold"/>
                                        <p:tgtEl>
                                          <p:spTgt spid="819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8195">
                                            <p:txEl>
                                              <p:pRg st="4" end="4"/>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8195">
                                            <p:txEl>
                                              <p:pRg st="5" end="5"/>
                                            </p:txEl>
                                          </p:spTgt>
                                        </p:tgtEl>
                                        <p:attrNameLst>
                                          <p:attrName>style.visibility</p:attrName>
                                        </p:attrNameLst>
                                      </p:cBhvr>
                                      <p:to>
                                        <p:strVal val="visible"/>
                                      </p:to>
                                    </p:set>
                                    <p:animEffect transition="in" filter="fade">
                                      <p:cBhvr>
                                        <p:cTn id="38" dur="1000"/>
                                        <p:tgtEl>
                                          <p:spTgt spid="8195">
                                            <p:txEl>
                                              <p:pRg st="5" end="5"/>
                                            </p:txEl>
                                          </p:spTgt>
                                        </p:tgtEl>
                                      </p:cBhvr>
                                    </p:animEffect>
                                    <p:anim calcmode="lin" valueType="num">
                                      <p:cBhvr>
                                        <p:cTn id="39" dur="1000" fill="hold"/>
                                        <p:tgtEl>
                                          <p:spTgt spid="8195">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8195">
                                            <p:txEl>
                                              <p:pRg st="5" end="5"/>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8195">
                                            <p:txEl>
                                              <p:pRg st="6" end="6"/>
                                            </p:txEl>
                                          </p:spTgt>
                                        </p:tgtEl>
                                        <p:attrNameLst>
                                          <p:attrName>style.visibility</p:attrName>
                                        </p:attrNameLst>
                                      </p:cBhvr>
                                      <p:to>
                                        <p:strVal val="visible"/>
                                      </p:to>
                                    </p:set>
                                    <p:animEffect transition="in" filter="fade">
                                      <p:cBhvr>
                                        <p:cTn id="43" dur="1000"/>
                                        <p:tgtEl>
                                          <p:spTgt spid="8195">
                                            <p:txEl>
                                              <p:pRg st="6" end="6"/>
                                            </p:txEl>
                                          </p:spTgt>
                                        </p:tgtEl>
                                      </p:cBhvr>
                                    </p:animEffect>
                                    <p:anim calcmode="lin" valueType="num">
                                      <p:cBhvr>
                                        <p:cTn id="44" dur="1000" fill="hold"/>
                                        <p:tgtEl>
                                          <p:spTgt spid="8195">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819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8195">
                                            <p:txEl>
                                              <p:pRg st="7" end="7"/>
                                            </p:txEl>
                                          </p:spTgt>
                                        </p:tgtEl>
                                        <p:attrNameLst>
                                          <p:attrName>style.visibility</p:attrName>
                                        </p:attrNameLst>
                                      </p:cBhvr>
                                      <p:to>
                                        <p:strVal val="visible"/>
                                      </p:to>
                                    </p:set>
                                    <p:animEffect transition="in" filter="fade">
                                      <p:cBhvr>
                                        <p:cTn id="50" dur="1000"/>
                                        <p:tgtEl>
                                          <p:spTgt spid="8195">
                                            <p:txEl>
                                              <p:pRg st="7" end="7"/>
                                            </p:txEl>
                                          </p:spTgt>
                                        </p:tgtEl>
                                      </p:cBhvr>
                                    </p:animEffect>
                                    <p:anim calcmode="lin" valueType="num">
                                      <p:cBhvr>
                                        <p:cTn id="51" dur="1000" fill="hold"/>
                                        <p:tgtEl>
                                          <p:spTgt spid="8195">
                                            <p:txEl>
                                              <p:pRg st="7" end="7"/>
                                            </p:txEl>
                                          </p:spTgt>
                                        </p:tgtEl>
                                        <p:attrNameLst>
                                          <p:attrName>ppt_x</p:attrName>
                                        </p:attrNameLst>
                                      </p:cBhvr>
                                      <p:tavLst>
                                        <p:tav tm="0">
                                          <p:val>
                                            <p:strVal val="#ppt_x"/>
                                          </p:val>
                                        </p:tav>
                                        <p:tav tm="100000">
                                          <p:val>
                                            <p:strVal val="#ppt_x"/>
                                          </p:val>
                                        </p:tav>
                                      </p:tavLst>
                                    </p:anim>
                                    <p:anim calcmode="lin" valueType="num">
                                      <p:cBhvr>
                                        <p:cTn id="52" dur="1000" fill="hold"/>
                                        <p:tgtEl>
                                          <p:spTgt spid="8195">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600" dirty="0"/>
              <a:t>Introductions – Who is Who</a:t>
            </a:r>
          </a:p>
        </p:txBody>
      </p:sp>
      <p:sp>
        <p:nvSpPr>
          <p:cNvPr id="2" name="Content Placeholder 1"/>
          <p:cNvSpPr>
            <a:spLocks noGrp="1"/>
          </p:cNvSpPr>
          <p:nvPr>
            <p:ph idx="1"/>
          </p:nvPr>
        </p:nvSpPr>
        <p:spPr>
          <a:xfrm>
            <a:off x="5867400" y="1966913"/>
            <a:ext cx="5813612" cy="4525962"/>
          </a:xfrm>
        </p:spPr>
        <p:txBody>
          <a:bodyPr/>
          <a:lstStyle/>
          <a:p>
            <a:pPr>
              <a:lnSpc>
                <a:spcPct val="150000"/>
              </a:lnSpc>
            </a:pPr>
            <a:r>
              <a:rPr lang="en-US" sz="2000" dirty="0"/>
              <a:t>Your Name and Position</a:t>
            </a:r>
            <a:endParaRPr lang="en-US" sz="1200" dirty="0"/>
          </a:p>
          <a:p>
            <a:pPr>
              <a:lnSpc>
                <a:spcPct val="150000"/>
              </a:lnSpc>
            </a:pPr>
            <a:r>
              <a:rPr lang="en-US" sz="2000" dirty="0"/>
              <a:t>An interesting fact about your life</a:t>
            </a:r>
          </a:p>
          <a:p>
            <a:pPr>
              <a:lnSpc>
                <a:spcPct val="150000"/>
              </a:lnSpc>
            </a:pPr>
            <a:r>
              <a:rPr lang="en-US" sz="2000" dirty="0"/>
              <a:t>Your experience with proposal management</a:t>
            </a:r>
            <a:endParaRPr lang="en-US" sz="1600" dirty="0"/>
          </a:p>
          <a:p>
            <a:pPr>
              <a:lnSpc>
                <a:spcPct val="150000"/>
              </a:lnSpc>
            </a:pPr>
            <a:r>
              <a:rPr lang="en-US" sz="2000" dirty="0"/>
              <a:t>What are you looking to get out of this training?</a:t>
            </a:r>
          </a:p>
          <a:p>
            <a:pPr>
              <a:lnSpc>
                <a:spcPct val="150000"/>
              </a:lnSpc>
              <a:buNone/>
            </a:pPr>
            <a:endParaRPr lang="en-US" sz="2000" dirty="0"/>
          </a:p>
        </p:txBody>
      </p:sp>
      <p:pic>
        <p:nvPicPr>
          <p:cNvPr id="6" name="Picture 5" descr="my name is.bmp"/>
          <p:cNvPicPr>
            <a:picLocks noChangeAspect="1"/>
          </p:cNvPicPr>
          <p:nvPr/>
        </p:nvPicPr>
        <p:blipFill>
          <a:blip r:embed="rId2"/>
          <a:stretch>
            <a:fillRect/>
          </a:stretch>
        </p:blipFill>
        <p:spPr>
          <a:xfrm>
            <a:off x="838199" y="2102056"/>
            <a:ext cx="3612153" cy="2362200"/>
          </a:xfrm>
          <a:prstGeom prst="rect">
            <a:avLst/>
          </a:prstGeom>
        </p:spPr>
      </p:pic>
    </p:spTree>
    <p:extLst>
      <p:ext uri="{BB962C8B-B14F-4D97-AF65-F5344CB8AC3E}">
        <p14:creationId xmlns:p14="http://schemas.microsoft.com/office/powerpoint/2010/main" val="394550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1" y="365125"/>
            <a:ext cx="4457699" cy="1041643"/>
          </a:xfrm>
        </p:spPr>
        <p:txBody>
          <a:bodyPr>
            <a:normAutofit fontScale="90000"/>
          </a:bodyPr>
          <a:lstStyle/>
          <a:p>
            <a:r>
              <a:rPr lang="en-US" dirty="0"/>
              <a:t>Read Materials Quickly</a:t>
            </a:r>
          </a:p>
        </p:txBody>
      </p:sp>
      <p:sp>
        <p:nvSpPr>
          <p:cNvPr id="3" name="Content Placeholder 2"/>
          <p:cNvSpPr>
            <a:spLocks noGrp="1"/>
          </p:cNvSpPr>
          <p:nvPr>
            <p:ph idx="1"/>
          </p:nvPr>
        </p:nvSpPr>
        <p:spPr>
          <a:xfrm>
            <a:off x="533400" y="1756065"/>
            <a:ext cx="4699000" cy="4525963"/>
          </a:xfrm>
        </p:spPr>
        <p:txBody>
          <a:bodyPr>
            <a:normAutofit fontScale="77500" lnSpcReduction="20000"/>
          </a:bodyPr>
          <a:lstStyle/>
          <a:p>
            <a:r>
              <a:rPr lang="en-US" dirty="0"/>
              <a:t>Preview the whole material: titles, structure, organization, key landmarks</a:t>
            </a:r>
          </a:p>
          <a:p>
            <a:r>
              <a:rPr lang="en-US" dirty="0"/>
              <a:t>Decide what you could gain from each item</a:t>
            </a:r>
          </a:p>
          <a:p>
            <a:r>
              <a:rPr lang="en-US" dirty="0"/>
              <a:t>Isolate necessary information into sections – decide what you will read in detail vs. skim</a:t>
            </a:r>
          </a:p>
          <a:p>
            <a:r>
              <a:rPr lang="en-US" dirty="0"/>
              <a:t>Decide what questions you want to answer – use AI to help</a:t>
            </a:r>
          </a:p>
          <a:p>
            <a:r>
              <a:rPr lang="en-US" dirty="0"/>
              <a:t>Preview for main ideas and key words using AI</a:t>
            </a:r>
          </a:p>
          <a:p>
            <a:r>
              <a:rPr lang="en-US" dirty="0"/>
              <a:t>Read and take notes</a:t>
            </a:r>
          </a:p>
          <a:p>
            <a:r>
              <a:rPr lang="en-US" dirty="0"/>
              <a:t>Organize information the way it would be useful for the proposal</a:t>
            </a:r>
          </a:p>
        </p:txBody>
      </p:sp>
      <p:pic>
        <p:nvPicPr>
          <p:cNvPr id="1026" name="Picture 2" descr="http://farm5.static.flickr.com/4085/4988004481_68c9c753ae.jpg"/>
          <p:cNvPicPr>
            <a:picLocks noChangeAspect="1" noChangeArrowheads="1"/>
          </p:cNvPicPr>
          <p:nvPr/>
        </p:nvPicPr>
        <p:blipFill rotWithShape="1">
          <a:blip r:embed="rId2">
            <a:extLst>
              <a:ext uri="{28A0092B-C50C-407E-A947-70E740481C1C}">
                <a14:useLocalDpi xmlns:a14="http://schemas.microsoft.com/office/drawing/2010/main" val="0"/>
              </a:ext>
            </a:extLst>
          </a:blip>
          <a:srcRect l="3618" t="3131" r="3443" b="3095"/>
          <a:stretch/>
        </p:blipFill>
        <p:spPr bwMode="auto">
          <a:xfrm>
            <a:off x="5392300" y="0"/>
            <a:ext cx="6796948" cy="6858000"/>
          </a:xfrm>
          <a:prstGeom prst="rect">
            <a:avLst/>
          </a:prstGeom>
        </p:spPr>
      </p:pic>
    </p:spTree>
    <p:extLst>
      <p:ext uri="{BB962C8B-B14F-4D97-AF65-F5344CB8AC3E}">
        <p14:creationId xmlns:p14="http://schemas.microsoft.com/office/powerpoint/2010/main" val="373054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7 Exercise 1</a:t>
            </a:r>
          </a:p>
        </p:txBody>
      </p:sp>
      <p:sp>
        <p:nvSpPr>
          <p:cNvPr id="3" name="Content Placeholder 2"/>
          <p:cNvSpPr>
            <a:spLocks noGrp="1"/>
          </p:cNvSpPr>
          <p:nvPr>
            <p:ph idx="1"/>
          </p:nvPr>
        </p:nvSpPr>
        <p:spPr>
          <a:xfrm>
            <a:off x="838199" y="1603096"/>
            <a:ext cx="6985001" cy="2002550"/>
          </a:xfrm>
        </p:spPr>
        <p:txBody>
          <a:bodyPr>
            <a:normAutofit/>
          </a:bodyPr>
          <a:lstStyle/>
          <a:p>
            <a:r>
              <a:rPr lang="en-US" dirty="0"/>
              <a:t>Read the text quickly, applying the techniques you just learned, including AI</a:t>
            </a:r>
          </a:p>
          <a:p>
            <a:r>
              <a:rPr lang="en-US" dirty="0"/>
              <a:t>Determine what the text is all about</a:t>
            </a:r>
          </a:p>
          <a:p>
            <a:r>
              <a:rPr lang="en-US" dirty="0"/>
              <a:t>Highlight the key terminology, and look it up</a:t>
            </a:r>
          </a:p>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198" t="19706" r="28091" b="9975"/>
          <a:stretch/>
        </p:blipFill>
        <p:spPr bwMode="auto">
          <a:xfrm>
            <a:off x="8174037" y="1708456"/>
            <a:ext cx="3380153" cy="4353424"/>
          </a:xfrm>
          <a:prstGeom prst="rect">
            <a:avLst/>
          </a:prstGeom>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9036" y="3605646"/>
            <a:ext cx="3581400" cy="2385060"/>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57920598-A45A-A2EE-96F5-573DF42E28B4}"/>
              </a:ext>
            </a:extLst>
          </p:cNvPr>
          <p:cNvSpPr txBox="1"/>
          <p:nvPr/>
        </p:nvSpPr>
        <p:spPr>
          <a:xfrm>
            <a:off x="5121273" y="5194376"/>
            <a:ext cx="3052764" cy="923330"/>
          </a:xfrm>
          <a:prstGeom prst="rect">
            <a:avLst/>
          </a:prstGeom>
          <a:noFill/>
        </p:spPr>
        <p:txBody>
          <a:bodyPr wrap="square">
            <a:spAutoFit/>
          </a:bodyPr>
          <a:lstStyle/>
          <a:p>
            <a:r>
              <a:rPr lang="en-US" b="1" dirty="0"/>
              <a:t>See file </a:t>
            </a:r>
            <a:r>
              <a:rPr lang="en-US" b="1" dirty="0">
                <a:solidFill>
                  <a:schemeClr val="accent1"/>
                </a:solidFill>
              </a:rPr>
              <a:t>Module 7 Case Study for becoming an expert - Laser Weapons.docx</a:t>
            </a:r>
          </a:p>
        </p:txBody>
      </p:sp>
    </p:spTree>
    <p:extLst>
      <p:ext uri="{BB962C8B-B14F-4D97-AF65-F5344CB8AC3E}">
        <p14:creationId xmlns:p14="http://schemas.microsoft.com/office/powerpoint/2010/main" val="182044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807027" y="254001"/>
            <a:ext cx="4590473" cy="1143000"/>
          </a:xfrm>
        </p:spPr>
        <p:txBody>
          <a:bodyPr>
            <a:normAutofit fontScale="90000"/>
          </a:bodyPr>
          <a:lstStyle/>
          <a:p>
            <a:pPr eaLnBrk="1" hangingPunct="1"/>
            <a:r>
              <a:rPr lang="en-US" dirty="0"/>
              <a:t>Active Listening Phase</a:t>
            </a:r>
          </a:p>
        </p:txBody>
      </p:sp>
      <p:sp>
        <p:nvSpPr>
          <p:cNvPr id="9219" name="Rectangle 3"/>
          <p:cNvSpPr>
            <a:spLocks noGrp="1"/>
          </p:cNvSpPr>
          <p:nvPr>
            <p:ph type="body" sz="half" idx="1"/>
          </p:nvPr>
        </p:nvSpPr>
        <p:spPr>
          <a:xfrm>
            <a:off x="807027" y="1697183"/>
            <a:ext cx="4323773" cy="4741716"/>
          </a:xfrm>
        </p:spPr>
        <p:txBody>
          <a:bodyPr>
            <a:normAutofit fontScale="70000" lnSpcReduction="20000"/>
          </a:bodyPr>
          <a:lstStyle/>
          <a:p>
            <a:r>
              <a:rPr lang="en-US" dirty="0"/>
              <a:t>Ask questions (use a brainstorming checklist), and listen to the SMEs discuss the subject matter</a:t>
            </a:r>
          </a:p>
          <a:p>
            <a:r>
              <a:rPr lang="en-US" dirty="0"/>
              <a:t>Pick out the words you know, and focus on things that currently make sense</a:t>
            </a:r>
          </a:p>
          <a:p>
            <a:r>
              <a:rPr lang="en-US" dirty="0"/>
              <a:t>When your mind drifts </a:t>
            </a:r>
            <a:r>
              <a:rPr lang="en-US" b="1" dirty="0"/>
              <a:t>yet again</a:t>
            </a:r>
            <a:r>
              <a:rPr lang="en-US" dirty="0"/>
              <a:t>, forcefully direct it back to the material or discussion </a:t>
            </a:r>
          </a:p>
          <a:p>
            <a:r>
              <a:rPr lang="en-US" dirty="0"/>
              <a:t>Take detailed notes</a:t>
            </a:r>
          </a:p>
          <a:p>
            <a:r>
              <a:rPr lang="en-US" dirty="0"/>
              <a:t>Ponder the meaning behind each point</a:t>
            </a:r>
          </a:p>
          <a:p>
            <a:r>
              <a:rPr lang="en-US" dirty="0"/>
              <a:t>Focus on each person who is talking, and make eye contact</a:t>
            </a:r>
          </a:p>
          <a:p>
            <a:r>
              <a:rPr lang="en-US" dirty="0"/>
              <a:t>Maintain attentive posture</a:t>
            </a:r>
          </a:p>
          <a:p>
            <a:r>
              <a:rPr lang="en-US" dirty="0"/>
              <a:t>Repeat some of the points they make, clarify them, and paraphrase</a:t>
            </a:r>
          </a:p>
        </p:txBody>
      </p:sp>
      <p:pic>
        <p:nvPicPr>
          <p:cNvPr id="5" name="Picture 4" descr="A person sitting at a table with a pen and computer&#10;&#10;Description automatically generated">
            <a:extLst>
              <a:ext uri="{FF2B5EF4-FFF2-40B4-BE49-F238E27FC236}">
                <a16:creationId xmlns:a16="http://schemas.microsoft.com/office/drawing/2014/main" id="{DB929024-55AB-45E7-BD7C-D6A2E2A71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73699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animEffect transition="in" filter="fade">
                                      <p:cBhvr>
                                        <p:cTn id="7" dur="1000"/>
                                        <p:tgtEl>
                                          <p:spTgt spid="9219">
                                            <p:txEl>
                                              <p:pRg st="0" end="0"/>
                                            </p:txEl>
                                          </p:spTgt>
                                        </p:tgtEl>
                                      </p:cBhvr>
                                    </p:animEffect>
                                    <p:anim calcmode="lin" valueType="num">
                                      <p:cBhvr>
                                        <p:cTn id="8" dur="1000" fill="hold"/>
                                        <p:tgtEl>
                                          <p:spTgt spid="92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2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219">
                                            <p:txEl>
                                              <p:pRg st="1" end="1"/>
                                            </p:txEl>
                                          </p:spTgt>
                                        </p:tgtEl>
                                        <p:attrNameLst>
                                          <p:attrName>style.visibility</p:attrName>
                                        </p:attrNameLst>
                                      </p:cBhvr>
                                      <p:to>
                                        <p:strVal val="visible"/>
                                      </p:to>
                                    </p:set>
                                    <p:animEffect transition="in" filter="fade">
                                      <p:cBhvr>
                                        <p:cTn id="14" dur="1000"/>
                                        <p:tgtEl>
                                          <p:spTgt spid="9219">
                                            <p:txEl>
                                              <p:pRg st="1" end="1"/>
                                            </p:txEl>
                                          </p:spTgt>
                                        </p:tgtEl>
                                      </p:cBhvr>
                                    </p:animEffect>
                                    <p:anim calcmode="lin" valueType="num">
                                      <p:cBhvr>
                                        <p:cTn id="15" dur="1000" fill="hold"/>
                                        <p:tgtEl>
                                          <p:spTgt spid="92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2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219">
                                            <p:txEl>
                                              <p:pRg st="2" end="2"/>
                                            </p:txEl>
                                          </p:spTgt>
                                        </p:tgtEl>
                                        <p:attrNameLst>
                                          <p:attrName>style.visibility</p:attrName>
                                        </p:attrNameLst>
                                      </p:cBhvr>
                                      <p:to>
                                        <p:strVal val="visible"/>
                                      </p:to>
                                    </p:set>
                                    <p:animEffect transition="in" filter="fade">
                                      <p:cBhvr>
                                        <p:cTn id="21" dur="1000"/>
                                        <p:tgtEl>
                                          <p:spTgt spid="9219">
                                            <p:txEl>
                                              <p:pRg st="2" end="2"/>
                                            </p:txEl>
                                          </p:spTgt>
                                        </p:tgtEl>
                                      </p:cBhvr>
                                    </p:animEffect>
                                    <p:anim calcmode="lin" valueType="num">
                                      <p:cBhvr>
                                        <p:cTn id="22" dur="1000" fill="hold"/>
                                        <p:tgtEl>
                                          <p:spTgt spid="921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21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219">
                                            <p:txEl>
                                              <p:pRg st="3" end="3"/>
                                            </p:txEl>
                                          </p:spTgt>
                                        </p:tgtEl>
                                        <p:attrNameLst>
                                          <p:attrName>style.visibility</p:attrName>
                                        </p:attrNameLst>
                                      </p:cBhvr>
                                      <p:to>
                                        <p:strVal val="visible"/>
                                      </p:to>
                                    </p:set>
                                    <p:animEffect transition="in" filter="fade">
                                      <p:cBhvr>
                                        <p:cTn id="28" dur="1000"/>
                                        <p:tgtEl>
                                          <p:spTgt spid="9219">
                                            <p:txEl>
                                              <p:pRg st="3" end="3"/>
                                            </p:txEl>
                                          </p:spTgt>
                                        </p:tgtEl>
                                      </p:cBhvr>
                                    </p:animEffect>
                                    <p:anim calcmode="lin" valueType="num">
                                      <p:cBhvr>
                                        <p:cTn id="29" dur="1000" fill="hold"/>
                                        <p:tgtEl>
                                          <p:spTgt spid="921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21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219">
                                            <p:txEl>
                                              <p:pRg st="4" end="4"/>
                                            </p:txEl>
                                          </p:spTgt>
                                        </p:tgtEl>
                                        <p:attrNameLst>
                                          <p:attrName>style.visibility</p:attrName>
                                        </p:attrNameLst>
                                      </p:cBhvr>
                                      <p:to>
                                        <p:strVal val="visible"/>
                                      </p:to>
                                    </p:set>
                                    <p:animEffect transition="in" filter="fade">
                                      <p:cBhvr>
                                        <p:cTn id="35" dur="1000"/>
                                        <p:tgtEl>
                                          <p:spTgt spid="9219">
                                            <p:txEl>
                                              <p:pRg st="4" end="4"/>
                                            </p:txEl>
                                          </p:spTgt>
                                        </p:tgtEl>
                                      </p:cBhvr>
                                    </p:animEffect>
                                    <p:anim calcmode="lin" valueType="num">
                                      <p:cBhvr>
                                        <p:cTn id="36" dur="1000" fill="hold"/>
                                        <p:tgtEl>
                                          <p:spTgt spid="921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21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219">
                                            <p:txEl>
                                              <p:pRg st="5" end="5"/>
                                            </p:txEl>
                                          </p:spTgt>
                                        </p:tgtEl>
                                        <p:attrNameLst>
                                          <p:attrName>style.visibility</p:attrName>
                                        </p:attrNameLst>
                                      </p:cBhvr>
                                      <p:to>
                                        <p:strVal val="visible"/>
                                      </p:to>
                                    </p:set>
                                    <p:animEffect transition="in" filter="fade">
                                      <p:cBhvr>
                                        <p:cTn id="42" dur="1000"/>
                                        <p:tgtEl>
                                          <p:spTgt spid="9219">
                                            <p:txEl>
                                              <p:pRg st="5" end="5"/>
                                            </p:txEl>
                                          </p:spTgt>
                                        </p:tgtEl>
                                      </p:cBhvr>
                                    </p:animEffect>
                                    <p:anim calcmode="lin" valueType="num">
                                      <p:cBhvr>
                                        <p:cTn id="43" dur="1000" fill="hold"/>
                                        <p:tgtEl>
                                          <p:spTgt spid="921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921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219">
                                            <p:txEl>
                                              <p:pRg st="6" end="6"/>
                                            </p:txEl>
                                          </p:spTgt>
                                        </p:tgtEl>
                                        <p:attrNameLst>
                                          <p:attrName>style.visibility</p:attrName>
                                        </p:attrNameLst>
                                      </p:cBhvr>
                                      <p:to>
                                        <p:strVal val="visible"/>
                                      </p:to>
                                    </p:set>
                                    <p:animEffect transition="in" filter="fade">
                                      <p:cBhvr>
                                        <p:cTn id="49" dur="1000"/>
                                        <p:tgtEl>
                                          <p:spTgt spid="9219">
                                            <p:txEl>
                                              <p:pRg st="6" end="6"/>
                                            </p:txEl>
                                          </p:spTgt>
                                        </p:tgtEl>
                                      </p:cBhvr>
                                    </p:animEffect>
                                    <p:anim calcmode="lin" valueType="num">
                                      <p:cBhvr>
                                        <p:cTn id="50" dur="1000" fill="hold"/>
                                        <p:tgtEl>
                                          <p:spTgt spid="9219">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921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219">
                                            <p:txEl>
                                              <p:pRg st="7" end="7"/>
                                            </p:txEl>
                                          </p:spTgt>
                                        </p:tgtEl>
                                        <p:attrNameLst>
                                          <p:attrName>style.visibility</p:attrName>
                                        </p:attrNameLst>
                                      </p:cBhvr>
                                      <p:to>
                                        <p:strVal val="visible"/>
                                      </p:to>
                                    </p:set>
                                    <p:animEffect transition="in" filter="fade">
                                      <p:cBhvr>
                                        <p:cTn id="56" dur="1000"/>
                                        <p:tgtEl>
                                          <p:spTgt spid="9219">
                                            <p:txEl>
                                              <p:pRg st="7" end="7"/>
                                            </p:txEl>
                                          </p:spTgt>
                                        </p:tgtEl>
                                      </p:cBhvr>
                                    </p:animEffect>
                                    <p:anim calcmode="lin" valueType="num">
                                      <p:cBhvr>
                                        <p:cTn id="57" dur="1000" fill="hold"/>
                                        <p:tgtEl>
                                          <p:spTgt spid="9219">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9219">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519545" y="274638"/>
            <a:ext cx="4496955" cy="1143000"/>
          </a:xfrm>
        </p:spPr>
        <p:txBody>
          <a:bodyPr>
            <a:normAutofit fontScale="90000"/>
          </a:bodyPr>
          <a:lstStyle/>
          <a:p>
            <a:pPr eaLnBrk="1" hangingPunct="1"/>
            <a:r>
              <a:rPr lang="en-US" dirty="0"/>
              <a:t>“Play a Game” Phase</a:t>
            </a:r>
          </a:p>
        </p:txBody>
      </p:sp>
      <p:sp>
        <p:nvSpPr>
          <p:cNvPr id="10243" name="Rectangle 3"/>
          <p:cNvSpPr>
            <a:spLocks noGrp="1"/>
          </p:cNvSpPr>
          <p:nvPr>
            <p:ph type="body" sz="half" idx="1"/>
          </p:nvPr>
        </p:nvSpPr>
        <p:spPr>
          <a:xfrm>
            <a:off x="519545" y="1650542"/>
            <a:ext cx="4496955" cy="4801058"/>
          </a:xfrm>
        </p:spPr>
        <p:txBody>
          <a:bodyPr>
            <a:normAutofit fontScale="77500" lnSpcReduction="20000"/>
          </a:bodyPr>
          <a:lstStyle/>
          <a:p>
            <a:r>
              <a:rPr lang="en-US" dirty="0"/>
              <a:t>Pass yourself for a “junior expert” – do not readily confess your newness or ignorance in the field</a:t>
            </a:r>
          </a:p>
          <a:p>
            <a:r>
              <a:rPr lang="en-US" dirty="0"/>
              <a:t>Play a game to keep yourself on your toes by commanding respect from experts as a peer</a:t>
            </a:r>
          </a:p>
          <a:p>
            <a:r>
              <a:rPr lang="en-US" dirty="0"/>
              <a:t>Get a mild adrenaline rush from being put on a spot: “OK, I got this part right – how much longer can I pass for an expert?”</a:t>
            </a:r>
          </a:p>
          <a:p>
            <a:r>
              <a:rPr lang="en-US" dirty="0"/>
              <a:t>“Fake it till you make it,” playing along until you start comprehending</a:t>
            </a:r>
          </a:p>
          <a:p>
            <a:r>
              <a:rPr lang="en-US" dirty="0"/>
              <a:t>Keep in the back of your mind that you can always go back to a failsafe excuse: “I am not an expert in the field, I am a proposal manager”</a:t>
            </a:r>
          </a:p>
        </p:txBody>
      </p:sp>
      <p:pic>
        <p:nvPicPr>
          <p:cNvPr id="6" name="Picture 5" descr="A person in a suit&#10;&#10;Description automatically generated">
            <a:extLst>
              <a:ext uri="{FF2B5EF4-FFF2-40B4-BE49-F238E27FC236}">
                <a16:creationId xmlns:a16="http://schemas.microsoft.com/office/drawing/2014/main" id="{9EAD721B-94C4-5241-DE00-8C532A3FA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63863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1000"/>
                                        <p:tgtEl>
                                          <p:spTgt spid="10243">
                                            <p:txEl>
                                              <p:pRg st="0" end="0"/>
                                            </p:txEl>
                                          </p:spTgt>
                                        </p:tgtEl>
                                      </p:cBhvr>
                                    </p:animEffect>
                                    <p:anim calcmode="lin" valueType="num">
                                      <p:cBhvr>
                                        <p:cTn id="8" dur="10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243">
                                            <p:txEl>
                                              <p:pRg st="1" end="1"/>
                                            </p:txEl>
                                          </p:spTgt>
                                        </p:tgtEl>
                                        <p:attrNameLst>
                                          <p:attrName>style.visibility</p:attrName>
                                        </p:attrNameLst>
                                      </p:cBhvr>
                                      <p:to>
                                        <p:strVal val="visible"/>
                                      </p:to>
                                    </p:set>
                                    <p:animEffect transition="in" filter="fade">
                                      <p:cBhvr>
                                        <p:cTn id="14" dur="1000"/>
                                        <p:tgtEl>
                                          <p:spTgt spid="10243">
                                            <p:txEl>
                                              <p:pRg st="1" end="1"/>
                                            </p:txEl>
                                          </p:spTgt>
                                        </p:tgtEl>
                                      </p:cBhvr>
                                    </p:animEffect>
                                    <p:anim calcmode="lin" valueType="num">
                                      <p:cBhvr>
                                        <p:cTn id="15" dur="10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2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243">
                                            <p:txEl>
                                              <p:pRg st="2" end="2"/>
                                            </p:txEl>
                                          </p:spTgt>
                                        </p:tgtEl>
                                        <p:attrNameLst>
                                          <p:attrName>style.visibility</p:attrName>
                                        </p:attrNameLst>
                                      </p:cBhvr>
                                      <p:to>
                                        <p:strVal val="visible"/>
                                      </p:to>
                                    </p:set>
                                    <p:animEffect transition="in" filter="fade">
                                      <p:cBhvr>
                                        <p:cTn id="21" dur="1000"/>
                                        <p:tgtEl>
                                          <p:spTgt spid="10243">
                                            <p:txEl>
                                              <p:pRg st="2" end="2"/>
                                            </p:txEl>
                                          </p:spTgt>
                                        </p:tgtEl>
                                      </p:cBhvr>
                                    </p:animEffect>
                                    <p:anim calcmode="lin" valueType="num">
                                      <p:cBhvr>
                                        <p:cTn id="22" dur="10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2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243">
                                            <p:txEl>
                                              <p:pRg st="3" end="3"/>
                                            </p:txEl>
                                          </p:spTgt>
                                        </p:tgtEl>
                                        <p:attrNameLst>
                                          <p:attrName>style.visibility</p:attrName>
                                        </p:attrNameLst>
                                      </p:cBhvr>
                                      <p:to>
                                        <p:strVal val="visible"/>
                                      </p:to>
                                    </p:set>
                                    <p:animEffect transition="in" filter="fade">
                                      <p:cBhvr>
                                        <p:cTn id="28" dur="1000"/>
                                        <p:tgtEl>
                                          <p:spTgt spid="10243">
                                            <p:txEl>
                                              <p:pRg st="3" end="3"/>
                                            </p:txEl>
                                          </p:spTgt>
                                        </p:tgtEl>
                                      </p:cBhvr>
                                    </p:animEffect>
                                    <p:anim calcmode="lin" valueType="num">
                                      <p:cBhvr>
                                        <p:cTn id="29" dur="1000" fill="hold"/>
                                        <p:tgtEl>
                                          <p:spTgt spid="1024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24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243">
                                            <p:txEl>
                                              <p:pRg st="4" end="4"/>
                                            </p:txEl>
                                          </p:spTgt>
                                        </p:tgtEl>
                                        <p:attrNameLst>
                                          <p:attrName>style.visibility</p:attrName>
                                        </p:attrNameLst>
                                      </p:cBhvr>
                                      <p:to>
                                        <p:strVal val="visible"/>
                                      </p:to>
                                    </p:set>
                                    <p:animEffect transition="in" filter="fade">
                                      <p:cBhvr>
                                        <p:cTn id="35" dur="1000"/>
                                        <p:tgtEl>
                                          <p:spTgt spid="10243">
                                            <p:txEl>
                                              <p:pRg st="4" end="4"/>
                                            </p:txEl>
                                          </p:spTgt>
                                        </p:tgtEl>
                                      </p:cBhvr>
                                    </p:animEffect>
                                    <p:anim calcmode="lin" valueType="num">
                                      <p:cBhvr>
                                        <p:cTn id="36" dur="10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24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571500" y="249382"/>
            <a:ext cx="4838700" cy="1143000"/>
          </a:xfrm>
        </p:spPr>
        <p:txBody>
          <a:bodyPr>
            <a:normAutofit fontScale="90000"/>
          </a:bodyPr>
          <a:lstStyle/>
          <a:p>
            <a:pPr eaLnBrk="1" hangingPunct="1"/>
            <a:r>
              <a:rPr lang="en-US" dirty="0"/>
              <a:t>Participate and Process</a:t>
            </a:r>
          </a:p>
        </p:txBody>
      </p:sp>
      <p:sp>
        <p:nvSpPr>
          <p:cNvPr id="11267" name="Rectangle 3"/>
          <p:cNvSpPr>
            <a:spLocks noGrp="1"/>
          </p:cNvSpPr>
          <p:nvPr>
            <p:ph type="body" sz="half" idx="1"/>
          </p:nvPr>
        </p:nvSpPr>
        <p:spPr>
          <a:xfrm>
            <a:off x="571500" y="1641764"/>
            <a:ext cx="4421588" cy="4738254"/>
          </a:xfrm>
        </p:spPr>
        <p:txBody>
          <a:bodyPr>
            <a:normAutofit fontScale="70000" lnSpcReduction="20000"/>
          </a:bodyPr>
          <a:lstStyle/>
          <a:p>
            <a:r>
              <a:rPr lang="en-US" dirty="0"/>
              <a:t>Ask questions on things you can relate to</a:t>
            </a:r>
          </a:p>
          <a:p>
            <a:r>
              <a:rPr lang="en-US" dirty="0"/>
              <a:t>Questions that work:</a:t>
            </a:r>
          </a:p>
          <a:p>
            <a:pPr lvl="1">
              <a:lnSpc>
                <a:spcPct val="90000"/>
              </a:lnSpc>
              <a:buFont typeface="Arial" charset="0"/>
              <a:buChar char="-"/>
            </a:pPr>
            <a:r>
              <a:rPr lang="en-US" dirty="0"/>
              <a:t>Did I hear it right? You said that … </a:t>
            </a:r>
          </a:p>
          <a:p>
            <a:pPr lvl="1">
              <a:lnSpc>
                <a:spcPct val="90000"/>
              </a:lnSpc>
              <a:buFont typeface="Arial" charset="0"/>
              <a:buChar char="-"/>
            </a:pPr>
            <a:r>
              <a:rPr lang="en-US" dirty="0"/>
              <a:t>“Who is this?” or “What is this?” (if it’s </a:t>
            </a:r>
            <a:r>
              <a:rPr lang="en-US" b="1" dirty="0"/>
              <a:t>not</a:t>
            </a:r>
            <a:r>
              <a:rPr lang="en-US" dirty="0"/>
              <a:t> in the Capture Plan and is not distracting from the main conversation)</a:t>
            </a:r>
          </a:p>
          <a:p>
            <a:r>
              <a:rPr lang="en-US" dirty="0"/>
              <a:t>Learn the difference between questions:</a:t>
            </a:r>
          </a:p>
          <a:p>
            <a:pPr lvl="1">
              <a:lnSpc>
                <a:spcPct val="90000"/>
              </a:lnSpc>
              <a:buFont typeface="Arial" charset="0"/>
              <a:buChar char="-"/>
            </a:pPr>
            <a:r>
              <a:rPr lang="en-US" dirty="0"/>
              <a:t>Is it an annoying question that would distract the group and destroy my credibility?</a:t>
            </a:r>
          </a:p>
          <a:p>
            <a:pPr lvl="1">
              <a:lnSpc>
                <a:spcPct val="90000"/>
              </a:lnSpc>
              <a:buFont typeface="Arial" charset="0"/>
              <a:buChar char="-"/>
            </a:pPr>
            <a:r>
              <a:rPr lang="en-US" dirty="0"/>
              <a:t>Is it a helpful question for the group while being a helpful one for me?</a:t>
            </a:r>
          </a:p>
          <a:p>
            <a:r>
              <a:rPr lang="en-US" dirty="0"/>
              <a:t>Filter everything consciously through your understanding</a:t>
            </a:r>
          </a:p>
          <a:p>
            <a:r>
              <a:rPr lang="en-US" dirty="0"/>
              <a:t>The goal is to get to a </a:t>
            </a:r>
            <a:r>
              <a:rPr lang="en-US" b="1" dirty="0"/>
              <a:t>contextual</a:t>
            </a:r>
            <a:r>
              <a:rPr lang="en-US" dirty="0"/>
              <a:t> understanding, you don't have to understand </a:t>
            </a:r>
            <a:r>
              <a:rPr lang="en-US" b="1" dirty="0"/>
              <a:t>every</a:t>
            </a:r>
            <a:r>
              <a:rPr lang="en-US" dirty="0"/>
              <a:t> term</a:t>
            </a:r>
          </a:p>
        </p:txBody>
      </p:sp>
      <p:pic>
        <p:nvPicPr>
          <p:cNvPr id="6" name="Picture 5" descr="A person in a suit talking to a person&#10;&#10;Description automatically generated">
            <a:extLst>
              <a:ext uri="{FF2B5EF4-FFF2-40B4-BE49-F238E27FC236}">
                <a16:creationId xmlns:a16="http://schemas.microsoft.com/office/drawing/2014/main" id="{A990C59A-A05F-4D8E-9A9F-80B2DB83C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42825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fade">
                                      <p:cBhvr>
                                        <p:cTn id="7" dur="1000"/>
                                        <p:tgtEl>
                                          <p:spTgt spid="11267">
                                            <p:txEl>
                                              <p:pRg st="0" end="0"/>
                                            </p:txEl>
                                          </p:spTgt>
                                        </p:tgtEl>
                                      </p:cBhvr>
                                    </p:animEffect>
                                    <p:anim calcmode="lin" valueType="num">
                                      <p:cBhvr>
                                        <p:cTn id="8" dur="1000" fill="hold"/>
                                        <p:tgtEl>
                                          <p:spTgt spid="112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2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267">
                                            <p:txEl>
                                              <p:pRg st="1" end="1"/>
                                            </p:txEl>
                                          </p:spTgt>
                                        </p:tgtEl>
                                        <p:attrNameLst>
                                          <p:attrName>style.visibility</p:attrName>
                                        </p:attrNameLst>
                                      </p:cBhvr>
                                      <p:to>
                                        <p:strVal val="visible"/>
                                      </p:to>
                                    </p:set>
                                    <p:animEffect transition="in" filter="fade">
                                      <p:cBhvr>
                                        <p:cTn id="14" dur="1000"/>
                                        <p:tgtEl>
                                          <p:spTgt spid="11267">
                                            <p:txEl>
                                              <p:pRg st="1" end="1"/>
                                            </p:txEl>
                                          </p:spTgt>
                                        </p:tgtEl>
                                      </p:cBhvr>
                                    </p:animEffect>
                                    <p:anim calcmode="lin" valueType="num">
                                      <p:cBhvr>
                                        <p:cTn id="15" dur="1000" fill="hold"/>
                                        <p:tgtEl>
                                          <p:spTgt spid="1126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267">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animEffect transition="in" filter="fade">
                                      <p:cBhvr>
                                        <p:cTn id="19" dur="1000"/>
                                        <p:tgtEl>
                                          <p:spTgt spid="11267">
                                            <p:txEl>
                                              <p:pRg st="2" end="2"/>
                                            </p:txEl>
                                          </p:spTgt>
                                        </p:tgtEl>
                                      </p:cBhvr>
                                    </p:animEffect>
                                    <p:anim calcmode="lin" valueType="num">
                                      <p:cBhvr>
                                        <p:cTn id="20"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1267">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267">
                                            <p:txEl>
                                              <p:pRg st="3" end="3"/>
                                            </p:txEl>
                                          </p:spTgt>
                                        </p:tgtEl>
                                        <p:attrNameLst>
                                          <p:attrName>style.visibility</p:attrName>
                                        </p:attrNameLst>
                                      </p:cBhvr>
                                      <p:to>
                                        <p:strVal val="visible"/>
                                      </p:to>
                                    </p:set>
                                    <p:animEffect transition="in" filter="fade">
                                      <p:cBhvr>
                                        <p:cTn id="24" dur="1000"/>
                                        <p:tgtEl>
                                          <p:spTgt spid="11267">
                                            <p:txEl>
                                              <p:pRg st="3" end="3"/>
                                            </p:txEl>
                                          </p:spTgt>
                                        </p:tgtEl>
                                      </p:cBhvr>
                                    </p:animEffect>
                                    <p:anim calcmode="lin" valueType="num">
                                      <p:cBhvr>
                                        <p:cTn id="25" dur="10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126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1267">
                                            <p:txEl>
                                              <p:pRg st="4" end="4"/>
                                            </p:txEl>
                                          </p:spTgt>
                                        </p:tgtEl>
                                        <p:attrNameLst>
                                          <p:attrName>style.visibility</p:attrName>
                                        </p:attrNameLst>
                                      </p:cBhvr>
                                      <p:to>
                                        <p:strVal val="visible"/>
                                      </p:to>
                                    </p:set>
                                    <p:animEffect transition="in" filter="fade">
                                      <p:cBhvr>
                                        <p:cTn id="31" dur="1000"/>
                                        <p:tgtEl>
                                          <p:spTgt spid="11267">
                                            <p:txEl>
                                              <p:pRg st="4" end="4"/>
                                            </p:txEl>
                                          </p:spTgt>
                                        </p:tgtEl>
                                      </p:cBhvr>
                                    </p:animEffect>
                                    <p:anim calcmode="lin" valueType="num">
                                      <p:cBhvr>
                                        <p:cTn id="32"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1267">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1267">
                                            <p:txEl>
                                              <p:pRg st="5" end="5"/>
                                            </p:txEl>
                                          </p:spTgt>
                                        </p:tgtEl>
                                        <p:attrNameLst>
                                          <p:attrName>style.visibility</p:attrName>
                                        </p:attrNameLst>
                                      </p:cBhvr>
                                      <p:to>
                                        <p:strVal val="visible"/>
                                      </p:to>
                                    </p:set>
                                    <p:animEffect transition="in" filter="fade">
                                      <p:cBhvr>
                                        <p:cTn id="36" dur="1000"/>
                                        <p:tgtEl>
                                          <p:spTgt spid="11267">
                                            <p:txEl>
                                              <p:pRg st="5" end="5"/>
                                            </p:txEl>
                                          </p:spTgt>
                                        </p:tgtEl>
                                      </p:cBhvr>
                                    </p:animEffect>
                                    <p:anim calcmode="lin" valueType="num">
                                      <p:cBhvr>
                                        <p:cTn id="37" dur="1000" fill="hold"/>
                                        <p:tgtEl>
                                          <p:spTgt spid="11267">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1267">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267">
                                            <p:txEl>
                                              <p:pRg st="6" end="6"/>
                                            </p:txEl>
                                          </p:spTgt>
                                        </p:tgtEl>
                                        <p:attrNameLst>
                                          <p:attrName>style.visibility</p:attrName>
                                        </p:attrNameLst>
                                      </p:cBhvr>
                                      <p:to>
                                        <p:strVal val="visible"/>
                                      </p:to>
                                    </p:set>
                                    <p:animEffect transition="in" filter="fade">
                                      <p:cBhvr>
                                        <p:cTn id="41" dur="1000"/>
                                        <p:tgtEl>
                                          <p:spTgt spid="11267">
                                            <p:txEl>
                                              <p:pRg st="6" end="6"/>
                                            </p:txEl>
                                          </p:spTgt>
                                        </p:tgtEl>
                                      </p:cBhvr>
                                    </p:animEffect>
                                    <p:anim calcmode="lin" valueType="num">
                                      <p:cBhvr>
                                        <p:cTn id="42"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1126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267">
                                            <p:txEl>
                                              <p:pRg st="7" end="7"/>
                                            </p:txEl>
                                          </p:spTgt>
                                        </p:tgtEl>
                                        <p:attrNameLst>
                                          <p:attrName>style.visibility</p:attrName>
                                        </p:attrNameLst>
                                      </p:cBhvr>
                                      <p:to>
                                        <p:strVal val="visible"/>
                                      </p:to>
                                    </p:set>
                                    <p:animEffect transition="in" filter="fade">
                                      <p:cBhvr>
                                        <p:cTn id="48" dur="1000"/>
                                        <p:tgtEl>
                                          <p:spTgt spid="11267">
                                            <p:txEl>
                                              <p:pRg st="7" end="7"/>
                                            </p:txEl>
                                          </p:spTgt>
                                        </p:tgtEl>
                                      </p:cBhvr>
                                    </p:animEffect>
                                    <p:anim calcmode="lin" valueType="num">
                                      <p:cBhvr>
                                        <p:cTn id="49" dur="1000" fill="hold"/>
                                        <p:tgtEl>
                                          <p:spTgt spid="11267">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1126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1267">
                                            <p:txEl>
                                              <p:pRg st="8" end="8"/>
                                            </p:txEl>
                                          </p:spTgt>
                                        </p:tgtEl>
                                        <p:attrNameLst>
                                          <p:attrName>style.visibility</p:attrName>
                                        </p:attrNameLst>
                                      </p:cBhvr>
                                      <p:to>
                                        <p:strVal val="visible"/>
                                      </p:to>
                                    </p:set>
                                    <p:animEffect transition="in" filter="fade">
                                      <p:cBhvr>
                                        <p:cTn id="55" dur="1000"/>
                                        <p:tgtEl>
                                          <p:spTgt spid="11267">
                                            <p:txEl>
                                              <p:pRg st="8" end="8"/>
                                            </p:txEl>
                                          </p:spTgt>
                                        </p:tgtEl>
                                      </p:cBhvr>
                                    </p:animEffect>
                                    <p:anim calcmode="lin" valueType="num">
                                      <p:cBhvr>
                                        <p:cTn id="56" dur="1000" fill="hold"/>
                                        <p:tgtEl>
                                          <p:spTgt spid="11267">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1126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p:cNvSpPr>
          <p:nvPr>
            <p:ph type="title"/>
          </p:nvPr>
        </p:nvSpPr>
        <p:spPr>
          <a:xfrm>
            <a:off x="680244" y="293897"/>
            <a:ext cx="4552156" cy="1143000"/>
          </a:xfrm>
        </p:spPr>
        <p:txBody>
          <a:bodyPr>
            <a:normAutofit fontScale="90000"/>
          </a:bodyPr>
          <a:lstStyle/>
          <a:p>
            <a:pPr eaLnBrk="1" hangingPunct="1"/>
            <a:r>
              <a:rPr lang="en-US" dirty="0"/>
              <a:t>“Related Fields” Phase</a:t>
            </a:r>
          </a:p>
        </p:txBody>
      </p:sp>
      <p:sp>
        <p:nvSpPr>
          <p:cNvPr id="12291" name="Rectangle 3"/>
          <p:cNvSpPr>
            <a:spLocks noGrp="1"/>
          </p:cNvSpPr>
          <p:nvPr>
            <p:ph type="body" sz="half" idx="1"/>
          </p:nvPr>
        </p:nvSpPr>
        <p:spPr>
          <a:xfrm>
            <a:off x="842859" y="1685411"/>
            <a:ext cx="5004193" cy="4525963"/>
          </a:xfrm>
        </p:spPr>
        <p:txBody>
          <a:bodyPr>
            <a:normAutofit fontScale="92500" lnSpcReduction="20000"/>
          </a:bodyPr>
          <a:lstStyle/>
          <a:p>
            <a:r>
              <a:rPr lang="en-US" dirty="0"/>
              <a:t>Focus on:</a:t>
            </a:r>
          </a:p>
          <a:p>
            <a:pPr marL="534987" lvl="1" indent="-342900">
              <a:buSzPct val="100000"/>
              <a:buFont typeface="+mj-lt"/>
              <a:buAutoNum type="arabicPeriod"/>
            </a:pPr>
            <a:r>
              <a:rPr lang="en-US" dirty="0"/>
              <a:t>Acronyms, terms, concepts </a:t>
            </a:r>
            <a:r>
              <a:rPr lang="en-US" b="1" dirty="0"/>
              <a:t>you don't understand</a:t>
            </a:r>
          </a:p>
          <a:p>
            <a:pPr marL="800100" lvl="2">
              <a:lnSpc>
                <a:spcPct val="90000"/>
              </a:lnSpc>
              <a:buFont typeface="Arial" charset="0"/>
              <a:buChar char="-"/>
            </a:pPr>
            <a:r>
              <a:rPr lang="en-US" dirty="0"/>
              <a:t>Isolate the obstacles to comprehension: often there is something that you don't understand and that causes your brain to stall</a:t>
            </a:r>
          </a:p>
          <a:p>
            <a:pPr marL="534987" lvl="1" indent="-342900">
              <a:buSzPct val="100000"/>
              <a:buFont typeface="+mj-lt"/>
              <a:buAutoNum type="arabicPeriod"/>
            </a:pPr>
            <a:r>
              <a:rPr lang="en-US" dirty="0"/>
              <a:t>Things </a:t>
            </a:r>
            <a:r>
              <a:rPr lang="en-US" b="1" dirty="0"/>
              <a:t>you do understand</a:t>
            </a:r>
          </a:p>
          <a:p>
            <a:pPr marL="800100" lvl="2">
              <a:lnSpc>
                <a:spcPct val="90000"/>
              </a:lnSpc>
              <a:buFont typeface="Arial" charset="0"/>
              <a:buChar char="-"/>
            </a:pPr>
            <a:r>
              <a:rPr lang="en-US" dirty="0"/>
              <a:t>Each time you encounter a familiar concept, think about it in detail</a:t>
            </a:r>
          </a:p>
          <a:p>
            <a:pPr marL="800100" lvl="2">
              <a:lnSpc>
                <a:spcPct val="90000"/>
              </a:lnSpc>
              <a:buFont typeface="Arial" charset="0"/>
              <a:buChar char="-"/>
            </a:pPr>
            <a:r>
              <a:rPr lang="en-US" dirty="0"/>
              <a:t>Relate the unknown material to what you know </a:t>
            </a:r>
          </a:p>
          <a:p>
            <a:pPr marL="800100" lvl="2">
              <a:lnSpc>
                <a:spcPct val="90000"/>
              </a:lnSpc>
              <a:buFont typeface="Arial" charset="0"/>
              <a:buChar char="-"/>
            </a:pPr>
            <a:r>
              <a:rPr lang="en-US" dirty="0"/>
              <a:t>Figure out what the system/service/ product </a:t>
            </a:r>
            <a:r>
              <a:rPr lang="en-US" b="1" dirty="0"/>
              <a:t>does</a:t>
            </a:r>
            <a:r>
              <a:rPr lang="en-US" dirty="0"/>
              <a:t>, translated to a common language</a:t>
            </a:r>
          </a:p>
          <a:p>
            <a:pPr marL="800100" lvl="2">
              <a:lnSpc>
                <a:spcPct val="90000"/>
              </a:lnSpc>
              <a:buFont typeface="Arial" charset="0"/>
              <a:buChar char="-"/>
            </a:pPr>
            <a:r>
              <a:rPr lang="en-US" dirty="0"/>
              <a:t>Deduce what the customer wants in a nutshell and why – use AI to help</a:t>
            </a:r>
          </a:p>
        </p:txBody>
      </p:sp>
      <p:cxnSp>
        <p:nvCxnSpPr>
          <p:cNvPr id="5" name="Straight Connector 4"/>
          <p:cNvCxnSpPr/>
          <p:nvPr/>
        </p:nvCxnSpPr>
        <p:spPr>
          <a:xfrm flipV="1">
            <a:off x="8666453" y="2304816"/>
            <a:ext cx="1336675" cy="3001963"/>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flipV="1">
            <a:off x="7479002" y="3166828"/>
            <a:ext cx="1187450" cy="213995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666452" y="3306528"/>
            <a:ext cx="646112" cy="2000250"/>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p:cNvSpPr/>
          <p:nvPr/>
        </p:nvSpPr>
        <p:spPr>
          <a:xfrm>
            <a:off x="6709065" y="2364585"/>
            <a:ext cx="1540565" cy="801756"/>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a:defRPr/>
            </a:pPr>
            <a:r>
              <a:rPr lang="en-US" sz="1300" b="1" dirty="0">
                <a:solidFill>
                  <a:schemeClr val="tx1"/>
                </a:solidFill>
              </a:rPr>
              <a:t>Anecdotes and related stories</a:t>
            </a:r>
          </a:p>
        </p:txBody>
      </p:sp>
      <p:sp>
        <p:nvSpPr>
          <p:cNvPr id="9" name="Oval 8"/>
          <p:cNvSpPr/>
          <p:nvPr/>
        </p:nvSpPr>
        <p:spPr>
          <a:xfrm>
            <a:off x="7802370" y="5306572"/>
            <a:ext cx="1726095" cy="1133061"/>
          </a:xfrm>
          <a:prstGeom prst="ellipse">
            <a:avLst/>
          </a:prstGeom>
          <a:solidFill>
            <a:schemeClr val="tx2">
              <a:lumMod val="40000"/>
              <a:lumOff val="60000"/>
            </a:schemeClr>
          </a:solidFill>
        </p:spPr>
        <p:style>
          <a:lnRef idx="0">
            <a:schemeClr val="accent5"/>
          </a:lnRef>
          <a:fillRef idx="3">
            <a:schemeClr val="accent5"/>
          </a:fillRef>
          <a:effectRef idx="3">
            <a:schemeClr val="accent5"/>
          </a:effectRef>
          <a:fontRef idx="minor">
            <a:schemeClr val="lt1"/>
          </a:fontRef>
        </p:style>
        <p:txBody>
          <a:bodyPr anchor="ctr"/>
          <a:lstStyle/>
          <a:p>
            <a:pPr algn="ctr">
              <a:defRPr/>
            </a:pPr>
            <a:r>
              <a:rPr lang="en-US" b="1" dirty="0">
                <a:solidFill>
                  <a:schemeClr val="tx1"/>
                </a:solidFill>
              </a:rPr>
              <a:t>New Material</a:t>
            </a:r>
          </a:p>
        </p:txBody>
      </p:sp>
      <p:sp>
        <p:nvSpPr>
          <p:cNvPr id="10" name="Oval 9"/>
          <p:cNvSpPr/>
          <p:nvPr/>
        </p:nvSpPr>
        <p:spPr>
          <a:xfrm>
            <a:off x="8542833" y="3492676"/>
            <a:ext cx="2102126" cy="1467679"/>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a:defRPr/>
            </a:pPr>
            <a:r>
              <a:rPr lang="en-US" sz="1300" b="1" dirty="0"/>
              <a:t>Things you heard or learned that were “just information” before but now make sense</a:t>
            </a:r>
          </a:p>
        </p:txBody>
      </p:sp>
      <p:sp>
        <p:nvSpPr>
          <p:cNvPr id="11" name="Oval 10"/>
          <p:cNvSpPr/>
          <p:nvPr/>
        </p:nvSpPr>
        <p:spPr>
          <a:xfrm>
            <a:off x="6738880" y="3492675"/>
            <a:ext cx="1639958" cy="1048582"/>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a:defRPr/>
            </a:pPr>
            <a:r>
              <a:rPr lang="en-US" sz="1300" b="1" dirty="0"/>
              <a:t>Old training, movies, other points of reference</a:t>
            </a:r>
          </a:p>
        </p:txBody>
      </p:sp>
      <p:sp>
        <p:nvSpPr>
          <p:cNvPr id="12" name="Oval 11"/>
          <p:cNvSpPr/>
          <p:nvPr/>
        </p:nvSpPr>
        <p:spPr>
          <a:xfrm>
            <a:off x="8542834" y="2505388"/>
            <a:ext cx="1540565" cy="801756"/>
          </a:xfrm>
          <a:prstGeom prst="ellipse">
            <a:avLst/>
          </a:prstGeom>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sz="1300" b="1" dirty="0"/>
              <a:t>Other subject matters</a:t>
            </a:r>
          </a:p>
        </p:txBody>
      </p:sp>
      <p:sp>
        <p:nvSpPr>
          <p:cNvPr id="13" name="Oval 12"/>
          <p:cNvSpPr/>
          <p:nvPr/>
        </p:nvSpPr>
        <p:spPr>
          <a:xfrm>
            <a:off x="9362811" y="1685411"/>
            <a:ext cx="1282149" cy="619542"/>
          </a:xfrm>
          <a:prstGeom prst="ellipse">
            <a:avLst/>
          </a:prstGeom>
          <a:solidFill>
            <a:schemeClr val="tx1">
              <a:lumMod val="75000"/>
              <a:lumOff val="25000"/>
            </a:schemeClr>
          </a:solidFill>
        </p:spPr>
        <p:style>
          <a:lnRef idx="0">
            <a:schemeClr val="dk1"/>
          </a:lnRef>
          <a:fillRef idx="3">
            <a:schemeClr val="dk1"/>
          </a:fillRef>
          <a:effectRef idx="3">
            <a:schemeClr val="dk1"/>
          </a:effectRef>
          <a:fontRef idx="minor">
            <a:schemeClr val="lt1"/>
          </a:fontRef>
        </p:style>
        <p:txBody>
          <a:bodyPr anchor="ctr"/>
          <a:lstStyle/>
          <a:p>
            <a:pPr algn="ctr">
              <a:defRPr/>
            </a:pPr>
            <a:r>
              <a:rPr lang="en-US" sz="1300" b="1" dirty="0"/>
              <a:t>Truisms</a:t>
            </a:r>
          </a:p>
        </p:txBody>
      </p:sp>
      <p:cxnSp>
        <p:nvCxnSpPr>
          <p:cNvPr id="14" name="Straight Connector 13"/>
          <p:cNvCxnSpPr/>
          <p:nvPr/>
        </p:nvCxnSpPr>
        <p:spPr>
          <a:xfrm flipV="1">
            <a:off x="8666452" y="4960704"/>
            <a:ext cx="950912" cy="3460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flipV="1">
            <a:off x="7558378" y="4541604"/>
            <a:ext cx="1108075" cy="765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7479003" y="3166829"/>
            <a:ext cx="1474787" cy="5413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8139402" y="3306529"/>
            <a:ext cx="1173162" cy="33972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8248940" y="1995254"/>
            <a:ext cx="1114425" cy="7699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003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fade">
                                      <p:cBhvr>
                                        <p:cTn id="7" dur="1000"/>
                                        <p:tgtEl>
                                          <p:spTgt spid="12291">
                                            <p:txEl>
                                              <p:pRg st="0" end="0"/>
                                            </p:txEl>
                                          </p:spTgt>
                                        </p:tgtEl>
                                      </p:cBhvr>
                                    </p:animEffect>
                                    <p:anim calcmode="lin" valueType="num">
                                      <p:cBhvr>
                                        <p:cTn id="8" dur="10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1">
                                            <p:txEl>
                                              <p:pRg st="1" end="1"/>
                                            </p:txEl>
                                          </p:spTgt>
                                        </p:tgtEl>
                                        <p:attrNameLst>
                                          <p:attrName>style.visibility</p:attrName>
                                        </p:attrNameLst>
                                      </p:cBhvr>
                                      <p:to>
                                        <p:strVal val="visible"/>
                                      </p:to>
                                    </p:set>
                                    <p:animEffect transition="in" filter="fade">
                                      <p:cBhvr>
                                        <p:cTn id="12" dur="1000"/>
                                        <p:tgtEl>
                                          <p:spTgt spid="12291">
                                            <p:txEl>
                                              <p:pRg st="1" end="1"/>
                                            </p:txEl>
                                          </p:spTgt>
                                        </p:tgtEl>
                                      </p:cBhvr>
                                    </p:animEffect>
                                    <p:anim calcmode="lin" valueType="num">
                                      <p:cBhvr>
                                        <p:cTn id="13"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229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291">
                                            <p:txEl>
                                              <p:pRg st="2" end="2"/>
                                            </p:txEl>
                                          </p:spTgt>
                                        </p:tgtEl>
                                        <p:attrNameLst>
                                          <p:attrName>style.visibility</p:attrName>
                                        </p:attrNameLst>
                                      </p:cBhvr>
                                      <p:to>
                                        <p:strVal val="visible"/>
                                      </p:to>
                                    </p:set>
                                    <p:animEffect transition="in" filter="fade">
                                      <p:cBhvr>
                                        <p:cTn id="17" dur="1000"/>
                                        <p:tgtEl>
                                          <p:spTgt spid="12291">
                                            <p:txEl>
                                              <p:pRg st="2" end="2"/>
                                            </p:txEl>
                                          </p:spTgt>
                                        </p:tgtEl>
                                      </p:cBhvr>
                                    </p:animEffect>
                                    <p:anim calcmode="lin" valueType="num">
                                      <p:cBhvr>
                                        <p:cTn id="18" dur="1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229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291">
                                            <p:txEl>
                                              <p:pRg st="3" end="3"/>
                                            </p:txEl>
                                          </p:spTgt>
                                        </p:tgtEl>
                                        <p:attrNameLst>
                                          <p:attrName>style.visibility</p:attrName>
                                        </p:attrNameLst>
                                      </p:cBhvr>
                                      <p:to>
                                        <p:strVal val="visible"/>
                                      </p:to>
                                    </p:set>
                                    <p:animEffect transition="in" filter="fade">
                                      <p:cBhvr>
                                        <p:cTn id="24" dur="1000"/>
                                        <p:tgtEl>
                                          <p:spTgt spid="12291">
                                            <p:txEl>
                                              <p:pRg st="3" end="3"/>
                                            </p:txEl>
                                          </p:spTgt>
                                        </p:tgtEl>
                                      </p:cBhvr>
                                    </p:animEffect>
                                    <p:anim calcmode="lin" valueType="num">
                                      <p:cBhvr>
                                        <p:cTn id="25" dur="10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229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Effect transition="in" filter="fade">
                                      <p:cBhvr>
                                        <p:cTn id="31" dur="1000"/>
                                        <p:tgtEl>
                                          <p:spTgt spid="12291">
                                            <p:txEl>
                                              <p:pRg st="4" end="4"/>
                                            </p:txEl>
                                          </p:spTgt>
                                        </p:tgtEl>
                                      </p:cBhvr>
                                    </p:animEffect>
                                    <p:anim calcmode="lin" valueType="num">
                                      <p:cBhvr>
                                        <p:cTn id="32" dur="10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229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291">
                                            <p:txEl>
                                              <p:pRg st="5" end="5"/>
                                            </p:txEl>
                                          </p:spTgt>
                                        </p:tgtEl>
                                        <p:attrNameLst>
                                          <p:attrName>style.visibility</p:attrName>
                                        </p:attrNameLst>
                                      </p:cBhvr>
                                      <p:to>
                                        <p:strVal val="visible"/>
                                      </p:to>
                                    </p:set>
                                    <p:animEffect transition="in" filter="fade">
                                      <p:cBhvr>
                                        <p:cTn id="38" dur="1000"/>
                                        <p:tgtEl>
                                          <p:spTgt spid="12291">
                                            <p:txEl>
                                              <p:pRg st="5" end="5"/>
                                            </p:txEl>
                                          </p:spTgt>
                                        </p:tgtEl>
                                      </p:cBhvr>
                                    </p:animEffect>
                                    <p:anim calcmode="lin" valueType="num">
                                      <p:cBhvr>
                                        <p:cTn id="39" dur="10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1229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291">
                                            <p:txEl>
                                              <p:pRg st="6" end="6"/>
                                            </p:txEl>
                                          </p:spTgt>
                                        </p:tgtEl>
                                        <p:attrNameLst>
                                          <p:attrName>style.visibility</p:attrName>
                                        </p:attrNameLst>
                                      </p:cBhvr>
                                      <p:to>
                                        <p:strVal val="visible"/>
                                      </p:to>
                                    </p:set>
                                    <p:animEffect transition="in" filter="fade">
                                      <p:cBhvr>
                                        <p:cTn id="45" dur="1000"/>
                                        <p:tgtEl>
                                          <p:spTgt spid="12291">
                                            <p:txEl>
                                              <p:pRg st="6" end="6"/>
                                            </p:txEl>
                                          </p:spTgt>
                                        </p:tgtEl>
                                      </p:cBhvr>
                                    </p:animEffect>
                                    <p:anim calcmode="lin" valueType="num">
                                      <p:cBhvr>
                                        <p:cTn id="46" dur="10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1229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2291">
                                            <p:txEl>
                                              <p:pRg st="7" end="7"/>
                                            </p:txEl>
                                          </p:spTgt>
                                        </p:tgtEl>
                                        <p:attrNameLst>
                                          <p:attrName>style.visibility</p:attrName>
                                        </p:attrNameLst>
                                      </p:cBhvr>
                                      <p:to>
                                        <p:strVal val="visible"/>
                                      </p:to>
                                    </p:set>
                                    <p:animEffect transition="in" filter="fade">
                                      <p:cBhvr>
                                        <p:cTn id="52" dur="1000"/>
                                        <p:tgtEl>
                                          <p:spTgt spid="12291">
                                            <p:txEl>
                                              <p:pRg st="7" end="7"/>
                                            </p:txEl>
                                          </p:spTgt>
                                        </p:tgtEl>
                                      </p:cBhvr>
                                    </p:animEffect>
                                    <p:anim calcmode="lin" valueType="num">
                                      <p:cBhvr>
                                        <p:cTn id="53" dur="1000" fill="hold"/>
                                        <p:tgtEl>
                                          <p:spTgt spid="12291">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12291">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1000"/>
                                        <p:tgtEl>
                                          <p:spTgt spid="9"/>
                                        </p:tgtEl>
                                      </p:cBhvr>
                                    </p:animEffect>
                                    <p:anim calcmode="lin" valueType="num">
                                      <p:cBhvr>
                                        <p:cTn id="60" dur="1000" fill="hold"/>
                                        <p:tgtEl>
                                          <p:spTgt spid="9"/>
                                        </p:tgtEl>
                                        <p:attrNameLst>
                                          <p:attrName>ppt_x</p:attrName>
                                        </p:attrNameLst>
                                      </p:cBhvr>
                                      <p:tavLst>
                                        <p:tav tm="0">
                                          <p:val>
                                            <p:strVal val="#ppt_x"/>
                                          </p:val>
                                        </p:tav>
                                        <p:tav tm="100000">
                                          <p:val>
                                            <p:strVal val="#ppt_x"/>
                                          </p:val>
                                        </p:tav>
                                      </p:tavLst>
                                    </p:anim>
                                    <p:anim calcmode="lin" valueType="num">
                                      <p:cBhvr>
                                        <p:cTn id="6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42" presetClass="entr" presetSubtype="0" fill="hold"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fade">
                                      <p:cBhvr>
                                        <p:cTn id="71" dur="1000"/>
                                        <p:tgtEl>
                                          <p:spTgt spid="11"/>
                                        </p:tgtEl>
                                      </p:cBhvr>
                                    </p:animEffect>
                                    <p:anim calcmode="lin" valueType="num">
                                      <p:cBhvr>
                                        <p:cTn id="72" dur="1000" fill="hold"/>
                                        <p:tgtEl>
                                          <p:spTgt spid="11"/>
                                        </p:tgtEl>
                                        <p:attrNameLst>
                                          <p:attrName>ppt_x</p:attrName>
                                        </p:attrNameLst>
                                      </p:cBhvr>
                                      <p:tavLst>
                                        <p:tav tm="0">
                                          <p:val>
                                            <p:strVal val="#ppt_x"/>
                                          </p:val>
                                        </p:tav>
                                        <p:tav tm="100000">
                                          <p:val>
                                            <p:strVal val="#ppt_x"/>
                                          </p:val>
                                        </p:tav>
                                      </p:tavLst>
                                    </p:anim>
                                    <p:anim calcmode="lin" valueType="num">
                                      <p:cBhvr>
                                        <p:cTn id="7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42" presetClass="entr" presetSubtype="0" fill="hold"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1000"/>
                                        <p:tgtEl>
                                          <p:spTgt spid="6"/>
                                        </p:tgtEl>
                                      </p:cBhvr>
                                    </p:animEffect>
                                    <p:anim calcmode="lin" valueType="num">
                                      <p:cBhvr>
                                        <p:cTn id="79" dur="1000" fill="hold"/>
                                        <p:tgtEl>
                                          <p:spTgt spid="6"/>
                                        </p:tgtEl>
                                        <p:attrNameLst>
                                          <p:attrName>ppt_x</p:attrName>
                                        </p:attrNameLst>
                                      </p:cBhvr>
                                      <p:tavLst>
                                        <p:tav tm="0">
                                          <p:val>
                                            <p:strVal val="#ppt_x"/>
                                          </p:val>
                                        </p:tav>
                                        <p:tav tm="100000">
                                          <p:val>
                                            <p:strVal val="#ppt_x"/>
                                          </p:val>
                                        </p:tav>
                                      </p:tavLst>
                                    </p:anim>
                                    <p:anim calcmode="lin" valueType="num">
                                      <p:cBhvr>
                                        <p:cTn id="80" dur="1000" fill="hold"/>
                                        <p:tgtEl>
                                          <p:spTgt spid="6"/>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1000"/>
                                        <p:tgtEl>
                                          <p:spTgt spid="8"/>
                                        </p:tgtEl>
                                      </p:cBhvr>
                                    </p:animEffect>
                                    <p:anim calcmode="lin" valueType="num">
                                      <p:cBhvr>
                                        <p:cTn id="84" dur="1000" fill="hold"/>
                                        <p:tgtEl>
                                          <p:spTgt spid="8"/>
                                        </p:tgtEl>
                                        <p:attrNameLst>
                                          <p:attrName>ppt_x</p:attrName>
                                        </p:attrNameLst>
                                      </p:cBhvr>
                                      <p:tavLst>
                                        <p:tav tm="0">
                                          <p:val>
                                            <p:strVal val="#ppt_x"/>
                                          </p:val>
                                        </p:tav>
                                        <p:tav tm="100000">
                                          <p:val>
                                            <p:strVal val="#ppt_x"/>
                                          </p:val>
                                        </p:tav>
                                      </p:tavLst>
                                    </p:anim>
                                    <p:anim calcmode="lin" valueType="num">
                                      <p:cBhvr>
                                        <p:cTn id="8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42" presetClass="entr" presetSubtype="0" fill="hold" nodeType="clickEffect">
                                  <p:stCondLst>
                                    <p:cond delay="0"/>
                                  </p:stCondLst>
                                  <p:childTnLst>
                                    <p:set>
                                      <p:cBhvr>
                                        <p:cTn id="89" dur="1" fill="hold">
                                          <p:stCondLst>
                                            <p:cond delay="0"/>
                                          </p:stCondLst>
                                        </p:cTn>
                                        <p:tgtEl>
                                          <p:spTgt spid="14"/>
                                        </p:tgtEl>
                                        <p:attrNameLst>
                                          <p:attrName>style.visibility</p:attrName>
                                        </p:attrNameLst>
                                      </p:cBhvr>
                                      <p:to>
                                        <p:strVal val="visible"/>
                                      </p:to>
                                    </p:set>
                                    <p:animEffect transition="in" filter="fade">
                                      <p:cBhvr>
                                        <p:cTn id="90" dur="1000"/>
                                        <p:tgtEl>
                                          <p:spTgt spid="14"/>
                                        </p:tgtEl>
                                      </p:cBhvr>
                                    </p:animEffect>
                                    <p:anim calcmode="lin" valueType="num">
                                      <p:cBhvr>
                                        <p:cTn id="91" dur="1000" fill="hold"/>
                                        <p:tgtEl>
                                          <p:spTgt spid="14"/>
                                        </p:tgtEl>
                                        <p:attrNameLst>
                                          <p:attrName>ppt_x</p:attrName>
                                        </p:attrNameLst>
                                      </p:cBhvr>
                                      <p:tavLst>
                                        <p:tav tm="0">
                                          <p:val>
                                            <p:strVal val="#ppt_x"/>
                                          </p:val>
                                        </p:tav>
                                        <p:tav tm="100000">
                                          <p:val>
                                            <p:strVal val="#ppt_x"/>
                                          </p:val>
                                        </p:tav>
                                      </p:tavLst>
                                    </p:anim>
                                    <p:anim calcmode="lin" valueType="num">
                                      <p:cBhvr>
                                        <p:cTn id="92" dur="1000" fill="hold"/>
                                        <p:tgtEl>
                                          <p:spTgt spid="14"/>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1000"/>
                                        <p:tgtEl>
                                          <p:spTgt spid="10"/>
                                        </p:tgtEl>
                                      </p:cBhvr>
                                    </p:animEffect>
                                    <p:anim calcmode="lin" valueType="num">
                                      <p:cBhvr>
                                        <p:cTn id="96" dur="1000" fill="hold"/>
                                        <p:tgtEl>
                                          <p:spTgt spid="10"/>
                                        </p:tgtEl>
                                        <p:attrNameLst>
                                          <p:attrName>ppt_x</p:attrName>
                                        </p:attrNameLst>
                                      </p:cBhvr>
                                      <p:tavLst>
                                        <p:tav tm="0">
                                          <p:val>
                                            <p:strVal val="#ppt_x"/>
                                          </p:val>
                                        </p:tav>
                                        <p:tav tm="100000">
                                          <p:val>
                                            <p:strVal val="#ppt_x"/>
                                          </p:val>
                                        </p:tav>
                                      </p:tavLst>
                                    </p:anim>
                                    <p:anim calcmode="lin" valueType="num">
                                      <p:cBhvr>
                                        <p:cTn id="97" dur="1000" fill="hold"/>
                                        <p:tgtEl>
                                          <p:spTgt spid="10"/>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16"/>
                                        </p:tgtEl>
                                        <p:attrNameLst>
                                          <p:attrName>style.visibility</p:attrName>
                                        </p:attrNameLst>
                                      </p:cBhvr>
                                      <p:to>
                                        <p:strVal val="visible"/>
                                      </p:to>
                                    </p:set>
                                    <p:animEffect transition="in" filter="fade">
                                      <p:cBhvr>
                                        <p:cTn id="100" dur="1000"/>
                                        <p:tgtEl>
                                          <p:spTgt spid="16"/>
                                        </p:tgtEl>
                                      </p:cBhvr>
                                    </p:animEffect>
                                    <p:anim calcmode="lin" valueType="num">
                                      <p:cBhvr>
                                        <p:cTn id="101" dur="1000" fill="hold"/>
                                        <p:tgtEl>
                                          <p:spTgt spid="16"/>
                                        </p:tgtEl>
                                        <p:attrNameLst>
                                          <p:attrName>ppt_x</p:attrName>
                                        </p:attrNameLst>
                                      </p:cBhvr>
                                      <p:tavLst>
                                        <p:tav tm="0">
                                          <p:val>
                                            <p:strVal val="#ppt_x"/>
                                          </p:val>
                                        </p:tav>
                                        <p:tav tm="100000">
                                          <p:val>
                                            <p:strVal val="#ppt_x"/>
                                          </p:val>
                                        </p:tav>
                                      </p:tavLst>
                                    </p:anim>
                                    <p:anim calcmode="lin" valueType="num">
                                      <p:cBhvr>
                                        <p:cTn id="10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42" presetClass="entr" presetSubtype="0" fill="hold" nodeType="click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fade">
                                      <p:cBhvr>
                                        <p:cTn id="107" dur="1000"/>
                                        <p:tgtEl>
                                          <p:spTgt spid="18"/>
                                        </p:tgtEl>
                                      </p:cBhvr>
                                    </p:animEffect>
                                    <p:anim calcmode="lin" valueType="num">
                                      <p:cBhvr>
                                        <p:cTn id="108" dur="1000" fill="hold"/>
                                        <p:tgtEl>
                                          <p:spTgt spid="18"/>
                                        </p:tgtEl>
                                        <p:attrNameLst>
                                          <p:attrName>ppt_x</p:attrName>
                                        </p:attrNameLst>
                                      </p:cBhvr>
                                      <p:tavLst>
                                        <p:tav tm="0">
                                          <p:val>
                                            <p:strVal val="#ppt_x"/>
                                          </p:val>
                                        </p:tav>
                                        <p:tav tm="100000">
                                          <p:val>
                                            <p:strVal val="#ppt_x"/>
                                          </p:val>
                                        </p:tav>
                                      </p:tavLst>
                                    </p:anim>
                                    <p:anim calcmode="lin" valueType="num">
                                      <p:cBhvr>
                                        <p:cTn id="109" dur="1000" fill="hold"/>
                                        <p:tgtEl>
                                          <p:spTgt spid="18"/>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1000"/>
                                        <p:tgtEl>
                                          <p:spTgt spid="13"/>
                                        </p:tgtEl>
                                      </p:cBhvr>
                                    </p:animEffect>
                                    <p:anim calcmode="lin" valueType="num">
                                      <p:cBhvr>
                                        <p:cTn id="113" dur="1000" fill="hold"/>
                                        <p:tgtEl>
                                          <p:spTgt spid="13"/>
                                        </p:tgtEl>
                                        <p:attrNameLst>
                                          <p:attrName>ppt_x</p:attrName>
                                        </p:attrNameLst>
                                      </p:cBhvr>
                                      <p:tavLst>
                                        <p:tav tm="0">
                                          <p:val>
                                            <p:strVal val="#ppt_x"/>
                                          </p:val>
                                        </p:tav>
                                        <p:tav tm="100000">
                                          <p:val>
                                            <p:strVal val="#ppt_x"/>
                                          </p:val>
                                        </p:tav>
                                      </p:tavLst>
                                    </p:anim>
                                    <p:anim calcmode="lin" valueType="num">
                                      <p:cBhvr>
                                        <p:cTn id="114" dur="1000" fill="hold"/>
                                        <p:tgtEl>
                                          <p:spTgt spid="13"/>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fade">
                                      <p:cBhvr>
                                        <p:cTn id="117" dur="1000"/>
                                        <p:tgtEl>
                                          <p:spTgt spid="5"/>
                                        </p:tgtEl>
                                      </p:cBhvr>
                                    </p:animEffect>
                                    <p:anim calcmode="lin" valueType="num">
                                      <p:cBhvr>
                                        <p:cTn id="118" dur="1000" fill="hold"/>
                                        <p:tgtEl>
                                          <p:spTgt spid="5"/>
                                        </p:tgtEl>
                                        <p:attrNameLst>
                                          <p:attrName>ppt_x</p:attrName>
                                        </p:attrNameLst>
                                      </p:cBhvr>
                                      <p:tavLst>
                                        <p:tav tm="0">
                                          <p:val>
                                            <p:strVal val="#ppt_x"/>
                                          </p:val>
                                        </p:tav>
                                        <p:tav tm="100000">
                                          <p:val>
                                            <p:strVal val="#ppt_x"/>
                                          </p:val>
                                        </p:tav>
                                      </p:tavLst>
                                    </p:anim>
                                    <p:anim calcmode="lin" valueType="num">
                                      <p:cBhvr>
                                        <p:cTn id="1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42" presetClass="entr" presetSubtype="0" fill="hold" nodeType="clickEffect">
                                  <p:stCondLst>
                                    <p:cond delay="0"/>
                                  </p:stCondLst>
                                  <p:childTnLst>
                                    <p:set>
                                      <p:cBhvr>
                                        <p:cTn id="123" dur="1" fill="hold">
                                          <p:stCondLst>
                                            <p:cond delay="0"/>
                                          </p:stCondLst>
                                        </p:cTn>
                                        <p:tgtEl>
                                          <p:spTgt spid="17"/>
                                        </p:tgtEl>
                                        <p:attrNameLst>
                                          <p:attrName>style.visibility</p:attrName>
                                        </p:attrNameLst>
                                      </p:cBhvr>
                                      <p:to>
                                        <p:strVal val="visible"/>
                                      </p:to>
                                    </p:set>
                                    <p:animEffect transition="in" filter="fade">
                                      <p:cBhvr>
                                        <p:cTn id="124" dur="1000"/>
                                        <p:tgtEl>
                                          <p:spTgt spid="17"/>
                                        </p:tgtEl>
                                      </p:cBhvr>
                                    </p:animEffect>
                                    <p:anim calcmode="lin" valueType="num">
                                      <p:cBhvr>
                                        <p:cTn id="125" dur="1000" fill="hold"/>
                                        <p:tgtEl>
                                          <p:spTgt spid="17"/>
                                        </p:tgtEl>
                                        <p:attrNameLst>
                                          <p:attrName>ppt_x</p:attrName>
                                        </p:attrNameLst>
                                      </p:cBhvr>
                                      <p:tavLst>
                                        <p:tav tm="0">
                                          <p:val>
                                            <p:strVal val="#ppt_x"/>
                                          </p:val>
                                        </p:tav>
                                        <p:tav tm="100000">
                                          <p:val>
                                            <p:strVal val="#ppt_x"/>
                                          </p:val>
                                        </p:tav>
                                      </p:tavLst>
                                    </p:anim>
                                    <p:anim calcmode="lin" valueType="num">
                                      <p:cBhvr>
                                        <p:cTn id="126" dur="1000" fill="hold"/>
                                        <p:tgtEl>
                                          <p:spTgt spid="17"/>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7"/>
                                        </p:tgtEl>
                                        <p:attrNameLst>
                                          <p:attrName>style.visibility</p:attrName>
                                        </p:attrNameLst>
                                      </p:cBhvr>
                                      <p:to>
                                        <p:strVal val="visible"/>
                                      </p:to>
                                    </p:set>
                                    <p:animEffect transition="in" filter="fade">
                                      <p:cBhvr>
                                        <p:cTn id="129" dur="1000"/>
                                        <p:tgtEl>
                                          <p:spTgt spid="7"/>
                                        </p:tgtEl>
                                      </p:cBhvr>
                                    </p:animEffect>
                                    <p:anim calcmode="lin" valueType="num">
                                      <p:cBhvr>
                                        <p:cTn id="130" dur="1000" fill="hold"/>
                                        <p:tgtEl>
                                          <p:spTgt spid="7"/>
                                        </p:tgtEl>
                                        <p:attrNameLst>
                                          <p:attrName>ppt_x</p:attrName>
                                        </p:attrNameLst>
                                      </p:cBhvr>
                                      <p:tavLst>
                                        <p:tav tm="0">
                                          <p:val>
                                            <p:strVal val="#ppt_x"/>
                                          </p:val>
                                        </p:tav>
                                        <p:tav tm="100000">
                                          <p:val>
                                            <p:strVal val="#ppt_x"/>
                                          </p:val>
                                        </p:tav>
                                      </p:tavLst>
                                    </p:anim>
                                    <p:anim calcmode="lin" valueType="num">
                                      <p:cBhvr>
                                        <p:cTn id="131" dur="1000" fill="hold"/>
                                        <p:tgtEl>
                                          <p:spTgt spid="7"/>
                                        </p:tgtEl>
                                        <p:attrNameLst>
                                          <p:attrName>ppt_y</p:attrName>
                                        </p:attrNameLst>
                                      </p:cBhvr>
                                      <p:tavLst>
                                        <p:tav tm="0">
                                          <p:val>
                                            <p:strVal val="#ppt_y+.1"/>
                                          </p:val>
                                        </p:tav>
                                        <p:tav tm="100000">
                                          <p:val>
                                            <p:strVal val="#ppt_y"/>
                                          </p:val>
                                        </p:tav>
                                      </p:tavLst>
                                    </p:anim>
                                  </p:childTnLst>
                                </p:cTn>
                              </p:par>
                              <p:par>
                                <p:cTn id="132" presetID="42" presetClass="entr" presetSubtype="0" fill="hold" nodeType="withEffect">
                                  <p:stCondLst>
                                    <p:cond delay="0"/>
                                  </p:stCondLst>
                                  <p:childTnLst>
                                    <p:set>
                                      <p:cBhvr>
                                        <p:cTn id="133" dur="1" fill="hold">
                                          <p:stCondLst>
                                            <p:cond delay="0"/>
                                          </p:stCondLst>
                                        </p:cTn>
                                        <p:tgtEl>
                                          <p:spTgt spid="12"/>
                                        </p:tgtEl>
                                        <p:attrNameLst>
                                          <p:attrName>style.visibility</p:attrName>
                                        </p:attrNameLst>
                                      </p:cBhvr>
                                      <p:to>
                                        <p:strVal val="visible"/>
                                      </p:to>
                                    </p:set>
                                    <p:animEffect transition="in" filter="fade">
                                      <p:cBhvr>
                                        <p:cTn id="134" dur="1000"/>
                                        <p:tgtEl>
                                          <p:spTgt spid="12"/>
                                        </p:tgtEl>
                                      </p:cBhvr>
                                    </p:animEffect>
                                    <p:anim calcmode="lin" valueType="num">
                                      <p:cBhvr>
                                        <p:cTn id="135" dur="1000" fill="hold"/>
                                        <p:tgtEl>
                                          <p:spTgt spid="12"/>
                                        </p:tgtEl>
                                        <p:attrNameLst>
                                          <p:attrName>ppt_x</p:attrName>
                                        </p:attrNameLst>
                                      </p:cBhvr>
                                      <p:tavLst>
                                        <p:tav tm="0">
                                          <p:val>
                                            <p:strVal val="#ppt_x"/>
                                          </p:val>
                                        </p:tav>
                                        <p:tav tm="100000">
                                          <p:val>
                                            <p:strVal val="#ppt_x"/>
                                          </p:val>
                                        </p:tav>
                                      </p:tavLst>
                                    </p:anim>
                                    <p:anim calcmode="lin" valueType="num">
                                      <p:cBhvr>
                                        <p:cTn id="1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p:txBody>
          <a:bodyPr/>
          <a:lstStyle/>
          <a:p>
            <a:pPr eaLnBrk="1" hangingPunct="1"/>
            <a:r>
              <a:rPr lang="en-US" dirty="0"/>
              <a:t>Simplify</a:t>
            </a:r>
          </a:p>
        </p:txBody>
      </p:sp>
      <p:sp>
        <p:nvSpPr>
          <p:cNvPr id="13315" name="Rectangle 3"/>
          <p:cNvSpPr>
            <a:spLocks noGrp="1"/>
          </p:cNvSpPr>
          <p:nvPr>
            <p:ph type="body" sz="half" idx="1"/>
          </p:nvPr>
        </p:nvSpPr>
        <p:spPr>
          <a:xfrm>
            <a:off x="609600" y="1714501"/>
            <a:ext cx="4521200" cy="4525963"/>
          </a:xfrm>
        </p:spPr>
        <p:txBody>
          <a:bodyPr>
            <a:normAutofit fontScale="85000" lnSpcReduction="20000"/>
          </a:bodyPr>
          <a:lstStyle/>
          <a:p>
            <a:r>
              <a:rPr lang="en-US" dirty="0"/>
              <a:t>Picture yourself as the customer or user who needs this system, service, and/or product, and not a provider</a:t>
            </a:r>
          </a:p>
          <a:p>
            <a:r>
              <a:rPr lang="en-US" dirty="0"/>
              <a:t>Translate everything technical and complex in the simple, practical terms with the help of AI:</a:t>
            </a:r>
          </a:p>
          <a:p>
            <a:pPr lvl="1">
              <a:lnSpc>
                <a:spcPct val="90000"/>
              </a:lnSpc>
              <a:buFont typeface="Arial" charset="0"/>
              <a:buChar char="-"/>
            </a:pPr>
            <a:r>
              <a:rPr lang="en-US" dirty="0"/>
              <a:t>What is the customer’s problem? </a:t>
            </a:r>
          </a:p>
          <a:p>
            <a:pPr lvl="1">
              <a:lnSpc>
                <a:spcPct val="90000"/>
              </a:lnSpc>
              <a:buFont typeface="Arial" charset="0"/>
              <a:buChar char="-"/>
            </a:pPr>
            <a:r>
              <a:rPr lang="en-US" dirty="0"/>
              <a:t>What are the biggest challenges? </a:t>
            </a:r>
          </a:p>
          <a:p>
            <a:pPr lvl="1">
              <a:lnSpc>
                <a:spcPct val="90000"/>
              </a:lnSpc>
              <a:buFont typeface="Arial" charset="0"/>
              <a:buChar char="-"/>
            </a:pPr>
            <a:r>
              <a:rPr lang="en-US" dirty="0"/>
              <a:t>What are the day-to-day struggles? </a:t>
            </a:r>
          </a:p>
          <a:p>
            <a:r>
              <a:rPr lang="en-US" dirty="0"/>
              <a:t>It is all about simplifying</a:t>
            </a:r>
          </a:p>
          <a:p>
            <a:r>
              <a:rPr lang="en-US" dirty="0"/>
              <a:t>If you still can't figure it out yourself, ask AI to explain it to you as if you were a fifth-grader</a:t>
            </a:r>
          </a:p>
          <a:p>
            <a:pPr marL="233363" indent="-233363"/>
            <a:endParaRPr lang="en-US" dirty="0"/>
          </a:p>
        </p:txBody>
      </p:sp>
      <p:pic>
        <p:nvPicPr>
          <p:cNvPr id="7" name="Picture 6" descr="A glass with liquid in it&#10;&#10;Description automatically generated">
            <a:extLst>
              <a:ext uri="{FF2B5EF4-FFF2-40B4-BE49-F238E27FC236}">
                <a16:creationId xmlns:a16="http://schemas.microsoft.com/office/drawing/2014/main" id="{D037A7E7-254D-6F25-9017-479F8646B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78529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1000"/>
                                        <p:tgtEl>
                                          <p:spTgt spid="13315">
                                            <p:txEl>
                                              <p:pRg st="0" end="0"/>
                                            </p:txEl>
                                          </p:spTgt>
                                        </p:tgtEl>
                                      </p:cBhvr>
                                    </p:animEffect>
                                    <p:anim calcmode="lin" valueType="num">
                                      <p:cBhvr>
                                        <p:cTn id="8" dur="10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3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5">
                                            <p:txEl>
                                              <p:pRg st="1" end="1"/>
                                            </p:txEl>
                                          </p:spTgt>
                                        </p:tgtEl>
                                        <p:attrNameLst>
                                          <p:attrName>style.visibility</p:attrName>
                                        </p:attrNameLst>
                                      </p:cBhvr>
                                      <p:to>
                                        <p:strVal val="visible"/>
                                      </p:to>
                                    </p:set>
                                    <p:animEffect transition="in" filter="fade">
                                      <p:cBhvr>
                                        <p:cTn id="14" dur="1000"/>
                                        <p:tgtEl>
                                          <p:spTgt spid="13315">
                                            <p:txEl>
                                              <p:pRg st="1" end="1"/>
                                            </p:txEl>
                                          </p:spTgt>
                                        </p:tgtEl>
                                      </p:cBhvr>
                                    </p:animEffect>
                                    <p:anim calcmode="lin" valueType="num">
                                      <p:cBhvr>
                                        <p:cTn id="15" dur="10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315">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Effect transition="in" filter="fade">
                                      <p:cBhvr>
                                        <p:cTn id="19" dur="1000"/>
                                        <p:tgtEl>
                                          <p:spTgt spid="13315">
                                            <p:txEl>
                                              <p:pRg st="2" end="2"/>
                                            </p:txEl>
                                          </p:spTgt>
                                        </p:tgtEl>
                                      </p:cBhvr>
                                    </p:animEffect>
                                    <p:anim calcmode="lin" valueType="num">
                                      <p:cBhvr>
                                        <p:cTn id="20" dur="10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3315">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315">
                                            <p:txEl>
                                              <p:pRg st="3" end="3"/>
                                            </p:txEl>
                                          </p:spTgt>
                                        </p:tgtEl>
                                        <p:attrNameLst>
                                          <p:attrName>style.visibility</p:attrName>
                                        </p:attrNameLst>
                                      </p:cBhvr>
                                      <p:to>
                                        <p:strVal val="visible"/>
                                      </p:to>
                                    </p:set>
                                    <p:animEffect transition="in" filter="fade">
                                      <p:cBhvr>
                                        <p:cTn id="24" dur="1000"/>
                                        <p:tgtEl>
                                          <p:spTgt spid="13315">
                                            <p:txEl>
                                              <p:pRg st="3" end="3"/>
                                            </p:txEl>
                                          </p:spTgt>
                                        </p:tgtEl>
                                      </p:cBhvr>
                                    </p:animEffect>
                                    <p:anim calcmode="lin" valueType="num">
                                      <p:cBhvr>
                                        <p:cTn id="25" dur="10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3315">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315">
                                            <p:txEl>
                                              <p:pRg st="4" end="4"/>
                                            </p:txEl>
                                          </p:spTgt>
                                        </p:tgtEl>
                                        <p:attrNameLst>
                                          <p:attrName>style.visibility</p:attrName>
                                        </p:attrNameLst>
                                      </p:cBhvr>
                                      <p:to>
                                        <p:strVal val="visible"/>
                                      </p:to>
                                    </p:set>
                                    <p:animEffect transition="in" filter="fade">
                                      <p:cBhvr>
                                        <p:cTn id="29" dur="1000"/>
                                        <p:tgtEl>
                                          <p:spTgt spid="13315">
                                            <p:txEl>
                                              <p:pRg st="4" end="4"/>
                                            </p:txEl>
                                          </p:spTgt>
                                        </p:tgtEl>
                                      </p:cBhvr>
                                    </p:animEffect>
                                    <p:anim calcmode="lin" valueType="num">
                                      <p:cBhvr>
                                        <p:cTn id="30" dur="10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1331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315">
                                            <p:txEl>
                                              <p:pRg st="5" end="5"/>
                                            </p:txEl>
                                          </p:spTgt>
                                        </p:tgtEl>
                                        <p:attrNameLst>
                                          <p:attrName>style.visibility</p:attrName>
                                        </p:attrNameLst>
                                      </p:cBhvr>
                                      <p:to>
                                        <p:strVal val="visible"/>
                                      </p:to>
                                    </p:set>
                                    <p:animEffect transition="in" filter="fade">
                                      <p:cBhvr>
                                        <p:cTn id="36" dur="1000"/>
                                        <p:tgtEl>
                                          <p:spTgt spid="13315">
                                            <p:txEl>
                                              <p:pRg st="5" end="5"/>
                                            </p:txEl>
                                          </p:spTgt>
                                        </p:tgtEl>
                                      </p:cBhvr>
                                    </p:animEffect>
                                    <p:anim calcmode="lin" valueType="num">
                                      <p:cBhvr>
                                        <p:cTn id="37" dur="1000" fill="hold"/>
                                        <p:tgtEl>
                                          <p:spTgt spid="13315">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331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315">
                                            <p:txEl>
                                              <p:pRg st="6" end="6"/>
                                            </p:txEl>
                                          </p:spTgt>
                                        </p:tgtEl>
                                        <p:attrNameLst>
                                          <p:attrName>style.visibility</p:attrName>
                                        </p:attrNameLst>
                                      </p:cBhvr>
                                      <p:to>
                                        <p:strVal val="visible"/>
                                      </p:to>
                                    </p:set>
                                    <p:animEffect transition="in" filter="fade">
                                      <p:cBhvr>
                                        <p:cTn id="43" dur="1000"/>
                                        <p:tgtEl>
                                          <p:spTgt spid="13315">
                                            <p:txEl>
                                              <p:pRg st="6" end="6"/>
                                            </p:txEl>
                                          </p:spTgt>
                                        </p:tgtEl>
                                      </p:cBhvr>
                                    </p:animEffect>
                                    <p:anim calcmode="lin" valueType="num">
                                      <p:cBhvr>
                                        <p:cTn id="44" dur="1000" fill="hold"/>
                                        <p:tgtEl>
                                          <p:spTgt spid="13315">
                                            <p:txEl>
                                              <p:pRg st="6" end="6"/>
                                            </p:txEl>
                                          </p:spTgt>
                                        </p:tgtEl>
                                        <p:attrNameLst>
                                          <p:attrName>ppt_x</p:attrName>
                                        </p:attrNameLst>
                                      </p:cBhvr>
                                      <p:tavLst>
                                        <p:tav tm="0">
                                          <p:val>
                                            <p:strVal val="#ppt_x"/>
                                          </p:val>
                                        </p:tav>
                                        <p:tav tm="100000">
                                          <p:val>
                                            <p:strVal val="#ppt_x"/>
                                          </p:val>
                                        </p:tav>
                                      </p:tavLst>
                                    </p:anim>
                                    <p:anim calcmode="lin" valueType="num">
                                      <p:cBhvr>
                                        <p:cTn id="45" dur="1000" fill="hold"/>
                                        <p:tgtEl>
                                          <p:spTgt spid="1331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all with numbers and letters painted on it&#10;&#10;Description automatically generated">
            <a:extLst>
              <a:ext uri="{FF2B5EF4-FFF2-40B4-BE49-F238E27FC236}">
                <a16:creationId xmlns:a16="http://schemas.microsoft.com/office/drawing/2014/main" id="{3EA7DE18-746E-0B83-3CFD-FF734644B18F}"/>
              </a:ext>
            </a:extLst>
          </p:cNvPr>
          <p:cNvPicPr>
            <a:picLocks noChangeAspect="1"/>
          </p:cNvPicPr>
          <p:nvPr/>
        </p:nvPicPr>
        <p:blipFill rotWithShape="1">
          <a:blip r:embed="rId3">
            <a:extLst>
              <a:ext uri="{28A0092B-C50C-407E-A947-70E740481C1C}">
                <a14:useLocalDpi xmlns:a14="http://schemas.microsoft.com/office/drawing/2010/main" val="0"/>
              </a:ext>
            </a:extLst>
          </a:blip>
          <a:srcRect t="20909" b="22592"/>
          <a:stretch/>
        </p:blipFill>
        <p:spPr>
          <a:xfrm>
            <a:off x="0" y="-30277"/>
            <a:ext cx="12192000" cy="6888277"/>
          </a:xfrm>
          <a:prstGeom prst="rect">
            <a:avLst/>
          </a:prstGeom>
        </p:spPr>
      </p:pic>
      <p:sp>
        <p:nvSpPr>
          <p:cNvPr id="9" name="Rectangle 8">
            <a:extLst>
              <a:ext uri="{FF2B5EF4-FFF2-40B4-BE49-F238E27FC236}">
                <a16:creationId xmlns:a16="http://schemas.microsoft.com/office/drawing/2014/main" id="{0B4E3218-C43F-74B2-0F36-9F168CC7342A}"/>
              </a:ext>
            </a:extLst>
          </p:cNvPr>
          <p:cNvSpPr/>
          <p:nvPr/>
        </p:nvSpPr>
        <p:spPr>
          <a:xfrm>
            <a:off x="0" y="-30277"/>
            <a:ext cx="5219700" cy="6888277"/>
          </a:xfrm>
          <a:prstGeom prst="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2"/>
          <p:cNvSpPr>
            <a:spLocks noGrp="1"/>
          </p:cNvSpPr>
          <p:nvPr>
            <p:ph type="title"/>
          </p:nvPr>
        </p:nvSpPr>
        <p:spPr>
          <a:xfrm>
            <a:off x="429490" y="319955"/>
            <a:ext cx="4531591" cy="1143000"/>
          </a:xfrm>
        </p:spPr>
        <p:txBody>
          <a:bodyPr/>
          <a:lstStyle/>
          <a:p>
            <a:pPr eaLnBrk="1" hangingPunct="1"/>
            <a:r>
              <a:rPr lang="en-US" dirty="0"/>
              <a:t>Sorting Phase</a:t>
            </a:r>
          </a:p>
        </p:txBody>
      </p:sp>
      <p:sp>
        <p:nvSpPr>
          <p:cNvPr id="11" name="Rectangle 3"/>
          <p:cNvSpPr>
            <a:spLocks noGrp="1"/>
          </p:cNvSpPr>
          <p:nvPr>
            <p:ph type="body" sz="half" idx="1"/>
          </p:nvPr>
        </p:nvSpPr>
        <p:spPr>
          <a:xfrm>
            <a:off x="429490" y="1611746"/>
            <a:ext cx="4531591" cy="4525963"/>
          </a:xfrm>
        </p:spPr>
        <p:txBody>
          <a:bodyPr>
            <a:normAutofit fontScale="92500" lnSpcReduction="10000"/>
          </a:bodyPr>
          <a:lstStyle/>
          <a:p>
            <a:r>
              <a:rPr lang="en-US" dirty="0"/>
              <a:t>Sort the disjointed information into “buckets”</a:t>
            </a:r>
          </a:p>
          <a:p>
            <a:r>
              <a:rPr lang="en-US" dirty="0"/>
              <a:t>Ask questions to figure out the 8Ws about each main topic:</a:t>
            </a:r>
          </a:p>
          <a:p>
            <a:pPr marL="508000" lvl="1" indent="-233363">
              <a:spcBef>
                <a:spcPts val="763"/>
              </a:spcBef>
              <a:buFont typeface="Arial" charset="0"/>
              <a:buChar char="•"/>
            </a:pPr>
            <a:r>
              <a:rPr lang="en-US" sz="1800" b="1" dirty="0">
                <a:solidFill>
                  <a:srgbClr val="003366"/>
                </a:solidFill>
                <a:latin typeface="Arial" charset="0"/>
                <a:cs typeface="Arial" charset="0"/>
              </a:rPr>
              <a:t>W</a:t>
            </a:r>
            <a:r>
              <a:rPr lang="en-US" sz="1800" dirty="0">
                <a:solidFill>
                  <a:srgbClr val="003366"/>
                </a:solidFill>
                <a:latin typeface="Arial" charset="0"/>
                <a:cs typeface="Arial" charset="0"/>
              </a:rPr>
              <a:t>hy</a:t>
            </a:r>
          </a:p>
          <a:p>
            <a:pPr marL="508000" lvl="1" indent="-233363">
              <a:spcBef>
                <a:spcPts val="763"/>
              </a:spcBef>
              <a:buFont typeface="Arial" charset="0"/>
              <a:buChar char="•"/>
            </a:pPr>
            <a:r>
              <a:rPr lang="en-US" sz="1800" b="1" dirty="0">
                <a:solidFill>
                  <a:srgbClr val="003366"/>
                </a:solidFill>
                <a:latin typeface="Arial" charset="0"/>
                <a:cs typeface="Arial" charset="0"/>
              </a:rPr>
              <a:t>W</a:t>
            </a:r>
            <a:r>
              <a:rPr lang="en-US" sz="1800" dirty="0">
                <a:solidFill>
                  <a:srgbClr val="003366"/>
                </a:solidFill>
                <a:latin typeface="Arial" charset="0"/>
                <a:cs typeface="Arial" charset="0"/>
              </a:rPr>
              <a:t>hat </a:t>
            </a:r>
          </a:p>
          <a:p>
            <a:pPr marL="508000" lvl="1" indent="-233363">
              <a:spcBef>
                <a:spcPts val="763"/>
              </a:spcBef>
              <a:buFont typeface="Arial" charset="0"/>
              <a:buChar char="•"/>
            </a:pPr>
            <a:r>
              <a:rPr lang="en-US" sz="1800" b="1" dirty="0">
                <a:solidFill>
                  <a:srgbClr val="003366"/>
                </a:solidFill>
                <a:latin typeface="Arial" charset="0"/>
                <a:cs typeface="Arial" charset="0"/>
              </a:rPr>
              <a:t>W</a:t>
            </a:r>
            <a:r>
              <a:rPr lang="en-US" sz="1800" dirty="0">
                <a:solidFill>
                  <a:srgbClr val="003366"/>
                </a:solidFill>
                <a:latin typeface="Arial" charset="0"/>
                <a:cs typeface="Arial" charset="0"/>
              </a:rPr>
              <a:t>ho </a:t>
            </a:r>
          </a:p>
          <a:p>
            <a:pPr marL="508000" lvl="1" indent="-233363">
              <a:spcBef>
                <a:spcPts val="763"/>
              </a:spcBef>
              <a:buFont typeface="Arial" charset="0"/>
              <a:buChar char="•"/>
            </a:pPr>
            <a:r>
              <a:rPr lang="en-US" sz="1800" dirty="0">
                <a:solidFill>
                  <a:srgbClr val="003366"/>
                </a:solidFill>
                <a:latin typeface="Arial" charset="0"/>
                <a:cs typeface="Arial" charset="0"/>
              </a:rPr>
              <a:t>Ho</a:t>
            </a:r>
            <a:r>
              <a:rPr lang="en-US" sz="1800" b="1" dirty="0">
                <a:solidFill>
                  <a:srgbClr val="003366"/>
                </a:solidFill>
                <a:latin typeface="Arial" charset="0"/>
                <a:cs typeface="Arial" charset="0"/>
              </a:rPr>
              <a:t>w</a:t>
            </a:r>
            <a:r>
              <a:rPr lang="en-US" sz="1800" dirty="0">
                <a:solidFill>
                  <a:srgbClr val="003366"/>
                </a:solidFill>
                <a:latin typeface="Arial" charset="0"/>
                <a:cs typeface="Arial" charset="0"/>
              </a:rPr>
              <a:t> </a:t>
            </a:r>
          </a:p>
          <a:p>
            <a:pPr marL="508000" lvl="1" indent="-233363">
              <a:spcBef>
                <a:spcPts val="763"/>
              </a:spcBef>
              <a:buFont typeface="Arial" charset="0"/>
              <a:buChar char="•"/>
            </a:pPr>
            <a:r>
              <a:rPr lang="en-US" sz="1800" b="1" dirty="0">
                <a:solidFill>
                  <a:srgbClr val="003366"/>
                </a:solidFill>
                <a:latin typeface="Arial" charset="0"/>
                <a:cs typeface="Arial" charset="0"/>
              </a:rPr>
              <a:t>W</a:t>
            </a:r>
            <a:r>
              <a:rPr lang="en-US" sz="1800" dirty="0">
                <a:solidFill>
                  <a:srgbClr val="003366"/>
                </a:solidFill>
                <a:latin typeface="Arial" charset="0"/>
                <a:cs typeface="Arial" charset="0"/>
              </a:rPr>
              <a:t>hen </a:t>
            </a:r>
          </a:p>
          <a:p>
            <a:pPr marL="508000" lvl="1" indent="-233363">
              <a:spcBef>
                <a:spcPts val="763"/>
              </a:spcBef>
              <a:buFont typeface="Arial" charset="0"/>
              <a:buChar char="•"/>
            </a:pPr>
            <a:r>
              <a:rPr lang="en-US" sz="1800" b="1" dirty="0">
                <a:solidFill>
                  <a:srgbClr val="003366"/>
                </a:solidFill>
                <a:latin typeface="Arial" charset="0"/>
                <a:cs typeface="Arial" charset="0"/>
              </a:rPr>
              <a:t>W</a:t>
            </a:r>
            <a:r>
              <a:rPr lang="en-US" sz="1800" dirty="0">
                <a:solidFill>
                  <a:srgbClr val="003366"/>
                </a:solidFill>
                <a:latin typeface="Arial" charset="0"/>
                <a:cs typeface="Arial" charset="0"/>
              </a:rPr>
              <a:t>here</a:t>
            </a:r>
          </a:p>
          <a:p>
            <a:pPr marL="508000" lvl="1" indent="-233363">
              <a:spcBef>
                <a:spcPts val="763"/>
              </a:spcBef>
              <a:buFont typeface="Arial" charset="0"/>
              <a:buChar char="•"/>
            </a:pPr>
            <a:r>
              <a:rPr lang="en-US" sz="1800" b="1" dirty="0">
                <a:solidFill>
                  <a:srgbClr val="003366"/>
                </a:solidFill>
                <a:latin typeface="Arial" charset="0"/>
                <a:cs typeface="Arial" charset="0"/>
              </a:rPr>
              <a:t>W</a:t>
            </a:r>
            <a:r>
              <a:rPr lang="en-US" sz="1800" dirty="0">
                <a:solidFill>
                  <a:srgbClr val="003366"/>
                </a:solidFill>
                <a:latin typeface="Arial" charset="0"/>
                <a:cs typeface="Arial" charset="0"/>
              </a:rPr>
              <a:t>o</a:t>
            </a:r>
            <a:r>
              <a:rPr lang="en-US" sz="1800" b="1" dirty="0">
                <a:solidFill>
                  <a:srgbClr val="003366"/>
                </a:solidFill>
                <a:latin typeface="Arial" charset="0"/>
                <a:cs typeface="Arial" charset="0"/>
              </a:rPr>
              <a:t>w</a:t>
            </a:r>
          </a:p>
          <a:p>
            <a:r>
              <a:rPr lang="en-US" dirty="0"/>
              <a:t>This focuses the SMEs and helps them fill the gaps</a:t>
            </a:r>
          </a:p>
        </p:txBody>
      </p:sp>
    </p:spTree>
    <p:extLst>
      <p:ext uri="{BB962C8B-B14F-4D97-AF65-F5344CB8AC3E}">
        <p14:creationId xmlns:p14="http://schemas.microsoft.com/office/powerpoint/2010/main" val="120979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xEl>
                                              <p:pRg st="3" end="3"/>
                                            </p:txEl>
                                          </p:spTgt>
                                        </p:tgtEl>
                                        <p:attrNameLst>
                                          <p:attrName>style.visibility</p:attrName>
                                        </p:attrNameLst>
                                      </p:cBhvr>
                                      <p:to>
                                        <p:strVal val="visible"/>
                                      </p:to>
                                    </p:set>
                                    <p:animEffect transition="in" filter="fade">
                                      <p:cBhvr>
                                        <p:cTn id="26" dur="1000"/>
                                        <p:tgtEl>
                                          <p:spTgt spid="11">
                                            <p:txEl>
                                              <p:pRg st="3" end="3"/>
                                            </p:txEl>
                                          </p:spTgt>
                                        </p:tgtEl>
                                      </p:cBhvr>
                                    </p:animEffect>
                                    <p:anim calcmode="lin" valueType="num">
                                      <p:cBhvr>
                                        <p:cTn id="27"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Effect transition="in" filter="fade">
                                      <p:cBhvr>
                                        <p:cTn id="31" dur="1000"/>
                                        <p:tgtEl>
                                          <p:spTgt spid="11">
                                            <p:txEl>
                                              <p:pRg st="4" end="4"/>
                                            </p:txEl>
                                          </p:spTgt>
                                        </p:tgtEl>
                                      </p:cBhvr>
                                    </p:animEffect>
                                    <p:anim calcmode="lin" valueType="num">
                                      <p:cBhvr>
                                        <p:cTn id="3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xEl>
                                              <p:pRg st="5" end="5"/>
                                            </p:txEl>
                                          </p:spTgt>
                                        </p:tgtEl>
                                        <p:attrNameLst>
                                          <p:attrName>style.visibility</p:attrName>
                                        </p:attrNameLst>
                                      </p:cBhvr>
                                      <p:to>
                                        <p:strVal val="visible"/>
                                      </p:to>
                                    </p:set>
                                    <p:animEffect transition="in" filter="fade">
                                      <p:cBhvr>
                                        <p:cTn id="36" dur="1000"/>
                                        <p:tgtEl>
                                          <p:spTgt spid="11">
                                            <p:txEl>
                                              <p:pRg st="5" end="5"/>
                                            </p:txEl>
                                          </p:spTgt>
                                        </p:tgtEl>
                                      </p:cBhvr>
                                    </p:animEffect>
                                    <p:anim calcmode="lin" valueType="num">
                                      <p:cBhvr>
                                        <p:cTn id="37"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1">
                                            <p:txEl>
                                              <p:pRg st="6" end="6"/>
                                            </p:txEl>
                                          </p:spTgt>
                                        </p:tgtEl>
                                        <p:attrNameLst>
                                          <p:attrName>style.visibility</p:attrName>
                                        </p:attrNameLst>
                                      </p:cBhvr>
                                      <p:to>
                                        <p:strVal val="visible"/>
                                      </p:to>
                                    </p:set>
                                    <p:animEffect transition="in" filter="fade">
                                      <p:cBhvr>
                                        <p:cTn id="41" dur="1000"/>
                                        <p:tgtEl>
                                          <p:spTgt spid="11">
                                            <p:txEl>
                                              <p:pRg st="6" end="6"/>
                                            </p:txEl>
                                          </p:spTgt>
                                        </p:tgtEl>
                                      </p:cBhvr>
                                    </p:animEffect>
                                    <p:anim calcmode="lin" valueType="num">
                                      <p:cBhvr>
                                        <p:cTn id="42"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1">
                                            <p:txEl>
                                              <p:pRg st="7" end="7"/>
                                            </p:txEl>
                                          </p:spTgt>
                                        </p:tgtEl>
                                        <p:attrNameLst>
                                          <p:attrName>style.visibility</p:attrName>
                                        </p:attrNameLst>
                                      </p:cBhvr>
                                      <p:to>
                                        <p:strVal val="visible"/>
                                      </p:to>
                                    </p:set>
                                    <p:animEffect transition="in" filter="fade">
                                      <p:cBhvr>
                                        <p:cTn id="46" dur="1000"/>
                                        <p:tgtEl>
                                          <p:spTgt spid="11">
                                            <p:txEl>
                                              <p:pRg st="7" end="7"/>
                                            </p:txEl>
                                          </p:spTgt>
                                        </p:tgtEl>
                                      </p:cBhvr>
                                    </p:animEffect>
                                    <p:anim calcmode="lin" valueType="num">
                                      <p:cBhvr>
                                        <p:cTn id="47"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11">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1">
                                            <p:txEl>
                                              <p:pRg st="8" end="8"/>
                                            </p:txEl>
                                          </p:spTgt>
                                        </p:tgtEl>
                                        <p:attrNameLst>
                                          <p:attrName>style.visibility</p:attrName>
                                        </p:attrNameLst>
                                      </p:cBhvr>
                                      <p:to>
                                        <p:strVal val="visible"/>
                                      </p:to>
                                    </p:set>
                                    <p:animEffect transition="in" filter="fade">
                                      <p:cBhvr>
                                        <p:cTn id="51" dur="1000"/>
                                        <p:tgtEl>
                                          <p:spTgt spid="11">
                                            <p:txEl>
                                              <p:pRg st="8" end="8"/>
                                            </p:txEl>
                                          </p:spTgt>
                                        </p:tgtEl>
                                      </p:cBhvr>
                                    </p:animEffect>
                                    <p:anim calcmode="lin" valueType="num">
                                      <p:cBhvr>
                                        <p:cTn id="52"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11">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
                                            <p:txEl>
                                              <p:pRg st="9" end="9"/>
                                            </p:txEl>
                                          </p:spTgt>
                                        </p:tgtEl>
                                        <p:attrNameLst>
                                          <p:attrName>style.visibility</p:attrName>
                                        </p:attrNameLst>
                                      </p:cBhvr>
                                      <p:to>
                                        <p:strVal val="visible"/>
                                      </p:to>
                                    </p:set>
                                    <p:animEffect transition="in" filter="fade">
                                      <p:cBhvr>
                                        <p:cTn id="58" dur="1000"/>
                                        <p:tgtEl>
                                          <p:spTgt spid="11">
                                            <p:txEl>
                                              <p:pRg st="9" end="9"/>
                                            </p:txEl>
                                          </p:spTgt>
                                        </p:tgtEl>
                                      </p:cBhvr>
                                    </p:animEffect>
                                    <p:anim calcmode="lin" valueType="num">
                                      <p:cBhvr>
                                        <p:cTn id="59"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11">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ClipArt Placeholder 4" descr="Find-Out-What-Works-For-You.jpg"/>
          <p:cNvPicPr>
            <a:picLocks noGrp="1" noChangeAspect="1"/>
          </p:cNvPicPr>
          <p:nvPr>
            <p:ph type="clipArt" sz="half" idx="2"/>
          </p:nvPr>
        </p:nvPicPr>
        <p:blipFill rotWithShape="1">
          <a:blip r:embed="rId3">
            <a:extLst>
              <a:ext uri="{28A0092B-C50C-407E-A947-70E740481C1C}">
                <a14:useLocalDpi xmlns:a14="http://schemas.microsoft.com/office/drawing/2010/main" val="0"/>
              </a:ext>
            </a:extLst>
          </a:blip>
          <a:srcRect b="13927"/>
          <a:stretch/>
        </p:blipFill>
        <p:spPr>
          <a:xfrm>
            <a:off x="0" y="1"/>
            <a:ext cx="12357100" cy="6858000"/>
          </a:xfrm>
          <a:prstGeom prst="rect">
            <a:avLst/>
          </a:prstGeom>
        </p:spPr>
      </p:pic>
      <p:sp>
        <p:nvSpPr>
          <p:cNvPr id="8" name="Rectangle 7">
            <a:extLst>
              <a:ext uri="{FF2B5EF4-FFF2-40B4-BE49-F238E27FC236}">
                <a16:creationId xmlns:a16="http://schemas.microsoft.com/office/drawing/2014/main" id="{586275B0-ADCF-BCC1-A0B4-C76199619FCB}"/>
              </a:ext>
            </a:extLst>
          </p:cNvPr>
          <p:cNvSpPr/>
          <p:nvPr/>
        </p:nvSpPr>
        <p:spPr>
          <a:xfrm>
            <a:off x="0" y="0"/>
            <a:ext cx="6096000" cy="6858000"/>
          </a:xfrm>
          <a:prstGeom prst="rect">
            <a:avLst/>
          </a:prstGeom>
          <a:solidFill>
            <a:schemeClr val="bg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p:cNvSpPr>
            <a:spLocks noGrp="1"/>
          </p:cNvSpPr>
          <p:nvPr>
            <p:ph type="body" sz="half" idx="1"/>
          </p:nvPr>
        </p:nvSpPr>
        <p:spPr>
          <a:xfrm>
            <a:off x="679450" y="1619250"/>
            <a:ext cx="4737100" cy="5060950"/>
          </a:xfrm>
        </p:spPr>
        <p:txBody>
          <a:bodyPr>
            <a:normAutofit fontScale="85000" lnSpcReduction="20000"/>
          </a:bodyPr>
          <a:lstStyle/>
          <a:p>
            <a:r>
              <a:rPr lang="en-US" dirty="0"/>
              <a:t>As you stay with the subject matter, patterns will emerge</a:t>
            </a:r>
          </a:p>
          <a:p>
            <a:r>
              <a:rPr lang="en-US" dirty="0"/>
              <a:t>Prompt AI with your vague thoughts and check for sanity</a:t>
            </a:r>
          </a:p>
          <a:p>
            <a:r>
              <a:rPr lang="en-US" dirty="0"/>
              <a:t>Figure out what are the most important parts necessary to win this proposal</a:t>
            </a:r>
          </a:p>
          <a:p>
            <a:r>
              <a:rPr lang="en-US" dirty="0"/>
              <a:t>Push the SMEs to develop innovative solutions</a:t>
            </a:r>
          </a:p>
          <a:p>
            <a:r>
              <a:rPr lang="en-US" dirty="0"/>
              <a:t>Keep pointing the SMEs to what’s needed to win this proposal</a:t>
            </a:r>
          </a:p>
          <a:p>
            <a:r>
              <a:rPr lang="en-US" dirty="0"/>
              <a:t>Stress benefits to the customer from the customer’s standpoint – AI is great at providing ideas for benefits</a:t>
            </a:r>
          </a:p>
        </p:txBody>
      </p:sp>
      <p:sp>
        <p:nvSpPr>
          <p:cNvPr id="11" name="Rectangle 2"/>
          <p:cNvSpPr>
            <a:spLocks noGrp="1"/>
          </p:cNvSpPr>
          <p:nvPr>
            <p:ph type="title"/>
          </p:nvPr>
        </p:nvSpPr>
        <p:spPr>
          <a:xfrm>
            <a:off x="609600" y="274638"/>
            <a:ext cx="10972800" cy="1143000"/>
          </a:xfrm>
        </p:spPr>
        <p:txBody>
          <a:bodyPr/>
          <a:lstStyle/>
          <a:p>
            <a:pPr eaLnBrk="1" hangingPunct="1"/>
            <a:r>
              <a:rPr lang="en-US" dirty="0"/>
              <a:t>Start Seeing Patterns</a:t>
            </a:r>
          </a:p>
        </p:txBody>
      </p:sp>
    </p:spTree>
    <p:extLst>
      <p:ext uri="{BB962C8B-B14F-4D97-AF65-F5344CB8AC3E}">
        <p14:creationId xmlns:p14="http://schemas.microsoft.com/office/powerpoint/2010/main" val="125847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7 Exercise 2</a:t>
            </a:r>
          </a:p>
        </p:txBody>
      </p:sp>
      <p:sp>
        <p:nvSpPr>
          <p:cNvPr id="3" name="Content Placeholder 2"/>
          <p:cNvSpPr>
            <a:spLocks noGrp="1"/>
          </p:cNvSpPr>
          <p:nvPr>
            <p:ph idx="1"/>
          </p:nvPr>
        </p:nvSpPr>
        <p:spPr>
          <a:xfrm>
            <a:off x="838199" y="1707004"/>
            <a:ext cx="6466610" cy="2303887"/>
          </a:xfrm>
        </p:spPr>
        <p:txBody>
          <a:bodyPr/>
          <a:lstStyle/>
          <a:p>
            <a:r>
              <a:rPr lang="en-US" dirty="0"/>
              <a:t>Apply the “related fields” techniques</a:t>
            </a:r>
          </a:p>
          <a:p>
            <a:r>
              <a:rPr lang="en-US" dirty="0"/>
              <a:t>Simplify </a:t>
            </a:r>
          </a:p>
          <a:p>
            <a:r>
              <a:rPr lang="en-US" dirty="0"/>
              <a:t>Sort into the </a:t>
            </a:r>
            <a:r>
              <a:rPr lang="en-US" dirty="0" err="1"/>
              <a:t>Ws</a:t>
            </a:r>
            <a:r>
              <a:rPr lang="en-US" dirty="0"/>
              <a:t> you can already identify</a:t>
            </a:r>
          </a:p>
          <a:p>
            <a:endParaRPr lang="en-US" dirty="0"/>
          </a:p>
          <a:p>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198" t="19706" r="28091" b="9975"/>
          <a:stretch/>
        </p:blipFill>
        <p:spPr bwMode="auto">
          <a:xfrm>
            <a:off x="8149322" y="1722821"/>
            <a:ext cx="3447134" cy="4439692"/>
          </a:xfrm>
          <a:prstGeom prst="rect">
            <a:avLst/>
          </a:prstGeom>
          <a:ln w="9525">
            <a:solidFill>
              <a:schemeClr val="accent1">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a:extLst>
              <a:ext uri="{FF2B5EF4-FFF2-40B4-BE49-F238E27FC236}">
                <a16:creationId xmlns:a16="http://schemas.microsoft.com/office/drawing/2014/main" id="{B2631736-1880-4BF4-5FD5-94305AB8B1E0}"/>
              </a:ext>
            </a:extLst>
          </p:cNvPr>
          <p:cNvSpPr txBox="1"/>
          <p:nvPr/>
        </p:nvSpPr>
        <p:spPr>
          <a:xfrm>
            <a:off x="1054100" y="3429000"/>
            <a:ext cx="3447134" cy="2554545"/>
          </a:xfrm>
          <a:prstGeom prst="rect">
            <a:avLst/>
          </a:prstGeom>
          <a:noFill/>
        </p:spPr>
        <p:txBody>
          <a:bodyPr wrap="square" rtlCol="0">
            <a:spAutoFit/>
          </a:bodyPr>
          <a:lstStyle/>
          <a:p>
            <a:r>
              <a:rPr lang="en-US" sz="4000" b="1" dirty="0">
                <a:solidFill>
                  <a:schemeClr val="accent2"/>
                </a:solidFill>
              </a:rPr>
              <a:t>WHY</a:t>
            </a:r>
          </a:p>
          <a:p>
            <a:r>
              <a:rPr lang="en-US" sz="4000" b="1" dirty="0">
                <a:solidFill>
                  <a:schemeClr val="accent1"/>
                </a:solidFill>
              </a:rPr>
              <a:t>WHAT </a:t>
            </a:r>
          </a:p>
          <a:p>
            <a:r>
              <a:rPr lang="en-US" sz="4000" b="1" dirty="0">
                <a:solidFill>
                  <a:schemeClr val="accent5"/>
                </a:solidFill>
              </a:rPr>
              <a:t>WHO</a:t>
            </a:r>
          </a:p>
          <a:p>
            <a:r>
              <a:rPr lang="en-US" sz="4000" b="1" dirty="0">
                <a:solidFill>
                  <a:schemeClr val="accent6"/>
                </a:solidFill>
              </a:rPr>
              <a:t>HOW	</a:t>
            </a:r>
          </a:p>
        </p:txBody>
      </p:sp>
      <p:sp>
        <p:nvSpPr>
          <p:cNvPr id="7" name="TextBox 6">
            <a:extLst>
              <a:ext uri="{FF2B5EF4-FFF2-40B4-BE49-F238E27FC236}">
                <a16:creationId xmlns:a16="http://schemas.microsoft.com/office/drawing/2014/main" id="{3F152F9E-0EAF-4095-4759-58F5AC9F3521}"/>
              </a:ext>
            </a:extLst>
          </p:cNvPr>
          <p:cNvSpPr txBox="1"/>
          <p:nvPr/>
        </p:nvSpPr>
        <p:spPr>
          <a:xfrm>
            <a:off x="3657600" y="3429000"/>
            <a:ext cx="4491722" cy="1938992"/>
          </a:xfrm>
          <a:prstGeom prst="rect">
            <a:avLst/>
          </a:prstGeom>
          <a:noFill/>
        </p:spPr>
        <p:txBody>
          <a:bodyPr wrap="square" rtlCol="0">
            <a:spAutoFit/>
          </a:bodyPr>
          <a:lstStyle/>
          <a:p>
            <a:r>
              <a:rPr lang="en-US" sz="4000" b="1" dirty="0"/>
              <a:t>WHEN </a:t>
            </a:r>
          </a:p>
          <a:p>
            <a:r>
              <a:rPr lang="en-US" sz="4000" b="1" dirty="0">
                <a:solidFill>
                  <a:schemeClr val="accent4"/>
                </a:solidFill>
              </a:rPr>
              <a:t>WHERE</a:t>
            </a:r>
          </a:p>
          <a:p>
            <a:r>
              <a:rPr lang="en-US" sz="4000" b="1" dirty="0">
                <a:solidFill>
                  <a:schemeClr val="tx2"/>
                </a:solidFill>
              </a:rPr>
              <a:t>WOW</a:t>
            </a:r>
          </a:p>
        </p:txBody>
      </p:sp>
      <p:sp>
        <p:nvSpPr>
          <p:cNvPr id="8" name="TextBox 7">
            <a:extLst>
              <a:ext uri="{FF2B5EF4-FFF2-40B4-BE49-F238E27FC236}">
                <a16:creationId xmlns:a16="http://schemas.microsoft.com/office/drawing/2014/main" id="{3831303A-C1B0-608D-123B-D4AE07550CED}"/>
              </a:ext>
            </a:extLst>
          </p:cNvPr>
          <p:cNvSpPr txBox="1"/>
          <p:nvPr/>
        </p:nvSpPr>
        <p:spPr>
          <a:xfrm>
            <a:off x="3657600" y="5301803"/>
            <a:ext cx="4305300" cy="646331"/>
          </a:xfrm>
          <a:prstGeom prst="rect">
            <a:avLst/>
          </a:prstGeom>
          <a:noFill/>
        </p:spPr>
        <p:txBody>
          <a:bodyPr wrap="square">
            <a:spAutoFit/>
          </a:bodyPr>
          <a:lstStyle/>
          <a:p>
            <a:r>
              <a:rPr lang="en-US" b="1" dirty="0"/>
              <a:t>See file </a:t>
            </a:r>
            <a:r>
              <a:rPr lang="en-US" b="1" dirty="0">
                <a:solidFill>
                  <a:schemeClr val="accent1"/>
                </a:solidFill>
              </a:rPr>
              <a:t>Module 7 Case Study for becoming an expert - Laser Weapons.docx</a:t>
            </a:r>
          </a:p>
        </p:txBody>
      </p:sp>
    </p:spTree>
    <p:extLst>
      <p:ext uri="{BB962C8B-B14F-4D97-AF65-F5344CB8AC3E}">
        <p14:creationId xmlns:p14="http://schemas.microsoft.com/office/powerpoint/2010/main" val="244142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42049" y="555837"/>
            <a:ext cx="8382000" cy="600075"/>
          </a:xfrm>
        </p:spPr>
        <p:txBody>
          <a:bodyPr>
            <a:noAutofit/>
          </a:bodyPr>
          <a:lstStyle/>
          <a:p>
            <a:r>
              <a:rPr lang="en-US" sz="4000" dirty="0"/>
              <a:t>The “Big Picture” </a:t>
            </a:r>
          </a:p>
        </p:txBody>
      </p:sp>
      <p:cxnSp>
        <p:nvCxnSpPr>
          <p:cNvPr id="4" name="Straight Arrow Connector 3"/>
          <p:cNvCxnSpPr/>
          <p:nvPr/>
        </p:nvCxnSpPr>
        <p:spPr>
          <a:xfrm rot="16200000" flipH="1">
            <a:off x="8006893" y="5456515"/>
            <a:ext cx="595312" cy="635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rot="5400000" flipH="1" flipV="1">
            <a:off x="4104818" y="5640666"/>
            <a:ext cx="595313" cy="3175"/>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10800000">
            <a:off x="9063374" y="2220396"/>
            <a:ext cx="609600" cy="158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10800000">
            <a:off x="5166062" y="6092310"/>
            <a:ext cx="538163" cy="158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961274" y="5001696"/>
            <a:ext cx="2578100" cy="158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927936" y="2220396"/>
            <a:ext cx="477838" cy="1588"/>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0" name="Flowchart: Terminator 9"/>
          <p:cNvSpPr>
            <a:spLocks noChangeArrowheads="1"/>
          </p:cNvSpPr>
          <p:nvPr/>
        </p:nvSpPr>
        <p:spPr bwMode="auto">
          <a:xfrm>
            <a:off x="3675959" y="1955284"/>
            <a:ext cx="1447800" cy="533400"/>
          </a:xfrm>
          <a:prstGeom prst="flowChartTerminator">
            <a:avLst/>
          </a:prstGeom>
          <a:gradFill rotWithShape="1">
            <a:gsLst>
              <a:gs pos="0">
                <a:srgbClr val="004797"/>
              </a:gs>
              <a:gs pos="80000">
                <a:srgbClr val="0060C6"/>
              </a:gs>
              <a:gs pos="100000">
                <a:srgbClr val="0061CB"/>
              </a:gs>
            </a:gsLst>
            <a:lin ang="16200000"/>
          </a:gradFill>
          <a:ln w="9525">
            <a:solidFill>
              <a:srgbClr val="005FB2"/>
            </a:solidFill>
            <a:miter lim="800000"/>
            <a:headEnd/>
            <a:tailEnd/>
          </a:ln>
          <a:effectLst>
            <a:outerShdw blurRad="40000" dist="23000" dir="5400000" rotWithShape="0">
              <a:srgbClr val="000000">
                <a:alpha val="34999"/>
              </a:srgbClr>
            </a:outerShdw>
          </a:effectLst>
        </p:spPr>
        <p:txBody>
          <a:bodyPr anchor="ctr"/>
          <a:lstStyle/>
          <a:p>
            <a:pPr algn="ctr">
              <a:defRPr/>
            </a:pPr>
            <a:r>
              <a:rPr lang="en-US" sz="1000" dirty="0">
                <a:solidFill>
                  <a:schemeClr val="lt1"/>
                </a:solidFill>
              </a:rPr>
              <a:t>Begin Business Development Process</a:t>
            </a:r>
          </a:p>
        </p:txBody>
      </p:sp>
      <p:sp>
        <p:nvSpPr>
          <p:cNvPr id="11" name="Flowchart: Process 10"/>
          <p:cNvSpPr>
            <a:spLocks noChangeArrowheads="1"/>
          </p:cNvSpPr>
          <p:nvPr/>
        </p:nvSpPr>
        <p:spPr bwMode="auto">
          <a:xfrm>
            <a:off x="5407361" y="1877496"/>
            <a:ext cx="1524000" cy="685800"/>
          </a:xfrm>
          <a:prstGeom prst="flowChartProcess">
            <a:avLst/>
          </a:prstGeom>
          <a:gradFill rotWithShape="1">
            <a:gsLst>
              <a:gs pos="0">
                <a:srgbClr val="9AB7FE"/>
              </a:gs>
              <a:gs pos="35001">
                <a:srgbClr val="B9CCFD"/>
              </a:gs>
              <a:gs pos="100000">
                <a:srgbClr val="E3EBFF"/>
              </a:gs>
            </a:gsLst>
            <a:lin ang="16200000" scaled="1"/>
          </a:gradFill>
          <a:ln w="9525">
            <a:solidFill>
              <a:srgbClr val="005FB2"/>
            </a:solidFill>
            <a:miter lim="800000"/>
            <a:headEnd/>
            <a:tailEnd/>
          </a:ln>
          <a:effectLst>
            <a:outerShdw blurRad="40000" dist="20000" dir="5400000" rotWithShape="0">
              <a:srgbClr val="000000">
                <a:alpha val="37999"/>
              </a:srgbClr>
            </a:outerShdw>
          </a:effectLst>
        </p:spPr>
        <p:txBody>
          <a:bodyPr anchor="ctr"/>
          <a:lstStyle/>
          <a:p>
            <a:pPr algn="ctr">
              <a:defRPr/>
            </a:pPr>
            <a:r>
              <a:rPr lang="en-US" sz="1000" dirty="0">
                <a:solidFill>
                  <a:schemeClr val="dk1"/>
                </a:solidFill>
              </a:rPr>
              <a:t>Capacity building to do business with the government</a:t>
            </a:r>
          </a:p>
        </p:txBody>
      </p:sp>
      <p:sp>
        <p:nvSpPr>
          <p:cNvPr id="12" name="TextBox 11"/>
          <p:cNvSpPr txBox="1">
            <a:spLocks noChangeArrowheads="1"/>
          </p:cNvSpPr>
          <p:nvPr/>
        </p:nvSpPr>
        <p:spPr bwMode="auto">
          <a:xfrm>
            <a:off x="6619576" y="2364860"/>
            <a:ext cx="457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latin typeface="Calibri" charset="0"/>
              </a:rPr>
              <a:t>1.0</a:t>
            </a:r>
          </a:p>
        </p:txBody>
      </p:sp>
      <p:sp>
        <p:nvSpPr>
          <p:cNvPr id="13" name="Flowchart: Process 12"/>
          <p:cNvSpPr>
            <a:spLocks noChangeArrowheads="1"/>
          </p:cNvSpPr>
          <p:nvPr/>
        </p:nvSpPr>
        <p:spPr bwMode="auto">
          <a:xfrm>
            <a:off x="7540961" y="1877496"/>
            <a:ext cx="1524000" cy="685800"/>
          </a:xfrm>
          <a:prstGeom prst="flowChartProcess">
            <a:avLst/>
          </a:prstGeom>
          <a:gradFill rotWithShape="1">
            <a:gsLst>
              <a:gs pos="0">
                <a:srgbClr val="9AB7FE"/>
              </a:gs>
              <a:gs pos="35001">
                <a:srgbClr val="B9CCFD"/>
              </a:gs>
              <a:gs pos="100000">
                <a:srgbClr val="E3EBFF"/>
              </a:gs>
            </a:gsLst>
            <a:lin ang="16200000" scaled="1"/>
          </a:gradFill>
          <a:ln w="9525">
            <a:solidFill>
              <a:srgbClr val="005FB2"/>
            </a:solidFill>
            <a:miter lim="800000"/>
            <a:headEnd/>
            <a:tailEnd/>
          </a:ln>
          <a:effectLst>
            <a:outerShdw blurRad="40000" dist="20000" dir="5400000" rotWithShape="0">
              <a:srgbClr val="000000">
                <a:alpha val="37999"/>
              </a:srgbClr>
            </a:outerShdw>
          </a:effectLst>
        </p:spPr>
        <p:txBody>
          <a:bodyPr anchor="ctr"/>
          <a:lstStyle/>
          <a:p>
            <a:pPr algn="ctr">
              <a:defRPr/>
            </a:pPr>
            <a:r>
              <a:rPr lang="en-US" sz="1000" dirty="0">
                <a:solidFill>
                  <a:schemeClr val="dk1"/>
                </a:solidFill>
              </a:rPr>
              <a:t>Conduct Strategic Business Development Planning Session</a:t>
            </a:r>
          </a:p>
        </p:txBody>
      </p:sp>
      <p:cxnSp>
        <p:nvCxnSpPr>
          <p:cNvPr id="14" name="Straight Arrow Connector 13"/>
          <p:cNvCxnSpPr/>
          <p:nvPr/>
        </p:nvCxnSpPr>
        <p:spPr>
          <a:xfrm>
            <a:off x="6929774" y="2212460"/>
            <a:ext cx="609600" cy="158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15" name="Flowchart: Process 14"/>
          <p:cNvSpPr>
            <a:spLocks noChangeArrowheads="1"/>
          </p:cNvSpPr>
          <p:nvPr/>
        </p:nvSpPr>
        <p:spPr bwMode="auto">
          <a:xfrm>
            <a:off x="9395161" y="1877496"/>
            <a:ext cx="1524000" cy="685800"/>
          </a:xfrm>
          <a:prstGeom prst="flowChartProcess">
            <a:avLst/>
          </a:prstGeom>
          <a:gradFill rotWithShape="1">
            <a:gsLst>
              <a:gs pos="0">
                <a:srgbClr val="9AB7FE"/>
              </a:gs>
              <a:gs pos="35001">
                <a:srgbClr val="B9CCFD"/>
              </a:gs>
              <a:gs pos="100000">
                <a:srgbClr val="E3EBFF"/>
              </a:gs>
            </a:gsLst>
            <a:lin ang="16200000" scaled="1"/>
          </a:gradFill>
          <a:ln w="9525">
            <a:solidFill>
              <a:srgbClr val="005FB2"/>
            </a:solidFill>
            <a:miter lim="800000"/>
            <a:headEnd/>
            <a:tailEnd/>
          </a:ln>
          <a:effectLst>
            <a:outerShdw blurRad="40000" dist="20000" dir="5400000" rotWithShape="0">
              <a:srgbClr val="000000">
                <a:alpha val="37999"/>
              </a:srgbClr>
            </a:outerShdw>
          </a:effectLst>
        </p:spPr>
        <p:txBody>
          <a:bodyPr anchor="ctr"/>
          <a:lstStyle/>
          <a:p>
            <a:pPr algn="ctr">
              <a:defRPr/>
            </a:pPr>
            <a:r>
              <a:rPr lang="en-US" sz="1000" dirty="0">
                <a:solidFill>
                  <a:schemeClr val="dk1"/>
                </a:solidFill>
              </a:rPr>
              <a:t>Perform Market Research</a:t>
            </a:r>
          </a:p>
        </p:txBody>
      </p:sp>
      <p:sp>
        <p:nvSpPr>
          <p:cNvPr id="16" name="Flowchart: Decision 15"/>
          <p:cNvSpPr>
            <a:spLocks noChangeArrowheads="1"/>
          </p:cNvSpPr>
          <p:nvPr/>
        </p:nvSpPr>
        <p:spPr bwMode="auto">
          <a:xfrm>
            <a:off x="7693361" y="2853809"/>
            <a:ext cx="1219200" cy="1066800"/>
          </a:xfrm>
          <a:prstGeom prst="flowChartDecision">
            <a:avLst/>
          </a:prstGeom>
          <a:gradFill rotWithShape="1">
            <a:gsLst>
              <a:gs pos="0">
                <a:srgbClr val="B4B4B4"/>
              </a:gs>
              <a:gs pos="80000">
                <a:srgbClr val="EBEBEB"/>
              </a:gs>
              <a:gs pos="100000">
                <a:srgbClr val="ECECEC"/>
              </a:gs>
            </a:gsLst>
            <a:lin ang="16200000"/>
          </a:gradFill>
          <a:ln w="9525">
            <a:solidFill>
              <a:srgbClr val="EEEEEE"/>
            </a:solidFill>
            <a:miter lim="800000"/>
            <a:headEnd/>
            <a:tailEnd/>
          </a:ln>
          <a:effectLst>
            <a:outerShdw blurRad="40000" dist="23000" dir="5400000" rotWithShape="0">
              <a:srgbClr val="000000">
                <a:alpha val="34999"/>
              </a:srgbClr>
            </a:outerShdw>
          </a:effectLst>
        </p:spPr>
        <p:txBody>
          <a:bodyPr anchor="ctr"/>
          <a:lstStyle/>
          <a:p>
            <a:pPr>
              <a:defRPr/>
            </a:pPr>
            <a:endParaRPr lang="en-US" sz="1000" dirty="0"/>
          </a:p>
        </p:txBody>
      </p:sp>
      <p:sp>
        <p:nvSpPr>
          <p:cNvPr id="17" name="TextBox 26"/>
          <p:cNvSpPr txBox="1">
            <a:spLocks noChangeArrowheads="1"/>
          </p:cNvSpPr>
          <p:nvPr/>
        </p:nvSpPr>
        <p:spPr bwMode="auto">
          <a:xfrm>
            <a:off x="7850525" y="3131621"/>
            <a:ext cx="9366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pPr algn="ctr"/>
            <a:r>
              <a:rPr lang="en-US" sz="1000" dirty="0">
                <a:latin typeface="Calibri" charset="0"/>
              </a:rPr>
              <a:t>Enough Info to Make Decisions?</a:t>
            </a:r>
          </a:p>
        </p:txBody>
      </p:sp>
      <p:cxnSp>
        <p:nvCxnSpPr>
          <p:cNvPr id="18" name="Straight Arrow Connector 17"/>
          <p:cNvCxnSpPr>
            <a:stCxn id="13" idx="2"/>
          </p:cNvCxnSpPr>
          <p:nvPr/>
        </p:nvCxnSpPr>
        <p:spPr>
          <a:xfrm rot="5400000">
            <a:off x="8156912" y="2707760"/>
            <a:ext cx="290513" cy="158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9" name="Shape 18"/>
          <p:cNvCxnSpPr/>
          <p:nvPr/>
        </p:nvCxnSpPr>
        <p:spPr>
          <a:xfrm flipV="1">
            <a:off x="8910974" y="2555359"/>
            <a:ext cx="1524000" cy="831850"/>
          </a:xfrm>
          <a:prstGeom prst="bentConnector3">
            <a:avLst>
              <a:gd name="adj1" fmla="val 100000"/>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0" name="TextBox 35"/>
          <p:cNvSpPr txBox="1">
            <a:spLocks noChangeArrowheads="1"/>
          </p:cNvSpPr>
          <p:nvPr/>
        </p:nvSpPr>
        <p:spPr bwMode="auto">
          <a:xfrm>
            <a:off x="9482474" y="3252272"/>
            <a:ext cx="412750"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1200" b="1" dirty="0">
                <a:solidFill>
                  <a:schemeClr val="accent1"/>
                </a:solidFill>
                <a:latin typeface="Calibri" charset="0"/>
              </a:rPr>
              <a:t>No</a:t>
            </a:r>
          </a:p>
        </p:txBody>
      </p:sp>
      <p:cxnSp>
        <p:nvCxnSpPr>
          <p:cNvPr id="21" name="Straight Arrow Connector 20"/>
          <p:cNvCxnSpPr/>
          <p:nvPr/>
        </p:nvCxnSpPr>
        <p:spPr>
          <a:xfrm rot="5400000">
            <a:off x="7932281" y="4289704"/>
            <a:ext cx="739775" cy="158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2" name="TextBox 39"/>
          <p:cNvSpPr txBox="1">
            <a:spLocks noChangeArrowheads="1"/>
          </p:cNvSpPr>
          <p:nvPr/>
        </p:nvSpPr>
        <p:spPr bwMode="auto">
          <a:xfrm>
            <a:off x="8102936" y="4150797"/>
            <a:ext cx="414338" cy="2778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1200" b="1" dirty="0">
                <a:solidFill>
                  <a:schemeClr val="accent1"/>
                </a:solidFill>
                <a:latin typeface="Calibri" charset="0"/>
              </a:rPr>
              <a:t>Yes</a:t>
            </a:r>
          </a:p>
        </p:txBody>
      </p:sp>
      <p:cxnSp>
        <p:nvCxnSpPr>
          <p:cNvPr id="23" name="Straight Arrow Connector 22"/>
          <p:cNvCxnSpPr>
            <a:endCxn id="41" idx="3"/>
          </p:cNvCxnSpPr>
          <p:nvPr/>
        </p:nvCxnSpPr>
        <p:spPr>
          <a:xfrm flipH="1" flipV="1">
            <a:off x="6984702" y="3384034"/>
            <a:ext cx="707073" cy="3176"/>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4" name="TextBox 47"/>
          <p:cNvSpPr txBox="1">
            <a:spLocks noChangeArrowheads="1"/>
          </p:cNvSpPr>
          <p:nvPr/>
        </p:nvSpPr>
        <p:spPr bwMode="auto">
          <a:xfrm>
            <a:off x="7217111" y="3249097"/>
            <a:ext cx="412750"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1200" b="1" dirty="0">
                <a:solidFill>
                  <a:schemeClr val="accent1"/>
                </a:solidFill>
                <a:latin typeface="Calibri" charset="0"/>
              </a:rPr>
              <a:t>Yes</a:t>
            </a:r>
          </a:p>
        </p:txBody>
      </p:sp>
      <p:cxnSp>
        <p:nvCxnSpPr>
          <p:cNvPr id="25" name="Shape 26"/>
          <p:cNvCxnSpPr>
            <a:endCxn id="13" idx="0"/>
          </p:cNvCxnSpPr>
          <p:nvPr/>
        </p:nvCxnSpPr>
        <p:spPr>
          <a:xfrm rot="16200000" flipV="1">
            <a:off x="7121068" y="3059390"/>
            <a:ext cx="3124200" cy="760413"/>
          </a:xfrm>
          <a:prstGeom prst="bentConnector5">
            <a:avLst>
              <a:gd name="adj1" fmla="val -431"/>
              <a:gd name="adj2" fmla="val -264878"/>
              <a:gd name="adj3" fmla="val 106872"/>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26" name="TextBox 54"/>
          <p:cNvSpPr txBox="1">
            <a:spLocks noChangeArrowheads="1"/>
          </p:cNvSpPr>
          <p:nvPr/>
        </p:nvSpPr>
        <p:spPr bwMode="auto">
          <a:xfrm>
            <a:off x="9287211" y="4865172"/>
            <a:ext cx="1600200" cy="246221"/>
          </a:xfrm>
          <a:prstGeom prst="rect">
            <a:avLst/>
          </a:prstGeom>
          <a:solidFill>
            <a:schemeClr val="bg1"/>
          </a:solidFill>
          <a:ln w="9525">
            <a:solidFill>
              <a:schemeClr val="accent1"/>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1000" b="1" dirty="0">
                <a:solidFill>
                  <a:schemeClr val="accent1"/>
                </a:solidFill>
                <a:latin typeface="+mn-lt"/>
              </a:rPr>
              <a:t>Check for Strategic Fit</a:t>
            </a:r>
          </a:p>
        </p:txBody>
      </p:sp>
      <p:sp>
        <p:nvSpPr>
          <p:cNvPr id="27" name="Flowchart: Process 26"/>
          <p:cNvSpPr>
            <a:spLocks noChangeArrowheads="1"/>
          </p:cNvSpPr>
          <p:nvPr/>
        </p:nvSpPr>
        <p:spPr bwMode="auto">
          <a:xfrm>
            <a:off x="7545724" y="5749409"/>
            <a:ext cx="1524000" cy="685800"/>
          </a:xfrm>
          <a:prstGeom prst="flowChartProcess">
            <a:avLst/>
          </a:prstGeom>
          <a:gradFill rotWithShape="1">
            <a:gsLst>
              <a:gs pos="0">
                <a:srgbClr val="9AB7FE"/>
              </a:gs>
              <a:gs pos="35001">
                <a:srgbClr val="B9CCFD"/>
              </a:gs>
              <a:gs pos="100000">
                <a:srgbClr val="E3EBFF"/>
              </a:gs>
            </a:gsLst>
            <a:lin ang="16200000" scaled="1"/>
          </a:gradFill>
          <a:ln w="9525">
            <a:solidFill>
              <a:srgbClr val="005FB2"/>
            </a:solidFill>
            <a:miter lim="800000"/>
            <a:headEnd/>
            <a:tailEnd/>
          </a:ln>
          <a:effectLst>
            <a:outerShdw blurRad="40000" dist="20000" dir="5400000" rotWithShape="0">
              <a:srgbClr val="000000">
                <a:alpha val="37999"/>
              </a:srgbClr>
            </a:outerShdw>
          </a:effectLst>
        </p:spPr>
        <p:txBody>
          <a:bodyPr anchor="ctr"/>
          <a:lstStyle/>
          <a:p>
            <a:pPr algn="ctr">
              <a:defRPr/>
            </a:pPr>
            <a:r>
              <a:rPr lang="en-US" sz="1000" dirty="0">
                <a:solidFill>
                  <a:schemeClr val="dk1"/>
                </a:solidFill>
              </a:rPr>
              <a:t>Qualify Each Individual Opportunity</a:t>
            </a:r>
          </a:p>
        </p:txBody>
      </p:sp>
      <p:sp>
        <p:nvSpPr>
          <p:cNvPr id="28" name="Flowchart: Process 27"/>
          <p:cNvSpPr>
            <a:spLocks noChangeArrowheads="1"/>
          </p:cNvSpPr>
          <p:nvPr/>
        </p:nvSpPr>
        <p:spPr bwMode="auto">
          <a:xfrm>
            <a:off x="5515420" y="5752026"/>
            <a:ext cx="1524000" cy="685800"/>
          </a:xfrm>
          <a:prstGeom prst="flowChartProcess">
            <a:avLst/>
          </a:prstGeom>
          <a:gradFill rotWithShape="1">
            <a:gsLst>
              <a:gs pos="0">
                <a:srgbClr val="9AB7FE"/>
              </a:gs>
              <a:gs pos="35001">
                <a:srgbClr val="B9CCFD"/>
              </a:gs>
              <a:gs pos="100000">
                <a:srgbClr val="E3EBFF"/>
              </a:gs>
            </a:gsLst>
            <a:lin ang="16200000" scaled="1"/>
          </a:gradFill>
          <a:ln w="9525">
            <a:solidFill>
              <a:srgbClr val="005FB2"/>
            </a:solidFill>
            <a:miter lim="800000"/>
            <a:headEnd/>
            <a:tailEnd/>
          </a:ln>
          <a:effectLst>
            <a:outerShdw blurRad="40000" dist="20000" dir="5400000" rotWithShape="0">
              <a:srgbClr val="000000">
                <a:alpha val="37999"/>
              </a:srgbClr>
            </a:outerShdw>
          </a:effectLst>
        </p:spPr>
        <p:txBody>
          <a:bodyPr anchor="ctr"/>
          <a:lstStyle/>
          <a:p>
            <a:pPr algn="ctr">
              <a:defRPr/>
            </a:pPr>
            <a:r>
              <a:rPr lang="en-US" sz="1000" dirty="0">
                <a:solidFill>
                  <a:schemeClr val="dk1"/>
                </a:solidFill>
              </a:rPr>
              <a:t>Conduct Capture</a:t>
            </a:r>
          </a:p>
        </p:txBody>
      </p:sp>
      <p:cxnSp>
        <p:nvCxnSpPr>
          <p:cNvPr id="29" name="Straight Arrow Connector 28"/>
          <p:cNvCxnSpPr/>
          <p:nvPr/>
        </p:nvCxnSpPr>
        <p:spPr>
          <a:xfrm rot="10800000">
            <a:off x="7020262" y="6092310"/>
            <a:ext cx="525463" cy="158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0" name="Flowchart: Process 29"/>
          <p:cNvSpPr>
            <a:spLocks noChangeArrowheads="1"/>
          </p:cNvSpPr>
          <p:nvPr/>
        </p:nvSpPr>
        <p:spPr bwMode="auto">
          <a:xfrm>
            <a:off x="3626186" y="5761374"/>
            <a:ext cx="1524000" cy="685800"/>
          </a:xfrm>
          <a:prstGeom prst="flowChartProcess">
            <a:avLst/>
          </a:prstGeom>
          <a:gradFill rotWithShape="1">
            <a:gsLst>
              <a:gs pos="0">
                <a:srgbClr val="9AB7FE"/>
              </a:gs>
              <a:gs pos="35001">
                <a:srgbClr val="B9CCFD"/>
              </a:gs>
              <a:gs pos="100000">
                <a:srgbClr val="E3EBFF"/>
              </a:gs>
            </a:gsLst>
            <a:lin ang="16200000" scaled="1"/>
          </a:gradFill>
          <a:ln w="6350">
            <a:solidFill>
              <a:schemeClr val="tx2"/>
            </a:solidFill>
            <a:miter lim="800000"/>
            <a:headEnd/>
            <a:tailEnd/>
          </a:ln>
          <a:effectLst>
            <a:outerShdw blurRad="40000" dist="20000" dir="5400000" rotWithShape="0">
              <a:srgbClr val="000000">
                <a:alpha val="37999"/>
              </a:srgbClr>
            </a:outerShdw>
          </a:effectLst>
        </p:spPr>
        <p:txBody>
          <a:bodyPr anchor="ctr"/>
          <a:lstStyle/>
          <a:p>
            <a:pPr algn="ctr">
              <a:defRPr/>
            </a:pPr>
            <a:r>
              <a:rPr lang="en-US" sz="1000" dirty="0">
                <a:solidFill>
                  <a:schemeClr val="dk1"/>
                </a:solidFill>
              </a:rPr>
              <a:t>Prepare Proposal</a:t>
            </a:r>
          </a:p>
        </p:txBody>
      </p:sp>
      <p:sp>
        <p:nvSpPr>
          <p:cNvPr id="31" name="Flowchart: Process 30"/>
          <p:cNvSpPr>
            <a:spLocks noChangeArrowheads="1"/>
          </p:cNvSpPr>
          <p:nvPr/>
        </p:nvSpPr>
        <p:spPr bwMode="auto">
          <a:xfrm>
            <a:off x="3642061" y="4660384"/>
            <a:ext cx="1524000" cy="685800"/>
          </a:xfrm>
          <a:prstGeom prst="flowChartProcess">
            <a:avLst/>
          </a:prstGeom>
          <a:gradFill rotWithShape="1">
            <a:gsLst>
              <a:gs pos="0">
                <a:srgbClr val="9AB7FE"/>
              </a:gs>
              <a:gs pos="35001">
                <a:srgbClr val="B9CCFD"/>
              </a:gs>
              <a:gs pos="100000">
                <a:srgbClr val="E3EBFF"/>
              </a:gs>
            </a:gsLst>
            <a:lin ang="16200000" scaled="1"/>
          </a:gradFill>
          <a:ln w="9525">
            <a:solidFill>
              <a:srgbClr val="005FB2"/>
            </a:solidFill>
            <a:miter lim="800000"/>
            <a:headEnd/>
            <a:tailEnd/>
          </a:ln>
          <a:effectLst>
            <a:outerShdw blurRad="40000" dist="20000" dir="5400000" rotWithShape="0">
              <a:srgbClr val="000000">
                <a:alpha val="37999"/>
              </a:srgbClr>
            </a:outerShdw>
          </a:effectLst>
        </p:spPr>
        <p:txBody>
          <a:bodyPr anchor="ctr"/>
          <a:lstStyle/>
          <a:p>
            <a:pPr algn="ctr">
              <a:defRPr/>
            </a:pPr>
            <a:r>
              <a:rPr lang="en-US" sz="1000" dirty="0">
                <a:solidFill>
                  <a:schemeClr val="dk1"/>
                </a:solidFill>
              </a:rPr>
              <a:t>Perform Business Development During </a:t>
            </a:r>
            <a:r>
              <a:rPr lang="en-US" sz="1000" dirty="0"/>
              <a:t>Project Execution</a:t>
            </a:r>
          </a:p>
        </p:txBody>
      </p:sp>
      <p:sp>
        <p:nvSpPr>
          <p:cNvPr id="32" name="Flowchart: Terminator 31"/>
          <p:cNvSpPr>
            <a:spLocks noChangeArrowheads="1"/>
          </p:cNvSpPr>
          <p:nvPr/>
        </p:nvSpPr>
        <p:spPr bwMode="auto">
          <a:xfrm>
            <a:off x="3678574" y="3104634"/>
            <a:ext cx="1447800" cy="533400"/>
          </a:xfrm>
          <a:prstGeom prst="flowChartTerminator">
            <a:avLst/>
          </a:prstGeom>
          <a:gradFill rotWithShape="1">
            <a:gsLst>
              <a:gs pos="0">
                <a:srgbClr val="004797"/>
              </a:gs>
              <a:gs pos="80000">
                <a:srgbClr val="0060C6"/>
              </a:gs>
              <a:gs pos="100000">
                <a:srgbClr val="0061CB"/>
              </a:gs>
            </a:gsLst>
            <a:lin ang="16200000"/>
          </a:gradFill>
          <a:ln w="9525">
            <a:solidFill>
              <a:srgbClr val="005FB2"/>
            </a:solidFill>
            <a:miter lim="800000"/>
            <a:headEnd/>
            <a:tailEnd/>
          </a:ln>
          <a:effectLst>
            <a:outerShdw blurRad="40000" dist="23000" dir="5400000" rotWithShape="0">
              <a:srgbClr val="000000">
                <a:alpha val="34999"/>
              </a:srgbClr>
            </a:outerShdw>
          </a:effectLst>
        </p:spPr>
        <p:txBody>
          <a:bodyPr anchor="ctr"/>
          <a:lstStyle/>
          <a:p>
            <a:pPr algn="ctr">
              <a:defRPr/>
            </a:pPr>
            <a:r>
              <a:rPr lang="en-US" sz="1000" dirty="0">
                <a:solidFill>
                  <a:schemeClr val="lt1"/>
                </a:solidFill>
              </a:rPr>
              <a:t>End Business Development Process</a:t>
            </a:r>
          </a:p>
        </p:txBody>
      </p:sp>
      <p:cxnSp>
        <p:nvCxnSpPr>
          <p:cNvPr id="33" name="Straight Arrow Connector 32"/>
          <p:cNvCxnSpPr/>
          <p:nvPr/>
        </p:nvCxnSpPr>
        <p:spPr>
          <a:xfrm rot="16200000" flipV="1">
            <a:off x="3892887" y="4147622"/>
            <a:ext cx="1020762" cy="1587"/>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93"/>
          <p:cNvCxnSpPr/>
          <p:nvPr/>
        </p:nvCxnSpPr>
        <p:spPr>
          <a:xfrm rot="16200000" flipH="1">
            <a:off x="6253499" y="3704391"/>
            <a:ext cx="1276350" cy="1295400"/>
          </a:xfrm>
          <a:prstGeom prst="bentConnector2">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
        <p:nvSpPr>
          <p:cNvPr id="35" name="TextBox 98"/>
          <p:cNvSpPr txBox="1">
            <a:spLocks noChangeArrowheads="1"/>
          </p:cNvSpPr>
          <p:nvPr/>
        </p:nvSpPr>
        <p:spPr bwMode="auto">
          <a:xfrm>
            <a:off x="8762004" y="2367371"/>
            <a:ext cx="3813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latin typeface="Calibri" charset="0"/>
              </a:rPr>
              <a:t>2.0</a:t>
            </a:r>
          </a:p>
        </p:txBody>
      </p:sp>
      <p:sp>
        <p:nvSpPr>
          <p:cNvPr id="36" name="TextBox 99"/>
          <p:cNvSpPr txBox="1">
            <a:spLocks noChangeArrowheads="1"/>
          </p:cNvSpPr>
          <p:nvPr/>
        </p:nvSpPr>
        <p:spPr bwMode="auto">
          <a:xfrm>
            <a:off x="10613726" y="2371845"/>
            <a:ext cx="457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latin typeface="Calibri" charset="0"/>
              </a:rPr>
              <a:t>3.0</a:t>
            </a:r>
          </a:p>
        </p:txBody>
      </p:sp>
      <p:sp>
        <p:nvSpPr>
          <p:cNvPr id="37" name="TextBox 102"/>
          <p:cNvSpPr txBox="1">
            <a:spLocks noChangeArrowheads="1"/>
          </p:cNvSpPr>
          <p:nvPr/>
        </p:nvSpPr>
        <p:spPr bwMode="auto">
          <a:xfrm>
            <a:off x="8756669" y="6248520"/>
            <a:ext cx="457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latin typeface="Calibri" charset="0"/>
              </a:rPr>
              <a:t>6.0</a:t>
            </a:r>
          </a:p>
        </p:txBody>
      </p:sp>
      <p:sp>
        <p:nvSpPr>
          <p:cNvPr id="38" name="TextBox 103"/>
          <p:cNvSpPr txBox="1">
            <a:spLocks noChangeArrowheads="1"/>
          </p:cNvSpPr>
          <p:nvPr/>
        </p:nvSpPr>
        <p:spPr bwMode="auto">
          <a:xfrm>
            <a:off x="6713556" y="6242170"/>
            <a:ext cx="457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latin typeface="Calibri" charset="0"/>
              </a:rPr>
              <a:t>7.0</a:t>
            </a:r>
          </a:p>
        </p:txBody>
      </p:sp>
      <p:sp>
        <p:nvSpPr>
          <p:cNvPr id="39" name="TextBox 104"/>
          <p:cNvSpPr txBox="1">
            <a:spLocks noChangeArrowheads="1"/>
          </p:cNvSpPr>
          <p:nvPr/>
        </p:nvSpPr>
        <p:spPr bwMode="auto">
          <a:xfrm>
            <a:off x="4846656" y="6229260"/>
            <a:ext cx="457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latin typeface="Calibri" charset="0"/>
              </a:rPr>
              <a:t>8.0</a:t>
            </a:r>
          </a:p>
        </p:txBody>
      </p:sp>
      <p:sp>
        <p:nvSpPr>
          <p:cNvPr id="40" name="TextBox 105"/>
          <p:cNvSpPr txBox="1">
            <a:spLocks noChangeArrowheads="1"/>
          </p:cNvSpPr>
          <p:nvPr/>
        </p:nvSpPr>
        <p:spPr bwMode="auto">
          <a:xfrm>
            <a:off x="4850784" y="5154415"/>
            <a:ext cx="4572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latin typeface="Calibri" charset="0"/>
              </a:rPr>
              <a:t>9.0</a:t>
            </a:r>
          </a:p>
        </p:txBody>
      </p:sp>
      <p:sp>
        <p:nvSpPr>
          <p:cNvPr id="41" name="Flowchart: Process 40"/>
          <p:cNvSpPr>
            <a:spLocks noChangeArrowheads="1"/>
          </p:cNvSpPr>
          <p:nvPr/>
        </p:nvSpPr>
        <p:spPr bwMode="auto">
          <a:xfrm>
            <a:off x="5460701" y="3041134"/>
            <a:ext cx="1524000" cy="685800"/>
          </a:xfrm>
          <a:prstGeom prst="flowChartProcess">
            <a:avLst/>
          </a:prstGeom>
          <a:gradFill rotWithShape="1">
            <a:gsLst>
              <a:gs pos="0">
                <a:srgbClr val="9AB7FE"/>
              </a:gs>
              <a:gs pos="35001">
                <a:srgbClr val="B9CCFD"/>
              </a:gs>
              <a:gs pos="100000">
                <a:srgbClr val="E3EBFF"/>
              </a:gs>
            </a:gsLst>
            <a:lin ang="16200000" scaled="1"/>
          </a:gradFill>
          <a:ln w="9525">
            <a:solidFill>
              <a:srgbClr val="005FB2"/>
            </a:solidFill>
            <a:miter lim="800000"/>
            <a:headEnd/>
            <a:tailEnd/>
          </a:ln>
          <a:effectLst>
            <a:outerShdw blurRad="40000" dist="20000" dir="5400000" rotWithShape="0">
              <a:srgbClr val="000000">
                <a:alpha val="37999"/>
              </a:srgbClr>
            </a:outerShdw>
          </a:effectLst>
        </p:spPr>
        <p:txBody>
          <a:bodyPr anchor="ctr"/>
          <a:lstStyle/>
          <a:p>
            <a:pPr algn="ctr">
              <a:defRPr/>
            </a:pPr>
            <a:r>
              <a:rPr lang="en-US" sz="1000" dirty="0">
                <a:solidFill>
                  <a:schemeClr val="dk1"/>
                </a:solidFill>
              </a:rPr>
              <a:t>Stand up Your Marketing Campaign to Agencies &amp; Partners</a:t>
            </a:r>
          </a:p>
        </p:txBody>
      </p:sp>
      <p:sp>
        <p:nvSpPr>
          <p:cNvPr id="42" name="TextBox 100"/>
          <p:cNvSpPr txBox="1">
            <a:spLocks noChangeArrowheads="1"/>
          </p:cNvSpPr>
          <p:nvPr/>
        </p:nvSpPr>
        <p:spPr bwMode="auto">
          <a:xfrm>
            <a:off x="6687839" y="3551356"/>
            <a:ext cx="457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latin typeface="Calibri" charset="0"/>
              </a:rPr>
              <a:t>4.0</a:t>
            </a:r>
          </a:p>
        </p:txBody>
      </p:sp>
      <p:sp>
        <p:nvSpPr>
          <p:cNvPr id="43" name="Flowchart: Process 42"/>
          <p:cNvSpPr>
            <a:spLocks noChangeArrowheads="1"/>
          </p:cNvSpPr>
          <p:nvPr/>
        </p:nvSpPr>
        <p:spPr bwMode="auto">
          <a:xfrm>
            <a:off x="7540961" y="4660384"/>
            <a:ext cx="1524000" cy="685800"/>
          </a:xfrm>
          <a:prstGeom prst="flowChartProcess">
            <a:avLst/>
          </a:prstGeom>
          <a:gradFill rotWithShape="1">
            <a:gsLst>
              <a:gs pos="0">
                <a:srgbClr val="9AB7FE"/>
              </a:gs>
              <a:gs pos="35001">
                <a:srgbClr val="B9CCFD"/>
              </a:gs>
              <a:gs pos="100000">
                <a:srgbClr val="E3EBFF"/>
              </a:gs>
            </a:gsLst>
            <a:lin ang="16200000" scaled="1"/>
          </a:gradFill>
          <a:ln w="9525">
            <a:solidFill>
              <a:srgbClr val="005FB2"/>
            </a:solidFill>
            <a:miter lim="800000"/>
            <a:headEnd/>
            <a:tailEnd/>
          </a:ln>
          <a:effectLst>
            <a:outerShdw blurRad="40000" dist="20000" dir="5400000" rotWithShape="0">
              <a:srgbClr val="000000">
                <a:alpha val="37999"/>
              </a:srgbClr>
            </a:outerShdw>
          </a:effectLst>
        </p:spPr>
        <p:txBody>
          <a:bodyPr anchor="ctr"/>
          <a:lstStyle/>
          <a:p>
            <a:pPr algn="ctr">
              <a:defRPr/>
            </a:pPr>
            <a:r>
              <a:rPr lang="en-US" sz="1000" dirty="0">
                <a:solidFill>
                  <a:schemeClr val="dk1"/>
                </a:solidFill>
              </a:rPr>
              <a:t>Build the Opportunities Pipeline</a:t>
            </a:r>
          </a:p>
        </p:txBody>
      </p:sp>
      <p:sp>
        <p:nvSpPr>
          <p:cNvPr id="44" name="TextBox 101"/>
          <p:cNvSpPr txBox="1">
            <a:spLocks noChangeArrowheads="1"/>
          </p:cNvSpPr>
          <p:nvPr/>
        </p:nvSpPr>
        <p:spPr bwMode="auto">
          <a:xfrm>
            <a:off x="8759526" y="5147747"/>
            <a:ext cx="4572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algn="ctr" eaLnBrk="0" fontAlgn="base" hangingPunct="0">
              <a:spcBef>
                <a:spcPct val="0"/>
              </a:spcBef>
              <a:spcAft>
                <a:spcPct val="0"/>
              </a:spcAft>
              <a:defRPr>
                <a:solidFill>
                  <a:schemeClr val="tx1"/>
                </a:solidFill>
                <a:latin typeface="Arial" charset="0"/>
                <a:ea typeface="ＭＳ Ｐゴシック" charset="0"/>
              </a:defRPr>
            </a:lvl6pPr>
            <a:lvl7pPr marL="2971800" indent="-228600" algn="ctr" eaLnBrk="0" fontAlgn="base" hangingPunct="0">
              <a:spcBef>
                <a:spcPct val="0"/>
              </a:spcBef>
              <a:spcAft>
                <a:spcPct val="0"/>
              </a:spcAft>
              <a:defRPr>
                <a:solidFill>
                  <a:schemeClr val="tx1"/>
                </a:solidFill>
                <a:latin typeface="Arial" charset="0"/>
                <a:ea typeface="ＭＳ Ｐゴシック" charset="0"/>
              </a:defRPr>
            </a:lvl7pPr>
            <a:lvl8pPr marL="3429000" indent="-228600" algn="ctr" eaLnBrk="0" fontAlgn="base" hangingPunct="0">
              <a:spcBef>
                <a:spcPct val="0"/>
              </a:spcBef>
              <a:spcAft>
                <a:spcPct val="0"/>
              </a:spcAft>
              <a:defRPr>
                <a:solidFill>
                  <a:schemeClr val="tx1"/>
                </a:solidFill>
                <a:latin typeface="Arial" charset="0"/>
                <a:ea typeface="ＭＳ Ｐゴシック" charset="0"/>
              </a:defRPr>
            </a:lvl8pPr>
            <a:lvl9pPr marL="3886200" indent="-228600" algn="ctr" eaLnBrk="0" fontAlgn="base" hangingPunct="0">
              <a:spcBef>
                <a:spcPct val="0"/>
              </a:spcBef>
              <a:spcAft>
                <a:spcPct val="0"/>
              </a:spcAft>
              <a:defRPr>
                <a:solidFill>
                  <a:schemeClr val="tx1"/>
                </a:solidFill>
                <a:latin typeface="Arial" charset="0"/>
                <a:ea typeface="ＭＳ Ｐゴシック" charset="0"/>
              </a:defRPr>
            </a:lvl9pPr>
          </a:lstStyle>
          <a:p>
            <a:r>
              <a:rPr lang="en-US" sz="900" b="1" dirty="0">
                <a:latin typeface="Calibri" charset="0"/>
              </a:rPr>
              <a:t>5.0</a:t>
            </a:r>
          </a:p>
        </p:txBody>
      </p:sp>
      <p:sp>
        <p:nvSpPr>
          <p:cNvPr id="2" name="Rectangle 1"/>
          <p:cNvSpPr/>
          <p:nvPr/>
        </p:nvSpPr>
        <p:spPr bwMode="auto">
          <a:xfrm>
            <a:off x="3636902" y="5776997"/>
            <a:ext cx="1527969" cy="685800"/>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dirty="0">
              <a:latin typeface="Arial" charset="0"/>
            </a:endParaRPr>
          </a:p>
        </p:txBody>
      </p:sp>
      <p:sp>
        <p:nvSpPr>
          <p:cNvPr id="45" name="Rectangle 44"/>
          <p:cNvSpPr/>
          <p:nvPr/>
        </p:nvSpPr>
        <p:spPr>
          <a:xfrm>
            <a:off x="721896" y="1604617"/>
            <a:ext cx="2312108" cy="1754326"/>
          </a:xfrm>
          <a:prstGeom prst="rect">
            <a:avLst/>
          </a:prstGeom>
        </p:spPr>
        <p:txBody>
          <a:bodyPr wrap="square">
            <a:spAutoFit/>
          </a:bodyPr>
          <a:lstStyle/>
          <a:p>
            <a:pPr lvl="0"/>
            <a:r>
              <a:rPr lang="en-US" i="1" dirty="0">
                <a:solidFill>
                  <a:schemeClr val="tx2"/>
                </a:solidFill>
              </a:rPr>
              <a:t>Let’s recap: it takes all the steps before and after proposal development phase to produce a winning deliverable</a:t>
            </a:r>
          </a:p>
        </p:txBody>
      </p:sp>
      <p:cxnSp>
        <p:nvCxnSpPr>
          <p:cNvPr id="46" name="Straight Arrow Connector 45">
            <a:extLst>
              <a:ext uri="{FF2B5EF4-FFF2-40B4-BE49-F238E27FC236}">
                <a16:creationId xmlns:a16="http://schemas.microsoft.com/office/drawing/2014/main" id="{A9DC5865-A5DD-706B-663C-0F20CFB32A72}"/>
              </a:ext>
            </a:extLst>
          </p:cNvPr>
          <p:cNvCxnSpPr>
            <a:cxnSpLocks/>
            <a:stCxn id="32" idx="0"/>
            <a:endCxn id="10" idx="2"/>
          </p:cNvCxnSpPr>
          <p:nvPr/>
        </p:nvCxnSpPr>
        <p:spPr>
          <a:xfrm flipH="1" flipV="1">
            <a:off x="4399859" y="2488684"/>
            <a:ext cx="2615" cy="615950"/>
          </a:xfrm>
          <a:prstGeom prst="straightConnector1">
            <a:avLst/>
          </a:prstGeom>
          <a:ln w="28575">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78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1000"/>
                                        <p:tgtEl>
                                          <p:spTgt spid="6"/>
                                        </p:tgtEl>
                                      </p:cBhvr>
                                    </p:animEffect>
                                    <p:anim calcmode="lin" valueType="num">
                                      <p:cBhvr>
                                        <p:cTn id="42" dur="1000" fill="hold"/>
                                        <p:tgtEl>
                                          <p:spTgt spid="6"/>
                                        </p:tgtEl>
                                        <p:attrNameLst>
                                          <p:attrName>ppt_x</p:attrName>
                                        </p:attrNameLst>
                                      </p:cBhvr>
                                      <p:tavLst>
                                        <p:tav tm="0">
                                          <p:val>
                                            <p:strVal val="#ppt_x"/>
                                          </p:val>
                                        </p:tav>
                                        <p:tav tm="100000">
                                          <p:val>
                                            <p:strVal val="#ppt_x"/>
                                          </p:val>
                                        </p:tav>
                                      </p:tavLst>
                                    </p:anim>
                                    <p:anim calcmode="lin" valueType="num">
                                      <p:cBhvr>
                                        <p:cTn id="43" dur="1000" fill="hold"/>
                                        <p:tgtEl>
                                          <p:spTgt spid="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1000"/>
                                        <p:tgtEl>
                                          <p:spTgt spid="18"/>
                                        </p:tgtEl>
                                      </p:cBhvr>
                                    </p:animEffect>
                                    <p:anim calcmode="lin" valueType="num">
                                      <p:cBhvr>
                                        <p:cTn id="52" dur="1000" fill="hold"/>
                                        <p:tgtEl>
                                          <p:spTgt spid="18"/>
                                        </p:tgtEl>
                                        <p:attrNameLst>
                                          <p:attrName>ppt_x</p:attrName>
                                        </p:attrNameLst>
                                      </p:cBhvr>
                                      <p:tavLst>
                                        <p:tav tm="0">
                                          <p:val>
                                            <p:strVal val="#ppt_x"/>
                                          </p:val>
                                        </p:tav>
                                        <p:tav tm="100000">
                                          <p:val>
                                            <p:strVal val="#ppt_x"/>
                                          </p:val>
                                        </p:tav>
                                      </p:tavLst>
                                    </p:anim>
                                    <p:anim calcmode="lin" valueType="num">
                                      <p:cBhvr>
                                        <p:cTn id="53" dur="1000" fill="hold"/>
                                        <p:tgtEl>
                                          <p:spTgt spid="18"/>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1000"/>
                                        <p:tgtEl>
                                          <p:spTgt spid="36"/>
                                        </p:tgtEl>
                                      </p:cBhvr>
                                    </p:animEffect>
                                    <p:anim calcmode="lin" valueType="num">
                                      <p:cBhvr>
                                        <p:cTn id="67" dur="1000" fill="hold"/>
                                        <p:tgtEl>
                                          <p:spTgt spid="36"/>
                                        </p:tgtEl>
                                        <p:attrNameLst>
                                          <p:attrName>ppt_x</p:attrName>
                                        </p:attrNameLst>
                                      </p:cBhvr>
                                      <p:tavLst>
                                        <p:tav tm="0">
                                          <p:val>
                                            <p:strVal val="#ppt_x"/>
                                          </p:val>
                                        </p:tav>
                                        <p:tav tm="100000">
                                          <p:val>
                                            <p:strVal val="#ppt_x"/>
                                          </p:val>
                                        </p:tav>
                                      </p:tavLst>
                                    </p:anim>
                                    <p:anim calcmode="lin" valueType="num">
                                      <p:cBhvr>
                                        <p:cTn id="68" dur="1000" fill="hold"/>
                                        <p:tgtEl>
                                          <p:spTgt spid="36"/>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fade">
                                      <p:cBhvr>
                                        <p:cTn id="81" dur="1000"/>
                                        <p:tgtEl>
                                          <p:spTgt spid="17"/>
                                        </p:tgtEl>
                                      </p:cBhvr>
                                    </p:animEffect>
                                    <p:anim calcmode="lin" valueType="num">
                                      <p:cBhvr>
                                        <p:cTn id="82" dur="1000" fill="hold"/>
                                        <p:tgtEl>
                                          <p:spTgt spid="17"/>
                                        </p:tgtEl>
                                        <p:attrNameLst>
                                          <p:attrName>ppt_x</p:attrName>
                                        </p:attrNameLst>
                                      </p:cBhvr>
                                      <p:tavLst>
                                        <p:tav tm="0">
                                          <p:val>
                                            <p:strVal val="#ppt_x"/>
                                          </p:val>
                                        </p:tav>
                                        <p:tav tm="100000">
                                          <p:val>
                                            <p:strVal val="#ppt_x"/>
                                          </p:val>
                                        </p:tav>
                                      </p:tavLst>
                                    </p:anim>
                                    <p:anim calcmode="lin" valueType="num">
                                      <p:cBhvr>
                                        <p:cTn id="83" dur="1000" fill="hold"/>
                                        <p:tgtEl>
                                          <p:spTgt spid="17"/>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1000"/>
                                        <p:tgtEl>
                                          <p:spTgt spid="16"/>
                                        </p:tgtEl>
                                      </p:cBhvr>
                                    </p:animEffect>
                                    <p:anim calcmode="lin" valueType="num">
                                      <p:cBhvr>
                                        <p:cTn id="87" dur="1000" fill="hold"/>
                                        <p:tgtEl>
                                          <p:spTgt spid="16"/>
                                        </p:tgtEl>
                                        <p:attrNameLst>
                                          <p:attrName>ppt_x</p:attrName>
                                        </p:attrNameLst>
                                      </p:cBhvr>
                                      <p:tavLst>
                                        <p:tav tm="0">
                                          <p:val>
                                            <p:strVal val="#ppt_x"/>
                                          </p:val>
                                        </p:tav>
                                        <p:tav tm="100000">
                                          <p:val>
                                            <p:strVal val="#ppt_x"/>
                                          </p:val>
                                        </p:tav>
                                      </p:tavLst>
                                    </p:anim>
                                    <p:anim calcmode="lin" valueType="num">
                                      <p:cBhvr>
                                        <p:cTn id="88" dur="1000" fill="hold"/>
                                        <p:tgtEl>
                                          <p:spTgt spid="16"/>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1000"/>
                                        <p:tgtEl>
                                          <p:spTgt spid="35"/>
                                        </p:tgtEl>
                                      </p:cBhvr>
                                    </p:animEffect>
                                    <p:anim calcmode="lin" valueType="num">
                                      <p:cBhvr>
                                        <p:cTn id="92" dur="1000" fill="hold"/>
                                        <p:tgtEl>
                                          <p:spTgt spid="35"/>
                                        </p:tgtEl>
                                        <p:attrNameLst>
                                          <p:attrName>ppt_x</p:attrName>
                                        </p:attrNameLst>
                                      </p:cBhvr>
                                      <p:tavLst>
                                        <p:tav tm="0">
                                          <p:val>
                                            <p:strVal val="#ppt_x"/>
                                          </p:val>
                                        </p:tav>
                                        <p:tav tm="100000">
                                          <p:val>
                                            <p:strVal val="#ppt_x"/>
                                          </p:val>
                                        </p:tav>
                                      </p:tavLst>
                                    </p:anim>
                                    <p:anim calcmode="lin" valueType="num">
                                      <p:cBhvr>
                                        <p:cTn id="9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fade">
                                      <p:cBhvr>
                                        <p:cTn id="98" dur="1000"/>
                                        <p:tgtEl>
                                          <p:spTgt spid="21"/>
                                        </p:tgtEl>
                                      </p:cBhvr>
                                    </p:animEffect>
                                    <p:anim calcmode="lin" valueType="num">
                                      <p:cBhvr>
                                        <p:cTn id="99" dur="1000" fill="hold"/>
                                        <p:tgtEl>
                                          <p:spTgt spid="21"/>
                                        </p:tgtEl>
                                        <p:attrNameLst>
                                          <p:attrName>ppt_x</p:attrName>
                                        </p:attrNameLst>
                                      </p:cBhvr>
                                      <p:tavLst>
                                        <p:tav tm="0">
                                          <p:val>
                                            <p:strVal val="#ppt_x"/>
                                          </p:val>
                                        </p:tav>
                                        <p:tav tm="100000">
                                          <p:val>
                                            <p:strVal val="#ppt_x"/>
                                          </p:val>
                                        </p:tav>
                                      </p:tavLst>
                                    </p:anim>
                                    <p:anim calcmode="lin" valueType="num">
                                      <p:cBhvr>
                                        <p:cTn id="100" dur="1000" fill="hold"/>
                                        <p:tgtEl>
                                          <p:spTgt spid="21"/>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2"/>
                                        </p:tgtEl>
                                        <p:attrNameLst>
                                          <p:attrName>style.visibility</p:attrName>
                                        </p:attrNameLst>
                                      </p:cBhvr>
                                      <p:to>
                                        <p:strVal val="visible"/>
                                      </p:to>
                                    </p:set>
                                    <p:animEffect transition="in" filter="fade">
                                      <p:cBhvr>
                                        <p:cTn id="103" dur="1000"/>
                                        <p:tgtEl>
                                          <p:spTgt spid="22"/>
                                        </p:tgtEl>
                                      </p:cBhvr>
                                    </p:animEffect>
                                    <p:anim calcmode="lin" valueType="num">
                                      <p:cBhvr>
                                        <p:cTn id="104" dur="1000" fill="hold"/>
                                        <p:tgtEl>
                                          <p:spTgt spid="22"/>
                                        </p:tgtEl>
                                        <p:attrNameLst>
                                          <p:attrName>ppt_x</p:attrName>
                                        </p:attrNameLst>
                                      </p:cBhvr>
                                      <p:tavLst>
                                        <p:tav tm="0">
                                          <p:val>
                                            <p:strVal val="#ppt_x"/>
                                          </p:val>
                                        </p:tav>
                                        <p:tav tm="100000">
                                          <p:val>
                                            <p:strVal val="#ppt_x"/>
                                          </p:val>
                                        </p:tav>
                                      </p:tavLst>
                                    </p:anim>
                                    <p:anim calcmode="lin" valueType="num">
                                      <p:cBhvr>
                                        <p:cTn id="105" dur="1000" fill="hold"/>
                                        <p:tgtEl>
                                          <p:spTgt spid="22"/>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43"/>
                                        </p:tgtEl>
                                        <p:attrNameLst>
                                          <p:attrName>style.visibility</p:attrName>
                                        </p:attrNameLst>
                                      </p:cBhvr>
                                      <p:to>
                                        <p:strVal val="visible"/>
                                      </p:to>
                                    </p:set>
                                    <p:animEffect transition="in" filter="fade">
                                      <p:cBhvr>
                                        <p:cTn id="108" dur="1000"/>
                                        <p:tgtEl>
                                          <p:spTgt spid="43"/>
                                        </p:tgtEl>
                                      </p:cBhvr>
                                    </p:animEffect>
                                    <p:anim calcmode="lin" valueType="num">
                                      <p:cBhvr>
                                        <p:cTn id="109" dur="1000" fill="hold"/>
                                        <p:tgtEl>
                                          <p:spTgt spid="43"/>
                                        </p:tgtEl>
                                        <p:attrNameLst>
                                          <p:attrName>ppt_x</p:attrName>
                                        </p:attrNameLst>
                                      </p:cBhvr>
                                      <p:tavLst>
                                        <p:tav tm="0">
                                          <p:val>
                                            <p:strVal val="#ppt_x"/>
                                          </p:val>
                                        </p:tav>
                                        <p:tav tm="100000">
                                          <p:val>
                                            <p:strVal val="#ppt_x"/>
                                          </p:val>
                                        </p:tav>
                                      </p:tavLst>
                                    </p:anim>
                                    <p:anim calcmode="lin" valueType="num">
                                      <p:cBhvr>
                                        <p:cTn id="110" dur="1000" fill="hold"/>
                                        <p:tgtEl>
                                          <p:spTgt spid="43"/>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44"/>
                                        </p:tgtEl>
                                        <p:attrNameLst>
                                          <p:attrName>style.visibility</p:attrName>
                                        </p:attrNameLst>
                                      </p:cBhvr>
                                      <p:to>
                                        <p:strVal val="visible"/>
                                      </p:to>
                                    </p:set>
                                    <p:animEffect transition="in" filter="fade">
                                      <p:cBhvr>
                                        <p:cTn id="113" dur="1000"/>
                                        <p:tgtEl>
                                          <p:spTgt spid="44"/>
                                        </p:tgtEl>
                                      </p:cBhvr>
                                    </p:animEffect>
                                    <p:anim calcmode="lin" valueType="num">
                                      <p:cBhvr>
                                        <p:cTn id="114" dur="1000" fill="hold"/>
                                        <p:tgtEl>
                                          <p:spTgt spid="44"/>
                                        </p:tgtEl>
                                        <p:attrNameLst>
                                          <p:attrName>ppt_x</p:attrName>
                                        </p:attrNameLst>
                                      </p:cBhvr>
                                      <p:tavLst>
                                        <p:tav tm="0">
                                          <p:val>
                                            <p:strVal val="#ppt_x"/>
                                          </p:val>
                                        </p:tav>
                                        <p:tav tm="100000">
                                          <p:val>
                                            <p:strVal val="#ppt_x"/>
                                          </p:val>
                                        </p:tav>
                                      </p:tavLst>
                                    </p:anim>
                                    <p:anim calcmode="lin" valueType="num">
                                      <p:cBhvr>
                                        <p:cTn id="115" dur="1000" fill="hold"/>
                                        <p:tgtEl>
                                          <p:spTgt spid="44"/>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23"/>
                                        </p:tgtEl>
                                        <p:attrNameLst>
                                          <p:attrName>style.visibility</p:attrName>
                                        </p:attrNameLst>
                                      </p:cBhvr>
                                      <p:to>
                                        <p:strVal val="visible"/>
                                      </p:to>
                                    </p:set>
                                    <p:animEffect transition="in" filter="fade">
                                      <p:cBhvr>
                                        <p:cTn id="118" dur="1000"/>
                                        <p:tgtEl>
                                          <p:spTgt spid="23"/>
                                        </p:tgtEl>
                                      </p:cBhvr>
                                    </p:animEffect>
                                    <p:anim calcmode="lin" valueType="num">
                                      <p:cBhvr>
                                        <p:cTn id="119" dur="1000" fill="hold"/>
                                        <p:tgtEl>
                                          <p:spTgt spid="23"/>
                                        </p:tgtEl>
                                        <p:attrNameLst>
                                          <p:attrName>ppt_x</p:attrName>
                                        </p:attrNameLst>
                                      </p:cBhvr>
                                      <p:tavLst>
                                        <p:tav tm="0">
                                          <p:val>
                                            <p:strVal val="#ppt_x"/>
                                          </p:val>
                                        </p:tav>
                                        <p:tav tm="100000">
                                          <p:val>
                                            <p:strVal val="#ppt_x"/>
                                          </p:val>
                                        </p:tav>
                                      </p:tavLst>
                                    </p:anim>
                                    <p:anim calcmode="lin" valueType="num">
                                      <p:cBhvr>
                                        <p:cTn id="120" dur="1000" fill="hold"/>
                                        <p:tgtEl>
                                          <p:spTgt spid="23"/>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24"/>
                                        </p:tgtEl>
                                        <p:attrNameLst>
                                          <p:attrName>style.visibility</p:attrName>
                                        </p:attrNameLst>
                                      </p:cBhvr>
                                      <p:to>
                                        <p:strVal val="visible"/>
                                      </p:to>
                                    </p:set>
                                    <p:animEffect transition="in" filter="fade">
                                      <p:cBhvr>
                                        <p:cTn id="123" dur="1000"/>
                                        <p:tgtEl>
                                          <p:spTgt spid="24"/>
                                        </p:tgtEl>
                                      </p:cBhvr>
                                    </p:animEffect>
                                    <p:anim calcmode="lin" valueType="num">
                                      <p:cBhvr>
                                        <p:cTn id="124" dur="1000" fill="hold"/>
                                        <p:tgtEl>
                                          <p:spTgt spid="24"/>
                                        </p:tgtEl>
                                        <p:attrNameLst>
                                          <p:attrName>ppt_x</p:attrName>
                                        </p:attrNameLst>
                                      </p:cBhvr>
                                      <p:tavLst>
                                        <p:tav tm="0">
                                          <p:val>
                                            <p:strVal val="#ppt_x"/>
                                          </p:val>
                                        </p:tav>
                                        <p:tav tm="100000">
                                          <p:val>
                                            <p:strVal val="#ppt_x"/>
                                          </p:val>
                                        </p:tav>
                                      </p:tavLst>
                                    </p:anim>
                                    <p:anim calcmode="lin" valueType="num">
                                      <p:cBhvr>
                                        <p:cTn id="125" dur="1000" fill="hold"/>
                                        <p:tgtEl>
                                          <p:spTgt spid="24"/>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fade">
                                      <p:cBhvr>
                                        <p:cTn id="128" dur="1000"/>
                                        <p:tgtEl>
                                          <p:spTgt spid="41"/>
                                        </p:tgtEl>
                                      </p:cBhvr>
                                    </p:animEffect>
                                    <p:anim calcmode="lin" valueType="num">
                                      <p:cBhvr>
                                        <p:cTn id="129" dur="1000" fill="hold"/>
                                        <p:tgtEl>
                                          <p:spTgt spid="41"/>
                                        </p:tgtEl>
                                        <p:attrNameLst>
                                          <p:attrName>ppt_x</p:attrName>
                                        </p:attrNameLst>
                                      </p:cBhvr>
                                      <p:tavLst>
                                        <p:tav tm="0">
                                          <p:val>
                                            <p:strVal val="#ppt_x"/>
                                          </p:val>
                                        </p:tav>
                                        <p:tav tm="100000">
                                          <p:val>
                                            <p:strVal val="#ppt_x"/>
                                          </p:val>
                                        </p:tav>
                                      </p:tavLst>
                                    </p:anim>
                                    <p:anim calcmode="lin" valueType="num">
                                      <p:cBhvr>
                                        <p:cTn id="130" dur="1000" fill="hold"/>
                                        <p:tgtEl>
                                          <p:spTgt spid="41"/>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42"/>
                                        </p:tgtEl>
                                        <p:attrNameLst>
                                          <p:attrName>style.visibility</p:attrName>
                                        </p:attrNameLst>
                                      </p:cBhvr>
                                      <p:to>
                                        <p:strVal val="visible"/>
                                      </p:to>
                                    </p:set>
                                    <p:animEffect transition="in" filter="fade">
                                      <p:cBhvr>
                                        <p:cTn id="133" dur="1000"/>
                                        <p:tgtEl>
                                          <p:spTgt spid="42"/>
                                        </p:tgtEl>
                                      </p:cBhvr>
                                    </p:animEffect>
                                    <p:anim calcmode="lin" valueType="num">
                                      <p:cBhvr>
                                        <p:cTn id="134" dur="1000" fill="hold"/>
                                        <p:tgtEl>
                                          <p:spTgt spid="42"/>
                                        </p:tgtEl>
                                        <p:attrNameLst>
                                          <p:attrName>ppt_x</p:attrName>
                                        </p:attrNameLst>
                                      </p:cBhvr>
                                      <p:tavLst>
                                        <p:tav tm="0">
                                          <p:val>
                                            <p:strVal val="#ppt_x"/>
                                          </p:val>
                                        </p:tav>
                                        <p:tav tm="100000">
                                          <p:val>
                                            <p:strVal val="#ppt_x"/>
                                          </p:val>
                                        </p:tav>
                                      </p:tavLst>
                                    </p:anim>
                                    <p:anim calcmode="lin" valueType="num">
                                      <p:cBhvr>
                                        <p:cTn id="135" dur="1000" fill="hold"/>
                                        <p:tgtEl>
                                          <p:spTgt spid="42"/>
                                        </p:tgtEl>
                                        <p:attrNameLst>
                                          <p:attrName>ppt_y</p:attrName>
                                        </p:attrNameLst>
                                      </p:cBhvr>
                                      <p:tavLst>
                                        <p:tav tm="0">
                                          <p:val>
                                            <p:strVal val="#ppt_y+.1"/>
                                          </p:val>
                                        </p:tav>
                                        <p:tav tm="100000">
                                          <p:val>
                                            <p:strVal val="#ppt_y"/>
                                          </p:val>
                                        </p:tav>
                                      </p:tavLst>
                                    </p:anim>
                                  </p:childTnLst>
                                </p:cTn>
                              </p:par>
                              <p:par>
                                <p:cTn id="136" presetID="42" presetClass="entr" presetSubtype="0" fill="hold" nodeType="with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fade">
                                      <p:cBhvr>
                                        <p:cTn id="138" dur="1000"/>
                                        <p:tgtEl>
                                          <p:spTgt spid="34"/>
                                        </p:tgtEl>
                                      </p:cBhvr>
                                    </p:animEffect>
                                    <p:anim calcmode="lin" valueType="num">
                                      <p:cBhvr>
                                        <p:cTn id="139" dur="1000" fill="hold"/>
                                        <p:tgtEl>
                                          <p:spTgt spid="34"/>
                                        </p:tgtEl>
                                        <p:attrNameLst>
                                          <p:attrName>ppt_x</p:attrName>
                                        </p:attrNameLst>
                                      </p:cBhvr>
                                      <p:tavLst>
                                        <p:tav tm="0">
                                          <p:val>
                                            <p:strVal val="#ppt_x"/>
                                          </p:val>
                                        </p:tav>
                                        <p:tav tm="100000">
                                          <p:val>
                                            <p:strVal val="#ppt_x"/>
                                          </p:val>
                                        </p:tav>
                                      </p:tavLst>
                                    </p:anim>
                                    <p:anim calcmode="lin" valueType="num">
                                      <p:cBhvr>
                                        <p:cTn id="14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2" presetClass="entr" presetSubtype="0" fill="hold" grpId="0" nodeType="clickEffect">
                                  <p:stCondLst>
                                    <p:cond delay="0"/>
                                  </p:stCondLst>
                                  <p:childTnLst>
                                    <p:set>
                                      <p:cBhvr>
                                        <p:cTn id="144" dur="1" fill="hold">
                                          <p:stCondLst>
                                            <p:cond delay="0"/>
                                          </p:stCondLst>
                                        </p:cTn>
                                        <p:tgtEl>
                                          <p:spTgt spid="27"/>
                                        </p:tgtEl>
                                        <p:attrNameLst>
                                          <p:attrName>style.visibility</p:attrName>
                                        </p:attrNameLst>
                                      </p:cBhvr>
                                      <p:to>
                                        <p:strVal val="visible"/>
                                      </p:to>
                                    </p:set>
                                    <p:animEffect transition="in" filter="fade">
                                      <p:cBhvr>
                                        <p:cTn id="145" dur="1000"/>
                                        <p:tgtEl>
                                          <p:spTgt spid="27"/>
                                        </p:tgtEl>
                                      </p:cBhvr>
                                    </p:animEffect>
                                    <p:anim calcmode="lin" valueType="num">
                                      <p:cBhvr>
                                        <p:cTn id="146" dur="1000" fill="hold"/>
                                        <p:tgtEl>
                                          <p:spTgt spid="27"/>
                                        </p:tgtEl>
                                        <p:attrNameLst>
                                          <p:attrName>ppt_x</p:attrName>
                                        </p:attrNameLst>
                                      </p:cBhvr>
                                      <p:tavLst>
                                        <p:tav tm="0">
                                          <p:val>
                                            <p:strVal val="#ppt_x"/>
                                          </p:val>
                                        </p:tav>
                                        <p:tav tm="100000">
                                          <p:val>
                                            <p:strVal val="#ppt_x"/>
                                          </p:val>
                                        </p:tav>
                                      </p:tavLst>
                                    </p:anim>
                                    <p:anim calcmode="lin" valueType="num">
                                      <p:cBhvr>
                                        <p:cTn id="147" dur="1000" fill="hold"/>
                                        <p:tgtEl>
                                          <p:spTgt spid="27"/>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37"/>
                                        </p:tgtEl>
                                        <p:attrNameLst>
                                          <p:attrName>style.visibility</p:attrName>
                                        </p:attrNameLst>
                                      </p:cBhvr>
                                      <p:to>
                                        <p:strVal val="visible"/>
                                      </p:to>
                                    </p:set>
                                    <p:animEffect transition="in" filter="fade">
                                      <p:cBhvr>
                                        <p:cTn id="150" dur="1000"/>
                                        <p:tgtEl>
                                          <p:spTgt spid="37"/>
                                        </p:tgtEl>
                                      </p:cBhvr>
                                    </p:animEffect>
                                    <p:anim calcmode="lin" valueType="num">
                                      <p:cBhvr>
                                        <p:cTn id="151" dur="1000" fill="hold"/>
                                        <p:tgtEl>
                                          <p:spTgt spid="37"/>
                                        </p:tgtEl>
                                        <p:attrNameLst>
                                          <p:attrName>ppt_x</p:attrName>
                                        </p:attrNameLst>
                                      </p:cBhvr>
                                      <p:tavLst>
                                        <p:tav tm="0">
                                          <p:val>
                                            <p:strVal val="#ppt_x"/>
                                          </p:val>
                                        </p:tav>
                                        <p:tav tm="100000">
                                          <p:val>
                                            <p:strVal val="#ppt_x"/>
                                          </p:val>
                                        </p:tav>
                                      </p:tavLst>
                                    </p:anim>
                                    <p:anim calcmode="lin" valueType="num">
                                      <p:cBhvr>
                                        <p:cTn id="152" dur="1000" fill="hold"/>
                                        <p:tgtEl>
                                          <p:spTgt spid="37"/>
                                        </p:tgtEl>
                                        <p:attrNameLst>
                                          <p:attrName>ppt_y</p:attrName>
                                        </p:attrNameLst>
                                      </p:cBhvr>
                                      <p:tavLst>
                                        <p:tav tm="0">
                                          <p:val>
                                            <p:strVal val="#ppt_y+.1"/>
                                          </p:val>
                                        </p:tav>
                                        <p:tav tm="100000">
                                          <p:val>
                                            <p:strVal val="#ppt_y"/>
                                          </p:val>
                                        </p:tav>
                                      </p:tavLst>
                                    </p:anim>
                                  </p:childTnLst>
                                </p:cTn>
                              </p:par>
                              <p:par>
                                <p:cTn id="153" presetID="42" presetClass="entr" presetSubtype="0" fill="hold" nodeType="withEffect">
                                  <p:stCondLst>
                                    <p:cond delay="0"/>
                                  </p:stCondLst>
                                  <p:childTnLst>
                                    <p:set>
                                      <p:cBhvr>
                                        <p:cTn id="154" dur="1" fill="hold">
                                          <p:stCondLst>
                                            <p:cond delay="0"/>
                                          </p:stCondLst>
                                        </p:cTn>
                                        <p:tgtEl>
                                          <p:spTgt spid="4"/>
                                        </p:tgtEl>
                                        <p:attrNameLst>
                                          <p:attrName>style.visibility</p:attrName>
                                        </p:attrNameLst>
                                      </p:cBhvr>
                                      <p:to>
                                        <p:strVal val="visible"/>
                                      </p:to>
                                    </p:set>
                                    <p:animEffect transition="in" filter="fade">
                                      <p:cBhvr>
                                        <p:cTn id="155" dur="1000"/>
                                        <p:tgtEl>
                                          <p:spTgt spid="4"/>
                                        </p:tgtEl>
                                      </p:cBhvr>
                                    </p:animEffect>
                                    <p:anim calcmode="lin" valueType="num">
                                      <p:cBhvr>
                                        <p:cTn id="156" dur="1000" fill="hold"/>
                                        <p:tgtEl>
                                          <p:spTgt spid="4"/>
                                        </p:tgtEl>
                                        <p:attrNameLst>
                                          <p:attrName>ppt_x</p:attrName>
                                        </p:attrNameLst>
                                      </p:cBhvr>
                                      <p:tavLst>
                                        <p:tav tm="0">
                                          <p:val>
                                            <p:strVal val="#ppt_x"/>
                                          </p:val>
                                        </p:tav>
                                        <p:tav tm="100000">
                                          <p:val>
                                            <p:strVal val="#ppt_x"/>
                                          </p:val>
                                        </p:tav>
                                      </p:tavLst>
                                    </p:anim>
                                    <p:anim calcmode="lin" valueType="num">
                                      <p:cBhvr>
                                        <p:cTn id="15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42" presetClass="entr" presetSubtype="0" fill="hold" grpId="0" nodeType="clickEffect">
                                  <p:stCondLst>
                                    <p:cond delay="0"/>
                                  </p:stCondLst>
                                  <p:childTnLst>
                                    <p:set>
                                      <p:cBhvr>
                                        <p:cTn id="161" dur="1" fill="hold">
                                          <p:stCondLst>
                                            <p:cond delay="0"/>
                                          </p:stCondLst>
                                        </p:cTn>
                                        <p:tgtEl>
                                          <p:spTgt spid="28"/>
                                        </p:tgtEl>
                                        <p:attrNameLst>
                                          <p:attrName>style.visibility</p:attrName>
                                        </p:attrNameLst>
                                      </p:cBhvr>
                                      <p:to>
                                        <p:strVal val="visible"/>
                                      </p:to>
                                    </p:set>
                                    <p:animEffect transition="in" filter="fade">
                                      <p:cBhvr>
                                        <p:cTn id="162" dur="1000"/>
                                        <p:tgtEl>
                                          <p:spTgt spid="28"/>
                                        </p:tgtEl>
                                      </p:cBhvr>
                                    </p:animEffect>
                                    <p:anim calcmode="lin" valueType="num">
                                      <p:cBhvr>
                                        <p:cTn id="163" dur="1000" fill="hold"/>
                                        <p:tgtEl>
                                          <p:spTgt spid="28"/>
                                        </p:tgtEl>
                                        <p:attrNameLst>
                                          <p:attrName>ppt_x</p:attrName>
                                        </p:attrNameLst>
                                      </p:cBhvr>
                                      <p:tavLst>
                                        <p:tav tm="0">
                                          <p:val>
                                            <p:strVal val="#ppt_x"/>
                                          </p:val>
                                        </p:tav>
                                        <p:tav tm="100000">
                                          <p:val>
                                            <p:strVal val="#ppt_x"/>
                                          </p:val>
                                        </p:tav>
                                      </p:tavLst>
                                    </p:anim>
                                    <p:anim calcmode="lin" valueType="num">
                                      <p:cBhvr>
                                        <p:cTn id="164" dur="1000" fill="hold"/>
                                        <p:tgtEl>
                                          <p:spTgt spid="28"/>
                                        </p:tgtEl>
                                        <p:attrNameLst>
                                          <p:attrName>ppt_y</p:attrName>
                                        </p:attrNameLst>
                                      </p:cBhvr>
                                      <p:tavLst>
                                        <p:tav tm="0">
                                          <p:val>
                                            <p:strVal val="#ppt_y+.1"/>
                                          </p:val>
                                        </p:tav>
                                        <p:tav tm="100000">
                                          <p:val>
                                            <p:strVal val="#ppt_y"/>
                                          </p:val>
                                        </p:tav>
                                      </p:tavLst>
                                    </p:anim>
                                  </p:childTnLst>
                                </p:cTn>
                              </p:par>
                              <p:par>
                                <p:cTn id="165" presetID="42" presetClass="entr" presetSubtype="0" fill="hold" nodeType="withEffect">
                                  <p:stCondLst>
                                    <p:cond delay="0"/>
                                  </p:stCondLst>
                                  <p:childTnLst>
                                    <p:set>
                                      <p:cBhvr>
                                        <p:cTn id="166" dur="1" fill="hold">
                                          <p:stCondLst>
                                            <p:cond delay="0"/>
                                          </p:stCondLst>
                                        </p:cTn>
                                        <p:tgtEl>
                                          <p:spTgt spid="29"/>
                                        </p:tgtEl>
                                        <p:attrNameLst>
                                          <p:attrName>style.visibility</p:attrName>
                                        </p:attrNameLst>
                                      </p:cBhvr>
                                      <p:to>
                                        <p:strVal val="visible"/>
                                      </p:to>
                                    </p:set>
                                    <p:animEffect transition="in" filter="fade">
                                      <p:cBhvr>
                                        <p:cTn id="167" dur="1000"/>
                                        <p:tgtEl>
                                          <p:spTgt spid="29"/>
                                        </p:tgtEl>
                                      </p:cBhvr>
                                    </p:animEffect>
                                    <p:anim calcmode="lin" valueType="num">
                                      <p:cBhvr>
                                        <p:cTn id="168" dur="1000" fill="hold"/>
                                        <p:tgtEl>
                                          <p:spTgt spid="29"/>
                                        </p:tgtEl>
                                        <p:attrNameLst>
                                          <p:attrName>ppt_x</p:attrName>
                                        </p:attrNameLst>
                                      </p:cBhvr>
                                      <p:tavLst>
                                        <p:tav tm="0">
                                          <p:val>
                                            <p:strVal val="#ppt_x"/>
                                          </p:val>
                                        </p:tav>
                                        <p:tav tm="100000">
                                          <p:val>
                                            <p:strVal val="#ppt_x"/>
                                          </p:val>
                                        </p:tav>
                                      </p:tavLst>
                                    </p:anim>
                                    <p:anim calcmode="lin" valueType="num">
                                      <p:cBhvr>
                                        <p:cTn id="169" dur="1000" fill="hold"/>
                                        <p:tgtEl>
                                          <p:spTgt spid="29"/>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38"/>
                                        </p:tgtEl>
                                        <p:attrNameLst>
                                          <p:attrName>style.visibility</p:attrName>
                                        </p:attrNameLst>
                                      </p:cBhvr>
                                      <p:to>
                                        <p:strVal val="visible"/>
                                      </p:to>
                                    </p:set>
                                    <p:animEffect transition="in" filter="fade">
                                      <p:cBhvr>
                                        <p:cTn id="172" dur="1000"/>
                                        <p:tgtEl>
                                          <p:spTgt spid="38"/>
                                        </p:tgtEl>
                                      </p:cBhvr>
                                    </p:animEffect>
                                    <p:anim calcmode="lin" valueType="num">
                                      <p:cBhvr>
                                        <p:cTn id="173" dur="1000" fill="hold"/>
                                        <p:tgtEl>
                                          <p:spTgt spid="38"/>
                                        </p:tgtEl>
                                        <p:attrNameLst>
                                          <p:attrName>ppt_x</p:attrName>
                                        </p:attrNameLst>
                                      </p:cBhvr>
                                      <p:tavLst>
                                        <p:tav tm="0">
                                          <p:val>
                                            <p:strVal val="#ppt_x"/>
                                          </p:val>
                                        </p:tav>
                                        <p:tav tm="100000">
                                          <p:val>
                                            <p:strVal val="#ppt_x"/>
                                          </p:val>
                                        </p:tav>
                                      </p:tavLst>
                                    </p:anim>
                                    <p:anim calcmode="lin" valueType="num">
                                      <p:cBhvr>
                                        <p:cTn id="17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42" presetClass="entr" presetSubtype="0" fill="hold" nodeType="clickEffect">
                                  <p:stCondLst>
                                    <p:cond delay="0"/>
                                  </p:stCondLst>
                                  <p:childTnLst>
                                    <p:set>
                                      <p:cBhvr>
                                        <p:cTn id="178" dur="1" fill="hold">
                                          <p:stCondLst>
                                            <p:cond delay="0"/>
                                          </p:stCondLst>
                                        </p:cTn>
                                        <p:tgtEl>
                                          <p:spTgt spid="7"/>
                                        </p:tgtEl>
                                        <p:attrNameLst>
                                          <p:attrName>style.visibility</p:attrName>
                                        </p:attrNameLst>
                                      </p:cBhvr>
                                      <p:to>
                                        <p:strVal val="visible"/>
                                      </p:to>
                                    </p:set>
                                    <p:animEffect transition="in" filter="fade">
                                      <p:cBhvr>
                                        <p:cTn id="179" dur="1000"/>
                                        <p:tgtEl>
                                          <p:spTgt spid="7"/>
                                        </p:tgtEl>
                                      </p:cBhvr>
                                    </p:animEffect>
                                    <p:anim calcmode="lin" valueType="num">
                                      <p:cBhvr>
                                        <p:cTn id="180" dur="1000" fill="hold"/>
                                        <p:tgtEl>
                                          <p:spTgt spid="7"/>
                                        </p:tgtEl>
                                        <p:attrNameLst>
                                          <p:attrName>ppt_x</p:attrName>
                                        </p:attrNameLst>
                                      </p:cBhvr>
                                      <p:tavLst>
                                        <p:tav tm="0">
                                          <p:val>
                                            <p:strVal val="#ppt_x"/>
                                          </p:val>
                                        </p:tav>
                                        <p:tav tm="100000">
                                          <p:val>
                                            <p:strVal val="#ppt_x"/>
                                          </p:val>
                                        </p:tav>
                                      </p:tavLst>
                                    </p:anim>
                                    <p:anim calcmode="lin" valueType="num">
                                      <p:cBhvr>
                                        <p:cTn id="181" dur="1000" fill="hold"/>
                                        <p:tgtEl>
                                          <p:spTgt spid="7"/>
                                        </p:tgtEl>
                                        <p:attrNameLst>
                                          <p:attrName>ppt_y</p:attrName>
                                        </p:attrNameLst>
                                      </p:cBhvr>
                                      <p:tavLst>
                                        <p:tav tm="0">
                                          <p:val>
                                            <p:strVal val="#ppt_y+.1"/>
                                          </p:val>
                                        </p:tav>
                                        <p:tav tm="100000">
                                          <p:val>
                                            <p:strVal val="#ppt_y"/>
                                          </p:val>
                                        </p:tav>
                                      </p:tavLst>
                                    </p:anim>
                                  </p:childTnLst>
                                </p:cTn>
                              </p:par>
                              <p:par>
                                <p:cTn id="182" presetID="42" presetClass="entr" presetSubtype="0" fill="hold" grpId="0" nodeType="withEffect">
                                  <p:stCondLst>
                                    <p:cond delay="0"/>
                                  </p:stCondLst>
                                  <p:childTnLst>
                                    <p:set>
                                      <p:cBhvr>
                                        <p:cTn id="183" dur="1" fill="hold">
                                          <p:stCondLst>
                                            <p:cond delay="0"/>
                                          </p:stCondLst>
                                        </p:cTn>
                                        <p:tgtEl>
                                          <p:spTgt spid="30"/>
                                        </p:tgtEl>
                                        <p:attrNameLst>
                                          <p:attrName>style.visibility</p:attrName>
                                        </p:attrNameLst>
                                      </p:cBhvr>
                                      <p:to>
                                        <p:strVal val="visible"/>
                                      </p:to>
                                    </p:set>
                                    <p:animEffect transition="in" filter="fade">
                                      <p:cBhvr>
                                        <p:cTn id="184" dur="1000"/>
                                        <p:tgtEl>
                                          <p:spTgt spid="30"/>
                                        </p:tgtEl>
                                      </p:cBhvr>
                                    </p:animEffect>
                                    <p:anim calcmode="lin" valueType="num">
                                      <p:cBhvr>
                                        <p:cTn id="185" dur="1000" fill="hold"/>
                                        <p:tgtEl>
                                          <p:spTgt spid="30"/>
                                        </p:tgtEl>
                                        <p:attrNameLst>
                                          <p:attrName>ppt_x</p:attrName>
                                        </p:attrNameLst>
                                      </p:cBhvr>
                                      <p:tavLst>
                                        <p:tav tm="0">
                                          <p:val>
                                            <p:strVal val="#ppt_x"/>
                                          </p:val>
                                        </p:tav>
                                        <p:tav tm="100000">
                                          <p:val>
                                            <p:strVal val="#ppt_x"/>
                                          </p:val>
                                        </p:tav>
                                      </p:tavLst>
                                    </p:anim>
                                    <p:anim calcmode="lin" valueType="num">
                                      <p:cBhvr>
                                        <p:cTn id="186" dur="1000" fill="hold"/>
                                        <p:tgtEl>
                                          <p:spTgt spid="30"/>
                                        </p:tgtEl>
                                        <p:attrNameLst>
                                          <p:attrName>ppt_y</p:attrName>
                                        </p:attrNameLst>
                                      </p:cBhvr>
                                      <p:tavLst>
                                        <p:tav tm="0">
                                          <p:val>
                                            <p:strVal val="#ppt_y+.1"/>
                                          </p:val>
                                        </p:tav>
                                        <p:tav tm="100000">
                                          <p:val>
                                            <p:strVal val="#ppt_y"/>
                                          </p:val>
                                        </p:tav>
                                      </p:tavLst>
                                    </p:anim>
                                  </p:childTnLst>
                                </p:cTn>
                              </p:par>
                              <p:par>
                                <p:cTn id="187" presetID="42" presetClass="entr" presetSubtype="0" fill="hold" grpId="0" nodeType="withEffect">
                                  <p:stCondLst>
                                    <p:cond delay="0"/>
                                  </p:stCondLst>
                                  <p:childTnLst>
                                    <p:set>
                                      <p:cBhvr>
                                        <p:cTn id="188" dur="1" fill="hold">
                                          <p:stCondLst>
                                            <p:cond delay="0"/>
                                          </p:stCondLst>
                                        </p:cTn>
                                        <p:tgtEl>
                                          <p:spTgt spid="39"/>
                                        </p:tgtEl>
                                        <p:attrNameLst>
                                          <p:attrName>style.visibility</p:attrName>
                                        </p:attrNameLst>
                                      </p:cBhvr>
                                      <p:to>
                                        <p:strVal val="visible"/>
                                      </p:to>
                                    </p:set>
                                    <p:animEffect transition="in" filter="fade">
                                      <p:cBhvr>
                                        <p:cTn id="189" dur="1000"/>
                                        <p:tgtEl>
                                          <p:spTgt spid="39"/>
                                        </p:tgtEl>
                                      </p:cBhvr>
                                    </p:animEffect>
                                    <p:anim calcmode="lin" valueType="num">
                                      <p:cBhvr>
                                        <p:cTn id="190" dur="1000" fill="hold"/>
                                        <p:tgtEl>
                                          <p:spTgt spid="39"/>
                                        </p:tgtEl>
                                        <p:attrNameLst>
                                          <p:attrName>ppt_x</p:attrName>
                                        </p:attrNameLst>
                                      </p:cBhvr>
                                      <p:tavLst>
                                        <p:tav tm="0">
                                          <p:val>
                                            <p:strVal val="#ppt_x"/>
                                          </p:val>
                                        </p:tav>
                                        <p:tav tm="100000">
                                          <p:val>
                                            <p:strVal val="#ppt_x"/>
                                          </p:val>
                                        </p:tav>
                                      </p:tavLst>
                                    </p:anim>
                                    <p:anim calcmode="lin" valueType="num">
                                      <p:cBhvr>
                                        <p:cTn id="191" dur="1000" fill="hold"/>
                                        <p:tgtEl>
                                          <p:spTgt spid="39"/>
                                        </p:tgtEl>
                                        <p:attrNameLst>
                                          <p:attrName>ppt_y</p:attrName>
                                        </p:attrNameLst>
                                      </p:cBhvr>
                                      <p:tavLst>
                                        <p:tav tm="0">
                                          <p:val>
                                            <p:strVal val="#ppt_y+.1"/>
                                          </p:val>
                                        </p:tav>
                                        <p:tav tm="100000">
                                          <p:val>
                                            <p:strVal val="#ppt_y"/>
                                          </p:val>
                                        </p:tav>
                                      </p:tavLst>
                                    </p:anim>
                                  </p:childTnLst>
                                </p:cTn>
                              </p:par>
                              <p:par>
                                <p:cTn id="192" presetID="42" presetClass="entr" presetSubtype="0" fill="hold" grpId="0" nodeType="withEffect">
                                  <p:stCondLst>
                                    <p:cond delay="0"/>
                                  </p:stCondLst>
                                  <p:childTnLst>
                                    <p:set>
                                      <p:cBhvr>
                                        <p:cTn id="193" dur="1" fill="hold">
                                          <p:stCondLst>
                                            <p:cond delay="0"/>
                                          </p:stCondLst>
                                        </p:cTn>
                                        <p:tgtEl>
                                          <p:spTgt spid="2"/>
                                        </p:tgtEl>
                                        <p:attrNameLst>
                                          <p:attrName>style.visibility</p:attrName>
                                        </p:attrNameLst>
                                      </p:cBhvr>
                                      <p:to>
                                        <p:strVal val="visible"/>
                                      </p:to>
                                    </p:set>
                                    <p:animEffect transition="in" filter="fade">
                                      <p:cBhvr>
                                        <p:cTn id="194" dur="1000"/>
                                        <p:tgtEl>
                                          <p:spTgt spid="2"/>
                                        </p:tgtEl>
                                      </p:cBhvr>
                                    </p:animEffect>
                                    <p:anim calcmode="lin" valueType="num">
                                      <p:cBhvr>
                                        <p:cTn id="195" dur="1000" fill="hold"/>
                                        <p:tgtEl>
                                          <p:spTgt spid="2"/>
                                        </p:tgtEl>
                                        <p:attrNameLst>
                                          <p:attrName>ppt_x</p:attrName>
                                        </p:attrNameLst>
                                      </p:cBhvr>
                                      <p:tavLst>
                                        <p:tav tm="0">
                                          <p:val>
                                            <p:strVal val="#ppt_x"/>
                                          </p:val>
                                        </p:tav>
                                        <p:tav tm="100000">
                                          <p:val>
                                            <p:strVal val="#ppt_x"/>
                                          </p:val>
                                        </p:tav>
                                      </p:tavLst>
                                    </p:anim>
                                    <p:anim calcmode="lin" valueType="num">
                                      <p:cBhvr>
                                        <p:cTn id="19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7" fill="hold">
                      <p:stCondLst>
                        <p:cond delay="indefinite"/>
                      </p:stCondLst>
                      <p:childTnLst>
                        <p:par>
                          <p:cTn id="198" fill="hold">
                            <p:stCondLst>
                              <p:cond delay="0"/>
                            </p:stCondLst>
                            <p:childTnLst>
                              <p:par>
                                <p:cTn id="199" presetID="42" presetClass="entr" presetSubtype="0" fill="hold" nodeType="clickEffect">
                                  <p:stCondLst>
                                    <p:cond delay="0"/>
                                  </p:stCondLst>
                                  <p:childTnLst>
                                    <p:set>
                                      <p:cBhvr>
                                        <p:cTn id="200" dur="1" fill="hold">
                                          <p:stCondLst>
                                            <p:cond delay="0"/>
                                          </p:stCondLst>
                                        </p:cTn>
                                        <p:tgtEl>
                                          <p:spTgt spid="8"/>
                                        </p:tgtEl>
                                        <p:attrNameLst>
                                          <p:attrName>style.visibility</p:attrName>
                                        </p:attrNameLst>
                                      </p:cBhvr>
                                      <p:to>
                                        <p:strVal val="visible"/>
                                      </p:to>
                                    </p:set>
                                    <p:animEffect transition="in" filter="fade">
                                      <p:cBhvr>
                                        <p:cTn id="201" dur="1000"/>
                                        <p:tgtEl>
                                          <p:spTgt spid="8"/>
                                        </p:tgtEl>
                                      </p:cBhvr>
                                    </p:animEffect>
                                    <p:anim calcmode="lin" valueType="num">
                                      <p:cBhvr>
                                        <p:cTn id="202" dur="1000" fill="hold"/>
                                        <p:tgtEl>
                                          <p:spTgt spid="8"/>
                                        </p:tgtEl>
                                        <p:attrNameLst>
                                          <p:attrName>ppt_x</p:attrName>
                                        </p:attrNameLst>
                                      </p:cBhvr>
                                      <p:tavLst>
                                        <p:tav tm="0">
                                          <p:val>
                                            <p:strVal val="#ppt_x"/>
                                          </p:val>
                                        </p:tav>
                                        <p:tav tm="100000">
                                          <p:val>
                                            <p:strVal val="#ppt_x"/>
                                          </p:val>
                                        </p:tav>
                                      </p:tavLst>
                                    </p:anim>
                                    <p:anim calcmode="lin" valueType="num">
                                      <p:cBhvr>
                                        <p:cTn id="203" dur="1000" fill="hold"/>
                                        <p:tgtEl>
                                          <p:spTgt spid="8"/>
                                        </p:tgtEl>
                                        <p:attrNameLst>
                                          <p:attrName>ppt_y</p:attrName>
                                        </p:attrNameLst>
                                      </p:cBhvr>
                                      <p:tavLst>
                                        <p:tav tm="0">
                                          <p:val>
                                            <p:strVal val="#ppt_y+.1"/>
                                          </p:val>
                                        </p:tav>
                                        <p:tav tm="100000">
                                          <p:val>
                                            <p:strVal val="#ppt_y"/>
                                          </p:val>
                                        </p:tav>
                                      </p:tavLst>
                                    </p:anim>
                                  </p:childTnLst>
                                </p:cTn>
                              </p:par>
                              <p:par>
                                <p:cTn id="204" presetID="42" presetClass="entr" presetSubtype="0" fill="hold" grpId="0" nodeType="withEffect">
                                  <p:stCondLst>
                                    <p:cond delay="0"/>
                                  </p:stCondLst>
                                  <p:childTnLst>
                                    <p:set>
                                      <p:cBhvr>
                                        <p:cTn id="205" dur="1" fill="hold">
                                          <p:stCondLst>
                                            <p:cond delay="0"/>
                                          </p:stCondLst>
                                        </p:cTn>
                                        <p:tgtEl>
                                          <p:spTgt spid="31"/>
                                        </p:tgtEl>
                                        <p:attrNameLst>
                                          <p:attrName>style.visibility</p:attrName>
                                        </p:attrNameLst>
                                      </p:cBhvr>
                                      <p:to>
                                        <p:strVal val="visible"/>
                                      </p:to>
                                    </p:set>
                                    <p:animEffect transition="in" filter="fade">
                                      <p:cBhvr>
                                        <p:cTn id="206" dur="1000"/>
                                        <p:tgtEl>
                                          <p:spTgt spid="31"/>
                                        </p:tgtEl>
                                      </p:cBhvr>
                                    </p:animEffect>
                                    <p:anim calcmode="lin" valueType="num">
                                      <p:cBhvr>
                                        <p:cTn id="207" dur="1000" fill="hold"/>
                                        <p:tgtEl>
                                          <p:spTgt spid="31"/>
                                        </p:tgtEl>
                                        <p:attrNameLst>
                                          <p:attrName>ppt_x</p:attrName>
                                        </p:attrNameLst>
                                      </p:cBhvr>
                                      <p:tavLst>
                                        <p:tav tm="0">
                                          <p:val>
                                            <p:strVal val="#ppt_x"/>
                                          </p:val>
                                        </p:tav>
                                        <p:tav tm="100000">
                                          <p:val>
                                            <p:strVal val="#ppt_x"/>
                                          </p:val>
                                        </p:tav>
                                      </p:tavLst>
                                    </p:anim>
                                    <p:anim calcmode="lin" valueType="num">
                                      <p:cBhvr>
                                        <p:cTn id="208" dur="1000" fill="hold"/>
                                        <p:tgtEl>
                                          <p:spTgt spid="31"/>
                                        </p:tgtEl>
                                        <p:attrNameLst>
                                          <p:attrName>ppt_y</p:attrName>
                                        </p:attrNameLst>
                                      </p:cBhvr>
                                      <p:tavLst>
                                        <p:tav tm="0">
                                          <p:val>
                                            <p:strVal val="#ppt_y+.1"/>
                                          </p:val>
                                        </p:tav>
                                        <p:tav tm="100000">
                                          <p:val>
                                            <p:strVal val="#ppt_y"/>
                                          </p:val>
                                        </p:tav>
                                      </p:tavLst>
                                    </p:anim>
                                  </p:childTnLst>
                                </p:cTn>
                              </p:par>
                              <p:par>
                                <p:cTn id="209" presetID="42" presetClass="entr" presetSubtype="0" fill="hold" grpId="0" nodeType="withEffect">
                                  <p:stCondLst>
                                    <p:cond delay="0"/>
                                  </p:stCondLst>
                                  <p:childTnLst>
                                    <p:set>
                                      <p:cBhvr>
                                        <p:cTn id="210" dur="1" fill="hold">
                                          <p:stCondLst>
                                            <p:cond delay="0"/>
                                          </p:stCondLst>
                                        </p:cTn>
                                        <p:tgtEl>
                                          <p:spTgt spid="40"/>
                                        </p:tgtEl>
                                        <p:attrNameLst>
                                          <p:attrName>style.visibility</p:attrName>
                                        </p:attrNameLst>
                                      </p:cBhvr>
                                      <p:to>
                                        <p:strVal val="visible"/>
                                      </p:to>
                                    </p:set>
                                    <p:animEffect transition="in" filter="fade">
                                      <p:cBhvr>
                                        <p:cTn id="211" dur="1000"/>
                                        <p:tgtEl>
                                          <p:spTgt spid="40"/>
                                        </p:tgtEl>
                                      </p:cBhvr>
                                    </p:animEffect>
                                    <p:anim calcmode="lin" valueType="num">
                                      <p:cBhvr>
                                        <p:cTn id="212" dur="1000" fill="hold"/>
                                        <p:tgtEl>
                                          <p:spTgt spid="40"/>
                                        </p:tgtEl>
                                        <p:attrNameLst>
                                          <p:attrName>ppt_x</p:attrName>
                                        </p:attrNameLst>
                                      </p:cBhvr>
                                      <p:tavLst>
                                        <p:tav tm="0">
                                          <p:val>
                                            <p:strVal val="#ppt_x"/>
                                          </p:val>
                                        </p:tav>
                                        <p:tav tm="100000">
                                          <p:val>
                                            <p:strVal val="#ppt_x"/>
                                          </p:val>
                                        </p:tav>
                                      </p:tavLst>
                                    </p:anim>
                                    <p:anim calcmode="lin" valueType="num">
                                      <p:cBhvr>
                                        <p:cTn id="213" dur="1000" fill="hold"/>
                                        <p:tgtEl>
                                          <p:spTgt spid="40"/>
                                        </p:tgtEl>
                                        <p:attrNameLst>
                                          <p:attrName>ppt_y</p:attrName>
                                        </p:attrNameLst>
                                      </p:cBhvr>
                                      <p:tavLst>
                                        <p:tav tm="0">
                                          <p:val>
                                            <p:strVal val="#ppt_y+.1"/>
                                          </p:val>
                                        </p:tav>
                                        <p:tav tm="100000">
                                          <p:val>
                                            <p:strVal val="#ppt_y"/>
                                          </p:val>
                                        </p:tav>
                                      </p:tavLst>
                                    </p:anim>
                                  </p:childTnLst>
                                </p:cTn>
                              </p:par>
                              <p:par>
                                <p:cTn id="214" presetID="42" presetClass="entr" presetSubtype="0" fill="hold" nodeType="withEffect">
                                  <p:stCondLst>
                                    <p:cond delay="0"/>
                                  </p:stCondLst>
                                  <p:childTnLst>
                                    <p:set>
                                      <p:cBhvr>
                                        <p:cTn id="215" dur="1" fill="hold">
                                          <p:stCondLst>
                                            <p:cond delay="0"/>
                                          </p:stCondLst>
                                        </p:cTn>
                                        <p:tgtEl>
                                          <p:spTgt spid="33"/>
                                        </p:tgtEl>
                                        <p:attrNameLst>
                                          <p:attrName>style.visibility</p:attrName>
                                        </p:attrNameLst>
                                      </p:cBhvr>
                                      <p:to>
                                        <p:strVal val="visible"/>
                                      </p:to>
                                    </p:set>
                                    <p:animEffect transition="in" filter="fade">
                                      <p:cBhvr>
                                        <p:cTn id="216" dur="1000"/>
                                        <p:tgtEl>
                                          <p:spTgt spid="33"/>
                                        </p:tgtEl>
                                      </p:cBhvr>
                                    </p:animEffect>
                                    <p:anim calcmode="lin" valueType="num">
                                      <p:cBhvr>
                                        <p:cTn id="217" dur="1000" fill="hold"/>
                                        <p:tgtEl>
                                          <p:spTgt spid="33"/>
                                        </p:tgtEl>
                                        <p:attrNameLst>
                                          <p:attrName>ppt_x</p:attrName>
                                        </p:attrNameLst>
                                      </p:cBhvr>
                                      <p:tavLst>
                                        <p:tav tm="0">
                                          <p:val>
                                            <p:strVal val="#ppt_x"/>
                                          </p:val>
                                        </p:tav>
                                        <p:tav tm="100000">
                                          <p:val>
                                            <p:strVal val="#ppt_x"/>
                                          </p:val>
                                        </p:tav>
                                      </p:tavLst>
                                    </p:anim>
                                    <p:anim calcmode="lin" valueType="num">
                                      <p:cBhvr>
                                        <p:cTn id="218" dur="1000" fill="hold"/>
                                        <p:tgtEl>
                                          <p:spTgt spid="33"/>
                                        </p:tgtEl>
                                        <p:attrNameLst>
                                          <p:attrName>ppt_y</p:attrName>
                                        </p:attrNameLst>
                                      </p:cBhvr>
                                      <p:tavLst>
                                        <p:tav tm="0">
                                          <p:val>
                                            <p:strVal val="#ppt_y+.1"/>
                                          </p:val>
                                        </p:tav>
                                        <p:tav tm="100000">
                                          <p:val>
                                            <p:strVal val="#ppt_y"/>
                                          </p:val>
                                        </p:tav>
                                      </p:tavLst>
                                    </p:anim>
                                  </p:childTnLst>
                                </p:cTn>
                              </p:par>
                              <p:par>
                                <p:cTn id="219" presetID="42" presetClass="entr" presetSubtype="0" fill="hold" grpId="0" nodeType="withEffect">
                                  <p:stCondLst>
                                    <p:cond delay="0"/>
                                  </p:stCondLst>
                                  <p:childTnLst>
                                    <p:set>
                                      <p:cBhvr>
                                        <p:cTn id="220" dur="1" fill="hold">
                                          <p:stCondLst>
                                            <p:cond delay="0"/>
                                          </p:stCondLst>
                                        </p:cTn>
                                        <p:tgtEl>
                                          <p:spTgt spid="32"/>
                                        </p:tgtEl>
                                        <p:attrNameLst>
                                          <p:attrName>style.visibility</p:attrName>
                                        </p:attrNameLst>
                                      </p:cBhvr>
                                      <p:to>
                                        <p:strVal val="visible"/>
                                      </p:to>
                                    </p:set>
                                    <p:animEffect transition="in" filter="fade">
                                      <p:cBhvr>
                                        <p:cTn id="221" dur="1000"/>
                                        <p:tgtEl>
                                          <p:spTgt spid="32"/>
                                        </p:tgtEl>
                                      </p:cBhvr>
                                    </p:animEffect>
                                    <p:anim calcmode="lin" valueType="num">
                                      <p:cBhvr>
                                        <p:cTn id="222" dur="1000" fill="hold"/>
                                        <p:tgtEl>
                                          <p:spTgt spid="32"/>
                                        </p:tgtEl>
                                        <p:attrNameLst>
                                          <p:attrName>ppt_x</p:attrName>
                                        </p:attrNameLst>
                                      </p:cBhvr>
                                      <p:tavLst>
                                        <p:tav tm="0">
                                          <p:val>
                                            <p:strVal val="#ppt_x"/>
                                          </p:val>
                                        </p:tav>
                                        <p:tav tm="100000">
                                          <p:val>
                                            <p:strVal val="#ppt_x"/>
                                          </p:val>
                                        </p:tav>
                                      </p:tavLst>
                                    </p:anim>
                                    <p:anim calcmode="lin" valueType="num">
                                      <p:cBhvr>
                                        <p:cTn id="223" dur="1000" fill="hold"/>
                                        <p:tgtEl>
                                          <p:spTgt spid="32"/>
                                        </p:tgtEl>
                                        <p:attrNameLst>
                                          <p:attrName>ppt_y</p:attrName>
                                        </p:attrNameLst>
                                      </p:cBhvr>
                                      <p:tavLst>
                                        <p:tav tm="0">
                                          <p:val>
                                            <p:strVal val="#ppt_y+.1"/>
                                          </p:val>
                                        </p:tav>
                                        <p:tav tm="100000">
                                          <p:val>
                                            <p:strVal val="#ppt_y"/>
                                          </p:val>
                                        </p:tav>
                                      </p:tavLst>
                                    </p:anim>
                                  </p:childTnLst>
                                </p:cTn>
                              </p:par>
                              <p:par>
                                <p:cTn id="224" presetID="42" presetClass="entr" presetSubtype="0" fill="hold" nodeType="withEffect">
                                  <p:stCondLst>
                                    <p:cond delay="0"/>
                                  </p:stCondLst>
                                  <p:childTnLst>
                                    <p:set>
                                      <p:cBhvr>
                                        <p:cTn id="225" dur="1" fill="hold">
                                          <p:stCondLst>
                                            <p:cond delay="0"/>
                                          </p:stCondLst>
                                        </p:cTn>
                                        <p:tgtEl>
                                          <p:spTgt spid="5"/>
                                        </p:tgtEl>
                                        <p:attrNameLst>
                                          <p:attrName>style.visibility</p:attrName>
                                        </p:attrNameLst>
                                      </p:cBhvr>
                                      <p:to>
                                        <p:strVal val="visible"/>
                                      </p:to>
                                    </p:set>
                                    <p:animEffect transition="in" filter="fade">
                                      <p:cBhvr>
                                        <p:cTn id="226" dur="1000"/>
                                        <p:tgtEl>
                                          <p:spTgt spid="5"/>
                                        </p:tgtEl>
                                      </p:cBhvr>
                                    </p:animEffect>
                                    <p:anim calcmode="lin" valueType="num">
                                      <p:cBhvr>
                                        <p:cTn id="227" dur="1000" fill="hold"/>
                                        <p:tgtEl>
                                          <p:spTgt spid="5"/>
                                        </p:tgtEl>
                                        <p:attrNameLst>
                                          <p:attrName>ppt_x</p:attrName>
                                        </p:attrNameLst>
                                      </p:cBhvr>
                                      <p:tavLst>
                                        <p:tav tm="0">
                                          <p:val>
                                            <p:strVal val="#ppt_x"/>
                                          </p:val>
                                        </p:tav>
                                        <p:tav tm="100000">
                                          <p:val>
                                            <p:strVal val="#ppt_x"/>
                                          </p:val>
                                        </p:tav>
                                      </p:tavLst>
                                    </p:anim>
                                    <p:anim calcmode="lin" valueType="num">
                                      <p:cBhvr>
                                        <p:cTn id="228" dur="1000" fill="hold"/>
                                        <p:tgtEl>
                                          <p:spTgt spid="5"/>
                                        </p:tgtEl>
                                        <p:attrNameLst>
                                          <p:attrName>ppt_y</p:attrName>
                                        </p:attrNameLst>
                                      </p:cBhvr>
                                      <p:tavLst>
                                        <p:tav tm="0">
                                          <p:val>
                                            <p:strVal val="#ppt_y+.1"/>
                                          </p:val>
                                        </p:tav>
                                        <p:tav tm="100000">
                                          <p:val>
                                            <p:strVal val="#ppt_y"/>
                                          </p:val>
                                        </p:tav>
                                      </p:tavLst>
                                    </p:anim>
                                  </p:childTnLst>
                                </p:cTn>
                              </p:par>
                              <p:par>
                                <p:cTn id="229" presetID="42" presetClass="entr" presetSubtype="0" fill="hold" nodeType="withEffect">
                                  <p:stCondLst>
                                    <p:cond delay="0"/>
                                  </p:stCondLst>
                                  <p:childTnLst>
                                    <p:set>
                                      <p:cBhvr>
                                        <p:cTn id="230" dur="1" fill="hold">
                                          <p:stCondLst>
                                            <p:cond delay="0"/>
                                          </p:stCondLst>
                                        </p:cTn>
                                        <p:tgtEl>
                                          <p:spTgt spid="46"/>
                                        </p:tgtEl>
                                        <p:attrNameLst>
                                          <p:attrName>style.visibility</p:attrName>
                                        </p:attrNameLst>
                                      </p:cBhvr>
                                      <p:to>
                                        <p:strVal val="visible"/>
                                      </p:to>
                                    </p:set>
                                    <p:animEffect transition="in" filter="fade">
                                      <p:cBhvr>
                                        <p:cTn id="231" dur="1000"/>
                                        <p:tgtEl>
                                          <p:spTgt spid="46"/>
                                        </p:tgtEl>
                                      </p:cBhvr>
                                    </p:animEffect>
                                    <p:anim calcmode="lin" valueType="num">
                                      <p:cBhvr>
                                        <p:cTn id="232" dur="1000" fill="hold"/>
                                        <p:tgtEl>
                                          <p:spTgt spid="46"/>
                                        </p:tgtEl>
                                        <p:attrNameLst>
                                          <p:attrName>ppt_x</p:attrName>
                                        </p:attrNameLst>
                                      </p:cBhvr>
                                      <p:tavLst>
                                        <p:tav tm="0">
                                          <p:val>
                                            <p:strVal val="#ppt_x"/>
                                          </p:val>
                                        </p:tav>
                                        <p:tav tm="100000">
                                          <p:val>
                                            <p:strVal val="#ppt_x"/>
                                          </p:val>
                                        </p:tav>
                                      </p:tavLst>
                                    </p:anim>
                                    <p:anim calcmode="lin" valueType="num">
                                      <p:cBhvr>
                                        <p:cTn id="233"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animBg="1"/>
      <p:bldP spid="15" grpId="0" animBg="1"/>
      <p:bldP spid="16" grpId="0" animBg="1"/>
      <p:bldP spid="17" grpId="0"/>
      <p:bldP spid="20" grpId="0" animBg="1"/>
      <p:bldP spid="22" grpId="0" animBg="1"/>
      <p:bldP spid="24" grpId="0" animBg="1"/>
      <p:bldP spid="26" grpId="0" animBg="1"/>
      <p:bldP spid="27" grpId="0" animBg="1"/>
      <p:bldP spid="28" grpId="0" animBg="1"/>
      <p:bldP spid="30" grpId="0" animBg="1"/>
      <p:bldP spid="31" grpId="0" animBg="1"/>
      <p:bldP spid="32" grpId="0" animBg="1"/>
      <p:bldP spid="35" grpId="0"/>
      <p:bldP spid="36" grpId="0"/>
      <p:bldP spid="37" grpId="0"/>
      <p:bldP spid="38" grpId="0"/>
      <p:bldP spid="39" grpId="0"/>
      <p:bldP spid="40" grpId="0"/>
      <p:bldP spid="41" grpId="0" animBg="1"/>
      <p:bldP spid="42" grpId="0"/>
      <p:bldP spid="43" grpId="0" animBg="1"/>
      <p:bldP spid="44" grpId="0"/>
      <p:bldP spid="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FC692-9815-FA3F-A153-63AB80721F9F}"/>
            </a:ext>
          </a:extLst>
        </p:cNvPr>
        <p:cNvGrpSpPr/>
        <p:nvPr/>
      </p:nvGrpSpPr>
      <p:grpSpPr>
        <a:xfrm>
          <a:off x="0" y="0"/>
          <a:ext cx="0" cy="0"/>
          <a:chOff x="0" y="0"/>
          <a:chExt cx="0" cy="0"/>
        </a:xfrm>
      </p:grpSpPr>
      <p:pic>
        <p:nvPicPr>
          <p:cNvPr id="5" name="Picture 4" descr="A picture containing object&#10;&#10;Description generated with high confidence">
            <a:extLst>
              <a:ext uri="{FF2B5EF4-FFF2-40B4-BE49-F238E27FC236}">
                <a16:creationId xmlns:a16="http://schemas.microsoft.com/office/drawing/2014/main" id="{3CB7D64E-416C-FC78-7D0D-330537E91B01}"/>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21389" r="2943" b="24001"/>
          <a:stretch/>
        </p:blipFill>
        <p:spPr>
          <a:xfrm flipH="1">
            <a:off x="-1" y="0"/>
            <a:ext cx="12192001" cy="6858000"/>
          </a:xfrm>
          <a:prstGeom prst="rect">
            <a:avLst/>
          </a:prstGeom>
        </p:spPr>
      </p:pic>
      <p:sp>
        <p:nvSpPr>
          <p:cNvPr id="6" name="Rectangle 5">
            <a:extLst>
              <a:ext uri="{FF2B5EF4-FFF2-40B4-BE49-F238E27FC236}">
                <a16:creationId xmlns:a16="http://schemas.microsoft.com/office/drawing/2014/main" id="{D84D7C05-C762-B211-2F5A-FF68A931AC6D}"/>
              </a:ext>
            </a:extLst>
          </p:cNvPr>
          <p:cNvSpPr/>
          <p:nvPr/>
        </p:nvSpPr>
        <p:spPr>
          <a:xfrm>
            <a:off x="0" y="0"/>
            <a:ext cx="12192002" cy="6858000"/>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B6C90317-A3C6-349B-C505-AC384A626160}"/>
              </a:ext>
            </a:extLst>
          </p:cNvPr>
          <p:cNvSpPr txBox="1">
            <a:spLocks/>
          </p:cNvSpPr>
          <p:nvPr/>
        </p:nvSpPr>
        <p:spPr>
          <a:xfrm>
            <a:off x="812800" y="2140460"/>
            <a:ext cx="10515600" cy="3676140"/>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600" b="1" dirty="0"/>
              <a:t>Module 8: Driving the Team to Produce Winning Content</a:t>
            </a:r>
            <a:r>
              <a:rPr lang="en-US" b="1" dirty="0"/>
              <a:t> </a:t>
            </a:r>
          </a:p>
          <a:p>
            <a:endParaRPr lang="en-US" b="1" dirty="0"/>
          </a:p>
          <a:p>
            <a:r>
              <a:rPr lang="en-US" b="1" dirty="0"/>
              <a:t>Steps 2 – 6 of Claiming Leadership Over Content </a:t>
            </a:r>
          </a:p>
        </p:txBody>
      </p:sp>
    </p:spTree>
    <p:extLst>
      <p:ext uri="{BB962C8B-B14F-4D97-AF65-F5344CB8AC3E}">
        <p14:creationId xmlns:p14="http://schemas.microsoft.com/office/powerpoint/2010/main" val="28371383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3" descr="solutions2.jpg"/>
          <p:cNvPicPr>
            <a:picLocks noChangeAspect="1"/>
          </p:cNvPicPr>
          <p:nvPr/>
        </p:nvPicPr>
        <p:blipFill rotWithShape="1">
          <a:blip r:embed="rId3">
            <a:extLst>
              <a:ext uri="{28A0092B-C50C-407E-A947-70E740481C1C}">
                <a14:useLocalDpi xmlns:a14="http://schemas.microsoft.com/office/drawing/2010/main" val="0"/>
              </a:ext>
            </a:extLst>
          </a:blip>
          <a:srcRect b="25000"/>
          <a:stretch/>
        </p:blipFill>
        <p:spPr bwMode="auto">
          <a:xfrm>
            <a:off x="0" y="0"/>
            <a:ext cx="12192000" cy="6858000"/>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147BCEE6-BD85-F893-C689-5AE9573BA0A7}"/>
              </a:ext>
            </a:extLst>
          </p:cNvPr>
          <p:cNvSpPr/>
          <p:nvPr/>
        </p:nvSpPr>
        <p:spPr>
          <a:xfrm>
            <a:off x="0" y="0"/>
            <a:ext cx="6096000" cy="6858000"/>
          </a:xfrm>
          <a:prstGeom prst="rect">
            <a:avLst/>
          </a:prstGeom>
          <a:solidFill>
            <a:schemeClr val="bg1">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2"/>
          <p:cNvSpPr txBox="1">
            <a:spLocks/>
          </p:cNvSpPr>
          <p:nvPr/>
        </p:nvSpPr>
        <p:spPr>
          <a:xfrm>
            <a:off x="645391" y="1676400"/>
            <a:ext cx="3952009" cy="2788227"/>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900" b="1" dirty="0"/>
              <a:t>Step 2:</a:t>
            </a:r>
            <a:r>
              <a:rPr lang="en-US" b="1" dirty="0"/>
              <a:t> Initiate and Facilitate Solution Development Sessions</a:t>
            </a:r>
          </a:p>
        </p:txBody>
      </p:sp>
    </p:spTree>
    <p:extLst>
      <p:ext uri="{BB962C8B-B14F-4D97-AF65-F5344CB8AC3E}">
        <p14:creationId xmlns:p14="http://schemas.microsoft.com/office/powerpoint/2010/main" val="7803485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p:nvPr>
        </p:nvSpPr>
        <p:spPr>
          <a:xfrm>
            <a:off x="415636" y="334962"/>
            <a:ext cx="4842164" cy="884238"/>
          </a:xfrm>
        </p:spPr>
        <p:txBody>
          <a:bodyPr>
            <a:noAutofit/>
          </a:bodyPr>
          <a:lstStyle/>
          <a:p>
            <a:pPr eaLnBrk="1" hangingPunct="1"/>
            <a:r>
              <a:rPr lang="en-US" sz="3600" dirty="0"/>
              <a:t>Initiate and Facilitate the Brainstorming Process</a:t>
            </a:r>
          </a:p>
        </p:txBody>
      </p:sp>
      <p:sp>
        <p:nvSpPr>
          <p:cNvPr id="18435" name="Rectangle 3"/>
          <p:cNvSpPr>
            <a:spLocks noGrp="1"/>
          </p:cNvSpPr>
          <p:nvPr>
            <p:ph type="body" sz="half" idx="1"/>
          </p:nvPr>
        </p:nvSpPr>
        <p:spPr>
          <a:xfrm>
            <a:off x="415636" y="1564412"/>
            <a:ext cx="4319153" cy="4747488"/>
          </a:xfrm>
        </p:spPr>
        <p:txBody>
          <a:bodyPr>
            <a:normAutofit fontScale="92500" lnSpcReduction="20000"/>
          </a:bodyPr>
          <a:lstStyle/>
          <a:p>
            <a:r>
              <a:rPr lang="en-US" sz="2000" dirty="0"/>
              <a:t>Make sure all the right SMEs are present</a:t>
            </a:r>
          </a:p>
          <a:p>
            <a:r>
              <a:rPr lang="en-US" sz="2000" dirty="0"/>
              <a:t>Don’t let the session become shapeless:</a:t>
            </a:r>
          </a:p>
          <a:p>
            <a:pPr lvl="1"/>
            <a:r>
              <a:rPr lang="en-US" sz="1600" dirty="0"/>
              <a:t>Start with the annotated outline requirements phrases walk-through</a:t>
            </a:r>
          </a:p>
          <a:p>
            <a:pPr lvl="1"/>
            <a:r>
              <a:rPr lang="en-US" sz="1600" dirty="0"/>
              <a:t>Move to what the customer needs to see/hear</a:t>
            </a:r>
          </a:p>
          <a:p>
            <a:pPr lvl="1"/>
            <a:r>
              <a:rPr lang="en-US" sz="1600" dirty="0"/>
              <a:t>Prepare for session by generating questions for SMEs using AI to stimulate the discussion</a:t>
            </a:r>
          </a:p>
          <a:p>
            <a:pPr lvl="1"/>
            <a:r>
              <a:rPr lang="en-US" sz="1600" dirty="0"/>
              <a:t>Stick to what you need to know to write in a section and move other discussions to “parking lot”</a:t>
            </a:r>
          </a:p>
          <a:p>
            <a:r>
              <a:rPr lang="en-US" sz="2000" dirty="0"/>
              <a:t>Based on the brainstorming flow, assess what you know, what you don’t know, and what can be done about it now</a:t>
            </a:r>
          </a:p>
          <a:p>
            <a:r>
              <a:rPr lang="en-US" sz="2000" dirty="0"/>
              <a:t>Determine the gap: how to get to what the customer needs </a:t>
            </a:r>
          </a:p>
          <a:p>
            <a:r>
              <a:rPr lang="en-US" sz="2000" dirty="0"/>
              <a:t>Remember – you cannot turn back time – but sometimes a little mid-proposal capture catch-up can make a difference</a:t>
            </a:r>
          </a:p>
        </p:txBody>
      </p:sp>
      <p:pic>
        <p:nvPicPr>
          <p:cNvPr id="3" name="Picture 2" descr="A person and person looking at sticky notes on a glass wall&#10;&#10;Description automatically generated">
            <a:extLst>
              <a:ext uri="{FF2B5EF4-FFF2-40B4-BE49-F238E27FC236}">
                <a16:creationId xmlns:a16="http://schemas.microsoft.com/office/drawing/2014/main" id="{7141D808-B61B-DB9F-4391-56D3C3BDB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85782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1000"/>
                                        <p:tgtEl>
                                          <p:spTgt spid="18435">
                                            <p:txEl>
                                              <p:pRg st="0" end="0"/>
                                            </p:txEl>
                                          </p:spTgt>
                                        </p:tgtEl>
                                      </p:cBhvr>
                                    </p:animEffect>
                                    <p:anim calcmode="lin" valueType="num">
                                      <p:cBhvr>
                                        <p:cTn id="8" dur="10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4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435">
                                            <p:txEl>
                                              <p:pRg st="1" end="1"/>
                                            </p:txEl>
                                          </p:spTgt>
                                        </p:tgtEl>
                                        <p:attrNameLst>
                                          <p:attrName>style.visibility</p:attrName>
                                        </p:attrNameLst>
                                      </p:cBhvr>
                                      <p:to>
                                        <p:strVal val="visible"/>
                                      </p:to>
                                    </p:set>
                                    <p:animEffect transition="in" filter="fade">
                                      <p:cBhvr>
                                        <p:cTn id="14" dur="1000"/>
                                        <p:tgtEl>
                                          <p:spTgt spid="18435">
                                            <p:txEl>
                                              <p:pRg st="1" end="1"/>
                                            </p:txEl>
                                          </p:spTgt>
                                        </p:tgtEl>
                                      </p:cBhvr>
                                    </p:animEffect>
                                    <p:anim calcmode="lin" valueType="num">
                                      <p:cBhvr>
                                        <p:cTn id="15" dur="10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4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435">
                                            <p:txEl>
                                              <p:pRg st="2" end="2"/>
                                            </p:txEl>
                                          </p:spTgt>
                                        </p:tgtEl>
                                        <p:attrNameLst>
                                          <p:attrName>style.visibility</p:attrName>
                                        </p:attrNameLst>
                                      </p:cBhvr>
                                      <p:to>
                                        <p:strVal val="visible"/>
                                      </p:to>
                                    </p:set>
                                    <p:animEffect transition="in" filter="fade">
                                      <p:cBhvr>
                                        <p:cTn id="21" dur="1000"/>
                                        <p:tgtEl>
                                          <p:spTgt spid="18435">
                                            <p:txEl>
                                              <p:pRg st="2" end="2"/>
                                            </p:txEl>
                                          </p:spTgt>
                                        </p:tgtEl>
                                      </p:cBhvr>
                                    </p:animEffect>
                                    <p:anim calcmode="lin" valueType="num">
                                      <p:cBhvr>
                                        <p:cTn id="22" dur="10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84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435">
                                            <p:txEl>
                                              <p:pRg st="3" end="3"/>
                                            </p:txEl>
                                          </p:spTgt>
                                        </p:tgtEl>
                                        <p:attrNameLst>
                                          <p:attrName>style.visibility</p:attrName>
                                        </p:attrNameLst>
                                      </p:cBhvr>
                                      <p:to>
                                        <p:strVal val="visible"/>
                                      </p:to>
                                    </p:set>
                                    <p:animEffect transition="in" filter="fade">
                                      <p:cBhvr>
                                        <p:cTn id="28" dur="1000"/>
                                        <p:tgtEl>
                                          <p:spTgt spid="18435">
                                            <p:txEl>
                                              <p:pRg st="3" end="3"/>
                                            </p:txEl>
                                          </p:spTgt>
                                        </p:tgtEl>
                                      </p:cBhvr>
                                    </p:animEffect>
                                    <p:anim calcmode="lin" valueType="num">
                                      <p:cBhvr>
                                        <p:cTn id="29" dur="10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843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435">
                                            <p:txEl>
                                              <p:pRg st="5" end="5"/>
                                            </p:txEl>
                                          </p:spTgt>
                                        </p:tgtEl>
                                        <p:attrNameLst>
                                          <p:attrName>style.visibility</p:attrName>
                                        </p:attrNameLst>
                                      </p:cBhvr>
                                      <p:to>
                                        <p:strVal val="visible"/>
                                      </p:to>
                                    </p:set>
                                    <p:animEffect transition="in" filter="fade">
                                      <p:cBhvr>
                                        <p:cTn id="35" dur="1000"/>
                                        <p:tgtEl>
                                          <p:spTgt spid="18435">
                                            <p:txEl>
                                              <p:pRg st="5" end="5"/>
                                            </p:txEl>
                                          </p:spTgt>
                                        </p:tgtEl>
                                      </p:cBhvr>
                                    </p:animEffect>
                                    <p:anim calcmode="lin" valueType="num">
                                      <p:cBhvr>
                                        <p:cTn id="36" dur="10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843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8435">
                                            <p:txEl>
                                              <p:pRg st="4" end="4"/>
                                            </p:txEl>
                                          </p:spTgt>
                                        </p:tgtEl>
                                        <p:attrNameLst>
                                          <p:attrName>style.visibility</p:attrName>
                                        </p:attrNameLst>
                                      </p:cBhvr>
                                      <p:to>
                                        <p:strVal val="visible"/>
                                      </p:to>
                                    </p:set>
                                    <p:animEffect transition="in" filter="fade">
                                      <p:cBhvr>
                                        <p:cTn id="42" dur="1000"/>
                                        <p:tgtEl>
                                          <p:spTgt spid="18435">
                                            <p:txEl>
                                              <p:pRg st="4" end="4"/>
                                            </p:txEl>
                                          </p:spTgt>
                                        </p:tgtEl>
                                      </p:cBhvr>
                                    </p:animEffect>
                                    <p:anim calcmode="lin" valueType="num">
                                      <p:cBhvr>
                                        <p:cTn id="43" dur="10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1843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435">
                                            <p:txEl>
                                              <p:pRg st="6" end="6"/>
                                            </p:txEl>
                                          </p:spTgt>
                                        </p:tgtEl>
                                        <p:attrNameLst>
                                          <p:attrName>style.visibility</p:attrName>
                                        </p:attrNameLst>
                                      </p:cBhvr>
                                      <p:to>
                                        <p:strVal val="visible"/>
                                      </p:to>
                                    </p:set>
                                    <p:animEffect transition="in" filter="fade">
                                      <p:cBhvr>
                                        <p:cTn id="49" dur="1000"/>
                                        <p:tgtEl>
                                          <p:spTgt spid="18435">
                                            <p:txEl>
                                              <p:pRg st="6" end="6"/>
                                            </p:txEl>
                                          </p:spTgt>
                                        </p:tgtEl>
                                      </p:cBhvr>
                                    </p:animEffect>
                                    <p:anim calcmode="lin" valueType="num">
                                      <p:cBhvr>
                                        <p:cTn id="50" dur="1000" fill="hold"/>
                                        <p:tgtEl>
                                          <p:spTgt spid="1843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843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435">
                                            <p:txEl>
                                              <p:pRg st="7" end="7"/>
                                            </p:txEl>
                                          </p:spTgt>
                                        </p:tgtEl>
                                        <p:attrNameLst>
                                          <p:attrName>style.visibility</p:attrName>
                                        </p:attrNameLst>
                                      </p:cBhvr>
                                      <p:to>
                                        <p:strVal val="visible"/>
                                      </p:to>
                                    </p:set>
                                    <p:animEffect transition="in" filter="fade">
                                      <p:cBhvr>
                                        <p:cTn id="56" dur="1000"/>
                                        <p:tgtEl>
                                          <p:spTgt spid="18435">
                                            <p:txEl>
                                              <p:pRg st="7" end="7"/>
                                            </p:txEl>
                                          </p:spTgt>
                                        </p:tgtEl>
                                      </p:cBhvr>
                                    </p:animEffect>
                                    <p:anim calcmode="lin" valueType="num">
                                      <p:cBhvr>
                                        <p:cTn id="57" dur="1000" fill="hold"/>
                                        <p:tgtEl>
                                          <p:spTgt spid="1843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843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8435">
                                            <p:txEl>
                                              <p:pRg st="8" end="8"/>
                                            </p:txEl>
                                          </p:spTgt>
                                        </p:tgtEl>
                                        <p:attrNameLst>
                                          <p:attrName>style.visibility</p:attrName>
                                        </p:attrNameLst>
                                      </p:cBhvr>
                                      <p:to>
                                        <p:strVal val="visible"/>
                                      </p:to>
                                    </p:set>
                                    <p:animEffect transition="in" filter="fade">
                                      <p:cBhvr>
                                        <p:cTn id="63" dur="1000"/>
                                        <p:tgtEl>
                                          <p:spTgt spid="18435">
                                            <p:txEl>
                                              <p:pRg st="8" end="8"/>
                                            </p:txEl>
                                          </p:spTgt>
                                        </p:tgtEl>
                                      </p:cBhvr>
                                    </p:animEffect>
                                    <p:anim calcmode="lin" valueType="num">
                                      <p:cBhvr>
                                        <p:cTn id="64" dur="1000" fill="hold"/>
                                        <p:tgtEl>
                                          <p:spTgt spid="1843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843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p:cNvSpPr>
          <p:nvPr>
            <p:ph type="title"/>
          </p:nvPr>
        </p:nvSpPr>
        <p:spPr>
          <a:xfrm>
            <a:off x="445078" y="182562"/>
            <a:ext cx="4406322" cy="1143000"/>
          </a:xfrm>
        </p:spPr>
        <p:txBody>
          <a:bodyPr>
            <a:noAutofit/>
          </a:bodyPr>
          <a:lstStyle/>
          <a:p>
            <a:pPr eaLnBrk="1" hangingPunct="1"/>
            <a:r>
              <a:rPr lang="en-US" sz="3600" dirty="0"/>
              <a:t>Use Solution Development Checklists</a:t>
            </a:r>
          </a:p>
        </p:txBody>
      </p:sp>
      <p:sp>
        <p:nvSpPr>
          <p:cNvPr id="19459" name="Rectangle 3"/>
          <p:cNvSpPr>
            <a:spLocks noGrp="1"/>
          </p:cNvSpPr>
          <p:nvPr>
            <p:ph type="body" sz="half" idx="1"/>
          </p:nvPr>
        </p:nvSpPr>
        <p:spPr>
          <a:xfrm>
            <a:off x="445078" y="1701800"/>
            <a:ext cx="4316846" cy="4699000"/>
          </a:xfrm>
        </p:spPr>
        <p:txBody>
          <a:bodyPr>
            <a:normAutofit fontScale="92500" lnSpcReduction="20000"/>
          </a:bodyPr>
          <a:lstStyle/>
          <a:p>
            <a:r>
              <a:rPr lang="en-US" sz="2000" dirty="0"/>
              <a:t>To cut down on brainstorming time, create or use checklists for:</a:t>
            </a:r>
          </a:p>
          <a:p>
            <a:pPr lvl="2">
              <a:lnSpc>
                <a:spcPct val="90000"/>
              </a:lnSpc>
              <a:buFont typeface="Arial" charset="0"/>
              <a:buChar char="-"/>
            </a:pPr>
            <a:r>
              <a:rPr lang="en-US" dirty="0"/>
              <a:t>Management:</a:t>
            </a:r>
          </a:p>
          <a:p>
            <a:pPr lvl="3">
              <a:lnSpc>
                <a:spcPct val="90000"/>
              </a:lnSpc>
              <a:buFont typeface="Arial" charset="0"/>
              <a:buChar char="-"/>
            </a:pPr>
            <a:r>
              <a:rPr lang="en-US" dirty="0"/>
              <a:t>Organization</a:t>
            </a:r>
          </a:p>
          <a:p>
            <a:pPr lvl="3">
              <a:lnSpc>
                <a:spcPct val="90000"/>
              </a:lnSpc>
              <a:buFont typeface="Arial" charset="0"/>
              <a:buChar char="-"/>
            </a:pPr>
            <a:r>
              <a:rPr lang="en-US" dirty="0"/>
              <a:t>Staffing</a:t>
            </a:r>
          </a:p>
          <a:p>
            <a:pPr lvl="3">
              <a:lnSpc>
                <a:spcPct val="90000"/>
              </a:lnSpc>
              <a:buFont typeface="Arial" charset="0"/>
              <a:buChar char="-"/>
            </a:pPr>
            <a:r>
              <a:rPr lang="en-US" dirty="0"/>
              <a:t>Transition</a:t>
            </a:r>
          </a:p>
          <a:p>
            <a:pPr lvl="3">
              <a:lnSpc>
                <a:spcPct val="90000"/>
              </a:lnSpc>
              <a:buFont typeface="Arial" charset="0"/>
              <a:buChar char="-"/>
            </a:pPr>
            <a:r>
              <a:rPr lang="en-US" dirty="0"/>
              <a:t>Other</a:t>
            </a:r>
          </a:p>
          <a:p>
            <a:pPr lvl="2">
              <a:lnSpc>
                <a:spcPct val="90000"/>
              </a:lnSpc>
              <a:buFont typeface="Arial" charset="0"/>
              <a:buChar char="-"/>
            </a:pPr>
            <a:r>
              <a:rPr lang="en-US" dirty="0"/>
              <a:t>Technical</a:t>
            </a:r>
          </a:p>
          <a:p>
            <a:pPr lvl="3">
              <a:lnSpc>
                <a:spcPct val="90000"/>
              </a:lnSpc>
              <a:buFont typeface="Arial" charset="0"/>
              <a:buChar char="-"/>
            </a:pPr>
            <a:r>
              <a:rPr lang="en-US" dirty="0"/>
              <a:t>Common technical questions</a:t>
            </a:r>
          </a:p>
          <a:p>
            <a:pPr lvl="3">
              <a:lnSpc>
                <a:spcPct val="90000"/>
              </a:lnSpc>
              <a:buFont typeface="Arial" charset="0"/>
              <a:buChar char="-"/>
            </a:pPr>
            <a:r>
              <a:rPr lang="en-US" dirty="0"/>
              <a:t>Industry-specific solutions</a:t>
            </a:r>
          </a:p>
          <a:p>
            <a:r>
              <a:rPr lang="en-US" sz="2000" dirty="0"/>
              <a:t>Use templates and process for the rest:</a:t>
            </a:r>
          </a:p>
          <a:p>
            <a:pPr lvl="2">
              <a:lnSpc>
                <a:spcPct val="90000"/>
              </a:lnSpc>
              <a:buFont typeface="Arial" charset="0"/>
              <a:buChar char="-"/>
            </a:pPr>
            <a:r>
              <a:rPr lang="en-US" dirty="0"/>
              <a:t>Past Performance</a:t>
            </a:r>
          </a:p>
          <a:p>
            <a:pPr lvl="2">
              <a:lnSpc>
                <a:spcPct val="90000"/>
              </a:lnSpc>
              <a:buFont typeface="Arial" charset="0"/>
              <a:buChar char="-"/>
            </a:pPr>
            <a:r>
              <a:rPr lang="en-US" dirty="0"/>
              <a:t>Resumes, plans, cost, etc.</a:t>
            </a:r>
          </a:p>
          <a:p>
            <a:r>
              <a:rPr lang="en-US" sz="2100" dirty="0"/>
              <a:t>Attend the Advanced Capture Management course for examples of checklists</a:t>
            </a:r>
          </a:p>
        </p:txBody>
      </p:sp>
      <p:pic>
        <p:nvPicPr>
          <p:cNvPr id="19460" name="Picture 13" descr="checklist.jpg"/>
          <p:cNvPicPr>
            <a:picLocks noChangeAspect="1"/>
          </p:cNvPicPr>
          <p:nvPr/>
        </p:nvPicPr>
        <p:blipFill rotWithShape="1">
          <a:blip r:embed="rId3">
            <a:extLst>
              <a:ext uri="{28A0092B-C50C-407E-A947-70E740481C1C}">
                <a14:useLocalDpi xmlns:a14="http://schemas.microsoft.com/office/drawing/2010/main" val="0"/>
              </a:ext>
            </a:extLst>
          </a:blip>
          <a:srcRect l="3270" t="3376" r="16761" b="3798"/>
          <a:stretch/>
        </p:blipFill>
        <p:spPr bwMode="auto">
          <a:xfrm>
            <a:off x="4761924" y="0"/>
            <a:ext cx="7877459" cy="6858000"/>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763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1000"/>
                                        <p:tgtEl>
                                          <p:spTgt spid="19459">
                                            <p:txEl>
                                              <p:pRg st="0" end="0"/>
                                            </p:txEl>
                                          </p:spTgt>
                                        </p:tgtEl>
                                      </p:cBhvr>
                                    </p:animEffect>
                                    <p:anim calcmode="lin" valueType="num">
                                      <p:cBhvr>
                                        <p:cTn id="8" dur="10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459">
                                            <p:txEl>
                                              <p:pRg st="1" end="1"/>
                                            </p:txEl>
                                          </p:spTgt>
                                        </p:tgtEl>
                                        <p:attrNameLst>
                                          <p:attrName>style.visibility</p:attrName>
                                        </p:attrNameLst>
                                      </p:cBhvr>
                                      <p:to>
                                        <p:strVal val="visible"/>
                                      </p:to>
                                    </p:set>
                                    <p:animEffect transition="in" filter="fade">
                                      <p:cBhvr>
                                        <p:cTn id="14" dur="1000"/>
                                        <p:tgtEl>
                                          <p:spTgt spid="19459">
                                            <p:txEl>
                                              <p:pRg st="1" end="1"/>
                                            </p:txEl>
                                          </p:spTgt>
                                        </p:tgtEl>
                                      </p:cBhvr>
                                    </p:animEffect>
                                    <p:anim calcmode="lin" valueType="num">
                                      <p:cBhvr>
                                        <p:cTn id="15" dur="10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4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459">
                                            <p:txEl>
                                              <p:pRg st="2" end="2"/>
                                            </p:txEl>
                                          </p:spTgt>
                                        </p:tgtEl>
                                        <p:attrNameLst>
                                          <p:attrName>style.visibility</p:attrName>
                                        </p:attrNameLst>
                                      </p:cBhvr>
                                      <p:to>
                                        <p:strVal val="visible"/>
                                      </p:to>
                                    </p:set>
                                    <p:animEffect transition="in" filter="fade">
                                      <p:cBhvr>
                                        <p:cTn id="21" dur="1000"/>
                                        <p:tgtEl>
                                          <p:spTgt spid="19459">
                                            <p:txEl>
                                              <p:pRg st="2" end="2"/>
                                            </p:txEl>
                                          </p:spTgt>
                                        </p:tgtEl>
                                      </p:cBhvr>
                                    </p:animEffect>
                                    <p:anim calcmode="lin" valueType="num">
                                      <p:cBhvr>
                                        <p:cTn id="22" dur="10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4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459">
                                            <p:txEl>
                                              <p:pRg st="3" end="3"/>
                                            </p:txEl>
                                          </p:spTgt>
                                        </p:tgtEl>
                                        <p:attrNameLst>
                                          <p:attrName>style.visibility</p:attrName>
                                        </p:attrNameLst>
                                      </p:cBhvr>
                                      <p:to>
                                        <p:strVal val="visible"/>
                                      </p:to>
                                    </p:set>
                                    <p:animEffect transition="in" filter="fade">
                                      <p:cBhvr>
                                        <p:cTn id="28" dur="1000"/>
                                        <p:tgtEl>
                                          <p:spTgt spid="19459">
                                            <p:txEl>
                                              <p:pRg st="3" end="3"/>
                                            </p:txEl>
                                          </p:spTgt>
                                        </p:tgtEl>
                                      </p:cBhvr>
                                    </p:animEffect>
                                    <p:anim calcmode="lin" valueType="num">
                                      <p:cBhvr>
                                        <p:cTn id="29" dur="10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94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459">
                                            <p:txEl>
                                              <p:pRg st="4" end="4"/>
                                            </p:txEl>
                                          </p:spTgt>
                                        </p:tgtEl>
                                        <p:attrNameLst>
                                          <p:attrName>style.visibility</p:attrName>
                                        </p:attrNameLst>
                                      </p:cBhvr>
                                      <p:to>
                                        <p:strVal val="visible"/>
                                      </p:to>
                                    </p:set>
                                    <p:animEffect transition="in" filter="fade">
                                      <p:cBhvr>
                                        <p:cTn id="35" dur="1000"/>
                                        <p:tgtEl>
                                          <p:spTgt spid="19459">
                                            <p:txEl>
                                              <p:pRg st="4" end="4"/>
                                            </p:txEl>
                                          </p:spTgt>
                                        </p:tgtEl>
                                      </p:cBhvr>
                                    </p:animEffect>
                                    <p:anim calcmode="lin" valueType="num">
                                      <p:cBhvr>
                                        <p:cTn id="36" dur="10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94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459">
                                            <p:txEl>
                                              <p:pRg st="5" end="5"/>
                                            </p:txEl>
                                          </p:spTgt>
                                        </p:tgtEl>
                                        <p:attrNameLst>
                                          <p:attrName>style.visibility</p:attrName>
                                        </p:attrNameLst>
                                      </p:cBhvr>
                                      <p:to>
                                        <p:strVal val="visible"/>
                                      </p:to>
                                    </p:set>
                                    <p:animEffect transition="in" filter="fade">
                                      <p:cBhvr>
                                        <p:cTn id="42" dur="1000"/>
                                        <p:tgtEl>
                                          <p:spTgt spid="19459">
                                            <p:txEl>
                                              <p:pRg st="5" end="5"/>
                                            </p:txEl>
                                          </p:spTgt>
                                        </p:tgtEl>
                                      </p:cBhvr>
                                    </p:animEffect>
                                    <p:anim calcmode="lin" valueType="num">
                                      <p:cBhvr>
                                        <p:cTn id="43" dur="10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945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459">
                                            <p:txEl>
                                              <p:pRg st="6" end="6"/>
                                            </p:txEl>
                                          </p:spTgt>
                                        </p:tgtEl>
                                        <p:attrNameLst>
                                          <p:attrName>style.visibility</p:attrName>
                                        </p:attrNameLst>
                                      </p:cBhvr>
                                      <p:to>
                                        <p:strVal val="visible"/>
                                      </p:to>
                                    </p:set>
                                    <p:animEffect transition="in" filter="fade">
                                      <p:cBhvr>
                                        <p:cTn id="49" dur="1000"/>
                                        <p:tgtEl>
                                          <p:spTgt spid="19459">
                                            <p:txEl>
                                              <p:pRg st="6" end="6"/>
                                            </p:txEl>
                                          </p:spTgt>
                                        </p:tgtEl>
                                      </p:cBhvr>
                                    </p:animEffect>
                                    <p:anim calcmode="lin" valueType="num">
                                      <p:cBhvr>
                                        <p:cTn id="50" dur="10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945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9459">
                                            <p:txEl>
                                              <p:pRg st="7" end="7"/>
                                            </p:txEl>
                                          </p:spTgt>
                                        </p:tgtEl>
                                        <p:attrNameLst>
                                          <p:attrName>style.visibility</p:attrName>
                                        </p:attrNameLst>
                                      </p:cBhvr>
                                      <p:to>
                                        <p:strVal val="visible"/>
                                      </p:to>
                                    </p:set>
                                    <p:animEffect transition="in" filter="fade">
                                      <p:cBhvr>
                                        <p:cTn id="56" dur="1000"/>
                                        <p:tgtEl>
                                          <p:spTgt spid="19459">
                                            <p:txEl>
                                              <p:pRg st="7" end="7"/>
                                            </p:txEl>
                                          </p:spTgt>
                                        </p:tgtEl>
                                      </p:cBhvr>
                                    </p:animEffect>
                                    <p:anim calcmode="lin" valueType="num">
                                      <p:cBhvr>
                                        <p:cTn id="57" dur="1000" fill="hold"/>
                                        <p:tgtEl>
                                          <p:spTgt spid="19459">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1945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9459">
                                            <p:txEl>
                                              <p:pRg st="8" end="8"/>
                                            </p:txEl>
                                          </p:spTgt>
                                        </p:tgtEl>
                                        <p:attrNameLst>
                                          <p:attrName>style.visibility</p:attrName>
                                        </p:attrNameLst>
                                      </p:cBhvr>
                                      <p:to>
                                        <p:strVal val="visible"/>
                                      </p:to>
                                    </p:set>
                                    <p:animEffect transition="in" filter="fade">
                                      <p:cBhvr>
                                        <p:cTn id="63" dur="1000"/>
                                        <p:tgtEl>
                                          <p:spTgt spid="19459">
                                            <p:txEl>
                                              <p:pRg st="8" end="8"/>
                                            </p:txEl>
                                          </p:spTgt>
                                        </p:tgtEl>
                                      </p:cBhvr>
                                    </p:animEffect>
                                    <p:anim calcmode="lin" valueType="num">
                                      <p:cBhvr>
                                        <p:cTn id="64" dur="1000" fill="hold"/>
                                        <p:tgtEl>
                                          <p:spTgt spid="19459">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1945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9459">
                                            <p:txEl>
                                              <p:pRg st="9" end="9"/>
                                            </p:txEl>
                                          </p:spTgt>
                                        </p:tgtEl>
                                        <p:attrNameLst>
                                          <p:attrName>style.visibility</p:attrName>
                                        </p:attrNameLst>
                                      </p:cBhvr>
                                      <p:to>
                                        <p:strVal val="visible"/>
                                      </p:to>
                                    </p:set>
                                    <p:animEffect transition="in" filter="fade">
                                      <p:cBhvr>
                                        <p:cTn id="70" dur="1000"/>
                                        <p:tgtEl>
                                          <p:spTgt spid="19459">
                                            <p:txEl>
                                              <p:pRg st="9" end="9"/>
                                            </p:txEl>
                                          </p:spTgt>
                                        </p:tgtEl>
                                      </p:cBhvr>
                                    </p:animEffect>
                                    <p:anim calcmode="lin" valueType="num">
                                      <p:cBhvr>
                                        <p:cTn id="71" dur="1000" fill="hold"/>
                                        <p:tgtEl>
                                          <p:spTgt spid="19459">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19459">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19459">
                                            <p:txEl>
                                              <p:pRg st="10" end="10"/>
                                            </p:txEl>
                                          </p:spTgt>
                                        </p:tgtEl>
                                        <p:attrNameLst>
                                          <p:attrName>style.visibility</p:attrName>
                                        </p:attrNameLst>
                                      </p:cBhvr>
                                      <p:to>
                                        <p:strVal val="visible"/>
                                      </p:to>
                                    </p:set>
                                    <p:animEffect transition="in" filter="fade">
                                      <p:cBhvr>
                                        <p:cTn id="77" dur="1000"/>
                                        <p:tgtEl>
                                          <p:spTgt spid="19459">
                                            <p:txEl>
                                              <p:pRg st="10" end="10"/>
                                            </p:txEl>
                                          </p:spTgt>
                                        </p:tgtEl>
                                      </p:cBhvr>
                                    </p:animEffect>
                                    <p:anim calcmode="lin" valueType="num">
                                      <p:cBhvr>
                                        <p:cTn id="78" dur="1000" fill="hold"/>
                                        <p:tgtEl>
                                          <p:spTgt spid="19459">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19459">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19459">
                                            <p:txEl>
                                              <p:pRg st="11" end="11"/>
                                            </p:txEl>
                                          </p:spTgt>
                                        </p:tgtEl>
                                        <p:attrNameLst>
                                          <p:attrName>style.visibility</p:attrName>
                                        </p:attrNameLst>
                                      </p:cBhvr>
                                      <p:to>
                                        <p:strVal val="visible"/>
                                      </p:to>
                                    </p:set>
                                    <p:animEffect transition="in" filter="fade">
                                      <p:cBhvr>
                                        <p:cTn id="84" dur="1000"/>
                                        <p:tgtEl>
                                          <p:spTgt spid="19459">
                                            <p:txEl>
                                              <p:pRg st="11" end="11"/>
                                            </p:txEl>
                                          </p:spTgt>
                                        </p:tgtEl>
                                      </p:cBhvr>
                                    </p:animEffect>
                                    <p:anim calcmode="lin" valueType="num">
                                      <p:cBhvr>
                                        <p:cTn id="85" dur="1000" fill="hold"/>
                                        <p:tgtEl>
                                          <p:spTgt spid="19459">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19459">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19459">
                                            <p:txEl>
                                              <p:pRg st="12" end="12"/>
                                            </p:txEl>
                                          </p:spTgt>
                                        </p:tgtEl>
                                        <p:attrNameLst>
                                          <p:attrName>style.visibility</p:attrName>
                                        </p:attrNameLst>
                                      </p:cBhvr>
                                      <p:to>
                                        <p:strVal val="visible"/>
                                      </p:to>
                                    </p:set>
                                    <p:animEffect transition="in" filter="fade">
                                      <p:cBhvr>
                                        <p:cTn id="91" dur="1000"/>
                                        <p:tgtEl>
                                          <p:spTgt spid="19459">
                                            <p:txEl>
                                              <p:pRg st="12" end="12"/>
                                            </p:txEl>
                                          </p:spTgt>
                                        </p:tgtEl>
                                      </p:cBhvr>
                                    </p:animEffect>
                                    <p:anim calcmode="lin" valueType="num">
                                      <p:cBhvr>
                                        <p:cTn id="92" dur="1000" fill="hold"/>
                                        <p:tgtEl>
                                          <p:spTgt spid="19459">
                                            <p:txEl>
                                              <p:pRg st="12" end="12"/>
                                            </p:txEl>
                                          </p:spTgt>
                                        </p:tgtEl>
                                        <p:attrNameLst>
                                          <p:attrName>ppt_x</p:attrName>
                                        </p:attrNameLst>
                                      </p:cBhvr>
                                      <p:tavLst>
                                        <p:tav tm="0">
                                          <p:val>
                                            <p:strVal val="#ppt_x"/>
                                          </p:val>
                                        </p:tav>
                                        <p:tav tm="100000">
                                          <p:val>
                                            <p:strVal val="#ppt_x"/>
                                          </p:val>
                                        </p:tav>
                                      </p:tavLst>
                                    </p:anim>
                                    <p:anim calcmode="lin" valueType="num">
                                      <p:cBhvr>
                                        <p:cTn id="93" dur="1000" fill="hold"/>
                                        <p:tgtEl>
                                          <p:spTgt spid="19459">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726" y="325582"/>
            <a:ext cx="4143663" cy="1143000"/>
          </a:xfrm>
        </p:spPr>
        <p:txBody>
          <a:bodyPr>
            <a:normAutofit fontScale="90000"/>
          </a:bodyPr>
          <a:lstStyle/>
          <a:p>
            <a:r>
              <a:rPr lang="en-US" dirty="0"/>
              <a:t>Master the Art of the SME Interview</a:t>
            </a:r>
          </a:p>
        </p:txBody>
      </p:sp>
      <p:sp>
        <p:nvSpPr>
          <p:cNvPr id="3" name="Text Placeholder 2"/>
          <p:cNvSpPr>
            <a:spLocks noGrp="1"/>
          </p:cNvSpPr>
          <p:nvPr>
            <p:ph type="body" sz="half" idx="1"/>
          </p:nvPr>
        </p:nvSpPr>
        <p:spPr>
          <a:xfrm>
            <a:off x="438726" y="1663700"/>
            <a:ext cx="4526974" cy="5105400"/>
          </a:xfrm>
        </p:spPr>
        <p:txBody>
          <a:bodyPr>
            <a:normAutofit fontScale="47500" lnSpcReduction="20000"/>
          </a:bodyPr>
          <a:lstStyle/>
          <a:p>
            <a:r>
              <a:rPr lang="en-US" sz="3600" dirty="0"/>
              <a:t>Coach your SMEs to write as if they were just talking in a conversation, processing through AI, and post-processing</a:t>
            </a:r>
          </a:p>
          <a:p>
            <a:r>
              <a:rPr lang="en-US" sz="3600" dirty="0"/>
              <a:t>Prepare all the solicitation requirements phrases and figure out with AI’s help what questions you need to ask</a:t>
            </a:r>
          </a:p>
          <a:p>
            <a:r>
              <a:rPr lang="en-US" sz="3600" dirty="0"/>
              <a:t>Transcribe the interview as you may miss information when typing notes</a:t>
            </a:r>
          </a:p>
          <a:p>
            <a:r>
              <a:rPr lang="en-US" sz="3600" dirty="0"/>
              <a:t>Ask all the 8Ws and make note of actions and decisions that need to take place</a:t>
            </a:r>
          </a:p>
          <a:p>
            <a:r>
              <a:rPr lang="en-US" sz="3600" dirty="0"/>
              <a:t>After getting through the facts, prompt them to talk about their feelings on certain subjects to get to the stories and anecdotes</a:t>
            </a:r>
          </a:p>
          <a:p>
            <a:pPr marL="635000" lvl="2">
              <a:lnSpc>
                <a:spcPct val="110000"/>
              </a:lnSpc>
              <a:buFont typeface="Arial" charset="0"/>
              <a:buChar char="-"/>
            </a:pPr>
            <a:r>
              <a:rPr lang="en-US" sz="3400" dirty="0"/>
              <a:t>It must have been hard to…</a:t>
            </a:r>
          </a:p>
          <a:p>
            <a:pPr marL="635000" lvl="2">
              <a:lnSpc>
                <a:spcPct val="110000"/>
              </a:lnSpc>
              <a:buFont typeface="Arial" charset="0"/>
              <a:buChar char="-"/>
            </a:pPr>
            <a:r>
              <a:rPr lang="en-US" sz="3400" dirty="0"/>
              <a:t>What would be particularly challenging here?</a:t>
            </a:r>
          </a:p>
          <a:p>
            <a:pPr marL="635000" lvl="2">
              <a:lnSpc>
                <a:spcPct val="110000"/>
              </a:lnSpc>
              <a:buFont typeface="Arial" charset="0"/>
              <a:buChar char="-"/>
            </a:pPr>
            <a:r>
              <a:rPr lang="en-US" sz="3400" dirty="0"/>
              <a:t>What would happen if someone just starting in the field would try to do the same job? Where could they possibly fail?</a:t>
            </a:r>
          </a:p>
          <a:p>
            <a:pPr marL="633413" lvl="1" indent="-233363">
              <a:spcBef>
                <a:spcPts val="763"/>
              </a:spcBef>
              <a:buFont typeface="Arial" charset="0"/>
              <a:buChar char="•"/>
            </a:pPr>
            <a:endParaRPr lang="en-US" sz="2900" dirty="0">
              <a:solidFill>
                <a:srgbClr val="003366"/>
              </a:solidFill>
              <a:latin typeface="Arial" charset="0"/>
              <a:cs typeface="Arial" charset="0"/>
            </a:endParaRPr>
          </a:p>
          <a:p>
            <a:endParaRPr lang="en-US" dirty="0"/>
          </a:p>
        </p:txBody>
      </p:sp>
      <p:pic>
        <p:nvPicPr>
          <p:cNvPr id="6" name="Picture 5" descr="A group of men sitting at a table looking at a cellphone&#10;&#10;Description automatically generated">
            <a:extLst>
              <a:ext uri="{FF2B5EF4-FFF2-40B4-BE49-F238E27FC236}">
                <a16:creationId xmlns:a16="http://schemas.microsoft.com/office/drawing/2014/main" id="{20532571-DB1A-821E-4872-46C428640E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4389" y="0"/>
            <a:ext cx="6858000" cy="6858000"/>
          </a:xfrm>
          <a:prstGeom prst="rect">
            <a:avLst/>
          </a:prstGeom>
        </p:spPr>
      </p:pic>
    </p:spTree>
    <p:extLst>
      <p:ext uri="{BB962C8B-B14F-4D97-AF65-F5344CB8AC3E}">
        <p14:creationId xmlns:p14="http://schemas.microsoft.com/office/powerpoint/2010/main" val="159182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p:cNvSpPr>
          <p:nvPr>
            <p:ph type="title"/>
          </p:nvPr>
        </p:nvSpPr>
        <p:spPr>
          <a:xfrm>
            <a:off x="514711" y="235672"/>
            <a:ext cx="7593011" cy="1143000"/>
          </a:xfrm>
        </p:spPr>
        <p:txBody>
          <a:bodyPr>
            <a:normAutofit fontScale="90000"/>
          </a:bodyPr>
          <a:lstStyle/>
          <a:p>
            <a:pPr eaLnBrk="1" hangingPunct="1"/>
            <a:r>
              <a:rPr lang="en-US" b="1" dirty="0"/>
              <a:t>Step 3: </a:t>
            </a:r>
            <a:r>
              <a:rPr lang="en-US" dirty="0"/>
              <a:t>Give Ample Direction and Help to SMEs</a:t>
            </a:r>
          </a:p>
        </p:txBody>
      </p:sp>
      <p:sp>
        <p:nvSpPr>
          <p:cNvPr id="23" name="TextBox 22"/>
          <p:cNvSpPr txBox="1">
            <a:spLocks noChangeArrowheads="1"/>
          </p:cNvSpPr>
          <p:nvPr/>
        </p:nvSpPr>
        <p:spPr bwMode="auto">
          <a:xfrm>
            <a:off x="3982606" y="1625322"/>
            <a:ext cx="41199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80" charset="-128"/>
              </a:defRPr>
            </a:lvl1pPr>
            <a:lvl2pPr marL="742950" indent="-285750" eaLnBrk="0" hangingPunct="0">
              <a:defRPr>
                <a:solidFill>
                  <a:schemeClr val="tx1"/>
                </a:solidFill>
                <a:latin typeface="Arial" charset="0"/>
                <a:ea typeface="ＭＳ Ｐゴシック" pitchFamily="80" charset="-128"/>
              </a:defRPr>
            </a:lvl2pPr>
            <a:lvl3pPr marL="1143000" indent="-228600" eaLnBrk="0" hangingPunct="0">
              <a:defRPr>
                <a:solidFill>
                  <a:schemeClr val="tx1"/>
                </a:solidFill>
                <a:latin typeface="Arial" charset="0"/>
                <a:ea typeface="ＭＳ Ｐゴシック" pitchFamily="80" charset="-128"/>
              </a:defRPr>
            </a:lvl3pPr>
            <a:lvl4pPr marL="1600200" indent="-228600" eaLnBrk="0" hangingPunct="0">
              <a:defRPr>
                <a:solidFill>
                  <a:schemeClr val="tx1"/>
                </a:solidFill>
                <a:latin typeface="Arial" charset="0"/>
                <a:ea typeface="ＭＳ Ｐゴシック" pitchFamily="80" charset="-128"/>
              </a:defRPr>
            </a:lvl4pPr>
            <a:lvl5pPr marL="2057400" indent="-228600" eaLnBrk="0" hangingPunct="0">
              <a:defRPr>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80" charset="-128"/>
              </a:defRPr>
            </a:lvl9pPr>
          </a:lstStyle>
          <a:p>
            <a:pPr eaLnBrk="1" hangingPunct="1"/>
            <a:r>
              <a:rPr lang="en-US" sz="1600" dirty="0">
                <a:solidFill>
                  <a:schemeClr val="tx2"/>
                </a:solidFill>
              </a:rPr>
              <a:t>Just-in-time training sessions, including AI</a:t>
            </a:r>
          </a:p>
        </p:txBody>
      </p:sp>
      <p:sp>
        <p:nvSpPr>
          <p:cNvPr id="24" name="TextBox 23"/>
          <p:cNvSpPr txBox="1">
            <a:spLocks noChangeArrowheads="1"/>
          </p:cNvSpPr>
          <p:nvPr/>
        </p:nvSpPr>
        <p:spPr bwMode="auto">
          <a:xfrm>
            <a:off x="7873569" y="2172854"/>
            <a:ext cx="19383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80" charset="-128"/>
              </a:defRPr>
            </a:lvl1pPr>
            <a:lvl2pPr marL="742950" indent="-285750" eaLnBrk="0" hangingPunct="0">
              <a:defRPr>
                <a:solidFill>
                  <a:schemeClr val="tx1"/>
                </a:solidFill>
                <a:latin typeface="Arial" charset="0"/>
                <a:ea typeface="ＭＳ Ｐゴシック" pitchFamily="80" charset="-128"/>
              </a:defRPr>
            </a:lvl2pPr>
            <a:lvl3pPr marL="1143000" indent="-228600" eaLnBrk="0" hangingPunct="0">
              <a:defRPr>
                <a:solidFill>
                  <a:schemeClr val="tx1"/>
                </a:solidFill>
                <a:latin typeface="Arial" charset="0"/>
                <a:ea typeface="ＭＳ Ｐゴシック" pitchFamily="80" charset="-128"/>
              </a:defRPr>
            </a:lvl3pPr>
            <a:lvl4pPr marL="1600200" indent="-228600" eaLnBrk="0" hangingPunct="0">
              <a:defRPr>
                <a:solidFill>
                  <a:schemeClr val="tx1"/>
                </a:solidFill>
                <a:latin typeface="Arial" charset="0"/>
                <a:ea typeface="ＭＳ Ｐゴシック" pitchFamily="80" charset="-128"/>
              </a:defRPr>
            </a:lvl4pPr>
            <a:lvl5pPr marL="2057400" indent="-228600" eaLnBrk="0" hangingPunct="0">
              <a:defRPr>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80" charset="-128"/>
              </a:defRPr>
            </a:lvl9pPr>
          </a:lstStyle>
          <a:p>
            <a:pPr eaLnBrk="1" hangingPunct="1"/>
            <a:r>
              <a:rPr lang="en-US" sz="1600" dirty="0">
                <a:solidFill>
                  <a:schemeClr val="tx2"/>
                </a:solidFill>
              </a:rPr>
              <a:t>Annotated outline or detailed work packages</a:t>
            </a:r>
          </a:p>
        </p:txBody>
      </p:sp>
      <p:sp>
        <p:nvSpPr>
          <p:cNvPr id="25" name="TextBox 24"/>
          <p:cNvSpPr txBox="1">
            <a:spLocks noChangeArrowheads="1"/>
          </p:cNvSpPr>
          <p:nvPr/>
        </p:nvSpPr>
        <p:spPr bwMode="auto">
          <a:xfrm>
            <a:off x="4938281" y="6160654"/>
            <a:ext cx="26590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80" charset="-128"/>
              </a:defRPr>
            </a:lvl1pPr>
            <a:lvl2pPr marL="742950" indent="-285750" eaLnBrk="0" hangingPunct="0">
              <a:defRPr>
                <a:solidFill>
                  <a:schemeClr val="tx1"/>
                </a:solidFill>
                <a:latin typeface="Arial" charset="0"/>
                <a:ea typeface="ＭＳ Ｐゴシック" pitchFamily="80" charset="-128"/>
              </a:defRPr>
            </a:lvl2pPr>
            <a:lvl3pPr marL="1143000" indent="-228600" eaLnBrk="0" hangingPunct="0">
              <a:defRPr>
                <a:solidFill>
                  <a:schemeClr val="tx1"/>
                </a:solidFill>
                <a:latin typeface="Arial" charset="0"/>
                <a:ea typeface="ＭＳ Ｐゴシック" pitchFamily="80" charset="-128"/>
              </a:defRPr>
            </a:lvl3pPr>
            <a:lvl4pPr marL="1600200" indent="-228600" eaLnBrk="0" hangingPunct="0">
              <a:defRPr>
                <a:solidFill>
                  <a:schemeClr val="tx1"/>
                </a:solidFill>
                <a:latin typeface="Arial" charset="0"/>
                <a:ea typeface="ＭＳ Ｐゴシック" pitchFamily="80" charset="-128"/>
              </a:defRPr>
            </a:lvl4pPr>
            <a:lvl5pPr marL="2057400" indent="-228600" eaLnBrk="0" hangingPunct="0">
              <a:defRPr>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80" charset="-128"/>
              </a:defRPr>
            </a:lvl9pPr>
          </a:lstStyle>
          <a:p>
            <a:pPr eaLnBrk="1" hangingPunct="1"/>
            <a:r>
              <a:rPr lang="en-US" sz="1600" dirty="0">
                <a:solidFill>
                  <a:schemeClr val="tx2"/>
                </a:solidFill>
              </a:rPr>
              <a:t>Mid-process coaching</a:t>
            </a:r>
          </a:p>
        </p:txBody>
      </p:sp>
      <p:sp>
        <p:nvSpPr>
          <p:cNvPr id="26" name="TextBox 25"/>
          <p:cNvSpPr txBox="1">
            <a:spLocks noChangeArrowheads="1"/>
          </p:cNvSpPr>
          <p:nvPr/>
        </p:nvSpPr>
        <p:spPr bwMode="auto">
          <a:xfrm>
            <a:off x="647700" y="3528580"/>
            <a:ext cx="28284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80" charset="-128"/>
              </a:defRPr>
            </a:lvl1pPr>
            <a:lvl2pPr marL="742950" indent="-285750" eaLnBrk="0" hangingPunct="0">
              <a:defRPr>
                <a:solidFill>
                  <a:schemeClr val="tx1"/>
                </a:solidFill>
                <a:latin typeface="Arial" charset="0"/>
                <a:ea typeface="ＭＳ Ｐゴシック" pitchFamily="80" charset="-128"/>
              </a:defRPr>
            </a:lvl2pPr>
            <a:lvl3pPr marL="1143000" indent="-228600" eaLnBrk="0" hangingPunct="0">
              <a:defRPr>
                <a:solidFill>
                  <a:schemeClr val="tx1"/>
                </a:solidFill>
                <a:latin typeface="Arial" charset="0"/>
                <a:ea typeface="ＭＳ Ｐゴシック" pitchFamily="80" charset="-128"/>
              </a:defRPr>
            </a:lvl3pPr>
            <a:lvl4pPr marL="1600200" indent="-228600" eaLnBrk="0" hangingPunct="0">
              <a:defRPr>
                <a:solidFill>
                  <a:schemeClr val="tx1"/>
                </a:solidFill>
                <a:latin typeface="Arial" charset="0"/>
                <a:ea typeface="ＭＳ Ｐゴシック" pitchFamily="80" charset="-128"/>
              </a:defRPr>
            </a:lvl4pPr>
            <a:lvl5pPr marL="2057400" indent="-228600" eaLnBrk="0" hangingPunct="0">
              <a:defRPr>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80" charset="-128"/>
              </a:defRPr>
            </a:lvl9pPr>
          </a:lstStyle>
          <a:p>
            <a:pPr algn="r" eaLnBrk="1" hangingPunct="1"/>
            <a:r>
              <a:rPr lang="en-US" sz="1600" dirty="0">
                <a:solidFill>
                  <a:schemeClr val="tx2"/>
                </a:solidFill>
              </a:rPr>
              <a:t>Interviewing, transcribing, feeding through AI, post-processing with the SME</a:t>
            </a:r>
          </a:p>
        </p:txBody>
      </p:sp>
      <p:sp>
        <p:nvSpPr>
          <p:cNvPr id="27" name="TextBox 26"/>
          <p:cNvSpPr txBox="1">
            <a:spLocks noChangeArrowheads="1"/>
          </p:cNvSpPr>
          <p:nvPr/>
        </p:nvSpPr>
        <p:spPr bwMode="auto">
          <a:xfrm>
            <a:off x="8224404" y="3663517"/>
            <a:ext cx="25197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80" charset="-128"/>
              </a:defRPr>
            </a:lvl1pPr>
            <a:lvl2pPr marL="742950" indent="-285750" eaLnBrk="0" hangingPunct="0">
              <a:defRPr>
                <a:solidFill>
                  <a:schemeClr val="tx1"/>
                </a:solidFill>
                <a:latin typeface="Arial" charset="0"/>
                <a:ea typeface="ＭＳ Ｐゴシック" pitchFamily="80" charset="-128"/>
              </a:defRPr>
            </a:lvl2pPr>
            <a:lvl3pPr marL="1143000" indent="-228600" eaLnBrk="0" hangingPunct="0">
              <a:defRPr>
                <a:solidFill>
                  <a:schemeClr val="tx1"/>
                </a:solidFill>
                <a:latin typeface="Arial" charset="0"/>
                <a:ea typeface="ＭＳ Ｐゴシック" pitchFamily="80" charset="-128"/>
              </a:defRPr>
            </a:lvl3pPr>
            <a:lvl4pPr marL="1600200" indent="-228600" eaLnBrk="0" hangingPunct="0">
              <a:defRPr>
                <a:solidFill>
                  <a:schemeClr val="tx1"/>
                </a:solidFill>
                <a:latin typeface="Arial" charset="0"/>
                <a:ea typeface="ＭＳ Ｐゴシック" pitchFamily="80" charset="-128"/>
              </a:defRPr>
            </a:lvl4pPr>
            <a:lvl5pPr marL="2057400" indent="-228600" eaLnBrk="0" hangingPunct="0">
              <a:defRPr>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80" charset="-128"/>
              </a:defRPr>
            </a:lvl9pPr>
          </a:lstStyle>
          <a:p>
            <a:pPr eaLnBrk="1" hangingPunct="1"/>
            <a:r>
              <a:rPr lang="en-US" sz="1600" dirty="0">
                <a:solidFill>
                  <a:schemeClr val="tx2"/>
                </a:solidFill>
              </a:rPr>
              <a:t>Timely information and boilerplate/examples retrieval</a:t>
            </a:r>
          </a:p>
        </p:txBody>
      </p:sp>
      <p:sp>
        <p:nvSpPr>
          <p:cNvPr id="28" name="TextBox 27"/>
          <p:cNvSpPr txBox="1">
            <a:spLocks noChangeArrowheads="1"/>
          </p:cNvSpPr>
          <p:nvPr/>
        </p:nvSpPr>
        <p:spPr bwMode="auto">
          <a:xfrm>
            <a:off x="7975169" y="4973205"/>
            <a:ext cx="37342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80" charset="-128"/>
              </a:defRPr>
            </a:lvl1pPr>
            <a:lvl2pPr marL="742950" indent="-285750" eaLnBrk="0" hangingPunct="0">
              <a:defRPr>
                <a:solidFill>
                  <a:schemeClr val="tx1"/>
                </a:solidFill>
                <a:latin typeface="Arial" charset="0"/>
                <a:ea typeface="ＭＳ Ｐゴシック" pitchFamily="80" charset="-128"/>
              </a:defRPr>
            </a:lvl2pPr>
            <a:lvl3pPr marL="1143000" indent="-228600" eaLnBrk="0" hangingPunct="0">
              <a:defRPr>
                <a:solidFill>
                  <a:schemeClr val="tx1"/>
                </a:solidFill>
                <a:latin typeface="Arial" charset="0"/>
                <a:ea typeface="ＭＳ Ｐゴシック" pitchFamily="80" charset="-128"/>
              </a:defRPr>
            </a:lvl3pPr>
            <a:lvl4pPr marL="1600200" indent="-228600" eaLnBrk="0" hangingPunct="0">
              <a:defRPr>
                <a:solidFill>
                  <a:schemeClr val="tx1"/>
                </a:solidFill>
                <a:latin typeface="Arial" charset="0"/>
                <a:ea typeface="ＭＳ Ｐゴシック" pitchFamily="80" charset="-128"/>
              </a:defRPr>
            </a:lvl4pPr>
            <a:lvl5pPr marL="2057400" indent="-228600" eaLnBrk="0" hangingPunct="0">
              <a:defRPr>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80" charset="-128"/>
              </a:defRPr>
            </a:lvl9pPr>
          </a:lstStyle>
          <a:p>
            <a:pPr eaLnBrk="1" hangingPunct="1"/>
            <a:r>
              <a:rPr lang="en-US" sz="1600" dirty="0">
                <a:solidFill>
                  <a:schemeClr val="tx2"/>
                </a:solidFill>
              </a:rPr>
              <a:t>Facilitation of action items completion to eliminate upstream and downstream bottlenecks for SMEs</a:t>
            </a:r>
          </a:p>
        </p:txBody>
      </p:sp>
      <p:sp>
        <p:nvSpPr>
          <p:cNvPr id="29" name="TextBox 28"/>
          <p:cNvSpPr txBox="1">
            <a:spLocks noChangeArrowheads="1"/>
          </p:cNvSpPr>
          <p:nvPr/>
        </p:nvSpPr>
        <p:spPr bwMode="auto">
          <a:xfrm>
            <a:off x="2169680" y="2149334"/>
            <a:ext cx="19129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80" charset="-128"/>
              </a:defRPr>
            </a:lvl1pPr>
            <a:lvl2pPr marL="742950" indent="-285750" eaLnBrk="0" hangingPunct="0">
              <a:defRPr>
                <a:solidFill>
                  <a:schemeClr val="tx1"/>
                </a:solidFill>
                <a:latin typeface="Arial" charset="0"/>
                <a:ea typeface="ＭＳ Ｐゴシック" pitchFamily="80" charset="-128"/>
              </a:defRPr>
            </a:lvl2pPr>
            <a:lvl3pPr marL="1143000" indent="-228600" eaLnBrk="0" hangingPunct="0">
              <a:defRPr>
                <a:solidFill>
                  <a:schemeClr val="tx1"/>
                </a:solidFill>
                <a:latin typeface="Arial" charset="0"/>
                <a:ea typeface="ＭＳ Ｐゴシック" pitchFamily="80" charset="-128"/>
              </a:defRPr>
            </a:lvl3pPr>
            <a:lvl4pPr marL="1600200" indent="-228600" eaLnBrk="0" hangingPunct="0">
              <a:defRPr>
                <a:solidFill>
                  <a:schemeClr val="tx1"/>
                </a:solidFill>
                <a:latin typeface="Arial" charset="0"/>
                <a:ea typeface="ＭＳ Ｐゴシック" pitchFamily="80" charset="-128"/>
              </a:defRPr>
            </a:lvl4pPr>
            <a:lvl5pPr marL="2057400" indent="-228600" eaLnBrk="0" hangingPunct="0">
              <a:defRPr>
                <a:solidFill>
                  <a:schemeClr val="tx1"/>
                </a:solidFill>
                <a:latin typeface="Arial" charset="0"/>
                <a:ea typeface="ＭＳ Ｐゴシック" pitchFamily="80"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80"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80"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80"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80" charset="-128"/>
              </a:defRPr>
            </a:lvl9pPr>
          </a:lstStyle>
          <a:p>
            <a:pPr algn="r" eaLnBrk="1" hangingPunct="1"/>
            <a:r>
              <a:rPr lang="en-US" sz="1600" dirty="0">
                <a:solidFill>
                  <a:schemeClr val="tx2"/>
                </a:solidFill>
              </a:rPr>
              <a:t>Redirection of resources</a:t>
            </a:r>
          </a:p>
        </p:txBody>
      </p:sp>
      <p:sp>
        <p:nvSpPr>
          <p:cNvPr id="30" name="Rectangle 29"/>
          <p:cNvSpPr>
            <a:spLocks noChangeArrowheads="1"/>
          </p:cNvSpPr>
          <p:nvPr/>
        </p:nvSpPr>
        <p:spPr bwMode="auto">
          <a:xfrm>
            <a:off x="1379537" y="5065598"/>
            <a:ext cx="26506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sz="1600" dirty="0">
                <a:solidFill>
                  <a:schemeClr val="tx2"/>
                </a:solidFill>
                <a:latin typeface="Arial" charset="0"/>
                <a:ea typeface="ＭＳ Ｐゴシック" pitchFamily="80" charset="-128"/>
              </a:rPr>
              <a:t>Meetings facilitation to encourage collaboration and peer reviews</a:t>
            </a:r>
          </a:p>
        </p:txBody>
      </p:sp>
      <p:grpSp>
        <p:nvGrpSpPr>
          <p:cNvPr id="21516" name="Group 30"/>
          <p:cNvGrpSpPr>
            <a:grpSpLocks/>
          </p:cNvGrpSpPr>
          <p:nvPr/>
        </p:nvGrpSpPr>
        <p:grpSpPr bwMode="auto">
          <a:xfrm>
            <a:off x="3701618" y="1939493"/>
            <a:ext cx="4445000" cy="4154487"/>
            <a:chOff x="2257995" y="1798041"/>
            <a:chExt cx="4671808" cy="4450763"/>
          </a:xfrm>
        </p:grpSpPr>
        <p:grpSp>
          <p:nvGrpSpPr>
            <p:cNvPr id="21520" name="Group 14"/>
            <p:cNvGrpSpPr>
              <a:grpSpLocks/>
            </p:cNvGrpSpPr>
            <p:nvPr/>
          </p:nvGrpSpPr>
          <p:grpSpPr bwMode="auto">
            <a:xfrm>
              <a:off x="2389706" y="1892107"/>
              <a:ext cx="4442783" cy="4244009"/>
              <a:chOff x="2126974" y="1739348"/>
              <a:chExt cx="4442783" cy="4244009"/>
            </a:xfrm>
          </p:grpSpPr>
          <p:sp>
            <p:nvSpPr>
              <p:cNvPr id="37" name="Oval 36"/>
              <p:cNvSpPr/>
              <p:nvPr/>
            </p:nvSpPr>
            <p:spPr>
              <a:xfrm>
                <a:off x="2127074" y="1738821"/>
                <a:ext cx="4443223" cy="4244977"/>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sp>
            <p:nvSpPr>
              <p:cNvPr id="38" name="Oval 37"/>
              <p:cNvSpPr/>
              <p:nvPr/>
            </p:nvSpPr>
            <p:spPr>
              <a:xfrm>
                <a:off x="2500818" y="2128285"/>
                <a:ext cx="3705745" cy="34830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grpSp>
        <p:sp>
          <p:nvSpPr>
            <p:cNvPr id="33" name="Isosceles Triangle 32"/>
            <p:cNvSpPr/>
            <p:nvPr/>
          </p:nvSpPr>
          <p:spPr>
            <a:xfrm rot="5400000">
              <a:off x="4478992" y="1929633"/>
              <a:ext cx="593548" cy="330364"/>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sp>
          <p:nvSpPr>
            <p:cNvPr id="34" name="Isosceles Triangle 33"/>
            <p:cNvSpPr/>
            <p:nvPr/>
          </p:nvSpPr>
          <p:spPr>
            <a:xfrm rot="10800000">
              <a:off x="6335816" y="4020871"/>
              <a:ext cx="593987" cy="329938"/>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sp>
          <p:nvSpPr>
            <p:cNvPr id="35" name="Isosceles Triangle 34"/>
            <p:cNvSpPr/>
            <p:nvPr/>
          </p:nvSpPr>
          <p:spPr>
            <a:xfrm rot="16200000">
              <a:off x="4318816" y="5786848"/>
              <a:ext cx="593548" cy="330364"/>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sp>
          <p:nvSpPr>
            <p:cNvPr id="36" name="Isosceles Triangle 35"/>
            <p:cNvSpPr/>
            <p:nvPr/>
          </p:nvSpPr>
          <p:spPr>
            <a:xfrm>
              <a:off x="2257995" y="3925631"/>
              <a:ext cx="593987" cy="329938"/>
            </a:xfrm>
            <a:prstGeom prst="triangl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ＭＳ Ｐゴシック" pitchFamily="80" charset="-128"/>
              </a:endParaRPr>
            </a:p>
          </p:txBody>
        </p:sp>
      </p:grpSp>
      <p:pic>
        <p:nvPicPr>
          <p:cNvPr id="39" name="Picture 2"/>
          <p:cNvPicPr>
            <a:picLocks noChangeAspect="1" noChangeArrowheads="1"/>
          </p:cNvPicPr>
          <p:nvPr/>
        </p:nvPicPr>
        <p:blipFill rotWithShape="1">
          <a:blip r:embed="rId3"/>
          <a:srcRect l="31064" t="19648" r="13815" b="13317"/>
          <a:stretch/>
        </p:blipFill>
        <p:spPr bwMode="auto">
          <a:xfrm>
            <a:off x="5668531" y="2901518"/>
            <a:ext cx="1482725" cy="1127125"/>
          </a:xfrm>
          <a:prstGeom prst="rect">
            <a:avLst/>
          </a:prstGeom>
          <a:ln>
            <a:solidFill>
              <a:schemeClr val="accent1">
                <a:lumMod val="60000"/>
                <a:lumOff val="40000"/>
              </a:schemeClr>
            </a:solidFill>
          </a:ln>
        </p:spPr>
      </p:pic>
      <p:pic>
        <p:nvPicPr>
          <p:cNvPr id="41" name="Picture 3"/>
          <p:cNvPicPr>
            <a:picLocks noChangeAspect="1" noChangeArrowheads="1"/>
          </p:cNvPicPr>
          <p:nvPr/>
        </p:nvPicPr>
        <p:blipFill rotWithShape="1">
          <a:blip r:embed="rId4"/>
          <a:srcRect l="32766" t="19246" r="32661" b="9224"/>
          <a:stretch/>
        </p:blipFill>
        <p:spPr bwMode="auto">
          <a:xfrm>
            <a:off x="5471681" y="4168343"/>
            <a:ext cx="963613" cy="1246187"/>
          </a:xfrm>
          <a:prstGeom prst="rect">
            <a:avLst/>
          </a:prstGeom>
          <a:ln>
            <a:noFill/>
          </a:ln>
          <a:effectLst>
            <a:outerShdw blurRad="292100" dist="139700" dir="2700000" algn="tl" rotWithShape="0">
              <a:srgbClr val="333333">
                <a:alpha val="65000"/>
              </a:srgbClr>
            </a:outerShdw>
          </a:effectLst>
        </p:spPr>
      </p:pic>
      <p:pic>
        <p:nvPicPr>
          <p:cNvPr id="14338" name="Picture 2" descr="Otter.ai for Nonprofits">
            <a:extLst>
              <a:ext uri="{FF2B5EF4-FFF2-40B4-BE49-F238E27FC236}">
                <a16:creationId xmlns:a16="http://schemas.microsoft.com/office/drawing/2014/main" id="{A89607C6-CF68-6D0E-7E0B-D57ED59D8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7122" y="3072751"/>
            <a:ext cx="1134168" cy="787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7672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1000"/>
                                        <p:tgtEl>
                                          <p:spTgt spid="28"/>
                                        </p:tgtEl>
                                      </p:cBhvr>
                                    </p:animEffect>
                                    <p:anim calcmode="lin" valueType="num">
                                      <p:cBhvr>
                                        <p:cTn id="29" dur="1000" fill="hold"/>
                                        <p:tgtEl>
                                          <p:spTgt spid="28"/>
                                        </p:tgtEl>
                                        <p:attrNameLst>
                                          <p:attrName>ppt_x</p:attrName>
                                        </p:attrNameLst>
                                      </p:cBhvr>
                                      <p:tavLst>
                                        <p:tav tm="0">
                                          <p:val>
                                            <p:strVal val="#ppt_x"/>
                                          </p:val>
                                        </p:tav>
                                        <p:tav tm="100000">
                                          <p:val>
                                            <p:strVal val="#ppt_x"/>
                                          </p:val>
                                        </p:tav>
                                      </p:tavLst>
                                    </p:anim>
                                    <p:anim calcmode="lin" valueType="num">
                                      <p:cBhvr>
                                        <p:cTn id="30"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1000"/>
                                        <p:tgtEl>
                                          <p:spTgt spid="30"/>
                                        </p:tgtEl>
                                      </p:cBhvr>
                                    </p:animEffect>
                                    <p:anim calcmode="lin" valueType="num">
                                      <p:cBhvr>
                                        <p:cTn id="43" dur="1000" fill="hold"/>
                                        <p:tgtEl>
                                          <p:spTgt spid="30"/>
                                        </p:tgtEl>
                                        <p:attrNameLst>
                                          <p:attrName>ppt_x</p:attrName>
                                        </p:attrNameLst>
                                      </p:cBhvr>
                                      <p:tavLst>
                                        <p:tav tm="0">
                                          <p:val>
                                            <p:strVal val="#ppt_x"/>
                                          </p:val>
                                        </p:tav>
                                        <p:tav tm="100000">
                                          <p:val>
                                            <p:strVal val="#ppt_x"/>
                                          </p:val>
                                        </p:tav>
                                      </p:tavLst>
                                    </p:anim>
                                    <p:anim calcmode="lin" valueType="num">
                                      <p:cBhvr>
                                        <p:cTn id="4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anim calcmode="lin" valueType="num">
                                      <p:cBhvr>
                                        <p:cTn id="57" dur="1000" fill="hold"/>
                                        <p:tgtEl>
                                          <p:spTgt spid="29"/>
                                        </p:tgtEl>
                                        <p:attrNameLst>
                                          <p:attrName>ppt_x</p:attrName>
                                        </p:attrNameLst>
                                      </p:cBhvr>
                                      <p:tavLst>
                                        <p:tav tm="0">
                                          <p:val>
                                            <p:strVal val="#ppt_x"/>
                                          </p:val>
                                        </p:tav>
                                        <p:tav tm="100000">
                                          <p:val>
                                            <p:strVal val="#ppt_x"/>
                                          </p:val>
                                        </p:tav>
                                      </p:tavLst>
                                    </p:anim>
                                    <p:anim calcmode="lin" valueType="num">
                                      <p:cBhvr>
                                        <p:cTn id="5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P spid="29" grpId="0"/>
      <p:bldP spid="3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p:cNvSpPr>
          <p:nvPr>
            <p:ph type="title"/>
          </p:nvPr>
        </p:nvSpPr>
        <p:spPr>
          <a:xfrm>
            <a:off x="602672" y="274638"/>
            <a:ext cx="4658592" cy="1143000"/>
          </a:xfrm>
        </p:spPr>
        <p:txBody>
          <a:bodyPr>
            <a:normAutofit fontScale="90000"/>
          </a:bodyPr>
          <a:lstStyle/>
          <a:p>
            <a:pPr eaLnBrk="1" hangingPunct="1"/>
            <a:r>
              <a:rPr lang="en-US" b="1" dirty="0"/>
              <a:t>Step 4: </a:t>
            </a:r>
            <a:r>
              <a:rPr lang="en-US" dirty="0"/>
              <a:t>Run In-Process Reviews</a:t>
            </a:r>
          </a:p>
        </p:txBody>
      </p:sp>
      <p:sp>
        <p:nvSpPr>
          <p:cNvPr id="22531" name="Rectangle 3"/>
          <p:cNvSpPr>
            <a:spLocks noGrp="1"/>
          </p:cNvSpPr>
          <p:nvPr>
            <p:ph type="body" sz="half" idx="1"/>
          </p:nvPr>
        </p:nvSpPr>
        <p:spPr>
          <a:xfrm>
            <a:off x="689264" y="1802101"/>
            <a:ext cx="4572000" cy="4525962"/>
          </a:xfrm>
        </p:spPr>
        <p:txBody>
          <a:bodyPr/>
          <a:lstStyle/>
          <a:p>
            <a:pPr>
              <a:lnSpc>
                <a:spcPct val="80000"/>
              </a:lnSpc>
            </a:pPr>
            <a:r>
              <a:rPr lang="en-US" sz="2000" dirty="0"/>
              <a:t>Proposal Manager’s tool to track progress in addition to status meetings</a:t>
            </a:r>
          </a:p>
          <a:p>
            <a:pPr>
              <a:lnSpc>
                <a:spcPct val="80000"/>
              </a:lnSpc>
            </a:pPr>
            <a:r>
              <a:rPr lang="en-US" sz="2000" dirty="0"/>
              <a:t>Done every 1-3 days</a:t>
            </a:r>
          </a:p>
          <a:p>
            <a:pPr>
              <a:lnSpc>
                <a:spcPct val="80000"/>
              </a:lnSpc>
            </a:pPr>
            <a:r>
              <a:rPr lang="en-US" sz="2000" dirty="0"/>
              <a:t>No time lost for writers</a:t>
            </a:r>
          </a:p>
          <a:p>
            <a:pPr>
              <a:lnSpc>
                <a:spcPct val="80000"/>
              </a:lnSpc>
            </a:pPr>
            <a:r>
              <a:rPr lang="en-US" sz="2000" dirty="0"/>
              <a:t>Prevent writers’ drift and </a:t>
            </a:r>
            <a:br>
              <a:rPr lang="en-US" sz="2000" dirty="0"/>
            </a:br>
            <a:r>
              <a:rPr lang="en-US" sz="2000" dirty="0"/>
              <a:t>offer  timely directions</a:t>
            </a:r>
          </a:p>
          <a:p>
            <a:pPr>
              <a:lnSpc>
                <a:spcPct val="80000"/>
              </a:lnSpc>
            </a:pPr>
            <a:r>
              <a:rPr lang="en-US" sz="2000" dirty="0"/>
              <a:t>No surprises or embarrassment during “Formal” reviews</a:t>
            </a:r>
          </a:p>
          <a:p>
            <a:pPr>
              <a:lnSpc>
                <a:spcPct val="80000"/>
              </a:lnSpc>
            </a:pPr>
            <a:r>
              <a:rPr lang="en-US" sz="2000" dirty="0"/>
              <a:t>A rolling review – work doesn’t stop</a:t>
            </a:r>
          </a:p>
          <a:p>
            <a:pPr>
              <a:lnSpc>
                <a:spcPct val="80000"/>
              </a:lnSpc>
            </a:pPr>
            <a:r>
              <a:rPr lang="en-US" sz="2000" dirty="0"/>
              <a:t>Use AI review capabilities to speed up the process, if content is dense</a:t>
            </a:r>
          </a:p>
          <a:p>
            <a:pPr>
              <a:lnSpc>
                <a:spcPct val="80000"/>
              </a:lnSpc>
            </a:pPr>
            <a:r>
              <a:rPr lang="en-US" sz="2000" dirty="0"/>
              <a:t>Track changes and use comment function in MS Word</a:t>
            </a:r>
          </a:p>
          <a:p>
            <a:pPr>
              <a:lnSpc>
                <a:spcPct val="80000"/>
              </a:lnSpc>
            </a:pPr>
            <a:endParaRPr lang="en-US" sz="2000" dirty="0"/>
          </a:p>
        </p:txBody>
      </p:sp>
      <p:pic>
        <p:nvPicPr>
          <p:cNvPr id="6" name="Picture 5" descr="A person sitting at a desk using a computer&#10;&#10;Description automatically generated">
            <a:extLst>
              <a:ext uri="{FF2B5EF4-FFF2-40B4-BE49-F238E27FC236}">
                <a16:creationId xmlns:a16="http://schemas.microsoft.com/office/drawing/2014/main" id="{35ED5AE9-C20D-26AC-47A6-A59FD6F7A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363662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fade">
                                      <p:cBhvr>
                                        <p:cTn id="7" dur="1000"/>
                                        <p:tgtEl>
                                          <p:spTgt spid="22531">
                                            <p:txEl>
                                              <p:pRg st="0" end="0"/>
                                            </p:txEl>
                                          </p:spTgt>
                                        </p:tgtEl>
                                      </p:cBhvr>
                                    </p:animEffect>
                                    <p:anim calcmode="lin" valueType="num">
                                      <p:cBhvr>
                                        <p:cTn id="8" dur="10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5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531">
                                            <p:txEl>
                                              <p:pRg st="1" end="1"/>
                                            </p:txEl>
                                          </p:spTgt>
                                        </p:tgtEl>
                                        <p:attrNameLst>
                                          <p:attrName>style.visibility</p:attrName>
                                        </p:attrNameLst>
                                      </p:cBhvr>
                                      <p:to>
                                        <p:strVal val="visible"/>
                                      </p:to>
                                    </p:set>
                                    <p:animEffect transition="in" filter="fade">
                                      <p:cBhvr>
                                        <p:cTn id="14" dur="1000"/>
                                        <p:tgtEl>
                                          <p:spTgt spid="22531">
                                            <p:txEl>
                                              <p:pRg st="1" end="1"/>
                                            </p:txEl>
                                          </p:spTgt>
                                        </p:tgtEl>
                                      </p:cBhvr>
                                    </p:animEffect>
                                    <p:anim calcmode="lin" valueType="num">
                                      <p:cBhvr>
                                        <p:cTn id="15" dur="10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25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531">
                                            <p:txEl>
                                              <p:pRg st="2" end="2"/>
                                            </p:txEl>
                                          </p:spTgt>
                                        </p:tgtEl>
                                        <p:attrNameLst>
                                          <p:attrName>style.visibility</p:attrName>
                                        </p:attrNameLst>
                                      </p:cBhvr>
                                      <p:to>
                                        <p:strVal val="visible"/>
                                      </p:to>
                                    </p:set>
                                    <p:animEffect transition="in" filter="fade">
                                      <p:cBhvr>
                                        <p:cTn id="21" dur="1000"/>
                                        <p:tgtEl>
                                          <p:spTgt spid="22531">
                                            <p:txEl>
                                              <p:pRg st="2" end="2"/>
                                            </p:txEl>
                                          </p:spTgt>
                                        </p:tgtEl>
                                      </p:cBhvr>
                                    </p:animEffect>
                                    <p:anim calcmode="lin" valueType="num">
                                      <p:cBhvr>
                                        <p:cTn id="22" dur="10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25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531">
                                            <p:txEl>
                                              <p:pRg st="3" end="3"/>
                                            </p:txEl>
                                          </p:spTgt>
                                        </p:tgtEl>
                                        <p:attrNameLst>
                                          <p:attrName>style.visibility</p:attrName>
                                        </p:attrNameLst>
                                      </p:cBhvr>
                                      <p:to>
                                        <p:strVal val="visible"/>
                                      </p:to>
                                    </p:set>
                                    <p:animEffect transition="in" filter="fade">
                                      <p:cBhvr>
                                        <p:cTn id="28" dur="1000"/>
                                        <p:tgtEl>
                                          <p:spTgt spid="22531">
                                            <p:txEl>
                                              <p:pRg st="3" end="3"/>
                                            </p:txEl>
                                          </p:spTgt>
                                        </p:tgtEl>
                                      </p:cBhvr>
                                    </p:animEffect>
                                    <p:anim calcmode="lin" valueType="num">
                                      <p:cBhvr>
                                        <p:cTn id="29" dur="10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25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531">
                                            <p:txEl>
                                              <p:pRg st="4" end="4"/>
                                            </p:txEl>
                                          </p:spTgt>
                                        </p:tgtEl>
                                        <p:attrNameLst>
                                          <p:attrName>style.visibility</p:attrName>
                                        </p:attrNameLst>
                                      </p:cBhvr>
                                      <p:to>
                                        <p:strVal val="visible"/>
                                      </p:to>
                                    </p:set>
                                    <p:animEffect transition="in" filter="fade">
                                      <p:cBhvr>
                                        <p:cTn id="35" dur="1000"/>
                                        <p:tgtEl>
                                          <p:spTgt spid="22531">
                                            <p:txEl>
                                              <p:pRg st="4" end="4"/>
                                            </p:txEl>
                                          </p:spTgt>
                                        </p:tgtEl>
                                      </p:cBhvr>
                                    </p:animEffect>
                                    <p:anim calcmode="lin" valueType="num">
                                      <p:cBhvr>
                                        <p:cTn id="36" dur="10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25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531">
                                            <p:txEl>
                                              <p:pRg st="5" end="5"/>
                                            </p:txEl>
                                          </p:spTgt>
                                        </p:tgtEl>
                                        <p:attrNameLst>
                                          <p:attrName>style.visibility</p:attrName>
                                        </p:attrNameLst>
                                      </p:cBhvr>
                                      <p:to>
                                        <p:strVal val="visible"/>
                                      </p:to>
                                    </p:set>
                                    <p:animEffect transition="in" filter="fade">
                                      <p:cBhvr>
                                        <p:cTn id="42" dur="1000"/>
                                        <p:tgtEl>
                                          <p:spTgt spid="22531">
                                            <p:txEl>
                                              <p:pRg st="5" end="5"/>
                                            </p:txEl>
                                          </p:spTgt>
                                        </p:tgtEl>
                                      </p:cBhvr>
                                    </p:animEffect>
                                    <p:anim calcmode="lin" valueType="num">
                                      <p:cBhvr>
                                        <p:cTn id="43" dur="1000" fill="hold"/>
                                        <p:tgtEl>
                                          <p:spTgt spid="22531">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25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2531">
                                            <p:txEl>
                                              <p:pRg st="6" end="6"/>
                                            </p:txEl>
                                          </p:spTgt>
                                        </p:tgtEl>
                                        <p:attrNameLst>
                                          <p:attrName>style.visibility</p:attrName>
                                        </p:attrNameLst>
                                      </p:cBhvr>
                                      <p:to>
                                        <p:strVal val="visible"/>
                                      </p:to>
                                    </p:set>
                                    <p:animEffect transition="in" filter="fade">
                                      <p:cBhvr>
                                        <p:cTn id="49" dur="1000"/>
                                        <p:tgtEl>
                                          <p:spTgt spid="22531">
                                            <p:txEl>
                                              <p:pRg st="6" end="6"/>
                                            </p:txEl>
                                          </p:spTgt>
                                        </p:tgtEl>
                                      </p:cBhvr>
                                    </p:animEffect>
                                    <p:anim calcmode="lin" valueType="num">
                                      <p:cBhvr>
                                        <p:cTn id="50" dur="1000" fill="hold"/>
                                        <p:tgtEl>
                                          <p:spTgt spid="22531">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253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2531">
                                            <p:txEl>
                                              <p:pRg st="7" end="7"/>
                                            </p:txEl>
                                          </p:spTgt>
                                        </p:tgtEl>
                                        <p:attrNameLst>
                                          <p:attrName>style.visibility</p:attrName>
                                        </p:attrNameLst>
                                      </p:cBhvr>
                                      <p:to>
                                        <p:strVal val="visible"/>
                                      </p:to>
                                    </p:set>
                                    <p:animEffect transition="in" filter="fade">
                                      <p:cBhvr>
                                        <p:cTn id="56" dur="1000"/>
                                        <p:tgtEl>
                                          <p:spTgt spid="22531">
                                            <p:txEl>
                                              <p:pRg st="7" end="7"/>
                                            </p:txEl>
                                          </p:spTgt>
                                        </p:tgtEl>
                                      </p:cBhvr>
                                    </p:animEffect>
                                    <p:anim calcmode="lin" valueType="num">
                                      <p:cBhvr>
                                        <p:cTn id="57" dur="1000" fill="hold"/>
                                        <p:tgtEl>
                                          <p:spTgt spid="22531">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253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xfrm>
            <a:off x="509154" y="457201"/>
            <a:ext cx="4316846" cy="1143000"/>
          </a:xfrm>
        </p:spPr>
        <p:txBody>
          <a:bodyPr>
            <a:noAutofit/>
          </a:bodyPr>
          <a:lstStyle/>
          <a:p>
            <a:pPr eaLnBrk="1" hangingPunct="1"/>
            <a:r>
              <a:rPr lang="en-US" sz="3600" b="1" dirty="0"/>
              <a:t>Step 5:</a:t>
            </a:r>
            <a:r>
              <a:rPr lang="en-US" sz="3600" dirty="0"/>
              <a:t> Tell Good Content from Bad</a:t>
            </a:r>
            <a:br>
              <a:rPr lang="en-US" sz="3600" dirty="0"/>
            </a:br>
            <a:endParaRPr lang="en-US" sz="3600" dirty="0"/>
          </a:p>
        </p:txBody>
      </p:sp>
      <p:sp>
        <p:nvSpPr>
          <p:cNvPr id="23555" name="Rectangle 3"/>
          <p:cNvSpPr>
            <a:spLocks noGrp="1"/>
          </p:cNvSpPr>
          <p:nvPr>
            <p:ph type="body" sz="half" idx="1"/>
          </p:nvPr>
        </p:nvSpPr>
        <p:spPr>
          <a:xfrm>
            <a:off x="602672" y="1674017"/>
            <a:ext cx="4642427" cy="4777582"/>
          </a:xfrm>
        </p:spPr>
        <p:txBody>
          <a:bodyPr>
            <a:normAutofit fontScale="92500" lnSpcReduction="20000"/>
          </a:bodyPr>
          <a:lstStyle/>
          <a:p>
            <a:pPr>
              <a:lnSpc>
                <a:spcPct val="80000"/>
              </a:lnSpc>
            </a:pPr>
            <a:r>
              <a:rPr lang="en-US" sz="2000" dirty="0"/>
              <a:t>Read every proposal section to check if the content is “rotten”</a:t>
            </a:r>
          </a:p>
          <a:p>
            <a:pPr>
              <a:lnSpc>
                <a:spcPct val="80000"/>
              </a:lnSpc>
            </a:pPr>
            <a:r>
              <a:rPr lang="en-US" sz="2000" dirty="0"/>
              <a:t>Don’t get stuck on writing quality – look for substance above all</a:t>
            </a:r>
          </a:p>
          <a:p>
            <a:pPr>
              <a:lnSpc>
                <a:spcPct val="80000"/>
              </a:lnSpc>
            </a:pPr>
            <a:r>
              <a:rPr lang="en-US" sz="2000" dirty="0"/>
              <a:t>Spot the usual offenders:</a:t>
            </a:r>
          </a:p>
          <a:p>
            <a:pPr lvl="2">
              <a:lnSpc>
                <a:spcPct val="90000"/>
              </a:lnSpc>
              <a:buFont typeface="Arial" charset="0"/>
              <a:buChar char="-"/>
            </a:pPr>
            <a:r>
              <a:rPr lang="en-US" dirty="0"/>
              <a:t>Cut-and-paste</a:t>
            </a:r>
          </a:p>
          <a:p>
            <a:pPr lvl="2">
              <a:lnSpc>
                <a:spcPct val="90000"/>
              </a:lnSpc>
              <a:buFont typeface="Arial" charset="0"/>
              <a:buChar char="-"/>
            </a:pPr>
            <a:r>
              <a:rPr lang="en-US" dirty="0"/>
              <a:t>Off-topic writing</a:t>
            </a:r>
          </a:p>
          <a:p>
            <a:pPr lvl="2">
              <a:lnSpc>
                <a:spcPct val="90000"/>
              </a:lnSpc>
              <a:buFont typeface="Arial" charset="0"/>
              <a:buChar char="-"/>
            </a:pPr>
            <a:r>
              <a:rPr lang="en-US" dirty="0"/>
              <a:t>Bland fillers and lack of substance</a:t>
            </a:r>
          </a:p>
          <a:p>
            <a:pPr lvl="2">
              <a:lnSpc>
                <a:spcPct val="90000"/>
              </a:lnSpc>
              <a:buFont typeface="Arial" charset="0"/>
              <a:buChar char="-"/>
            </a:pPr>
            <a:r>
              <a:rPr lang="en-US" dirty="0"/>
              <a:t>AI-produced content without post-processing</a:t>
            </a:r>
          </a:p>
          <a:p>
            <a:pPr lvl="2">
              <a:lnSpc>
                <a:spcPct val="90000"/>
              </a:lnSpc>
              <a:buFont typeface="Arial" charset="0"/>
              <a:buChar char="-"/>
            </a:pPr>
            <a:r>
              <a:rPr lang="en-US" dirty="0"/>
              <a:t>Missing “how”</a:t>
            </a:r>
          </a:p>
          <a:p>
            <a:pPr lvl="2">
              <a:lnSpc>
                <a:spcPct val="90000"/>
              </a:lnSpc>
              <a:buFont typeface="Arial" charset="0"/>
              <a:buChar char="-"/>
            </a:pPr>
            <a:r>
              <a:rPr lang="en-US" dirty="0"/>
              <a:t>Lack of benefits language</a:t>
            </a:r>
          </a:p>
          <a:p>
            <a:pPr lvl="2">
              <a:lnSpc>
                <a:spcPct val="90000"/>
              </a:lnSpc>
              <a:buFont typeface="Arial" charset="0"/>
              <a:buChar char="-"/>
            </a:pPr>
            <a:r>
              <a:rPr lang="en-US" dirty="0"/>
              <a:t>Lack of proof points from past performance</a:t>
            </a:r>
          </a:p>
          <a:p>
            <a:r>
              <a:rPr lang="en-US" sz="2000" dirty="0"/>
              <a:t>ID specific gaps: AI recommendations, 8Ws, checklist questions, compliance items</a:t>
            </a:r>
          </a:p>
          <a:p>
            <a:pPr>
              <a:lnSpc>
                <a:spcPct val="80000"/>
              </a:lnSpc>
            </a:pPr>
            <a:r>
              <a:rPr lang="en-US" sz="2000" dirty="0"/>
              <a:t>Devise a recovery strategy</a:t>
            </a:r>
          </a:p>
        </p:txBody>
      </p:sp>
      <p:pic>
        <p:nvPicPr>
          <p:cNvPr id="5" name="Picture 4" descr="A person looking at a computer screen&#10;&#10;Description automatically generated">
            <a:extLst>
              <a:ext uri="{FF2B5EF4-FFF2-40B4-BE49-F238E27FC236}">
                <a16:creationId xmlns:a16="http://schemas.microsoft.com/office/drawing/2014/main" id="{914D8C6D-FCDD-F341-2F79-A53F202AF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191670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0"/>
                                        <p:tgtEl>
                                          <p:spTgt spid="23555">
                                            <p:txEl>
                                              <p:pRg st="0" end="0"/>
                                            </p:txEl>
                                          </p:spTgt>
                                        </p:tgtEl>
                                      </p:cBhvr>
                                    </p:animEffect>
                                    <p:anim calcmode="lin" valueType="num">
                                      <p:cBhvr>
                                        <p:cTn id="8" dur="10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5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555">
                                            <p:txEl>
                                              <p:pRg st="1" end="1"/>
                                            </p:txEl>
                                          </p:spTgt>
                                        </p:tgtEl>
                                        <p:attrNameLst>
                                          <p:attrName>style.visibility</p:attrName>
                                        </p:attrNameLst>
                                      </p:cBhvr>
                                      <p:to>
                                        <p:strVal val="visible"/>
                                      </p:to>
                                    </p:set>
                                    <p:animEffect transition="in" filter="fade">
                                      <p:cBhvr>
                                        <p:cTn id="14" dur="1000"/>
                                        <p:tgtEl>
                                          <p:spTgt spid="23555">
                                            <p:txEl>
                                              <p:pRg st="1" end="1"/>
                                            </p:txEl>
                                          </p:spTgt>
                                        </p:tgtEl>
                                      </p:cBhvr>
                                    </p:animEffect>
                                    <p:anim calcmode="lin" valueType="num">
                                      <p:cBhvr>
                                        <p:cTn id="15" dur="10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355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555">
                                            <p:txEl>
                                              <p:pRg st="2" end="2"/>
                                            </p:txEl>
                                          </p:spTgt>
                                        </p:tgtEl>
                                        <p:attrNameLst>
                                          <p:attrName>style.visibility</p:attrName>
                                        </p:attrNameLst>
                                      </p:cBhvr>
                                      <p:to>
                                        <p:strVal val="visible"/>
                                      </p:to>
                                    </p:set>
                                    <p:animEffect transition="in" filter="fade">
                                      <p:cBhvr>
                                        <p:cTn id="21" dur="1000"/>
                                        <p:tgtEl>
                                          <p:spTgt spid="23555">
                                            <p:txEl>
                                              <p:pRg st="2" end="2"/>
                                            </p:txEl>
                                          </p:spTgt>
                                        </p:tgtEl>
                                      </p:cBhvr>
                                    </p:animEffect>
                                    <p:anim calcmode="lin" valueType="num">
                                      <p:cBhvr>
                                        <p:cTn id="22" dur="10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355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555">
                                            <p:txEl>
                                              <p:pRg st="3" end="3"/>
                                            </p:txEl>
                                          </p:spTgt>
                                        </p:tgtEl>
                                        <p:attrNameLst>
                                          <p:attrName>style.visibility</p:attrName>
                                        </p:attrNameLst>
                                      </p:cBhvr>
                                      <p:to>
                                        <p:strVal val="visible"/>
                                      </p:to>
                                    </p:set>
                                    <p:animEffect transition="in" filter="fade">
                                      <p:cBhvr>
                                        <p:cTn id="28" dur="1000"/>
                                        <p:tgtEl>
                                          <p:spTgt spid="23555">
                                            <p:txEl>
                                              <p:pRg st="3" end="3"/>
                                            </p:txEl>
                                          </p:spTgt>
                                        </p:tgtEl>
                                      </p:cBhvr>
                                    </p:animEffect>
                                    <p:anim calcmode="lin" valueType="num">
                                      <p:cBhvr>
                                        <p:cTn id="29" dur="10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355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555">
                                            <p:txEl>
                                              <p:pRg st="4" end="4"/>
                                            </p:txEl>
                                          </p:spTgt>
                                        </p:tgtEl>
                                        <p:attrNameLst>
                                          <p:attrName>style.visibility</p:attrName>
                                        </p:attrNameLst>
                                      </p:cBhvr>
                                      <p:to>
                                        <p:strVal val="visible"/>
                                      </p:to>
                                    </p:set>
                                    <p:animEffect transition="in" filter="fade">
                                      <p:cBhvr>
                                        <p:cTn id="35" dur="1000"/>
                                        <p:tgtEl>
                                          <p:spTgt spid="23555">
                                            <p:txEl>
                                              <p:pRg st="4" end="4"/>
                                            </p:txEl>
                                          </p:spTgt>
                                        </p:tgtEl>
                                      </p:cBhvr>
                                    </p:animEffect>
                                    <p:anim calcmode="lin" valueType="num">
                                      <p:cBhvr>
                                        <p:cTn id="36" dur="10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355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3555">
                                            <p:txEl>
                                              <p:pRg st="5" end="5"/>
                                            </p:txEl>
                                          </p:spTgt>
                                        </p:tgtEl>
                                        <p:attrNameLst>
                                          <p:attrName>style.visibility</p:attrName>
                                        </p:attrNameLst>
                                      </p:cBhvr>
                                      <p:to>
                                        <p:strVal val="visible"/>
                                      </p:to>
                                    </p:set>
                                    <p:animEffect transition="in" filter="fade">
                                      <p:cBhvr>
                                        <p:cTn id="42" dur="1000"/>
                                        <p:tgtEl>
                                          <p:spTgt spid="23555">
                                            <p:txEl>
                                              <p:pRg st="5" end="5"/>
                                            </p:txEl>
                                          </p:spTgt>
                                        </p:tgtEl>
                                      </p:cBhvr>
                                    </p:animEffect>
                                    <p:anim calcmode="lin" valueType="num">
                                      <p:cBhvr>
                                        <p:cTn id="43" dur="10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355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555">
                                            <p:txEl>
                                              <p:pRg st="6" end="6"/>
                                            </p:txEl>
                                          </p:spTgt>
                                        </p:tgtEl>
                                        <p:attrNameLst>
                                          <p:attrName>style.visibility</p:attrName>
                                        </p:attrNameLst>
                                      </p:cBhvr>
                                      <p:to>
                                        <p:strVal val="visible"/>
                                      </p:to>
                                    </p:set>
                                    <p:animEffect transition="in" filter="fade">
                                      <p:cBhvr>
                                        <p:cTn id="49" dur="1000"/>
                                        <p:tgtEl>
                                          <p:spTgt spid="23555">
                                            <p:txEl>
                                              <p:pRg st="6" end="6"/>
                                            </p:txEl>
                                          </p:spTgt>
                                        </p:tgtEl>
                                      </p:cBhvr>
                                    </p:animEffect>
                                    <p:anim calcmode="lin" valueType="num">
                                      <p:cBhvr>
                                        <p:cTn id="50" dur="10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355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3555">
                                            <p:txEl>
                                              <p:pRg st="7" end="7"/>
                                            </p:txEl>
                                          </p:spTgt>
                                        </p:tgtEl>
                                        <p:attrNameLst>
                                          <p:attrName>style.visibility</p:attrName>
                                        </p:attrNameLst>
                                      </p:cBhvr>
                                      <p:to>
                                        <p:strVal val="visible"/>
                                      </p:to>
                                    </p:set>
                                    <p:animEffect transition="in" filter="fade">
                                      <p:cBhvr>
                                        <p:cTn id="56" dur="1000"/>
                                        <p:tgtEl>
                                          <p:spTgt spid="23555">
                                            <p:txEl>
                                              <p:pRg st="7" end="7"/>
                                            </p:txEl>
                                          </p:spTgt>
                                        </p:tgtEl>
                                      </p:cBhvr>
                                    </p:animEffect>
                                    <p:anim calcmode="lin" valueType="num">
                                      <p:cBhvr>
                                        <p:cTn id="57" dur="10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2355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23555">
                                            <p:txEl>
                                              <p:pRg st="8" end="8"/>
                                            </p:txEl>
                                          </p:spTgt>
                                        </p:tgtEl>
                                        <p:attrNameLst>
                                          <p:attrName>style.visibility</p:attrName>
                                        </p:attrNameLst>
                                      </p:cBhvr>
                                      <p:to>
                                        <p:strVal val="visible"/>
                                      </p:to>
                                    </p:set>
                                    <p:animEffect transition="in" filter="fade">
                                      <p:cBhvr>
                                        <p:cTn id="63" dur="1000"/>
                                        <p:tgtEl>
                                          <p:spTgt spid="23555">
                                            <p:txEl>
                                              <p:pRg st="8" end="8"/>
                                            </p:txEl>
                                          </p:spTgt>
                                        </p:tgtEl>
                                      </p:cBhvr>
                                    </p:animEffect>
                                    <p:anim calcmode="lin" valueType="num">
                                      <p:cBhvr>
                                        <p:cTn id="64" dur="1000" fill="hold"/>
                                        <p:tgtEl>
                                          <p:spTgt spid="2355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2355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3555">
                                            <p:txEl>
                                              <p:pRg st="9" end="9"/>
                                            </p:txEl>
                                          </p:spTgt>
                                        </p:tgtEl>
                                        <p:attrNameLst>
                                          <p:attrName>style.visibility</p:attrName>
                                        </p:attrNameLst>
                                      </p:cBhvr>
                                      <p:to>
                                        <p:strVal val="visible"/>
                                      </p:to>
                                    </p:set>
                                    <p:animEffect transition="in" filter="fade">
                                      <p:cBhvr>
                                        <p:cTn id="70" dur="1000"/>
                                        <p:tgtEl>
                                          <p:spTgt spid="23555">
                                            <p:txEl>
                                              <p:pRg st="9" end="9"/>
                                            </p:txEl>
                                          </p:spTgt>
                                        </p:tgtEl>
                                      </p:cBhvr>
                                    </p:animEffect>
                                    <p:anim calcmode="lin" valueType="num">
                                      <p:cBhvr>
                                        <p:cTn id="71" dur="1000" fill="hold"/>
                                        <p:tgtEl>
                                          <p:spTgt spid="23555">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2355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23555">
                                            <p:txEl>
                                              <p:pRg st="10" end="10"/>
                                            </p:txEl>
                                          </p:spTgt>
                                        </p:tgtEl>
                                        <p:attrNameLst>
                                          <p:attrName>style.visibility</p:attrName>
                                        </p:attrNameLst>
                                      </p:cBhvr>
                                      <p:to>
                                        <p:strVal val="visible"/>
                                      </p:to>
                                    </p:set>
                                    <p:animEffect transition="in" filter="fade">
                                      <p:cBhvr>
                                        <p:cTn id="77" dur="1000"/>
                                        <p:tgtEl>
                                          <p:spTgt spid="23555">
                                            <p:txEl>
                                              <p:pRg st="10" end="10"/>
                                            </p:txEl>
                                          </p:spTgt>
                                        </p:tgtEl>
                                      </p:cBhvr>
                                    </p:animEffect>
                                    <p:anim calcmode="lin" valueType="num">
                                      <p:cBhvr>
                                        <p:cTn id="78" dur="1000" fill="hold"/>
                                        <p:tgtEl>
                                          <p:spTgt spid="23555">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2355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23555">
                                            <p:txEl>
                                              <p:pRg st="11" end="11"/>
                                            </p:txEl>
                                          </p:spTgt>
                                        </p:tgtEl>
                                        <p:attrNameLst>
                                          <p:attrName>style.visibility</p:attrName>
                                        </p:attrNameLst>
                                      </p:cBhvr>
                                      <p:to>
                                        <p:strVal val="visible"/>
                                      </p:to>
                                    </p:set>
                                    <p:animEffect transition="in" filter="fade">
                                      <p:cBhvr>
                                        <p:cTn id="84" dur="1000"/>
                                        <p:tgtEl>
                                          <p:spTgt spid="23555">
                                            <p:txEl>
                                              <p:pRg st="11" end="11"/>
                                            </p:txEl>
                                          </p:spTgt>
                                        </p:tgtEl>
                                      </p:cBhvr>
                                    </p:animEffect>
                                    <p:anim calcmode="lin" valueType="num">
                                      <p:cBhvr>
                                        <p:cTn id="85" dur="1000" fill="hold"/>
                                        <p:tgtEl>
                                          <p:spTgt spid="23555">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23555">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720436" y="228600"/>
            <a:ext cx="7543800" cy="1143000"/>
          </a:xfrm>
        </p:spPr>
        <p:txBody>
          <a:bodyPr>
            <a:normAutofit fontScale="90000"/>
          </a:bodyPr>
          <a:lstStyle/>
          <a:p>
            <a:pPr eaLnBrk="1" hangingPunct="1"/>
            <a:r>
              <a:rPr lang="en-US" b="1" dirty="0"/>
              <a:t>Step 6: </a:t>
            </a:r>
            <a:r>
              <a:rPr lang="en-US" dirty="0"/>
              <a:t>Fix Yourself Whatever Isn’t Working</a:t>
            </a:r>
          </a:p>
        </p:txBody>
      </p:sp>
      <p:sp>
        <p:nvSpPr>
          <p:cNvPr id="24579" name="Rectangle 3"/>
          <p:cNvSpPr>
            <a:spLocks noGrp="1"/>
          </p:cNvSpPr>
          <p:nvPr>
            <p:ph type="body" sz="half" idx="1"/>
          </p:nvPr>
        </p:nvSpPr>
        <p:spPr>
          <a:xfrm>
            <a:off x="872837" y="1638301"/>
            <a:ext cx="4423654" cy="4525963"/>
          </a:xfrm>
        </p:spPr>
        <p:txBody>
          <a:bodyPr/>
          <a:lstStyle/>
          <a:p>
            <a:pPr>
              <a:lnSpc>
                <a:spcPct val="80000"/>
              </a:lnSpc>
            </a:pPr>
            <a:r>
              <a:rPr lang="en-US" sz="2000" dirty="0"/>
              <a:t>Forget about principles of good management – your end goal is winning</a:t>
            </a:r>
          </a:p>
          <a:p>
            <a:pPr>
              <a:lnSpc>
                <a:spcPct val="80000"/>
              </a:lnSpc>
            </a:pPr>
            <a:r>
              <a:rPr lang="en-US" sz="2000" dirty="0"/>
              <a:t>Fill the gaps, refine benefits, redo weak approach write-ups and graphics (have the AI and/or SMEs vet the accuracy)</a:t>
            </a:r>
          </a:p>
          <a:p>
            <a:pPr>
              <a:lnSpc>
                <a:spcPct val="80000"/>
              </a:lnSpc>
            </a:pPr>
            <a:r>
              <a:rPr lang="en-US" sz="2000" dirty="0"/>
              <a:t>Put your personal “stamp” all over the proposal</a:t>
            </a:r>
          </a:p>
          <a:p>
            <a:pPr>
              <a:lnSpc>
                <a:spcPct val="80000"/>
              </a:lnSpc>
            </a:pPr>
            <a:r>
              <a:rPr lang="en-US" sz="2000" dirty="0"/>
              <a:t>Go over every word, including tables</a:t>
            </a:r>
          </a:p>
          <a:p>
            <a:pPr>
              <a:lnSpc>
                <a:spcPct val="80000"/>
              </a:lnSpc>
            </a:pPr>
            <a:r>
              <a:rPr lang="en-US" sz="2000" dirty="0"/>
              <a:t>Read the document out loud after the editors have finished the proposal</a:t>
            </a:r>
          </a:p>
          <a:p>
            <a:pPr>
              <a:lnSpc>
                <a:spcPct val="80000"/>
              </a:lnSpc>
            </a:pPr>
            <a:r>
              <a:rPr lang="en-US" sz="2000" dirty="0"/>
              <a:t>Check the cost volume to make sure it matches the technical proposal</a:t>
            </a:r>
          </a:p>
          <a:p>
            <a:pPr>
              <a:lnSpc>
                <a:spcPct val="80000"/>
              </a:lnSpc>
            </a:pPr>
            <a:r>
              <a:rPr lang="en-US" sz="2000" dirty="0"/>
              <a:t>Leave nothing to chance</a:t>
            </a:r>
          </a:p>
        </p:txBody>
      </p:sp>
      <p:pic>
        <p:nvPicPr>
          <p:cNvPr id="3074" name="Picture 2" descr="http://wardrobeadvice.com/wp-content/uploads/2009/07/Roll-up-sleev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6491" y="1549399"/>
            <a:ext cx="6895509" cy="4525963"/>
          </a:xfrm>
          <a:prstGeom prst="rect">
            <a:avLst/>
          </a:prstGeom>
        </p:spPr>
      </p:pic>
    </p:spTree>
    <p:extLst>
      <p:ext uri="{BB962C8B-B14F-4D97-AF65-F5344CB8AC3E}">
        <p14:creationId xmlns:p14="http://schemas.microsoft.com/office/powerpoint/2010/main" val="173105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1000"/>
                                        <p:tgtEl>
                                          <p:spTgt spid="24579">
                                            <p:txEl>
                                              <p:pRg st="0" end="0"/>
                                            </p:txEl>
                                          </p:spTgt>
                                        </p:tgtEl>
                                      </p:cBhvr>
                                    </p:animEffect>
                                    <p:anim calcmode="lin" valueType="num">
                                      <p:cBhvr>
                                        <p:cTn id="8" dur="10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5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579">
                                            <p:txEl>
                                              <p:pRg st="1" end="1"/>
                                            </p:txEl>
                                          </p:spTgt>
                                        </p:tgtEl>
                                        <p:attrNameLst>
                                          <p:attrName>style.visibility</p:attrName>
                                        </p:attrNameLst>
                                      </p:cBhvr>
                                      <p:to>
                                        <p:strVal val="visible"/>
                                      </p:to>
                                    </p:set>
                                    <p:animEffect transition="in" filter="fade">
                                      <p:cBhvr>
                                        <p:cTn id="14" dur="1000"/>
                                        <p:tgtEl>
                                          <p:spTgt spid="24579">
                                            <p:txEl>
                                              <p:pRg st="1" end="1"/>
                                            </p:txEl>
                                          </p:spTgt>
                                        </p:tgtEl>
                                      </p:cBhvr>
                                    </p:animEffect>
                                    <p:anim calcmode="lin" valueType="num">
                                      <p:cBhvr>
                                        <p:cTn id="15" dur="10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5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579">
                                            <p:txEl>
                                              <p:pRg st="2" end="2"/>
                                            </p:txEl>
                                          </p:spTgt>
                                        </p:tgtEl>
                                        <p:attrNameLst>
                                          <p:attrName>style.visibility</p:attrName>
                                        </p:attrNameLst>
                                      </p:cBhvr>
                                      <p:to>
                                        <p:strVal val="visible"/>
                                      </p:to>
                                    </p:set>
                                    <p:animEffect transition="in" filter="fade">
                                      <p:cBhvr>
                                        <p:cTn id="21" dur="1000"/>
                                        <p:tgtEl>
                                          <p:spTgt spid="24579">
                                            <p:txEl>
                                              <p:pRg st="2" end="2"/>
                                            </p:txEl>
                                          </p:spTgt>
                                        </p:tgtEl>
                                      </p:cBhvr>
                                    </p:animEffect>
                                    <p:anim calcmode="lin" valueType="num">
                                      <p:cBhvr>
                                        <p:cTn id="22" dur="10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5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579">
                                            <p:txEl>
                                              <p:pRg st="3" end="3"/>
                                            </p:txEl>
                                          </p:spTgt>
                                        </p:tgtEl>
                                        <p:attrNameLst>
                                          <p:attrName>style.visibility</p:attrName>
                                        </p:attrNameLst>
                                      </p:cBhvr>
                                      <p:to>
                                        <p:strVal val="visible"/>
                                      </p:to>
                                    </p:set>
                                    <p:animEffect transition="in" filter="fade">
                                      <p:cBhvr>
                                        <p:cTn id="28" dur="1000"/>
                                        <p:tgtEl>
                                          <p:spTgt spid="24579">
                                            <p:txEl>
                                              <p:pRg st="3" end="3"/>
                                            </p:txEl>
                                          </p:spTgt>
                                        </p:tgtEl>
                                      </p:cBhvr>
                                    </p:animEffect>
                                    <p:anim calcmode="lin" valueType="num">
                                      <p:cBhvr>
                                        <p:cTn id="29" dur="10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45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579">
                                            <p:txEl>
                                              <p:pRg st="4" end="4"/>
                                            </p:txEl>
                                          </p:spTgt>
                                        </p:tgtEl>
                                        <p:attrNameLst>
                                          <p:attrName>style.visibility</p:attrName>
                                        </p:attrNameLst>
                                      </p:cBhvr>
                                      <p:to>
                                        <p:strVal val="visible"/>
                                      </p:to>
                                    </p:set>
                                    <p:animEffect transition="in" filter="fade">
                                      <p:cBhvr>
                                        <p:cTn id="35" dur="1000"/>
                                        <p:tgtEl>
                                          <p:spTgt spid="24579">
                                            <p:txEl>
                                              <p:pRg st="4" end="4"/>
                                            </p:txEl>
                                          </p:spTgt>
                                        </p:tgtEl>
                                      </p:cBhvr>
                                    </p:animEffect>
                                    <p:anim calcmode="lin" valueType="num">
                                      <p:cBhvr>
                                        <p:cTn id="36" dur="10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457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4579">
                                            <p:txEl>
                                              <p:pRg st="5" end="5"/>
                                            </p:txEl>
                                          </p:spTgt>
                                        </p:tgtEl>
                                        <p:attrNameLst>
                                          <p:attrName>style.visibility</p:attrName>
                                        </p:attrNameLst>
                                      </p:cBhvr>
                                      <p:to>
                                        <p:strVal val="visible"/>
                                      </p:to>
                                    </p:set>
                                    <p:animEffect transition="in" filter="fade">
                                      <p:cBhvr>
                                        <p:cTn id="42" dur="1000"/>
                                        <p:tgtEl>
                                          <p:spTgt spid="24579">
                                            <p:txEl>
                                              <p:pRg st="5" end="5"/>
                                            </p:txEl>
                                          </p:spTgt>
                                        </p:tgtEl>
                                      </p:cBhvr>
                                    </p:animEffect>
                                    <p:anim calcmode="lin" valueType="num">
                                      <p:cBhvr>
                                        <p:cTn id="43" dur="1000" fill="hold"/>
                                        <p:tgtEl>
                                          <p:spTgt spid="2457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457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4579">
                                            <p:txEl>
                                              <p:pRg st="6" end="6"/>
                                            </p:txEl>
                                          </p:spTgt>
                                        </p:tgtEl>
                                        <p:attrNameLst>
                                          <p:attrName>style.visibility</p:attrName>
                                        </p:attrNameLst>
                                      </p:cBhvr>
                                      <p:to>
                                        <p:strVal val="visible"/>
                                      </p:to>
                                    </p:set>
                                    <p:animEffect transition="in" filter="fade">
                                      <p:cBhvr>
                                        <p:cTn id="49" dur="1000"/>
                                        <p:tgtEl>
                                          <p:spTgt spid="24579">
                                            <p:txEl>
                                              <p:pRg st="6" end="6"/>
                                            </p:txEl>
                                          </p:spTgt>
                                        </p:tgtEl>
                                      </p:cBhvr>
                                    </p:animEffect>
                                    <p:anim calcmode="lin" valueType="num">
                                      <p:cBhvr>
                                        <p:cTn id="50" dur="10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457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57C4-298E-418A-757F-3AF3B5B9259D}"/>
              </a:ext>
            </a:extLst>
          </p:cNvPr>
          <p:cNvSpPr>
            <a:spLocks noGrp="1"/>
          </p:cNvSpPr>
          <p:nvPr>
            <p:ph type="title"/>
          </p:nvPr>
        </p:nvSpPr>
        <p:spPr/>
        <p:txBody>
          <a:bodyPr/>
          <a:lstStyle/>
          <a:p>
            <a:r>
              <a:rPr lang="en-US" dirty="0"/>
              <a:t>Quiz</a:t>
            </a:r>
          </a:p>
        </p:txBody>
      </p:sp>
      <p:sp>
        <p:nvSpPr>
          <p:cNvPr id="3" name="Content Placeholder 2">
            <a:extLst>
              <a:ext uri="{FF2B5EF4-FFF2-40B4-BE49-F238E27FC236}">
                <a16:creationId xmlns:a16="http://schemas.microsoft.com/office/drawing/2014/main" id="{6E57EB7D-22AC-6333-2FB3-2F7FAF00A312}"/>
              </a:ext>
            </a:extLst>
          </p:cNvPr>
          <p:cNvSpPr>
            <a:spLocks noGrp="1"/>
          </p:cNvSpPr>
          <p:nvPr>
            <p:ph idx="1"/>
          </p:nvPr>
        </p:nvSpPr>
        <p:spPr>
          <a:xfrm>
            <a:off x="838199" y="1787525"/>
            <a:ext cx="10876980" cy="4351338"/>
          </a:xfrm>
        </p:spPr>
        <p:txBody>
          <a:bodyPr>
            <a:normAutofit fontScale="92500" lnSpcReduction="10000"/>
          </a:bodyPr>
          <a:lstStyle/>
          <a:p>
            <a:pPr marL="514350" indent="-514350">
              <a:buFont typeface="+mj-lt"/>
              <a:buAutoNum type="arabicPeriod"/>
            </a:pPr>
            <a:r>
              <a:rPr lang="en-US" dirty="0"/>
              <a:t>The key to initiating solution development sessions is to:</a:t>
            </a:r>
          </a:p>
          <a:p>
            <a:pPr marL="914400" lvl="1" indent="-457200">
              <a:buFont typeface="+mj-lt"/>
              <a:buAutoNum type="alphaLcParenR"/>
            </a:pPr>
            <a:r>
              <a:rPr lang="en-US" dirty="0"/>
              <a:t>Have a structured session with the right SMEs present.</a:t>
            </a:r>
          </a:p>
          <a:p>
            <a:pPr marL="914400" lvl="1" indent="-457200">
              <a:buFont typeface="+mj-lt"/>
              <a:buAutoNum type="alphaLcParenR"/>
            </a:pPr>
            <a:r>
              <a:rPr lang="en-US" dirty="0"/>
              <a:t>Allow the session to be open-ended without guidance to foster creativity.</a:t>
            </a:r>
          </a:p>
          <a:p>
            <a:pPr marL="914400" lvl="1" indent="-457200">
              <a:buFont typeface="+mj-lt"/>
              <a:buAutoNum type="alphaLcParenR"/>
            </a:pPr>
            <a:r>
              <a:rPr lang="en-US" dirty="0"/>
              <a:t>Only include management staff in the sessions.</a:t>
            </a:r>
          </a:p>
          <a:p>
            <a:pPr marL="914400" lvl="1" indent="-457200">
              <a:buFont typeface="+mj-lt"/>
              <a:buAutoNum type="alphaLcParenR"/>
            </a:pPr>
            <a:r>
              <a:rPr lang="en-US" dirty="0"/>
              <a:t>Limit the session to technical discussions without including what the customer needs to see or hear.</a:t>
            </a:r>
          </a:p>
          <a:p>
            <a:pPr marL="514350" indent="-514350">
              <a:buFont typeface="+mj-lt"/>
              <a:buAutoNum type="arabicPeriod"/>
            </a:pPr>
            <a:r>
              <a:rPr lang="en-US" dirty="0"/>
              <a:t>Mastering the art of the SME interview involves only focusing on the technical facts and avoiding subjective feelings and stories about one’s experiences. </a:t>
            </a:r>
          </a:p>
          <a:p>
            <a:pPr marL="914400" lvl="1" indent="-457200">
              <a:buFont typeface="+mj-lt"/>
              <a:buAutoNum type="alphaLcParenR"/>
            </a:pPr>
            <a:r>
              <a:rPr lang="en-US" dirty="0"/>
              <a:t>True</a:t>
            </a:r>
          </a:p>
          <a:p>
            <a:pPr marL="914400" lvl="1" indent="-457200">
              <a:buFont typeface="+mj-lt"/>
              <a:buAutoNum type="alphaLcParenR"/>
            </a:pPr>
            <a:r>
              <a:rPr lang="en-US" dirty="0"/>
              <a:t>False</a:t>
            </a:r>
          </a:p>
          <a:p>
            <a:pPr marL="514350" indent="-514350">
              <a:buFont typeface="+mj-lt"/>
              <a:buAutoNum type="arabicPeriod"/>
            </a:pPr>
            <a:r>
              <a:rPr lang="en-US" sz="2800" dirty="0"/>
              <a:t>List the six steps to claim leadership over proposal content.</a:t>
            </a:r>
            <a:endParaRPr lang="en-US" dirty="0"/>
          </a:p>
          <a:p>
            <a:endParaRPr lang="en-US" dirty="0"/>
          </a:p>
        </p:txBody>
      </p:sp>
    </p:spTree>
    <p:extLst>
      <p:ext uri="{BB962C8B-B14F-4D97-AF65-F5344CB8AC3E}">
        <p14:creationId xmlns:p14="http://schemas.microsoft.com/office/powerpoint/2010/main" val="347814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C0211-D8AE-3E17-1F88-335D0FC40A90}"/>
            </a:ext>
          </a:extLst>
        </p:cNvPr>
        <p:cNvGrpSpPr/>
        <p:nvPr/>
      </p:nvGrpSpPr>
      <p:grpSpPr>
        <a:xfrm>
          <a:off x="0" y="0"/>
          <a:ext cx="0" cy="0"/>
          <a:chOff x="0" y="0"/>
          <a:chExt cx="0" cy="0"/>
        </a:xfrm>
      </p:grpSpPr>
      <p:pic>
        <p:nvPicPr>
          <p:cNvPr id="5" name="Picture 4" descr="A picture containing object&#10;&#10;Description generated with high confidence">
            <a:extLst>
              <a:ext uri="{FF2B5EF4-FFF2-40B4-BE49-F238E27FC236}">
                <a16:creationId xmlns:a16="http://schemas.microsoft.com/office/drawing/2014/main" id="{3A79E66B-9AFC-2D61-E6DD-2D741F57F923}"/>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t="21389" r="2943" b="24001"/>
          <a:stretch/>
        </p:blipFill>
        <p:spPr>
          <a:xfrm flipH="1">
            <a:off x="-1" y="0"/>
            <a:ext cx="12192001" cy="6858000"/>
          </a:xfrm>
          <a:prstGeom prst="rect">
            <a:avLst/>
          </a:prstGeom>
        </p:spPr>
      </p:pic>
      <p:sp>
        <p:nvSpPr>
          <p:cNvPr id="6" name="Rectangle 5">
            <a:extLst>
              <a:ext uri="{FF2B5EF4-FFF2-40B4-BE49-F238E27FC236}">
                <a16:creationId xmlns:a16="http://schemas.microsoft.com/office/drawing/2014/main" id="{A1C97571-E67E-A514-CA57-734D30E21F79}"/>
              </a:ext>
            </a:extLst>
          </p:cNvPr>
          <p:cNvSpPr/>
          <p:nvPr/>
        </p:nvSpPr>
        <p:spPr>
          <a:xfrm>
            <a:off x="0" y="0"/>
            <a:ext cx="12192002" cy="6858000"/>
          </a:xfrm>
          <a:prstGeom prst="rect">
            <a:avLst/>
          </a:prstGeom>
          <a:solidFill>
            <a:schemeClr val="bg1">
              <a:alpha val="4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
            <a:extLst>
              <a:ext uri="{FF2B5EF4-FFF2-40B4-BE49-F238E27FC236}">
                <a16:creationId xmlns:a16="http://schemas.microsoft.com/office/drawing/2014/main" id="{A8933099-DDA7-9F93-B5D1-1E59928C0740}"/>
              </a:ext>
            </a:extLst>
          </p:cNvPr>
          <p:cNvSpPr txBox="1">
            <a:spLocks/>
          </p:cNvSpPr>
          <p:nvPr/>
        </p:nvSpPr>
        <p:spPr>
          <a:xfrm>
            <a:off x="812800" y="2140460"/>
            <a:ext cx="10515600" cy="244900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t>Module 2: Preparing for the Proposal Effort</a:t>
            </a:r>
          </a:p>
        </p:txBody>
      </p:sp>
    </p:spTree>
    <p:extLst>
      <p:ext uri="{BB962C8B-B14F-4D97-AF65-F5344CB8AC3E}">
        <p14:creationId xmlns:p14="http://schemas.microsoft.com/office/powerpoint/2010/main" val="35776108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1129" y="523069"/>
            <a:ext cx="4069772" cy="600075"/>
          </a:xfrm>
          <a:noFill/>
          <a:ln>
            <a:noFill/>
          </a:ln>
        </p:spPr>
        <p:txBody>
          <a:bodyPr vert="horz" wrap="square" lIns="0" tIns="45720" rIns="0" bIns="45720" numCol="1" rtlCol="0" anchor="t" anchorCtr="0" compatLnSpc="1">
            <a:prstTxWarp prst="textNoShape">
              <a:avLst/>
            </a:prstTxWarp>
            <a:noAutofit/>
          </a:bodyPr>
          <a:lstStyle/>
          <a:p>
            <a:r>
              <a:rPr lang="en-US" sz="3600" dirty="0"/>
              <a:t>Day 1 Recap</a:t>
            </a:r>
          </a:p>
        </p:txBody>
      </p:sp>
      <p:sp>
        <p:nvSpPr>
          <p:cNvPr id="2" name="Content Placeholder 1"/>
          <p:cNvSpPr>
            <a:spLocks noGrp="1"/>
          </p:cNvSpPr>
          <p:nvPr>
            <p:ph idx="1"/>
          </p:nvPr>
        </p:nvSpPr>
        <p:spPr>
          <a:xfrm>
            <a:off x="591128" y="1985103"/>
            <a:ext cx="4184072" cy="4525962"/>
          </a:xfrm>
        </p:spPr>
        <p:txBody>
          <a:bodyPr>
            <a:normAutofit/>
          </a:bodyPr>
          <a:lstStyle/>
          <a:p>
            <a:pPr>
              <a:spcBef>
                <a:spcPts val="600"/>
              </a:spcBef>
              <a:spcAft>
                <a:spcPts val="600"/>
              </a:spcAft>
            </a:pPr>
            <a:r>
              <a:rPr lang="en-US" sz="2000" dirty="0"/>
              <a:t>What are the seven landmines you have learned about today?</a:t>
            </a:r>
          </a:p>
          <a:p>
            <a:pPr>
              <a:spcBef>
                <a:spcPts val="600"/>
              </a:spcBef>
              <a:spcAft>
                <a:spcPts val="600"/>
              </a:spcAft>
            </a:pPr>
            <a:r>
              <a:rPr lang="en-US" sz="2000" dirty="0"/>
              <a:t>How will you scale the proposal process up and down?</a:t>
            </a:r>
          </a:p>
          <a:p>
            <a:pPr>
              <a:spcBef>
                <a:spcPts val="600"/>
              </a:spcBef>
              <a:spcAft>
                <a:spcPts val="600"/>
              </a:spcAft>
            </a:pPr>
            <a:r>
              <a:rPr lang="en-US" sz="2000" dirty="0"/>
              <a:t>What kinds of just-in-time training needs to be provided at each proposal stage?</a:t>
            </a:r>
          </a:p>
          <a:p>
            <a:pPr>
              <a:spcBef>
                <a:spcPts val="600"/>
              </a:spcBef>
              <a:spcAft>
                <a:spcPts val="600"/>
              </a:spcAft>
            </a:pPr>
            <a:r>
              <a:rPr lang="en-US" sz="2000" dirty="0"/>
              <a:t>What are the nine kickoff goals?</a:t>
            </a:r>
          </a:p>
          <a:p>
            <a:pPr>
              <a:spcBef>
                <a:spcPts val="600"/>
              </a:spcBef>
              <a:spcAft>
                <a:spcPts val="600"/>
              </a:spcAft>
            </a:pPr>
            <a:r>
              <a:rPr lang="en-US" sz="2000" dirty="0"/>
              <a:t>What is the process of becoming a SME in a previously unknown field?</a:t>
            </a:r>
          </a:p>
          <a:p>
            <a:pPr>
              <a:spcBef>
                <a:spcPts val="600"/>
              </a:spcBef>
              <a:spcAft>
                <a:spcPts val="600"/>
              </a:spcAft>
            </a:pPr>
            <a:r>
              <a:rPr lang="en-US" sz="2000" dirty="0"/>
              <a:t>What is your biggest take-away from today’s class?</a:t>
            </a:r>
          </a:p>
        </p:txBody>
      </p:sp>
      <p:sp>
        <p:nvSpPr>
          <p:cNvPr id="7" name="Rectangle 6"/>
          <p:cNvSpPr/>
          <p:nvPr/>
        </p:nvSpPr>
        <p:spPr>
          <a:xfrm>
            <a:off x="591128" y="1506893"/>
            <a:ext cx="8416481" cy="369332"/>
          </a:xfrm>
          <a:prstGeom prst="rect">
            <a:avLst/>
          </a:prstGeom>
        </p:spPr>
        <p:txBody>
          <a:bodyPr wrap="square">
            <a:spAutoFit/>
          </a:bodyPr>
          <a:lstStyle/>
          <a:p>
            <a:r>
              <a:rPr lang="en-US" i="1" dirty="0">
                <a:solidFill>
                  <a:schemeClr val="tx2"/>
                </a:solidFill>
              </a:rPr>
              <a:t>Let’s go over today’s material</a:t>
            </a:r>
          </a:p>
        </p:txBody>
      </p:sp>
      <p:pic>
        <p:nvPicPr>
          <p:cNvPr id="5" name="Picture 4" descr="A group of question marks&#10;&#10;Description automatically generated">
            <a:extLst>
              <a:ext uri="{FF2B5EF4-FFF2-40B4-BE49-F238E27FC236}">
                <a16:creationId xmlns:a16="http://schemas.microsoft.com/office/drawing/2014/main" id="{5B0AB176-13E6-DFA8-C9EF-0B410D048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61054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365125"/>
            <a:ext cx="7101840" cy="1041643"/>
          </a:xfrm>
        </p:spPr>
        <p:txBody>
          <a:bodyPr>
            <a:normAutofit/>
          </a:bodyPr>
          <a:lstStyle/>
          <a:p>
            <a:r>
              <a:rPr lang="en-US" dirty="0"/>
              <a:t>Contact Us!</a:t>
            </a:r>
          </a:p>
        </p:txBody>
      </p:sp>
      <p:sp>
        <p:nvSpPr>
          <p:cNvPr id="6" name="Rectangle 5"/>
          <p:cNvSpPr/>
          <p:nvPr/>
        </p:nvSpPr>
        <p:spPr>
          <a:xfrm>
            <a:off x="3329343" y="4468885"/>
            <a:ext cx="6975878" cy="1045223"/>
          </a:xfrm>
          <a:prstGeom prst="rect">
            <a:avLst/>
          </a:prstGeom>
        </p:spPr>
        <p:txBody>
          <a:bodyPr wrap="square">
            <a:spAutoFit/>
          </a:bodyPr>
          <a:lstStyle/>
          <a:p>
            <a:pPr lvl="0">
              <a:lnSpc>
                <a:spcPct val="200000"/>
              </a:lnSpc>
            </a:pPr>
            <a:r>
              <a:rPr lang="en-US" sz="3600" b="1" dirty="0">
                <a:solidFill>
                  <a:schemeClr val="accent1"/>
                </a:solidFill>
                <a:latin typeface="+mn-lt"/>
              </a:rPr>
              <a:t>www.ostglobalsolutions.com</a:t>
            </a:r>
          </a:p>
        </p:txBody>
      </p:sp>
      <p:sp>
        <p:nvSpPr>
          <p:cNvPr id="3" name="Rectangle 2">
            <a:extLst>
              <a:ext uri="{FF2B5EF4-FFF2-40B4-BE49-F238E27FC236}">
                <a16:creationId xmlns:a16="http://schemas.microsoft.com/office/drawing/2014/main" id="{BEBC8114-609B-43CD-82A2-256109016A21}"/>
              </a:ext>
            </a:extLst>
          </p:cNvPr>
          <p:cNvSpPr/>
          <p:nvPr/>
        </p:nvSpPr>
        <p:spPr>
          <a:xfrm>
            <a:off x="6531768" y="2360662"/>
            <a:ext cx="5200650" cy="3000821"/>
          </a:xfrm>
          <a:prstGeom prst="rect">
            <a:avLst/>
          </a:prstGeom>
        </p:spPr>
        <p:txBody>
          <a:bodyPr wrap="square">
            <a:spAutoFit/>
          </a:bodyPr>
          <a:lstStyle/>
          <a:p>
            <a:pPr algn="ctr">
              <a:spcBef>
                <a:spcPts val="600"/>
              </a:spcBef>
            </a:pPr>
            <a:r>
              <a:rPr lang="en-US" sz="2400" b="1" dirty="0"/>
              <a:t>7361 Calhoun Place, Suite 560</a:t>
            </a:r>
          </a:p>
          <a:p>
            <a:pPr algn="ctr">
              <a:spcBef>
                <a:spcPts val="600"/>
              </a:spcBef>
            </a:pPr>
            <a:r>
              <a:rPr lang="en-US" sz="2400" b="1" dirty="0"/>
              <a:t>Rockville, MD 20855</a:t>
            </a:r>
          </a:p>
          <a:p>
            <a:pPr algn="ctr">
              <a:spcBef>
                <a:spcPts val="600"/>
              </a:spcBef>
            </a:pPr>
            <a:r>
              <a:rPr lang="en-US" sz="2400" b="1" dirty="0"/>
              <a:t>Phone: 301-384-3350</a:t>
            </a:r>
          </a:p>
          <a:p>
            <a:pPr algn="ctr">
              <a:spcBef>
                <a:spcPts val="600"/>
              </a:spcBef>
            </a:pPr>
            <a:r>
              <a:rPr lang="en-US" sz="2400" b="1" dirty="0">
                <a:hlinkClick r:id="rId3"/>
              </a:rPr>
              <a:t>service@ostglobalsolutions.com</a:t>
            </a:r>
            <a:endParaRPr lang="en-US" sz="2400" b="1" dirty="0"/>
          </a:p>
          <a:p>
            <a:pPr algn="ctr">
              <a:spcBef>
                <a:spcPts val="600"/>
              </a:spcBef>
            </a:pPr>
            <a:r>
              <a:rPr lang="en-US" sz="2000" i="1" dirty="0"/>
              <a:t>Improving Our Country Through Better Proposals!™</a:t>
            </a:r>
          </a:p>
          <a:p>
            <a:pPr algn="ctr">
              <a:spcBef>
                <a:spcPts val="600"/>
              </a:spcBef>
            </a:pPr>
            <a:endParaRPr lang="en-US" sz="2400" b="1" dirty="0"/>
          </a:p>
        </p:txBody>
      </p:sp>
      <p:pic>
        <p:nvPicPr>
          <p:cNvPr id="12" name="Picture 11">
            <a:extLst>
              <a:ext uri="{FF2B5EF4-FFF2-40B4-BE49-F238E27FC236}">
                <a16:creationId xmlns:a16="http://schemas.microsoft.com/office/drawing/2014/main" id="{D84D25C7-098A-49BD-8D4D-709489B8D6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52" y="1950425"/>
            <a:ext cx="4661782" cy="820474"/>
          </a:xfrm>
          <a:prstGeom prst="rect">
            <a:avLst/>
          </a:prstGeom>
        </p:spPr>
      </p:pic>
      <p:pic>
        <p:nvPicPr>
          <p:cNvPr id="13" name="Picture 12" descr="A close up of a logo&#10;&#10;Description generated with very high confidence">
            <a:extLst>
              <a:ext uri="{FF2B5EF4-FFF2-40B4-BE49-F238E27FC236}">
                <a16:creationId xmlns:a16="http://schemas.microsoft.com/office/drawing/2014/main" id="{20087D39-E265-4385-AC9A-58FC06C546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08052" y="2657887"/>
            <a:ext cx="2004148" cy="2011358"/>
          </a:xfrm>
          <a:prstGeom prst="rect">
            <a:avLst/>
          </a:prstGeom>
        </p:spPr>
      </p:pic>
      <p:pic>
        <p:nvPicPr>
          <p:cNvPr id="8" name="Picture 7">
            <a:extLst>
              <a:ext uri="{FF2B5EF4-FFF2-40B4-BE49-F238E27FC236}">
                <a16:creationId xmlns:a16="http://schemas.microsoft.com/office/drawing/2014/main" id="{1CAC54B1-FCF6-4D41-9EB0-7E7787B307F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5386" y="2603951"/>
            <a:ext cx="2142799" cy="2065294"/>
          </a:xfrm>
          <a:prstGeom prst="rect">
            <a:avLst/>
          </a:prstGeom>
        </p:spPr>
      </p:pic>
      <p:sp>
        <p:nvSpPr>
          <p:cNvPr id="4" name="TextBox 3">
            <a:extLst>
              <a:ext uri="{FF2B5EF4-FFF2-40B4-BE49-F238E27FC236}">
                <a16:creationId xmlns:a16="http://schemas.microsoft.com/office/drawing/2014/main" id="{5EFDC3B6-0B0A-FD06-DECB-6BDC60715BE7}"/>
              </a:ext>
            </a:extLst>
          </p:cNvPr>
          <p:cNvSpPr txBox="1"/>
          <p:nvPr/>
        </p:nvSpPr>
        <p:spPr>
          <a:xfrm>
            <a:off x="725424" y="5644106"/>
            <a:ext cx="10954512" cy="523220"/>
          </a:xfrm>
          <a:prstGeom prst="rect">
            <a:avLst/>
          </a:prstGeom>
          <a:noFill/>
        </p:spPr>
        <p:txBody>
          <a:bodyPr wrap="square" rtlCol="0">
            <a:spAutoFit/>
          </a:bodyPr>
          <a:lstStyle/>
          <a:p>
            <a:r>
              <a:rPr lang="en-US" sz="1400" dirty="0"/>
              <a:t>Copyright © 2024  OST Global Solutions, Inc. </a:t>
            </a:r>
            <a:r>
              <a:rPr lang="en-US" sz="1400" b="0" i="0" dirty="0">
                <a:solidFill>
                  <a:srgbClr val="0D0D0D"/>
                </a:solidFill>
                <a:effectLst/>
                <a:latin typeface="Söhne"/>
              </a:rPr>
              <a:t>All rights reserved. This material may not be reproduced, distributed, transmitted, or used for any commercial purpose without the express written permission of OST Global Solutions, Inc.</a:t>
            </a:r>
            <a:endParaRPr lang="en-US" sz="1400" dirty="0"/>
          </a:p>
        </p:txBody>
      </p:sp>
    </p:spTree>
    <p:extLst>
      <p:ext uri="{BB962C8B-B14F-4D97-AF65-F5344CB8AC3E}">
        <p14:creationId xmlns:p14="http://schemas.microsoft.com/office/powerpoint/2010/main" val="4160334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752" y="281355"/>
            <a:ext cx="4554247" cy="913672"/>
          </a:xfrm>
        </p:spPr>
        <p:txBody>
          <a:bodyPr>
            <a:noAutofit/>
          </a:bodyPr>
          <a:lstStyle/>
          <a:p>
            <a:pPr>
              <a:defRPr/>
            </a:pPr>
            <a:r>
              <a:rPr lang="en-US" dirty="0"/>
              <a:t>Proposals Are Like a Minefield</a:t>
            </a:r>
          </a:p>
        </p:txBody>
      </p:sp>
      <p:sp>
        <p:nvSpPr>
          <p:cNvPr id="3" name="Content Placeholder 2"/>
          <p:cNvSpPr>
            <a:spLocks noGrp="1"/>
          </p:cNvSpPr>
          <p:nvPr>
            <p:ph idx="1"/>
          </p:nvPr>
        </p:nvSpPr>
        <p:spPr>
          <a:xfrm>
            <a:off x="636732" y="2914467"/>
            <a:ext cx="4625758" cy="3495300"/>
          </a:xfrm>
        </p:spPr>
        <p:txBody>
          <a:bodyPr>
            <a:normAutofit/>
          </a:bodyPr>
          <a:lstStyle/>
          <a:p>
            <a:pPr>
              <a:defRPr/>
            </a:pPr>
            <a:r>
              <a:rPr lang="en-US" sz="2000" dirty="0"/>
              <a:t>Proposal managers either masterfully navigate around the proposal risk “landmines,” or step on one after another</a:t>
            </a:r>
          </a:p>
          <a:p>
            <a:pPr>
              <a:defRPr/>
            </a:pPr>
            <a:r>
              <a:rPr lang="en-US" sz="2000" dirty="0"/>
              <a:t>It is not enough to know the proposal process; you must anticipate proposal risks and know how to avoid them</a:t>
            </a:r>
          </a:p>
          <a:p>
            <a:pPr>
              <a:defRPr/>
            </a:pPr>
            <a:r>
              <a:rPr lang="en-US" sz="2000" dirty="0"/>
              <a:t>Troubleshoot the process and apply risk avoidance or mitigation best practices at every proposal stage</a:t>
            </a:r>
          </a:p>
          <a:p>
            <a:pPr marL="184150" indent="0">
              <a:buNone/>
              <a:defRPr/>
            </a:pPr>
            <a:endParaRPr lang="en-US" sz="2000" dirty="0"/>
          </a:p>
          <a:p>
            <a:pPr>
              <a:defRPr/>
            </a:pPr>
            <a:endParaRPr lang="en-US" sz="2000" dirty="0"/>
          </a:p>
        </p:txBody>
      </p:sp>
      <p:sp>
        <p:nvSpPr>
          <p:cNvPr id="5" name="Rectangle 4"/>
          <p:cNvSpPr/>
          <p:nvPr/>
        </p:nvSpPr>
        <p:spPr>
          <a:xfrm>
            <a:off x="951029" y="1542687"/>
            <a:ext cx="4239950" cy="1200329"/>
          </a:xfrm>
          <a:prstGeom prst="rect">
            <a:avLst/>
          </a:prstGeom>
        </p:spPr>
        <p:txBody>
          <a:bodyPr wrap="square">
            <a:spAutoFit/>
          </a:bodyPr>
          <a:lstStyle/>
          <a:p>
            <a:r>
              <a:rPr lang="en-US" i="1" dirty="0">
                <a:solidFill>
                  <a:schemeClr val="tx2"/>
                </a:solidFill>
              </a:rPr>
              <a:t>No matter if your company is large or small, similar issues tend to arise on proposals; you should anticipate and proactively mitigate proposal risks</a:t>
            </a:r>
          </a:p>
        </p:txBody>
      </p:sp>
      <p:pic>
        <p:nvPicPr>
          <p:cNvPr id="7" name="Picture 6" descr="A sign in the sand&#10;&#10;Description automatically generated">
            <a:extLst>
              <a:ext uri="{FF2B5EF4-FFF2-40B4-BE49-F238E27FC236}">
                <a16:creationId xmlns:a16="http://schemas.microsoft.com/office/drawing/2014/main" id="{65601D76-6EEE-04F2-047E-A8AC5934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Tree>
    <p:extLst>
      <p:ext uri="{BB962C8B-B14F-4D97-AF65-F5344CB8AC3E}">
        <p14:creationId xmlns:p14="http://schemas.microsoft.com/office/powerpoint/2010/main" val="2206593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F5C55BF1D3814A9780CFD66D018A55" ma:contentTypeVersion="8" ma:contentTypeDescription="Create a new document." ma:contentTypeScope="" ma:versionID="a20161400773e5a973e8bfd5c514f22d">
  <xsd:schema xmlns:xsd="http://www.w3.org/2001/XMLSchema" xmlns:xs="http://www.w3.org/2001/XMLSchema" xmlns:p="http://schemas.microsoft.com/office/2006/metadata/properties" xmlns:ns2="26108974-ee81-4d92-9938-53236a4d7764" xmlns:ns3="fa932a79-22aa-4d37-91cf-c80e1fe92fa2" xmlns:ns4="0d2c0b90-7933-4143-90fc-02bd1832f434" xmlns:ns5="6f577870-d1bc-435a-a875-457a02ffe45a" targetNamespace="http://schemas.microsoft.com/office/2006/metadata/properties" ma:root="true" ma:fieldsID="8b553482a0f6a2f8efab55f777596b64" ns2:_="" ns3:_="" ns4:_="" ns5:_="">
    <xsd:import namespace="26108974-ee81-4d92-9938-53236a4d7764"/>
    <xsd:import namespace="fa932a79-22aa-4d37-91cf-c80e1fe92fa2"/>
    <xsd:import namespace="0d2c0b90-7933-4143-90fc-02bd1832f434"/>
    <xsd:import namespace="6f577870-d1bc-435a-a875-457a02ffe4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4:MediaServiceObjectDetectorVersions" minOccurs="0"/>
                <xsd:element ref="ns4:lcf76f155ced4ddcb4097134ff3c332f" minOccurs="0"/>
                <xsd:element ref="ns5:TaxCatchAll"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108974-ee81-4d92-9938-53236a4d7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a932a79-22aa-4d37-91cf-c80e1fe92fa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d2c0b90-7933-4143-90fc-02bd1832f434" elementFormDefault="qualified">
    <xsd:import namespace="http://schemas.microsoft.com/office/2006/documentManagement/types"/>
    <xsd:import namespace="http://schemas.microsoft.com/office/infopath/2007/PartnerControls"/>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7d2a979-002b-442d-8eb6-2c8f3232aef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f577870-d1bc-435a-a875-457a02ffe45a"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f577870-d1bc-435a-a875-457a02ffe45a}" ma:internalName="TaxCatchAll" ma:showField="CatchAllData" ma:web="fa932a79-22aa-4d37-91cf-c80e1fe92fa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f577870-d1bc-435a-a875-457a02ffe45a" xsi:nil="true"/>
    <lcf76f155ced4ddcb4097134ff3c332f xmlns="0d2c0b90-7933-4143-90fc-02bd1832f43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6E21BC-F5C8-4855-A231-80261E7C3D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108974-ee81-4d92-9938-53236a4d7764"/>
    <ds:schemaRef ds:uri="fa932a79-22aa-4d37-91cf-c80e1fe92fa2"/>
    <ds:schemaRef ds:uri="0d2c0b90-7933-4143-90fc-02bd1832f434"/>
    <ds:schemaRef ds:uri="6f577870-d1bc-435a-a875-457a02ffe4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B30363-A0AB-46F3-8C2E-2A5BD740C067}">
  <ds:schemaRefs>
    <ds:schemaRef ds:uri="http://schemas.microsoft.com/office/infopath/2007/PartnerControls"/>
    <ds:schemaRef ds:uri="http://purl.org/dc/elements/1.1/"/>
    <ds:schemaRef ds:uri="http://schemas.microsoft.com/office/2006/documentManagement/types"/>
    <ds:schemaRef ds:uri="6f577870-d1bc-435a-a875-457a02ffe45a"/>
    <ds:schemaRef ds:uri="0d2c0b90-7933-4143-90fc-02bd1832f434"/>
    <ds:schemaRef ds:uri="http://schemas.openxmlformats.org/package/2006/metadata/core-properties"/>
    <ds:schemaRef ds:uri="http://purl.org/dc/dcmitype/"/>
    <ds:schemaRef ds:uri="fa932a79-22aa-4d37-91cf-c80e1fe92fa2"/>
    <ds:schemaRef ds:uri="http://purl.org/dc/terms/"/>
    <ds:schemaRef ds:uri="26108974-ee81-4d92-9938-53236a4d7764"/>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37398E0-1F8E-4323-9057-9F26EA067B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17377</TotalTime>
  <Words>9161</Words>
  <Application>Microsoft Office PowerPoint</Application>
  <PresentationFormat>Widescreen</PresentationFormat>
  <Paragraphs>999</Paragraphs>
  <Slides>81</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81</vt:i4>
      </vt:variant>
    </vt:vector>
  </HeadingPairs>
  <TitlesOfParts>
    <vt:vector size="91" baseType="lpstr">
      <vt:lpstr>굴림</vt:lpstr>
      <vt:lpstr>ＭＳ Ｐゴシック</vt:lpstr>
      <vt:lpstr>Arial</vt:lpstr>
      <vt:lpstr>Calibri</vt:lpstr>
      <vt:lpstr>Calibri Light</vt:lpstr>
      <vt:lpstr>Lucida Sans Unicode</vt:lpstr>
      <vt:lpstr>Söhne</vt:lpstr>
      <vt:lpstr>Verdana</vt:lpstr>
      <vt:lpstr>Wingdings</vt:lpstr>
      <vt:lpstr>Office Theme</vt:lpstr>
      <vt:lpstr>Advanced Proposal Management  Bid &amp; Proposal Academy Course Day 1</vt:lpstr>
      <vt:lpstr>Agenda</vt:lpstr>
      <vt:lpstr>PowerPoint Presentation</vt:lpstr>
      <vt:lpstr>Learning Objectives</vt:lpstr>
      <vt:lpstr>How to Maximize the Learning Process</vt:lpstr>
      <vt:lpstr>Introductions – Who is Who</vt:lpstr>
      <vt:lpstr>The “Big Picture” </vt:lpstr>
      <vt:lpstr>PowerPoint Presentation</vt:lpstr>
      <vt:lpstr>Proposals Are Like a Minefield</vt:lpstr>
      <vt:lpstr>Where We Are in the Process</vt:lpstr>
      <vt:lpstr>Landmine 1: Having No Capture Effort or an Illusion of a Capture Effort</vt:lpstr>
      <vt:lpstr>Landmine 2: Having a Flawed Bid-No-Bid Decision Process </vt:lpstr>
      <vt:lpstr>Making a Bid-No-Bid Decision</vt:lpstr>
      <vt:lpstr>Bid-No-Bid Decision (Continued)</vt:lpstr>
      <vt:lpstr>A Math Reminder for Adjusting Weights</vt:lpstr>
      <vt:lpstr>Module 2 Exercise</vt:lpstr>
      <vt:lpstr>PowerPoint Presentation</vt:lpstr>
      <vt:lpstr>How Do You Know an RFP Is Wired?</vt:lpstr>
      <vt:lpstr>More Signs the RFP Is Wired</vt:lpstr>
      <vt:lpstr>PowerPoint Presentation</vt:lpstr>
      <vt:lpstr>The Most Important and Often Missed Step Before Starting a New Proposal</vt:lpstr>
      <vt:lpstr>Module 3 Quiz</vt:lpstr>
      <vt:lpstr>PowerPoint Presentation</vt:lpstr>
      <vt:lpstr>Landmine 3: Under-Resourcing the Proposal</vt:lpstr>
      <vt:lpstr>Integrate AI into the Proposal Process </vt:lpstr>
      <vt:lpstr>Plan for Proposal Resources to Manage Your Team to Budget and Ensure Proposal Quality</vt:lpstr>
      <vt:lpstr>Three Ways of Estimating Budget</vt:lpstr>
      <vt:lpstr>Module 4 Exercise</vt:lpstr>
      <vt:lpstr>PowerPoint Presentation</vt:lpstr>
      <vt:lpstr>Where We Are in the Process</vt:lpstr>
      <vt:lpstr>Landmine 4: Botching the Kickoff</vt:lpstr>
      <vt:lpstr>Psychology of a Great Proposal Kickoff</vt:lpstr>
      <vt:lpstr>Determining Appropriate Size and Level of Proposal Kickoff</vt:lpstr>
      <vt:lpstr>Scaling the Proposal Process Up and Down for Pursuits of Different Sizes </vt:lpstr>
      <vt:lpstr>Mid-Size Team</vt:lpstr>
      <vt:lpstr>Tools Examples for Mid-Size Pursuits Management</vt:lpstr>
      <vt:lpstr>Large Teams</vt:lpstr>
      <vt:lpstr>Plan for Just-In-Time Training Sessions</vt:lpstr>
      <vt:lpstr>More JIT Training</vt:lpstr>
      <vt:lpstr>Module 5 Quiz</vt:lpstr>
      <vt:lpstr>PowerPoint Presentation</vt:lpstr>
      <vt:lpstr>Advanced Techniques for Reaching the Nine Kickoff Goals</vt:lpstr>
      <vt:lpstr>Step 1 – Build a Team</vt:lpstr>
      <vt:lpstr>Landmine 5: Losing Credibility with Your Team</vt:lpstr>
      <vt:lpstr>Team Building Principles</vt:lpstr>
      <vt:lpstr>Step 2 – Set the Right Tone</vt:lpstr>
      <vt:lpstr>Steps 3-5 – Recap</vt:lpstr>
      <vt:lpstr>Landmine 6: Not Integrating Your Proposal Upfront</vt:lpstr>
      <vt:lpstr>Step 6 – Integrate and Issue Proposal Assignments</vt:lpstr>
      <vt:lpstr>Steps 7-9 Recap</vt:lpstr>
      <vt:lpstr>Preparing Kickoff Handouts for Best Communication and Team Integration</vt:lpstr>
      <vt:lpstr>Module 6 Exercise</vt:lpstr>
      <vt:lpstr>PowerPoint Presentation</vt:lpstr>
      <vt:lpstr>Where We Are in the Process</vt:lpstr>
      <vt:lpstr>Landmine 7: Focus on Merely Administering the Process</vt:lpstr>
      <vt:lpstr>Six Steps to Claim Leadership Over the Proposal Content</vt:lpstr>
      <vt:lpstr>Step 1: Become an “Expert” in Your Proposal’s Subject Matter </vt:lpstr>
      <vt:lpstr>Absorption Phase</vt:lpstr>
      <vt:lpstr>Research to Accelerate Absorption</vt:lpstr>
      <vt:lpstr>Read Materials Quickly</vt:lpstr>
      <vt:lpstr>Module 7 Exercise 1</vt:lpstr>
      <vt:lpstr>Active Listening Phase</vt:lpstr>
      <vt:lpstr>“Play a Game” Phase</vt:lpstr>
      <vt:lpstr>Participate and Process</vt:lpstr>
      <vt:lpstr>“Related Fields” Phase</vt:lpstr>
      <vt:lpstr>Simplify</vt:lpstr>
      <vt:lpstr>Sorting Phase</vt:lpstr>
      <vt:lpstr>Start Seeing Patterns</vt:lpstr>
      <vt:lpstr>Module 7 Exercise 2</vt:lpstr>
      <vt:lpstr>PowerPoint Presentation</vt:lpstr>
      <vt:lpstr>PowerPoint Presentation</vt:lpstr>
      <vt:lpstr>Initiate and Facilitate the Brainstorming Process</vt:lpstr>
      <vt:lpstr>Use Solution Development Checklists</vt:lpstr>
      <vt:lpstr>Master the Art of the SME Interview</vt:lpstr>
      <vt:lpstr>Step 3: Give Ample Direction and Help to SMEs</vt:lpstr>
      <vt:lpstr>Step 4: Run In-Process Reviews</vt:lpstr>
      <vt:lpstr>Step 5: Tell Good Content from Bad </vt:lpstr>
      <vt:lpstr>Step 6: Fix Yourself Whatever Isn’t Working</vt:lpstr>
      <vt:lpstr>Quiz</vt:lpstr>
      <vt:lpstr>Day 1 Recap</vt:lpstr>
      <vt:lpstr>Contact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Olessia Taylor</dc:creator>
  <cp:lastModifiedBy>Olessia Smotrova</cp:lastModifiedBy>
  <cp:revision>463</cp:revision>
  <dcterms:created xsi:type="dcterms:W3CDTF">2017-03-06T20:38:35Z</dcterms:created>
  <dcterms:modified xsi:type="dcterms:W3CDTF">2024-08-19T17:00:25Z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0x01010078F5C55BF1D3814A9780CFD66D018A55</vt:lpwstr>
  </property>
  <property fmtid="{D5CDD505-2E9C-101B-9397-08002B2CF9AE}" pid="3" name="Order">
    <vt:r8>8700</vt:r8>
  </property>
  <property fmtid="{D5CDD505-2E9C-101B-9397-08002B2CF9AE}" pid="4" name="MediaServiceImageTags">
    <vt:lpwstr/>
  </property>
</Properties>
</file>