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8"/>
  </p:notesMasterIdLst>
  <p:sldIdLst>
    <p:sldId id="256" r:id="rId5"/>
    <p:sldId id="511" r:id="rId6"/>
    <p:sldId id="411" r:id="rId7"/>
    <p:sldId id="437" r:id="rId8"/>
    <p:sldId id="438" r:id="rId9"/>
    <p:sldId id="439" r:id="rId10"/>
    <p:sldId id="440" r:id="rId11"/>
    <p:sldId id="441" r:id="rId12"/>
    <p:sldId id="518" r:id="rId13"/>
    <p:sldId id="517" r:id="rId14"/>
    <p:sldId id="442" r:id="rId15"/>
    <p:sldId id="443" r:id="rId16"/>
    <p:sldId id="444" r:id="rId17"/>
    <p:sldId id="445" r:id="rId18"/>
    <p:sldId id="446" r:id="rId19"/>
    <p:sldId id="447" r:id="rId20"/>
    <p:sldId id="448" r:id="rId21"/>
    <p:sldId id="449" r:id="rId22"/>
    <p:sldId id="450" r:id="rId23"/>
    <p:sldId id="451" r:id="rId24"/>
    <p:sldId id="452" r:id="rId25"/>
    <p:sldId id="453" r:id="rId26"/>
    <p:sldId id="454" r:id="rId27"/>
    <p:sldId id="456" r:id="rId28"/>
    <p:sldId id="457" r:id="rId29"/>
    <p:sldId id="458" r:id="rId30"/>
    <p:sldId id="455" r:id="rId31"/>
    <p:sldId id="519" r:id="rId32"/>
    <p:sldId id="460" r:id="rId33"/>
    <p:sldId id="461" r:id="rId34"/>
    <p:sldId id="462" r:id="rId35"/>
    <p:sldId id="463" r:id="rId36"/>
    <p:sldId id="464" r:id="rId37"/>
    <p:sldId id="465" r:id="rId38"/>
    <p:sldId id="466" r:id="rId39"/>
    <p:sldId id="467" r:id="rId40"/>
    <p:sldId id="512" r:id="rId41"/>
    <p:sldId id="468" r:id="rId42"/>
    <p:sldId id="469" r:id="rId43"/>
    <p:sldId id="470" r:id="rId44"/>
    <p:sldId id="471" r:id="rId45"/>
    <p:sldId id="472" r:id="rId46"/>
    <p:sldId id="473" r:id="rId47"/>
    <p:sldId id="474" r:id="rId48"/>
    <p:sldId id="475" r:id="rId49"/>
    <p:sldId id="476" r:id="rId50"/>
    <p:sldId id="477" r:id="rId51"/>
    <p:sldId id="478" r:id="rId52"/>
    <p:sldId id="479" r:id="rId53"/>
    <p:sldId id="480" r:id="rId54"/>
    <p:sldId id="481" r:id="rId55"/>
    <p:sldId id="482" r:id="rId56"/>
    <p:sldId id="483" r:id="rId57"/>
    <p:sldId id="484" r:id="rId58"/>
    <p:sldId id="485" r:id="rId59"/>
    <p:sldId id="486" r:id="rId60"/>
    <p:sldId id="487" r:id="rId61"/>
    <p:sldId id="488" r:id="rId62"/>
    <p:sldId id="489" r:id="rId63"/>
    <p:sldId id="490" r:id="rId64"/>
    <p:sldId id="491" r:id="rId65"/>
    <p:sldId id="513" r:id="rId66"/>
    <p:sldId id="492" r:id="rId67"/>
    <p:sldId id="493" r:id="rId68"/>
    <p:sldId id="494" r:id="rId69"/>
    <p:sldId id="495" r:id="rId70"/>
    <p:sldId id="496" r:id="rId71"/>
    <p:sldId id="497" r:id="rId72"/>
    <p:sldId id="514" r:id="rId73"/>
    <p:sldId id="498" r:id="rId74"/>
    <p:sldId id="499" r:id="rId75"/>
    <p:sldId id="500" r:id="rId76"/>
    <p:sldId id="501" r:id="rId77"/>
    <p:sldId id="502" r:id="rId78"/>
    <p:sldId id="503" r:id="rId79"/>
    <p:sldId id="504" r:id="rId80"/>
    <p:sldId id="505" r:id="rId81"/>
    <p:sldId id="506" r:id="rId82"/>
    <p:sldId id="507" r:id="rId83"/>
    <p:sldId id="508" r:id="rId84"/>
    <p:sldId id="509" r:id="rId85"/>
    <p:sldId id="434" r:id="rId86"/>
    <p:sldId id="516"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11" autoAdjust="0"/>
    <p:restoredTop sz="65860" autoAdjust="0"/>
  </p:normalViewPr>
  <p:slideViewPr>
    <p:cSldViewPr snapToGrid="0">
      <p:cViewPr varScale="1">
        <p:scale>
          <a:sx n="69" d="100"/>
          <a:sy n="69" d="100"/>
        </p:scale>
        <p:origin x="1902"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CFFF2-8846-4FF8-91B5-FD55B30DD8BA}"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F3608-5351-4851-9743-701E3CE2BA54}" type="slidenum">
              <a:rPr lang="en-US" smtClean="0"/>
              <a:t>‹#›</a:t>
            </a:fld>
            <a:endParaRPr lang="en-US"/>
          </a:p>
        </p:txBody>
      </p:sp>
    </p:spTree>
    <p:extLst>
      <p:ext uri="{BB962C8B-B14F-4D97-AF65-F5344CB8AC3E}">
        <p14:creationId xmlns:p14="http://schemas.microsoft.com/office/powerpoint/2010/main" val="251962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4</a:t>
            </a:fld>
            <a:endParaRPr lang="en-US"/>
          </a:p>
        </p:txBody>
      </p:sp>
    </p:spTree>
    <p:extLst>
      <p:ext uri="{BB962C8B-B14F-4D97-AF65-F5344CB8AC3E}">
        <p14:creationId xmlns:p14="http://schemas.microsoft.com/office/powerpoint/2010/main" val="3833074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OST</a:t>
            </a:r>
            <a:r>
              <a:rPr lang="en-US" baseline="0" dirty="0"/>
              <a:t> suction gun</a:t>
            </a:r>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61</a:t>
            </a:fld>
            <a:endParaRPr lang="en-US"/>
          </a:p>
        </p:txBody>
      </p:sp>
    </p:spTree>
    <p:extLst>
      <p:ext uri="{BB962C8B-B14F-4D97-AF65-F5344CB8AC3E}">
        <p14:creationId xmlns:p14="http://schemas.microsoft.com/office/powerpoint/2010/main" val="2100453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67</a:t>
            </a:fld>
            <a:endParaRPr lang="en-US"/>
          </a:p>
        </p:txBody>
      </p:sp>
    </p:spTree>
    <p:extLst>
      <p:ext uri="{BB962C8B-B14F-4D97-AF65-F5344CB8AC3E}">
        <p14:creationId xmlns:p14="http://schemas.microsoft.com/office/powerpoint/2010/main" val="261164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83</a:t>
            </a:fld>
            <a:endParaRPr lang="en-US"/>
          </a:p>
        </p:txBody>
      </p:sp>
    </p:spTree>
    <p:extLst>
      <p:ext uri="{BB962C8B-B14F-4D97-AF65-F5344CB8AC3E}">
        <p14:creationId xmlns:p14="http://schemas.microsoft.com/office/powerpoint/2010/main" val="121906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7</a:t>
            </a:fld>
            <a:endParaRPr lang="en-US"/>
          </a:p>
        </p:txBody>
      </p:sp>
    </p:spTree>
    <p:extLst>
      <p:ext uri="{BB962C8B-B14F-4D97-AF65-F5344CB8AC3E}">
        <p14:creationId xmlns:p14="http://schemas.microsoft.com/office/powerpoint/2010/main" val="422384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8</a:t>
            </a:fld>
            <a:endParaRPr lang="en-US"/>
          </a:p>
        </p:txBody>
      </p:sp>
    </p:spTree>
    <p:extLst>
      <p:ext uri="{BB962C8B-B14F-4D97-AF65-F5344CB8AC3E}">
        <p14:creationId xmlns:p14="http://schemas.microsoft.com/office/powerpoint/2010/main" val="1713544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 What is the primary responsibility of a proposal manager during the Cost Volume development process?</a:t>
            </a:r>
            <a:endParaRPr lang="en-US" dirty="0"/>
          </a:p>
          <a:p>
            <a:pPr marL="457200" lvl="1" indent="0">
              <a:buFont typeface="+mj-lt"/>
              <a:buNone/>
            </a:pPr>
            <a:r>
              <a:rPr lang="en-US" b="1" dirty="0"/>
              <a:t>c) To oversee the development of pricing strategies and ensure cost volume integration with the technical narrative.</a:t>
            </a:r>
            <a:endParaRPr lang="en-US" dirty="0"/>
          </a:p>
          <a:p>
            <a:pPr marL="914400" lvl="2" indent="0">
              <a:buFont typeface="+mj-lt"/>
              <a:buNone/>
            </a:pPr>
            <a:r>
              <a:rPr lang="en-US" b="1" dirty="0"/>
              <a:t>Explanation:</a:t>
            </a:r>
            <a:r>
              <a:rPr lang="en-US" dirty="0"/>
              <a:t> The proposal manager’s primary responsibility during the Cost Volume development process is to ensure that the pricing strategies are aligned with the technical narrative. This involves integrating the cost volume with the proposal's overall strategy and ensuring that it supports the story being told in the technical narrative. The proposal manager must work closely with the pricing team to ensure consistency and compliance.</a:t>
            </a:r>
          </a:p>
          <a:p>
            <a:pPr>
              <a:buFont typeface="+mj-lt"/>
              <a:buAutoNum type="arabicPeriod"/>
            </a:pPr>
            <a:r>
              <a:rPr lang="en-US" b="1" dirty="0"/>
              <a:t> The success of oral proposals is solely dependent on the content of the slides.</a:t>
            </a:r>
            <a:endParaRPr lang="en-US" dirty="0"/>
          </a:p>
          <a:p>
            <a:pPr marL="457200" lvl="1" indent="0">
              <a:buFont typeface="+mj-lt"/>
              <a:buNone/>
            </a:pPr>
            <a:r>
              <a:rPr lang="en-US" b="1" dirty="0"/>
              <a:t>b) False.</a:t>
            </a:r>
            <a:endParaRPr lang="en-US" dirty="0"/>
          </a:p>
          <a:p>
            <a:pPr marL="914400" lvl="2" indent="0">
              <a:buFont typeface="+mj-lt"/>
              <a:buNone/>
            </a:pPr>
            <a:r>
              <a:rPr lang="en-US" b="1" dirty="0"/>
              <a:t>Explanation:</a:t>
            </a:r>
            <a:r>
              <a:rPr lang="en-US" dirty="0"/>
              <a:t> While the content of the slides is important for compliance and visual accompaniment of the presentation, the success of oral proposals largely depends on the presenter’s delivery, ability to engage with the audience, and responsiveness to questions. Factors like how well the proposal team communicates, how they address concerns, and the overall impression they leave as a team are equally crucial. The content on the slides is just one aspect of a successful oral proposal.</a:t>
            </a:r>
          </a:p>
          <a:p>
            <a:pPr>
              <a:buFont typeface="+mj-lt"/>
              <a:buAutoNum type="arabicPeriod"/>
            </a:pPr>
            <a:r>
              <a:rPr lang="en-US" b="1" dirty="0"/>
              <a:t> How do you avoid preparing the Cost Volume at the last minute?</a:t>
            </a:r>
            <a:endParaRPr lang="en-US" dirty="0"/>
          </a:p>
          <a:p>
            <a:pPr marL="457200" lvl="1" indent="0">
              <a:buFont typeface="+mj-lt"/>
              <a:buNone/>
            </a:pPr>
            <a:r>
              <a:rPr lang="en-US" b="1" dirty="0"/>
              <a:t>Answer: </a:t>
            </a:r>
            <a:r>
              <a:rPr lang="en-US" dirty="0"/>
              <a:t>To avoid preparing the Cost Volume at the last minute, it is essential to:</a:t>
            </a:r>
          </a:p>
          <a:p>
            <a:pPr marL="1143000" lvl="2" indent="-228600">
              <a:buFont typeface="Arial" panose="020B0604020202020204" pitchFamily="34" charset="0"/>
              <a:buChar char="•"/>
            </a:pPr>
            <a:r>
              <a:rPr lang="en-US" dirty="0"/>
              <a:t>Start early in the proposal process to develop a detailed schedule that includes milestones for cost volume development.</a:t>
            </a:r>
          </a:p>
          <a:p>
            <a:pPr marL="1143000" lvl="2" indent="-228600">
              <a:buFont typeface="Arial" panose="020B0604020202020204" pitchFamily="34" charset="0"/>
              <a:buChar char="•"/>
            </a:pPr>
            <a:r>
              <a:rPr lang="en-US" dirty="0"/>
              <a:t>For the proposal manager, to engage with the pricing team early to understand any potential challenges or requirements.</a:t>
            </a:r>
          </a:p>
          <a:p>
            <a:pPr marL="1143000" lvl="2" indent="-228600">
              <a:buFont typeface="Arial" panose="020B0604020202020204" pitchFamily="34" charset="0"/>
              <a:buChar char="•"/>
            </a:pPr>
            <a:r>
              <a:rPr lang="en-US" dirty="0"/>
              <a:t>Regularly review progress against the schedule to ensure that the cost volume is being developed in parallel with the technical volume.</a:t>
            </a:r>
          </a:p>
          <a:p>
            <a:pPr marL="1143000" lvl="2" indent="-228600">
              <a:buFont typeface="Arial" panose="020B0604020202020204" pitchFamily="34" charset="0"/>
              <a:buChar char="•"/>
            </a:pPr>
            <a:r>
              <a:rPr lang="en-US" dirty="0"/>
              <a:t>Conduct in-process and color reviews the same way the tech proposal is developed, to catch and address any issues promptly.</a:t>
            </a:r>
          </a:p>
          <a:p>
            <a:pPr marL="1143000" lvl="2" indent="-228600">
              <a:buFont typeface="Arial" panose="020B0604020202020204" pitchFamily="34" charset="0"/>
              <a:buChar char="•"/>
            </a:pPr>
            <a:r>
              <a:rPr lang="en-US" dirty="0"/>
              <a:t>Maintain clear communication among the proposal team members to ensure that all elements are aligned and progressing as planned.</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9</a:t>
            </a:fld>
            <a:endParaRPr lang="en-US"/>
          </a:p>
        </p:txBody>
      </p:sp>
    </p:spTree>
    <p:extLst>
      <p:ext uri="{BB962C8B-B14F-4D97-AF65-F5344CB8AC3E}">
        <p14:creationId xmlns:p14="http://schemas.microsoft.com/office/powerpoint/2010/main" val="1264435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30</a:t>
            </a:fld>
            <a:endParaRPr lang="en-US"/>
          </a:p>
        </p:txBody>
      </p:sp>
    </p:spTree>
    <p:extLst>
      <p:ext uri="{BB962C8B-B14F-4D97-AF65-F5344CB8AC3E}">
        <p14:creationId xmlns:p14="http://schemas.microsoft.com/office/powerpoint/2010/main" val="323713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wall with 8.5x11 proposal pages arranged in four rows with post-its on top of some pages like in this photo</a:t>
            </a:r>
          </a:p>
        </p:txBody>
      </p:sp>
      <p:sp>
        <p:nvSpPr>
          <p:cNvPr id="4" name="Slide Number Placeholder 3"/>
          <p:cNvSpPr>
            <a:spLocks noGrp="1"/>
          </p:cNvSpPr>
          <p:nvPr>
            <p:ph type="sldNum" sz="quarter" idx="5"/>
          </p:nvPr>
        </p:nvSpPr>
        <p:spPr/>
        <p:txBody>
          <a:bodyPr/>
          <a:lstStyle/>
          <a:p>
            <a:fld id="{B77F3608-5351-4851-9743-701E3CE2BA54}" type="slidenum">
              <a:rPr lang="en-US" smtClean="0"/>
              <a:t>39</a:t>
            </a:fld>
            <a:endParaRPr lang="en-US"/>
          </a:p>
        </p:txBody>
      </p:sp>
    </p:spTree>
    <p:extLst>
      <p:ext uri="{BB962C8B-B14F-4D97-AF65-F5344CB8AC3E}">
        <p14:creationId xmlns:p14="http://schemas.microsoft.com/office/powerpoint/2010/main" val="21632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52</a:t>
            </a:fld>
            <a:endParaRPr lang="en-US"/>
          </a:p>
        </p:txBody>
      </p:sp>
    </p:spTree>
    <p:extLst>
      <p:ext uri="{BB962C8B-B14F-4D97-AF65-F5344CB8AC3E}">
        <p14:creationId xmlns:p14="http://schemas.microsoft.com/office/powerpoint/2010/main" val="258467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58</a:t>
            </a:fld>
            <a:endParaRPr lang="en-US"/>
          </a:p>
        </p:txBody>
      </p:sp>
    </p:spTree>
    <p:extLst>
      <p:ext uri="{BB962C8B-B14F-4D97-AF65-F5344CB8AC3E}">
        <p14:creationId xmlns:p14="http://schemas.microsoft.com/office/powerpoint/2010/main" val="3516822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59</a:t>
            </a:fld>
            <a:endParaRPr lang="en-US"/>
          </a:p>
        </p:txBody>
      </p:sp>
    </p:spTree>
    <p:extLst>
      <p:ext uri="{BB962C8B-B14F-4D97-AF65-F5344CB8AC3E}">
        <p14:creationId xmlns:p14="http://schemas.microsoft.com/office/powerpoint/2010/main" val="3295521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picture containing object&#10;&#10;Description generated with high confidence">
            <a:extLst>
              <a:ext uri="{FF2B5EF4-FFF2-40B4-BE49-F238E27FC236}">
                <a16:creationId xmlns:a16="http://schemas.microsoft.com/office/drawing/2014/main" id="{CEB64F8C-0B48-479B-A855-8B2C65F916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85"/>
          <a:stretch/>
        </p:blipFill>
        <p:spPr>
          <a:xfrm flipH="1">
            <a:off x="-76659" y="-1"/>
            <a:ext cx="8194567" cy="6858001"/>
          </a:xfrm>
          <a:prstGeom prst="rect">
            <a:avLst/>
          </a:prstGeom>
        </p:spPr>
      </p:pic>
      <p:sp>
        <p:nvSpPr>
          <p:cNvPr id="12" name="Flowchart: Document 11">
            <a:extLst>
              <a:ext uri="{FF2B5EF4-FFF2-40B4-BE49-F238E27FC236}">
                <a16:creationId xmlns:a16="http://schemas.microsoft.com/office/drawing/2014/main" id="{F50C0668-5838-4A7F-B622-E0B9C26D1AB3}"/>
              </a:ext>
            </a:extLst>
          </p:cNvPr>
          <p:cNvSpPr/>
          <p:nvPr userDrawn="1"/>
        </p:nvSpPr>
        <p:spPr>
          <a:xfrm rot="5400000">
            <a:off x="6222779" y="865589"/>
            <a:ext cx="6869173" cy="5115652"/>
          </a:xfrm>
          <a:prstGeom prst="flowChartDocumen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ocument 21">
            <a:extLst>
              <a:ext uri="{FF2B5EF4-FFF2-40B4-BE49-F238E27FC236}">
                <a16:creationId xmlns:a16="http://schemas.microsoft.com/office/drawing/2014/main" id="{899CBE2A-B5F6-4385-9694-9B4F7D6574FC}"/>
              </a:ext>
            </a:extLst>
          </p:cNvPr>
          <p:cNvSpPr/>
          <p:nvPr userDrawn="1"/>
        </p:nvSpPr>
        <p:spPr>
          <a:xfrm rot="5400000">
            <a:off x="6431922" y="1085905"/>
            <a:ext cx="6869173" cy="4697365"/>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031191" y="4632326"/>
            <a:ext cx="4088922" cy="10654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itle 1">
            <a:extLst>
              <a:ext uri="{FF2B5EF4-FFF2-40B4-BE49-F238E27FC236}">
                <a16:creationId xmlns:a16="http://schemas.microsoft.com/office/drawing/2014/main" id="{4FAA99F1-49D5-4CCD-8747-99AF7891E71B}"/>
              </a:ext>
            </a:extLst>
          </p:cNvPr>
          <p:cNvSpPr>
            <a:spLocks noGrp="1"/>
          </p:cNvSpPr>
          <p:nvPr>
            <p:ph type="ctrTitle"/>
          </p:nvPr>
        </p:nvSpPr>
        <p:spPr>
          <a:xfrm>
            <a:off x="8031192" y="1889185"/>
            <a:ext cx="4088921" cy="2743141"/>
          </a:xfrm>
        </p:spPr>
        <p:txBody>
          <a:bodyPr anchor="b"/>
          <a:lstStyle>
            <a:lvl1pPr algn="ctr">
              <a:defRPr sz="6000">
                <a:solidFill>
                  <a:schemeClr val="bg1"/>
                </a:solidFill>
              </a:defRPr>
            </a:lvl1pPr>
          </a:lstStyle>
          <a:p>
            <a:r>
              <a:rPr lang="en-US" dirty="0"/>
              <a:t>Click to edit Master title style</a:t>
            </a:r>
          </a:p>
        </p:txBody>
      </p:sp>
      <p:pic>
        <p:nvPicPr>
          <p:cNvPr id="17" name="Picture 16">
            <a:extLst>
              <a:ext uri="{FF2B5EF4-FFF2-40B4-BE49-F238E27FC236}">
                <a16:creationId xmlns:a16="http://schemas.microsoft.com/office/drawing/2014/main" id="{33FD8641-88DA-46A7-866C-C536857197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2267" y="439436"/>
            <a:ext cx="2718439" cy="1103686"/>
          </a:xfrm>
          <a:prstGeom prst="rect">
            <a:avLst/>
          </a:prstGeom>
        </p:spPr>
      </p:pic>
      <p:pic>
        <p:nvPicPr>
          <p:cNvPr id="21" name="Picture 20" descr="A picture containing text, book&#10;&#10;Description generated with high confidence">
            <a:extLst>
              <a:ext uri="{FF2B5EF4-FFF2-40B4-BE49-F238E27FC236}">
                <a16:creationId xmlns:a16="http://schemas.microsoft.com/office/drawing/2014/main" id="{CFAD00CB-BFF6-4EA9-B0FE-1CB06AA106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3665" y="317650"/>
            <a:ext cx="1432563" cy="1380747"/>
          </a:xfrm>
          <a:prstGeom prst="rect">
            <a:avLst/>
          </a:prstGeom>
        </p:spPr>
      </p:pic>
    </p:spTree>
    <p:extLst>
      <p:ext uri="{BB962C8B-B14F-4D97-AF65-F5344CB8AC3E}">
        <p14:creationId xmlns:p14="http://schemas.microsoft.com/office/powerpoint/2010/main" val="44996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79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4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113472"/>
            <a:ext cx="10515600" cy="244900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2458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7217284" cy="104960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09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6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34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46052"/>
            <a:ext cx="3932237" cy="129396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777042"/>
            <a:ext cx="6172200" cy="4084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140014"/>
            <a:ext cx="3932237" cy="27289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67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6057" y="1742535"/>
            <a:ext cx="3932237" cy="11559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42536"/>
            <a:ext cx="6172200" cy="411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26056" y="2898474"/>
            <a:ext cx="3932237" cy="2962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313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5"/>
            <a:ext cx="5484963" cy="10416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199" y="1825625"/>
            <a:ext cx="1087698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98742"/>
          <a:stretch/>
        </p:blipFill>
        <p:spPr>
          <a:xfrm>
            <a:off x="0" y="1406768"/>
            <a:ext cx="12192000" cy="105509"/>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7046" y="356491"/>
            <a:ext cx="2360162" cy="958225"/>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683492" y="364508"/>
            <a:ext cx="1031687" cy="994371"/>
          </a:xfrm>
          <a:prstGeom prst="rect">
            <a:avLst/>
          </a:prstGeom>
        </p:spPr>
      </p:pic>
      <p:cxnSp>
        <p:nvCxnSpPr>
          <p:cNvPr id="11" name="Straight Connector 10"/>
          <p:cNvCxnSpPr>
            <a:cxnSpLocks/>
          </p:cNvCxnSpPr>
          <p:nvPr userDrawn="1"/>
        </p:nvCxnSpPr>
        <p:spPr>
          <a:xfrm>
            <a:off x="0" y="1529864"/>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8584707" y="6240557"/>
            <a:ext cx="3130471" cy="276999"/>
          </a:xfrm>
          <a:prstGeom prst="rect">
            <a:avLst/>
          </a:prstGeom>
          <a:noFill/>
        </p:spPr>
        <p:txBody>
          <a:bodyPr wrap="square" rtlCol="0">
            <a:spAutoFit/>
          </a:bodyPr>
          <a:lstStyle/>
          <a:p>
            <a:pPr algn="r"/>
            <a:r>
              <a:rPr lang="en-US" sz="1200" b="1" dirty="0">
                <a:solidFill>
                  <a:schemeClr val="accent5"/>
                </a:solidFill>
              </a:rPr>
              <a:t>WWW.OSTGLOBALSOLUTIONS.COM</a:t>
            </a:r>
          </a:p>
        </p:txBody>
      </p:sp>
      <p:sp>
        <p:nvSpPr>
          <p:cNvPr id="14" name="TextBox 13"/>
          <p:cNvSpPr txBox="1"/>
          <p:nvPr userDrawn="1"/>
        </p:nvSpPr>
        <p:spPr>
          <a:xfrm>
            <a:off x="736895" y="6247368"/>
            <a:ext cx="4409855" cy="276999"/>
          </a:xfrm>
          <a:prstGeom prst="rect">
            <a:avLst/>
          </a:prstGeom>
          <a:noFill/>
        </p:spPr>
        <p:txBody>
          <a:bodyPr wrap="square" rtlCol="0">
            <a:spAutoFit/>
          </a:bodyPr>
          <a:lstStyle/>
          <a:p>
            <a:r>
              <a:rPr lang="en-US" sz="1200" kern="1200" dirty="0">
                <a:solidFill>
                  <a:schemeClr val="accent5"/>
                </a:solidFill>
                <a:latin typeface="+mn-lt"/>
                <a:ea typeface="+mn-ea"/>
                <a:cs typeface="+mn-cs"/>
              </a:rPr>
              <a:t>ADVANCED PROPOSAL MANAGEMENT</a:t>
            </a:r>
            <a:r>
              <a:rPr lang="en-US" sz="1200" dirty="0">
                <a:solidFill>
                  <a:schemeClr val="accent6"/>
                </a:solidFill>
              </a:rPr>
              <a:t>| </a:t>
            </a:r>
            <a:fld id="{F7DBC657-E1B6-42FD-A789-7A4398F76148}" type="slidenum">
              <a:rPr lang="en-US" sz="1200" smtClean="0">
                <a:solidFill>
                  <a:schemeClr val="accent5"/>
                </a:solidFill>
              </a:rPr>
              <a:t>‹#›</a:t>
            </a:fld>
            <a:endParaRPr lang="en-US" sz="1200" dirty="0">
              <a:solidFill>
                <a:schemeClr val="accent5"/>
              </a:solidFill>
            </a:endParaRPr>
          </a:p>
        </p:txBody>
      </p:sp>
    </p:spTree>
    <p:extLst>
      <p:ext uri="{BB962C8B-B14F-4D97-AF65-F5344CB8AC3E}">
        <p14:creationId xmlns:p14="http://schemas.microsoft.com/office/powerpoint/2010/main" val="338650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8195094" y="2091043"/>
            <a:ext cx="3996906" cy="3214269"/>
          </a:xfrm>
        </p:spPr>
        <p:txBody>
          <a:bodyPr anchor="b">
            <a:noAutofit/>
          </a:bodyPr>
          <a:lstStyle>
            <a:lvl1pPr algn="ctr">
              <a:defRPr sz="6000"/>
            </a:lvl1pPr>
          </a:lstStyle>
          <a:p>
            <a:pPr>
              <a:spcBef>
                <a:spcPts val="600"/>
              </a:spcBef>
            </a:pPr>
            <a:r>
              <a:rPr lang="en-US" sz="4000" dirty="0"/>
              <a:t>Advanced Proposal Management </a:t>
            </a:r>
            <a:br>
              <a:rPr lang="en-US" sz="4000" dirty="0"/>
            </a:br>
            <a:r>
              <a:rPr lang="en-US" sz="4000" dirty="0"/>
              <a:t>Bid &amp; Proposal Academy Course</a:t>
            </a:r>
            <a:br>
              <a:rPr lang="en-US" sz="4000" dirty="0"/>
            </a:br>
            <a:r>
              <a:rPr lang="en-US" sz="4000" dirty="0"/>
              <a:t>Day 2</a:t>
            </a:r>
          </a:p>
        </p:txBody>
      </p:sp>
      <p:sp>
        <p:nvSpPr>
          <p:cNvPr id="4" name="Subtitle 2">
            <a:extLst>
              <a:ext uri="{FF2B5EF4-FFF2-40B4-BE49-F238E27FC236}">
                <a16:creationId xmlns:a16="http://schemas.microsoft.com/office/drawing/2014/main" id="{037E4F65-4483-4D6C-B411-8F746BF8EE75}"/>
              </a:ext>
            </a:extLst>
          </p:cNvPr>
          <p:cNvSpPr txBox="1">
            <a:spLocks/>
          </p:cNvSpPr>
          <p:nvPr/>
        </p:nvSpPr>
        <p:spPr>
          <a:xfrm>
            <a:off x="8430883" y="5781489"/>
            <a:ext cx="3761117" cy="7080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5"/>
              </a:buClr>
              <a:buSzPct val="90000"/>
              <a:buFont typeface="Wingdings" panose="05000000000000000000" pitchFamily="2" charset="2"/>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000" dirty="0"/>
          </a:p>
        </p:txBody>
      </p:sp>
      <p:sp>
        <p:nvSpPr>
          <p:cNvPr id="2" name="TextBox 1">
            <a:extLst>
              <a:ext uri="{FF2B5EF4-FFF2-40B4-BE49-F238E27FC236}">
                <a16:creationId xmlns:a16="http://schemas.microsoft.com/office/drawing/2014/main" id="{56D67982-8C82-B49C-0ECC-F1D7C9AC3512}"/>
              </a:ext>
            </a:extLst>
          </p:cNvPr>
          <p:cNvSpPr txBox="1"/>
          <p:nvPr/>
        </p:nvSpPr>
        <p:spPr>
          <a:xfrm>
            <a:off x="7863875" y="6135533"/>
            <a:ext cx="4019364" cy="523220"/>
          </a:xfrm>
          <a:prstGeom prst="rect">
            <a:avLst/>
          </a:prstGeom>
          <a:noFill/>
        </p:spPr>
        <p:txBody>
          <a:bodyPr wrap="square">
            <a:spAutoFit/>
          </a:bodyPr>
          <a:lstStyle/>
          <a:p>
            <a:pPr algn="r"/>
            <a:r>
              <a:rPr lang="en-US" sz="1400" b="1" dirty="0">
                <a:solidFill>
                  <a:schemeClr val="accent5"/>
                </a:solidFill>
              </a:rPr>
              <a:t>COPYRIGHT © 2024 WWW.OSTGLOBALSOLUTIONS.COM</a:t>
            </a:r>
          </a:p>
        </p:txBody>
      </p:sp>
    </p:spTree>
    <p:extLst>
      <p:ext uri="{BB962C8B-B14F-4D97-AF65-F5344CB8AC3E}">
        <p14:creationId xmlns:p14="http://schemas.microsoft.com/office/powerpoint/2010/main" val="313462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31A8-EDB7-4918-172E-8C527D6E65DB}"/>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6FED4D8B-1F44-FEBD-C54A-BC65EFD2E71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ACF2113B-7A08-F807-A9E2-D8721C4B1312}"/>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D6F24A1C-DFF7-548F-20F4-DC91CF8BED0B}"/>
              </a:ext>
            </a:extLst>
          </p:cNvPr>
          <p:cNvSpPr txBox="1">
            <a:spLocks/>
          </p:cNvSpPr>
          <p:nvPr/>
        </p:nvSpPr>
        <p:spPr>
          <a:xfrm>
            <a:off x="812800" y="1945341"/>
            <a:ext cx="10515600" cy="332590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700" b="1" dirty="0"/>
              <a:t>Module 10: Overseeing the Development of Winning Volumes and Sections</a:t>
            </a:r>
          </a:p>
          <a:p>
            <a:endParaRPr lang="en-US" b="1" dirty="0"/>
          </a:p>
          <a:p>
            <a:r>
              <a:rPr lang="en-US" b="1" dirty="0"/>
              <a:t>Going for the “Gold” in Past Performance</a:t>
            </a:r>
          </a:p>
        </p:txBody>
      </p:sp>
    </p:spTree>
    <p:extLst>
      <p:ext uri="{BB962C8B-B14F-4D97-AF65-F5344CB8AC3E}">
        <p14:creationId xmlns:p14="http://schemas.microsoft.com/office/powerpoint/2010/main" val="718396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748"/>
            <a:ext cx="4392707" cy="1041643"/>
          </a:xfrm>
        </p:spPr>
        <p:txBody>
          <a:bodyPr>
            <a:noAutofit/>
          </a:bodyPr>
          <a:lstStyle/>
          <a:p>
            <a:r>
              <a:rPr lang="en-US" sz="3200" b="1" dirty="0"/>
              <a:t>Landmine 11: </a:t>
            </a:r>
            <a:r>
              <a:rPr lang="en-US" sz="3200" dirty="0"/>
              <a:t>Not Going for the Gold in Every Area of the Proposal</a:t>
            </a:r>
          </a:p>
        </p:txBody>
      </p:sp>
      <p:sp>
        <p:nvSpPr>
          <p:cNvPr id="3" name="Content Placeholder 2"/>
          <p:cNvSpPr>
            <a:spLocks noGrp="1"/>
          </p:cNvSpPr>
          <p:nvPr>
            <p:ph idx="1"/>
          </p:nvPr>
        </p:nvSpPr>
        <p:spPr>
          <a:xfrm>
            <a:off x="567203" y="2169458"/>
            <a:ext cx="4659221" cy="4168588"/>
          </a:xfrm>
        </p:spPr>
        <p:txBody>
          <a:bodyPr>
            <a:normAutofit lnSpcReduction="10000"/>
          </a:bodyPr>
          <a:lstStyle/>
          <a:p>
            <a:r>
              <a:rPr lang="en-US" sz="1600" dirty="0"/>
              <a:t>Missing focus on the entire portions of the proposal</a:t>
            </a:r>
          </a:p>
          <a:p>
            <a:r>
              <a:rPr lang="en-US" sz="1600" dirty="0"/>
              <a:t>Inherent focus on interesting portions of the proposal: </a:t>
            </a:r>
          </a:p>
          <a:p>
            <a:pPr lvl="1"/>
            <a:r>
              <a:rPr lang="en-US" sz="1600" dirty="0"/>
              <a:t>Technical approach</a:t>
            </a:r>
          </a:p>
          <a:p>
            <a:pPr lvl="1"/>
            <a:r>
              <a:rPr lang="en-US" sz="1600" dirty="0"/>
              <a:t>Management approach</a:t>
            </a:r>
          </a:p>
          <a:p>
            <a:r>
              <a:rPr lang="en-US" sz="1600" dirty="0"/>
              <a:t>Lack of focus on the “boring” sections such as the past performance and resumes</a:t>
            </a:r>
          </a:p>
          <a:p>
            <a:r>
              <a:rPr lang="en-US" sz="1600" dirty="0"/>
              <a:t>Unless there is someone assigned to the “boring” sections during color reviews, they go un-reviewed</a:t>
            </a:r>
          </a:p>
          <a:p>
            <a:r>
              <a:rPr lang="en-US" sz="1600" dirty="0"/>
              <a:t>Relying on teammates to deliver subject matter expertise and not managing the process</a:t>
            </a:r>
          </a:p>
          <a:p>
            <a:r>
              <a:rPr lang="en-US" sz="1600" dirty="0"/>
              <a:t>Reluctance to spend hours brainstorming on risk</a:t>
            </a:r>
          </a:p>
          <a:p>
            <a:r>
              <a:rPr lang="en-US" sz="1600" dirty="0"/>
              <a:t>Managing such highly specialized tasks as orals yourself instead of getting an orals coach or attending orals training</a:t>
            </a:r>
            <a:endParaRPr lang="en-US" dirty="0"/>
          </a:p>
          <a:p>
            <a:pPr lvl="1"/>
            <a:endParaRPr lang="en-US" dirty="0"/>
          </a:p>
        </p:txBody>
      </p:sp>
      <p:sp>
        <p:nvSpPr>
          <p:cNvPr id="4" name="Rectangle 3"/>
          <p:cNvSpPr/>
          <p:nvPr/>
        </p:nvSpPr>
        <p:spPr>
          <a:xfrm>
            <a:off x="567203" y="1590308"/>
            <a:ext cx="4659221" cy="861774"/>
          </a:xfrm>
          <a:prstGeom prst="rect">
            <a:avLst/>
          </a:prstGeom>
        </p:spPr>
        <p:txBody>
          <a:bodyPr wrap="square">
            <a:spAutoFit/>
          </a:bodyPr>
          <a:lstStyle/>
          <a:p>
            <a:r>
              <a:rPr lang="en-US" sz="1600" i="1" dirty="0">
                <a:solidFill>
                  <a:srgbClr val="004074"/>
                </a:solidFill>
              </a:rPr>
              <a:t>Avoiding weak areas is a natural tendency, but any score is better than zero</a:t>
            </a:r>
          </a:p>
          <a:p>
            <a:endParaRPr lang="en-US" sz="1600" i="1" dirty="0">
              <a:solidFill>
                <a:srgbClr val="004074"/>
              </a:solidFill>
            </a:endParaRPr>
          </a:p>
        </p:txBody>
      </p:sp>
      <p:pic>
        <p:nvPicPr>
          <p:cNvPr id="6" name="Picture 5" descr="A paper and stars falling from a table&#10;&#10;Description automatically generated">
            <a:extLst>
              <a:ext uri="{FF2B5EF4-FFF2-40B4-BE49-F238E27FC236}">
                <a16:creationId xmlns:a16="http://schemas.microsoft.com/office/drawing/2014/main" id="{D6D11032-85DC-7A7A-D999-B4ACBDEAA200}"/>
              </a:ext>
            </a:extLst>
          </p:cNvPr>
          <p:cNvPicPr>
            <a:picLocks noChangeAspect="1"/>
          </p:cNvPicPr>
          <p:nvPr/>
        </p:nvPicPr>
        <p:blipFill rotWithShape="1">
          <a:blip r:embed="rId2">
            <a:extLst>
              <a:ext uri="{28A0092B-C50C-407E-A947-70E740481C1C}">
                <a14:useLocalDpi xmlns:a14="http://schemas.microsoft.com/office/drawing/2010/main" val="0"/>
              </a:ext>
            </a:extLst>
          </a:blip>
          <a:srcRect b="1544"/>
          <a:stretch/>
        </p:blipFill>
        <p:spPr>
          <a:xfrm>
            <a:off x="5226424" y="0"/>
            <a:ext cx="6965576" cy="6858000"/>
          </a:xfrm>
          <a:prstGeom prst="rect">
            <a:avLst/>
          </a:prstGeom>
        </p:spPr>
      </p:pic>
    </p:spTree>
    <p:extLst>
      <p:ext uri="{BB962C8B-B14F-4D97-AF65-F5344CB8AC3E}">
        <p14:creationId xmlns:p14="http://schemas.microsoft.com/office/powerpoint/2010/main" val="337791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847" y="2113472"/>
            <a:ext cx="4607859" cy="2449003"/>
          </a:xfrm>
        </p:spPr>
        <p:txBody>
          <a:bodyPr>
            <a:normAutofit/>
          </a:bodyPr>
          <a:lstStyle/>
          <a:p>
            <a:r>
              <a:rPr lang="en-US" dirty="0"/>
              <a:t>Past Performance</a:t>
            </a:r>
          </a:p>
        </p:txBody>
      </p:sp>
      <p:sp>
        <p:nvSpPr>
          <p:cNvPr id="3" name="Text Placeholder 2"/>
          <p:cNvSpPr>
            <a:spLocks noGrp="1"/>
          </p:cNvSpPr>
          <p:nvPr>
            <p:ph type="body" idx="1"/>
          </p:nvPr>
        </p:nvSpPr>
        <p:spPr>
          <a:xfrm>
            <a:off x="546847" y="4625322"/>
            <a:ext cx="4231341" cy="1500187"/>
          </a:xfrm>
        </p:spPr>
        <p:txBody>
          <a:bodyPr>
            <a:normAutofit/>
          </a:bodyPr>
          <a:lstStyle/>
          <a:p>
            <a:r>
              <a:rPr lang="en-US" sz="2800" dirty="0">
                <a:solidFill>
                  <a:schemeClr val="tx1"/>
                </a:solidFill>
              </a:rPr>
              <a:t>Going for the Gold in Every Area</a:t>
            </a:r>
          </a:p>
        </p:txBody>
      </p:sp>
      <p:pic>
        <p:nvPicPr>
          <p:cNvPr id="5" name="Picture 4" descr="A puzzle of people working on laptops&#10;&#10;Description automatically generated">
            <a:extLst>
              <a:ext uri="{FF2B5EF4-FFF2-40B4-BE49-F238E27FC236}">
                <a16:creationId xmlns:a16="http://schemas.microsoft.com/office/drawing/2014/main" id="{0F533FF3-78DD-1342-D9D9-DB16A0458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468953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8005" y="2278125"/>
            <a:ext cx="4396356" cy="4525962"/>
          </a:xfrm>
        </p:spPr>
        <p:txBody>
          <a:bodyPr>
            <a:normAutofit/>
          </a:bodyPr>
          <a:lstStyle/>
          <a:p>
            <a:pPr>
              <a:spcBef>
                <a:spcPts val="600"/>
              </a:spcBef>
              <a:spcAft>
                <a:spcPts val="600"/>
              </a:spcAft>
            </a:pPr>
            <a:r>
              <a:rPr lang="en-US" sz="1800" dirty="0"/>
              <a:t>Past Performance: </a:t>
            </a:r>
          </a:p>
          <a:p>
            <a:pPr lvl="1">
              <a:spcBef>
                <a:spcPts val="600"/>
              </a:spcBef>
              <a:spcAft>
                <a:spcPts val="600"/>
              </a:spcAft>
            </a:pPr>
            <a:r>
              <a:rPr lang="en-US" sz="1400" dirty="0"/>
              <a:t>How well we did on similar projects</a:t>
            </a:r>
          </a:p>
          <a:p>
            <a:pPr lvl="1">
              <a:spcBef>
                <a:spcPts val="600"/>
              </a:spcBef>
              <a:spcAft>
                <a:spcPts val="600"/>
              </a:spcAft>
            </a:pPr>
            <a:r>
              <a:rPr lang="en-US" sz="1400" dirty="0"/>
              <a:t>The results: performance on schedule, and budget, award fees, and positive outcomes</a:t>
            </a:r>
          </a:p>
          <a:p>
            <a:pPr>
              <a:spcBef>
                <a:spcPts val="600"/>
              </a:spcBef>
              <a:spcAft>
                <a:spcPts val="600"/>
              </a:spcAft>
            </a:pPr>
            <a:r>
              <a:rPr lang="en-US" sz="1800" dirty="0">
                <a:solidFill>
                  <a:schemeClr val="accent1"/>
                </a:solidFill>
              </a:rPr>
              <a:t>Relevant Experience:</a:t>
            </a:r>
          </a:p>
          <a:p>
            <a:pPr lvl="1">
              <a:spcBef>
                <a:spcPts val="600"/>
              </a:spcBef>
              <a:spcAft>
                <a:spcPts val="600"/>
              </a:spcAft>
            </a:pPr>
            <a:r>
              <a:rPr lang="en-US" sz="1400" dirty="0">
                <a:solidFill>
                  <a:schemeClr val="accent1"/>
                </a:solidFill>
              </a:rPr>
              <a:t>Similar experience to the current requirements</a:t>
            </a:r>
          </a:p>
          <a:p>
            <a:pPr lvl="1">
              <a:spcBef>
                <a:spcPts val="600"/>
              </a:spcBef>
              <a:spcAft>
                <a:spcPts val="600"/>
              </a:spcAft>
            </a:pPr>
            <a:r>
              <a:rPr lang="en-US" sz="1400" dirty="0">
                <a:solidFill>
                  <a:schemeClr val="accent1"/>
                </a:solidFill>
              </a:rPr>
              <a:t>Similar actions as experience of the organization as a whole or its employees bid on the job</a:t>
            </a:r>
          </a:p>
          <a:p>
            <a:pPr>
              <a:spcBef>
                <a:spcPts val="600"/>
              </a:spcBef>
              <a:spcAft>
                <a:spcPts val="600"/>
              </a:spcAft>
            </a:pPr>
            <a:r>
              <a:rPr lang="en-US" sz="1800" dirty="0"/>
              <a:t>Corporate Experience: </a:t>
            </a:r>
          </a:p>
          <a:p>
            <a:pPr lvl="1">
              <a:spcBef>
                <a:spcPts val="600"/>
              </a:spcBef>
              <a:spcAft>
                <a:spcPts val="600"/>
              </a:spcAft>
            </a:pPr>
            <a:r>
              <a:rPr lang="en-US" sz="1400" dirty="0"/>
              <a:t>A section that can cite larger number of past performance contracts from the whole corporation, with lesser detail</a:t>
            </a:r>
          </a:p>
          <a:p>
            <a:pPr>
              <a:spcBef>
                <a:spcPts val="600"/>
              </a:spcBef>
              <a:spcAft>
                <a:spcPts val="600"/>
              </a:spcAft>
            </a:pPr>
            <a:endParaRPr lang="en-US" sz="1400" dirty="0"/>
          </a:p>
        </p:txBody>
      </p:sp>
      <p:sp>
        <p:nvSpPr>
          <p:cNvPr id="3" name="Title 2"/>
          <p:cNvSpPr>
            <a:spLocks noGrp="1"/>
          </p:cNvSpPr>
          <p:nvPr>
            <p:ph type="title"/>
          </p:nvPr>
        </p:nvSpPr>
        <p:spPr>
          <a:xfrm>
            <a:off x="358589" y="365125"/>
            <a:ext cx="5964574" cy="1041643"/>
          </a:xfrm>
        </p:spPr>
        <p:txBody>
          <a:bodyPr>
            <a:normAutofit fontScale="90000"/>
          </a:bodyPr>
          <a:lstStyle/>
          <a:p>
            <a:r>
              <a:rPr lang="en-US" dirty="0"/>
              <a:t>Experience vs. Past Performance</a:t>
            </a:r>
          </a:p>
        </p:txBody>
      </p:sp>
      <p:sp>
        <p:nvSpPr>
          <p:cNvPr id="5" name="Rectangle 4"/>
          <p:cNvSpPr/>
          <p:nvPr/>
        </p:nvSpPr>
        <p:spPr>
          <a:xfrm>
            <a:off x="478005" y="1550059"/>
            <a:ext cx="4739454" cy="584775"/>
          </a:xfrm>
          <a:prstGeom prst="rect">
            <a:avLst/>
          </a:prstGeom>
        </p:spPr>
        <p:txBody>
          <a:bodyPr wrap="square">
            <a:spAutoFit/>
          </a:bodyPr>
          <a:lstStyle/>
          <a:p>
            <a:pPr marL="0" lvl="1"/>
            <a:r>
              <a:rPr lang="en-US" sz="1600" i="1" dirty="0">
                <a:solidFill>
                  <a:schemeClr val="tx2"/>
                </a:solidFill>
              </a:rPr>
              <a:t>These distinctions are important to understand so that you can provide exactly what the customer requested</a:t>
            </a:r>
          </a:p>
        </p:txBody>
      </p:sp>
      <p:pic>
        <p:nvPicPr>
          <p:cNvPr id="7" name="Picture 6" descr="A puzzle of a person working on a computer&#10;&#10;Description automatically generated">
            <a:extLst>
              <a:ext uri="{FF2B5EF4-FFF2-40B4-BE49-F238E27FC236}">
                <a16:creationId xmlns:a16="http://schemas.microsoft.com/office/drawing/2014/main" id="{78970DD4-BF2D-D214-90EC-AB95F35EB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42304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9197" y="2282388"/>
            <a:ext cx="4297933" cy="4035966"/>
          </a:xfrm>
        </p:spPr>
        <p:txBody>
          <a:bodyPr>
            <a:noAutofit/>
          </a:bodyPr>
          <a:lstStyle/>
          <a:p>
            <a:pPr lvl="0"/>
            <a:r>
              <a:rPr lang="en-US" sz="1400" b="1" dirty="0">
                <a:solidFill>
                  <a:schemeClr val="tx2"/>
                </a:solidFill>
              </a:rPr>
              <a:t>Mistake #1: </a:t>
            </a:r>
            <a:r>
              <a:rPr lang="en-US" sz="1400" dirty="0"/>
              <a:t>Past Performance is a low-priority proposal task </a:t>
            </a:r>
          </a:p>
          <a:p>
            <a:pPr lvl="1"/>
            <a:r>
              <a:rPr lang="en-US" sz="1400" dirty="0"/>
              <a:t>“We can just repackage the material from other proposals or use AI for repackaging it without thorough post-processing”</a:t>
            </a:r>
          </a:p>
          <a:p>
            <a:pPr lvl="0"/>
            <a:r>
              <a:rPr lang="en-US" sz="1400" b="1" dirty="0">
                <a:solidFill>
                  <a:schemeClr val="tx2"/>
                </a:solidFill>
              </a:rPr>
              <a:t>Mistake #2: </a:t>
            </a:r>
            <a:r>
              <a:rPr lang="en-US" sz="1400" dirty="0"/>
              <a:t>Not pre-calling each reference, not pre-filling questionnaires, or pre-filling questionnaires incorrectly</a:t>
            </a:r>
          </a:p>
          <a:p>
            <a:pPr lvl="1"/>
            <a:r>
              <a:rPr lang="en-US" sz="1400" dirty="0"/>
              <a:t>“We know our customers, and are doing great and they know how well we did, so we assume they will give us a great reference and take their time and effort to fill the questionnaires”</a:t>
            </a:r>
          </a:p>
          <a:p>
            <a:pPr fontAlgn="base">
              <a:spcAft>
                <a:spcPct val="0"/>
              </a:spcAft>
            </a:pPr>
            <a:r>
              <a:rPr lang="en-US" sz="1400" b="1" dirty="0">
                <a:solidFill>
                  <a:schemeClr val="tx2"/>
                </a:solidFill>
              </a:rPr>
              <a:t>Mistake #3: </a:t>
            </a:r>
            <a:r>
              <a:rPr lang="en-US" sz="1400" dirty="0"/>
              <a:t>Not using past performance information throughout the proposal to substantiate claims</a:t>
            </a:r>
          </a:p>
          <a:p>
            <a:pPr lvl="1" fontAlgn="base">
              <a:spcAft>
                <a:spcPct val="0"/>
              </a:spcAft>
              <a:buClr>
                <a:schemeClr val="accent1"/>
              </a:buClr>
            </a:pPr>
            <a:r>
              <a:rPr lang="en-US" sz="1400" dirty="0"/>
              <a:t>“There is a dedicated past performance section, and the evaluators can find it all there in one place”</a:t>
            </a:r>
          </a:p>
          <a:p>
            <a:pPr lvl="1"/>
            <a:endParaRPr lang="en-US" sz="1400" dirty="0"/>
          </a:p>
          <a:p>
            <a:pPr lvl="0"/>
            <a:endParaRPr lang="en-US" sz="1400" dirty="0"/>
          </a:p>
          <a:p>
            <a:endParaRPr lang="en-US" sz="1400" dirty="0"/>
          </a:p>
        </p:txBody>
      </p:sp>
      <p:sp>
        <p:nvSpPr>
          <p:cNvPr id="3" name="Title 2"/>
          <p:cNvSpPr>
            <a:spLocks noGrp="1"/>
          </p:cNvSpPr>
          <p:nvPr>
            <p:ph type="title"/>
          </p:nvPr>
        </p:nvSpPr>
        <p:spPr>
          <a:xfrm>
            <a:off x="686444" y="374090"/>
            <a:ext cx="4584803" cy="1041643"/>
          </a:xfrm>
        </p:spPr>
        <p:txBody>
          <a:bodyPr>
            <a:noAutofit/>
          </a:bodyPr>
          <a:lstStyle/>
          <a:p>
            <a:r>
              <a:rPr lang="en-US" sz="3600" dirty="0"/>
              <a:t>Past Performance Mistakes </a:t>
            </a:r>
          </a:p>
        </p:txBody>
      </p:sp>
      <p:sp>
        <p:nvSpPr>
          <p:cNvPr id="5" name="Rectangle 4"/>
          <p:cNvSpPr/>
          <p:nvPr/>
        </p:nvSpPr>
        <p:spPr>
          <a:xfrm>
            <a:off x="686444" y="1596415"/>
            <a:ext cx="4584803" cy="584775"/>
          </a:xfrm>
          <a:prstGeom prst="rect">
            <a:avLst/>
          </a:prstGeom>
        </p:spPr>
        <p:txBody>
          <a:bodyPr wrap="square">
            <a:spAutoFit/>
          </a:bodyPr>
          <a:lstStyle/>
          <a:p>
            <a:r>
              <a:rPr lang="en-US" sz="1600" i="1" dirty="0">
                <a:solidFill>
                  <a:schemeClr val="tx2"/>
                </a:solidFill>
              </a:rPr>
              <a:t>Past performance now has become equal or greater in weighting with technical, management, and cost</a:t>
            </a:r>
          </a:p>
        </p:txBody>
      </p:sp>
      <p:pic>
        <p:nvPicPr>
          <p:cNvPr id="7" name="Picture 6" descr="A person in a suit holding his head&#10;&#10;Description automatically generated">
            <a:extLst>
              <a:ext uri="{FF2B5EF4-FFF2-40B4-BE49-F238E27FC236}">
                <a16:creationId xmlns:a16="http://schemas.microsoft.com/office/drawing/2014/main" id="{DBFFA76F-D665-031E-E326-84CB6FA3C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84620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6405" y="2483188"/>
            <a:ext cx="3766739" cy="4233862"/>
          </a:xfrm>
        </p:spPr>
        <p:txBody>
          <a:bodyPr>
            <a:normAutofit/>
          </a:bodyPr>
          <a:lstStyle/>
          <a:p>
            <a:pPr lvl="0"/>
            <a:r>
              <a:rPr lang="en-US" sz="1600" b="1" dirty="0">
                <a:solidFill>
                  <a:schemeClr val="tx2"/>
                </a:solidFill>
              </a:rPr>
              <a:t>Mistake #4: </a:t>
            </a:r>
            <a:r>
              <a:rPr lang="en-US" sz="1800" dirty="0"/>
              <a:t>Letting reviewers get away with a cursory review of past performance sections, as an afterthought</a:t>
            </a:r>
          </a:p>
          <a:p>
            <a:pPr marL="457200" lvl="1">
              <a:lnSpc>
                <a:spcPct val="100000"/>
              </a:lnSpc>
            </a:pPr>
            <a:r>
              <a:rPr lang="en-US" sz="1800" dirty="0"/>
              <a:t>“We have more important sections to review – we just ran out of time”</a:t>
            </a:r>
          </a:p>
          <a:p>
            <a:pPr lvl="0"/>
            <a:r>
              <a:rPr lang="en-US" sz="1600" b="1" dirty="0">
                <a:solidFill>
                  <a:schemeClr val="tx2"/>
                </a:solidFill>
              </a:rPr>
              <a:t>Mistake #5: </a:t>
            </a:r>
            <a:r>
              <a:rPr lang="en-US" sz="1800" dirty="0"/>
              <a:t>Ignoring the impact of what’s published in the CPARS</a:t>
            </a:r>
            <a:endParaRPr lang="en-US" sz="2400" dirty="0"/>
          </a:p>
          <a:p>
            <a:pPr marL="457200" lvl="1">
              <a:lnSpc>
                <a:spcPct val="100000"/>
              </a:lnSpc>
            </a:pPr>
            <a:r>
              <a:rPr lang="en-US" sz="1800" dirty="0"/>
              <a:t>“We have “Satisfactory” for our past performance but don’t spend much effort on writing a compelling narrative”</a:t>
            </a:r>
          </a:p>
        </p:txBody>
      </p:sp>
      <p:sp>
        <p:nvSpPr>
          <p:cNvPr id="3" name="Title 2"/>
          <p:cNvSpPr>
            <a:spLocks noGrp="1"/>
          </p:cNvSpPr>
          <p:nvPr>
            <p:ph type="title"/>
          </p:nvPr>
        </p:nvSpPr>
        <p:spPr>
          <a:xfrm>
            <a:off x="463982" y="373408"/>
            <a:ext cx="5484963" cy="1041643"/>
          </a:xfrm>
        </p:spPr>
        <p:txBody>
          <a:bodyPr>
            <a:normAutofit/>
          </a:bodyPr>
          <a:lstStyle/>
          <a:p>
            <a:r>
              <a:rPr lang="en-US" dirty="0"/>
              <a:t>More Mistakes </a:t>
            </a:r>
          </a:p>
        </p:txBody>
      </p:sp>
      <p:pic>
        <p:nvPicPr>
          <p:cNvPr id="6" name="Picture 5" descr="mistake.bmp"/>
          <p:cNvPicPr>
            <a:picLocks noChangeAspect="1"/>
          </p:cNvPicPr>
          <p:nvPr/>
        </p:nvPicPr>
        <p:blipFill>
          <a:blip r:embed="rId2"/>
          <a:stretch>
            <a:fillRect/>
          </a:stretch>
        </p:blipFill>
        <p:spPr>
          <a:xfrm>
            <a:off x="4230721" y="1559858"/>
            <a:ext cx="7961279" cy="5298142"/>
          </a:xfrm>
          <a:prstGeom prst="rect">
            <a:avLst/>
          </a:prstGeom>
        </p:spPr>
      </p:pic>
      <p:sp>
        <p:nvSpPr>
          <p:cNvPr id="7" name="Rectangle 6"/>
          <p:cNvSpPr/>
          <p:nvPr/>
        </p:nvSpPr>
        <p:spPr>
          <a:xfrm>
            <a:off x="463982" y="1559858"/>
            <a:ext cx="3766739" cy="646331"/>
          </a:xfrm>
          <a:prstGeom prst="rect">
            <a:avLst/>
          </a:prstGeom>
        </p:spPr>
        <p:txBody>
          <a:bodyPr wrap="square">
            <a:spAutoFit/>
          </a:bodyPr>
          <a:lstStyle/>
          <a:p>
            <a:r>
              <a:rPr lang="en-US" i="1" dirty="0">
                <a:solidFill>
                  <a:schemeClr val="tx2"/>
                </a:solidFill>
              </a:rPr>
              <a:t>Often, the government allocates up to 50% of weight to past performance</a:t>
            </a:r>
          </a:p>
        </p:txBody>
      </p:sp>
    </p:spTree>
    <p:extLst>
      <p:ext uri="{BB962C8B-B14F-4D97-AF65-F5344CB8AC3E}">
        <p14:creationId xmlns:p14="http://schemas.microsoft.com/office/powerpoint/2010/main" val="193410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378" y="316176"/>
            <a:ext cx="4580964" cy="1041643"/>
          </a:xfrm>
        </p:spPr>
        <p:txBody>
          <a:bodyPr>
            <a:noAutofit/>
          </a:bodyPr>
          <a:lstStyle/>
          <a:p>
            <a:r>
              <a:rPr lang="en-US" sz="3600" dirty="0"/>
              <a:t>What If You Don’t Have Past Performance?</a:t>
            </a:r>
          </a:p>
        </p:txBody>
      </p:sp>
      <p:sp>
        <p:nvSpPr>
          <p:cNvPr id="3" name="Content Placeholder 2"/>
          <p:cNvSpPr>
            <a:spLocks noGrp="1"/>
          </p:cNvSpPr>
          <p:nvPr>
            <p:ph idx="1"/>
          </p:nvPr>
        </p:nvSpPr>
        <p:spPr>
          <a:xfrm>
            <a:off x="457201" y="2105971"/>
            <a:ext cx="4787152" cy="4160354"/>
          </a:xfrm>
        </p:spPr>
        <p:txBody>
          <a:bodyPr>
            <a:noAutofit/>
          </a:bodyPr>
          <a:lstStyle/>
          <a:p>
            <a:pPr>
              <a:spcBef>
                <a:spcPts val="600"/>
              </a:spcBef>
            </a:pPr>
            <a:r>
              <a:rPr lang="en-US" sz="1600" dirty="0"/>
              <a:t>If you don't have past performance or submit less than the number of past performances required, you will not be downgraded</a:t>
            </a:r>
          </a:p>
          <a:p>
            <a:pPr lvl="1">
              <a:spcBef>
                <a:spcPts val="600"/>
              </a:spcBef>
            </a:pPr>
            <a:r>
              <a:rPr lang="en-US" sz="1400" dirty="0"/>
              <a:t>You will be scored "NEUTRAL“ (or get a “PASS” in an LPTA source selection)</a:t>
            </a:r>
          </a:p>
          <a:p>
            <a:pPr lvl="1">
              <a:spcBef>
                <a:spcPts val="600"/>
              </a:spcBef>
            </a:pPr>
            <a:r>
              <a:rPr lang="en-US" sz="1400" dirty="0"/>
              <a:t>If your competitors have past performance and you don't, then they will simply outscore you</a:t>
            </a:r>
          </a:p>
          <a:p>
            <a:pPr>
              <a:spcBef>
                <a:spcPts val="600"/>
              </a:spcBef>
            </a:pPr>
            <a:r>
              <a:rPr lang="en-US" sz="1600" dirty="0"/>
              <a:t>In a small business, principals’ individual past performance may count, as well as key personnel’s bid on the project</a:t>
            </a:r>
          </a:p>
          <a:p>
            <a:pPr lvl="1">
              <a:spcBef>
                <a:spcPts val="600"/>
              </a:spcBef>
            </a:pPr>
            <a:r>
              <a:rPr lang="en-US" sz="1400" dirty="0"/>
              <a:t>It doesn't necessarily mean resumes – it means projects they performed on, if the customer can remember them and give them a reference</a:t>
            </a:r>
          </a:p>
          <a:p>
            <a:pPr lvl="1">
              <a:spcBef>
                <a:spcPts val="600"/>
              </a:spcBef>
            </a:pPr>
            <a:r>
              <a:rPr lang="en-US" sz="1400" dirty="0"/>
              <a:t>It doesn't count as highly as your company's past performance, if at all</a:t>
            </a:r>
          </a:p>
          <a:p>
            <a:pPr>
              <a:spcBef>
                <a:spcPts val="600"/>
              </a:spcBef>
            </a:pPr>
            <a:r>
              <a:rPr lang="en-US" sz="1600" dirty="0"/>
              <a:t>Joint venture or a Contractor Teaming Arrangement (CTA) is a solution when only the prime’s past performance counts</a:t>
            </a:r>
          </a:p>
          <a:p>
            <a:pPr>
              <a:spcBef>
                <a:spcPts val="600"/>
              </a:spcBef>
            </a:pPr>
            <a:endParaRPr lang="en-US" sz="1600" dirty="0"/>
          </a:p>
        </p:txBody>
      </p:sp>
      <p:sp>
        <p:nvSpPr>
          <p:cNvPr id="4" name="Rectangle 3"/>
          <p:cNvSpPr/>
          <p:nvPr/>
        </p:nvSpPr>
        <p:spPr>
          <a:xfrm>
            <a:off x="457201" y="1540325"/>
            <a:ext cx="4876799" cy="646331"/>
          </a:xfrm>
          <a:prstGeom prst="rect">
            <a:avLst/>
          </a:prstGeom>
        </p:spPr>
        <p:txBody>
          <a:bodyPr wrap="square">
            <a:spAutoFit/>
          </a:bodyPr>
          <a:lstStyle/>
          <a:p>
            <a:pPr marL="0" lvl="1"/>
            <a:r>
              <a:rPr lang="en-US" i="1" dirty="0">
                <a:solidFill>
                  <a:schemeClr val="tx2"/>
                </a:solidFill>
              </a:rPr>
              <a:t>This may be the case with companies just entering the market</a:t>
            </a:r>
          </a:p>
        </p:txBody>
      </p:sp>
      <p:pic>
        <p:nvPicPr>
          <p:cNvPr id="6" name="Picture 5" descr="A person standing in a circle&#10;&#10;Description automatically generated">
            <a:extLst>
              <a:ext uri="{FF2B5EF4-FFF2-40B4-BE49-F238E27FC236}">
                <a16:creationId xmlns:a16="http://schemas.microsoft.com/office/drawing/2014/main" id="{18AFEAB8-3C21-9346-3371-011DBFD2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626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176248" cy="1041643"/>
          </a:xfrm>
        </p:spPr>
        <p:txBody>
          <a:bodyPr>
            <a:normAutofit fontScale="90000"/>
          </a:bodyPr>
          <a:lstStyle/>
          <a:p>
            <a:r>
              <a:rPr lang="en-US" dirty="0"/>
              <a:t>Past Performance Data Call Template Example</a:t>
            </a:r>
          </a:p>
        </p:txBody>
      </p:sp>
      <p:sp>
        <p:nvSpPr>
          <p:cNvPr id="3" name="Content Placeholder 2"/>
          <p:cNvSpPr>
            <a:spLocks noGrp="1"/>
          </p:cNvSpPr>
          <p:nvPr>
            <p:ph idx="1"/>
          </p:nvPr>
        </p:nvSpPr>
        <p:spPr>
          <a:xfrm>
            <a:off x="941294" y="2196388"/>
            <a:ext cx="10748681" cy="3573936"/>
          </a:xfrm>
        </p:spPr>
        <p:txBody>
          <a:bodyPr>
            <a:noAutofit/>
          </a:bodyPr>
          <a:lstStyle/>
          <a:p>
            <a:pPr marL="0" indent="0">
              <a:buNone/>
            </a:pPr>
            <a:r>
              <a:rPr lang="en-US" sz="1800" dirty="0">
                <a:solidFill>
                  <a:schemeClr val="tx2">
                    <a:lumMod val="50000"/>
                  </a:schemeClr>
                </a:solidFill>
              </a:rPr>
              <a:t>Team,</a:t>
            </a:r>
          </a:p>
          <a:p>
            <a:pPr marL="0" indent="0">
              <a:buNone/>
            </a:pPr>
            <a:r>
              <a:rPr lang="en-US" sz="1800" dirty="0">
                <a:solidFill>
                  <a:schemeClr val="tx2">
                    <a:lumMod val="50000"/>
                  </a:schemeClr>
                </a:solidFill>
              </a:rPr>
              <a:t>We are beginning the selection process for </a:t>
            </a:r>
            <a:r>
              <a:rPr lang="en-US" sz="1800" dirty="0">
                <a:solidFill>
                  <a:schemeClr val="tx2">
                    <a:lumMod val="50000"/>
                  </a:schemeClr>
                </a:solidFill>
                <a:highlight>
                  <a:srgbClr val="FFFF00"/>
                </a:highlight>
              </a:rPr>
              <a:t>[number]</a:t>
            </a:r>
            <a:r>
              <a:rPr lang="en-US" sz="1800" dirty="0">
                <a:solidFill>
                  <a:schemeClr val="tx2">
                    <a:lumMod val="50000"/>
                  </a:schemeClr>
                </a:solidFill>
              </a:rPr>
              <a:t> of our team’s most impactful past performance references. </a:t>
            </a:r>
            <a:r>
              <a:rPr lang="en-US" sz="1800" b="1" dirty="0">
                <a:solidFill>
                  <a:schemeClr val="tx2">
                    <a:lumMod val="50000"/>
                  </a:schemeClr>
                </a:solidFill>
              </a:rPr>
              <a:t>Please read the attached instructions carefully.</a:t>
            </a:r>
            <a:r>
              <a:rPr lang="en-US" sz="1800" dirty="0">
                <a:solidFill>
                  <a:schemeClr val="tx2">
                    <a:lumMod val="50000"/>
                  </a:schemeClr>
                </a:solidFill>
              </a:rPr>
              <a:t> At this stage, we're only gathering essential data that you likely have at hand (“canned” past performances), plus a bit of extra input. This initial collection aims to streamline our selection process and ensure we only delve deeper into the most promising references. Please, fill out the attached template for your candidate past performance reference(s).</a:t>
            </a:r>
          </a:p>
          <a:p>
            <a:pPr marL="0" indent="0">
              <a:buNone/>
            </a:pPr>
            <a:r>
              <a:rPr lang="en-US" sz="1800" dirty="0">
                <a:solidFill>
                  <a:schemeClr val="tx2">
                    <a:lumMod val="50000"/>
                  </a:schemeClr>
                </a:solidFill>
              </a:rPr>
              <a:t>Submit your information by </a:t>
            </a:r>
            <a:r>
              <a:rPr lang="en-US" sz="1800" dirty="0">
                <a:solidFill>
                  <a:schemeClr val="tx2">
                    <a:lumMod val="50000"/>
                  </a:schemeClr>
                </a:solidFill>
                <a:highlight>
                  <a:srgbClr val="FFFF00"/>
                </a:highlight>
              </a:rPr>
              <a:t>[Time] [Time Zone]</a:t>
            </a:r>
            <a:r>
              <a:rPr lang="en-US" sz="1800" dirty="0">
                <a:solidFill>
                  <a:schemeClr val="tx2">
                    <a:lumMod val="50000"/>
                  </a:schemeClr>
                </a:solidFill>
              </a:rPr>
              <a:t> on </a:t>
            </a:r>
            <a:r>
              <a:rPr lang="en-US" sz="1800" dirty="0">
                <a:solidFill>
                  <a:schemeClr val="tx2">
                    <a:lumMod val="50000"/>
                  </a:schemeClr>
                </a:solidFill>
                <a:highlight>
                  <a:srgbClr val="FFFF00"/>
                </a:highlight>
              </a:rPr>
              <a:t>[Weekday]</a:t>
            </a:r>
            <a:r>
              <a:rPr lang="en-US" sz="1800" dirty="0">
                <a:solidFill>
                  <a:schemeClr val="tx2">
                    <a:lumMod val="50000"/>
                  </a:schemeClr>
                </a:solidFill>
              </a:rPr>
              <a:t>, </a:t>
            </a:r>
            <a:r>
              <a:rPr lang="en-US" sz="1800" dirty="0">
                <a:solidFill>
                  <a:schemeClr val="tx2">
                    <a:lumMod val="50000"/>
                  </a:schemeClr>
                </a:solidFill>
                <a:highlight>
                  <a:srgbClr val="FFFF00"/>
                </a:highlight>
              </a:rPr>
              <a:t>[Date]</a:t>
            </a:r>
            <a:r>
              <a:rPr lang="en-US" sz="1800" dirty="0">
                <a:solidFill>
                  <a:schemeClr val="tx2">
                    <a:lumMod val="50000"/>
                  </a:schemeClr>
                </a:solidFill>
              </a:rPr>
              <a:t>. Please post your responses in the following folder: </a:t>
            </a:r>
            <a:r>
              <a:rPr lang="en-US" sz="1800" b="1" dirty="0">
                <a:solidFill>
                  <a:schemeClr val="tx2">
                    <a:lumMod val="50000"/>
                  </a:schemeClr>
                </a:solidFill>
              </a:rPr>
              <a:t>05 Drafts </a:t>
            </a:r>
            <a:r>
              <a:rPr lang="en-US" sz="1800" dirty="0">
                <a:solidFill>
                  <a:schemeClr val="tx2">
                    <a:lumMod val="50000"/>
                  </a:schemeClr>
                </a:solidFill>
              </a:rPr>
              <a:t>-&gt; </a:t>
            </a:r>
            <a:r>
              <a:rPr lang="en-US" sz="1800" b="1" dirty="0">
                <a:solidFill>
                  <a:schemeClr val="tx2">
                    <a:lumMod val="50000"/>
                  </a:schemeClr>
                </a:solidFill>
              </a:rPr>
              <a:t>02 Canned Past Performances </a:t>
            </a:r>
            <a:r>
              <a:rPr lang="en-US" sz="1800" dirty="0">
                <a:solidFill>
                  <a:schemeClr val="tx2">
                    <a:lumMod val="50000"/>
                  </a:schemeClr>
                </a:solidFill>
              </a:rPr>
              <a:t>or directly via this link: </a:t>
            </a:r>
            <a:r>
              <a:rPr lang="en-US" sz="1800" dirty="0">
                <a:solidFill>
                  <a:schemeClr val="tx2">
                    <a:lumMod val="50000"/>
                  </a:schemeClr>
                </a:solidFill>
                <a:highlight>
                  <a:srgbClr val="FFFF00"/>
                </a:highlight>
              </a:rPr>
              <a:t>[Link]</a:t>
            </a:r>
            <a:r>
              <a:rPr lang="en-US" sz="1800" dirty="0">
                <a:solidFill>
                  <a:schemeClr val="tx2">
                    <a:lumMod val="50000"/>
                  </a:schemeClr>
                </a:solidFill>
              </a:rPr>
              <a:t>.</a:t>
            </a:r>
          </a:p>
          <a:p>
            <a:pPr marL="0" indent="0">
              <a:buNone/>
            </a:pPr>
            <a:r>
              <a:rPr lang="en-US" sz="1800" dirty="0">
                <a:solidFill>
                  <a:schemeClr val="tx2">
                    <a:lumMod val="50000"/>
                  </a:schemeClr>
                </a:solidFill>
              </a:rPr>
              <a:t>I understand this is an expedited request, and I appreciate your prompt cooperation. Should you have any questions or need assistance, I am available at </a:t>
            </a:r>
            <a:r>
              <a:rPr lang="en-US" sz="1800" dirty="0">
                <a:solidFill>
                  <a:schemeClr val="tx2">
                    <a:lumMod val="50000"/>
                  </a:schemeClr>
                </a:solidFill>
                <a:highlight>
                  <a:srgbClr val="FFFF00"/>
                </a:highlight>
              </a:rPr>
              <a:t>[Cell Number]</a:t>
            </a:r>
            <a:r>
              <a:rPr lang="en-US" sz="1800" dirty="0">
                <a:solidFill>
                  <a:schemeClr val="tx2">
                    <a:lumMod val="50000"/>
                  </a:schemeClr>
                </a:solidFill>
              </a:rPr>
              <a:t> or </a:t>
            </a:r>
            <a:r>
              <a:rPr lang="en-US" sz="1800" dirty="0">
                <a:solidFill>
                  <a:schemeClr val="tx2">
                    <a:lumMod val="50000"/>
                  </a:schemeClr>
                </a:solidFill>
                <a:highlight>
                  <a:srgbClr val="FFFF00"/>
                </a:highlight>
              </a:rPr>
              <a:t>[Email Address]</a:t>
            </a:r>
            <a:r>
              <a:rPr lang="en-US" sz="1800" dirty="0">
                <a:solidFill>
                  <a:schemeClr val="tx2">
                    <a:lumMod val="50000"/>
                  </a:schemeClr>
                </a:solidFill>
              </a:rPr>
              <a:t>.</a:t>
            </a:r>
          </a:p>
          <a:p>
            <a:pPr marL="0" indent="0">
              <a:buNone/>
            </a:pPr>
            <a:r>
              <a:rPr lang="en-US" sz="1800" dirty="0">
                <a:solidFill>
                  <a:schemeClr val="tx2">
                    <a:lumMod val="50000"/>
                  </a:schemeClr>
                </a:solidFill>
              </a:rPr>
              <a:t>Your prompt response is important to our next steps, so thank you in advance for your attention to this matter.</a:t>
            </a:r>
          </a:p>
          <a:p>
            <a:pPr marL="0" indent="0">
              <a:buNone/>
            </a:pPr>
            <a:r>
              <a:rPr lang="en-US" sz="1800" dirty="0">
                <a:solidFill>
                  <a:schemeClr val="tx2">
                    <a:lumMod val="50000"/>
                  </a:schemeClr>
                </a:solidFill>
              </a:rPr>
              <a:t>Best regards,</a:t>
            </a:r>
          </a:p>
          <a:p>
            <a:pPr marL="0" indent="0">
              <a:buNone/>
            </a:pPr>
            <a:r>
              <a:rPr lang="en-US" sz="1800" dirty="0">
                <a:solidFill>
                  <a:schemeClr val="tx2">
                    <a:lumMod val="50000"/>
                  </a:schemeClr>
                </a:solidFill>
                <a:highlight>
                  <a:srgbClr val="FFFF00"/>
                </a:highlight>
              </a:rPr>
              <a:t>[Your Name]</a:t>
            </a:r>
            <a:endParaRPr lang="en-US" sz="1800" dirty="0">
              <a:solidFill>
                <a:schemeClr val="tx2"/>
              </a:solidFill>
              <a:highlight>
                <a:srgbClr val="FFFF00"/>
              </a:highlight>
            </a:endParaRPr>
          </a:p>
        </p:txBody>
      </p:sp>
      <p:sp>
        <p:nvSpPr>
          <p:cNvPr id="4" name="Rectangle 3"/>
          <p:cNvSpPr/>
          <p:nvPr/>
        </p:nvSpPr>
        <p:spPr>
          <a:xfrm>
            <a:off x="838198" y="1550057"/>
            <a:ext cx="10851777" cy="646331"/>
          </a:xfrm>
          <a:prstGeom prst="rect">
            <a:avLst/>
          </a:prstGeom>
        </p:spPr>
        <p:txBody>
          <a:bodyPr wrap="square">
            <a:spAutoFit/>
          </a:bodyPr>
          <a:lstStyle/>
          <a:p>
            <a:pPr marL="0" lvl="1"/>
            <a:r>
              <a:rPr lang="en-US" i="1" dirty="0">
                <a:solidFill>
                  <a:schemeClr val="tx2"/>
                </a:solidFill>
              </a:rPr>
              <a:t>At the CONOPS stage or immediately after the solicitation issuance before the template has been built, you may want to review your teammates past performance early to ensure suitability </a:t>
            </a:r>
          </a:p>
        </p:txBody>
      </p:sp>
    </p:spTree>
    <p:extLst>
      <p:ext uri="{BB962C8B-B14F-4D97-AF65-F5344CB8AC3E}">
        <p14:creationId xmlns:p14="http://schemas.microsoft.com/office/powerpoint/2010/main" val="288684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44" y="535739"/>
            <a:ext cx="8520113" cy="600075"/>
          </a:xfrm>
        </p:spPr>
        <p:txBody>
          <a:bodyPr>
            <a:normAutofit fontScale="90000"/>
          </a:bodyPr>
          <a:lstStyle/>
          <a:p>
            <a:r>
              <a:rPr lang="en-US" dirty="0"/>
              <a:t>Past Performance Data Call Table Example</a:t>
            </a:r>
          </a:p>
        </p:txBody>
      </p:sp>
      <p:sp>
        <p:nvSpPr>
          <p:cNvPr id="5" name="Rectangle 4"/>
          <p:cNvSpPr/>
          <p:nvPr/>
        </p:nvSpPr>
        <p:spPr>
          <a:xfrm>
            <a:off x="674544" y="1655207"/>
            <a:ext cx="1880397" cy="2585323"/>
          </a:xfrm>
          <a:prstGeom prst="rect">
            <a:avLst/>
          </a:prstGeom>
        </p:spPr>
        <p:txBody>
          <a:bodyPr wrap="square">
            <a:spAutoFit/>
          </a:bodyPr>
          <a:lstStyle/>
          <a:p>
            <a:pPr marL="0" lvl="1"/>
            <a:r>
              <a:rPr lang="en-US" i="1" dirty="0">
                <a:solidFill>
                  <a:schemeClr val="tx2"/>
                </a:solidFill>
              </a:rPr>
              <a:t>The most important point to remember is to ask about what kind of reference would they believe they would get from their customer</a:t>
            </a:r>
          </a:p>
        </p:txBody>
      </p:sp>
      <p:graphicFrame>
        <p:nvGraphicFramePr>
          <p:cNvPr id="4" name="Table 3">
            <a:extLst>
              <a:ext uri="{FF2B5EF4-FFF2-40B4-BE49-F238E27FC236}">
                <a16:creationId xmlns:a16="http://schemas.microsoft.com/office/drawing/2014/main" id="{BE30471E-C1E6-BE4E-2CFD-012EE80E53FE}"/>
              </a:ext>
            </a:extLst>
          </p:cNvPr>
          <p:cNvGraphicFramePr>
            <a:graphicFrameLocks noGrp="1"/>
          </p:cNvGraphicFramePr>
          <p:nvPr>
            <p:extLst>
              <p:ext uri="{D42A27DB-BD31-4B8C-83A1-F6EECF244321}">
                <p14:modId xmlns:p14="http://schemas.microsoft.com/office/powerpoint/2010/main" val="393169740"/>
              </p:ext>
            </p:extLst>
          </p:nvPr>
        </p:nvGraphicFramePr>
        <p:xfrm>
          <a:off x="2752164" y="1655207"/>
          <a:ext cx="8875060" cy="4569206"/>
        </p:xfrm>
        <a:graphic>
          <a:graphicData uri="http://schemas.openxmlformats.org/drawingml/2006/table">
            <a:tbl>
              <a:tblPr firstRow="1" firstCol="1" bandRow="1"/>
              <a:tblGrid>
                <a:gridCol w="5400798">
                  <a:extLst>
                    <a:ext uri="{9D8B030D-6E8A-4147-A177-3AD203B41FA5}">
                      <a16:colId xmlns:a16="http://schemas.microsoft.com/office/drawing/2014/main" val="1956598083"/>
                    </a:ext>
                  </a:extLst>
                </a:gridCol>
                <a:gridCol w="3474262">
                  <a:extLst>
                    <a:ext uri="{9D8B030D-6E8A-4147-A177-3AD203B41FA5}">
                      <a16:colId xmlns:a16="http://schemas.microsoft.com/office/drawing/2014/main" val="1465336350"/>
                    </a:ext>
                  </a:extLst>
                </a:gridCol>
              </a:tblGrid>
              <a:tr h="163775">
                <a:tc>
                  <a:txBody>
                    <a:bodyPr/>
                    <a:lstStyle/>
                    <a:p>
                      <a:pPr marL="0" marR="0">
                        <a:lnSpc>
                          <a:spcPct val="107000"/>
                        </a:lnSpc>
                        <a:spcBef>
                          <a:spcPts val="0"/>
                        </a:spcBef>
                        <a:spcAft>
                          <a:spcPts val="0"/>
                        </a:spcAft>
                      </a:pPr>
                      <a:r>
                        <a:rPr lang="en-US" sz="1300" dirty="0">
                          <a:solidFill>
                            <a:srgbClr val="000000"/>
                          </a:solidFill>
                          <a:effectLst/>
                          <a:latin typeface="+mn-lt"/>
                          <a:ea typeface="Aptos" panose="020B0004020202020204" pitchFamily="34" charset="0"/>
                          <a:cs typeface="Times New Roman" panose="02020603050405020304" pitchFamily="18" charset="0"/>
                        </a:rPr>
                        <a:t>1. Program Name</a:t>
                      </a:r>
                      <a:endParaRPr lang="en-US" sz="1300" dirty="0">
                        <a:effectLst/>
                        <a:latin typeface="+mn-lt"/>
                        <a:ea typeface="Aptos" panose="020B0004020202020204" pitchFamily="34" charset="0"/>
                        <a:cs typeface="Times New Roman" panose="02020603050405020304" pitchFamily="18" charset="0"/>
                      </a:endParaRP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3685474431"/>
                  </a:ext>
                </a:extLst>
              </a:tr>
              <a:tr h="333375">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2. Government Agency (Prime), or Sub and include Prime’s Name and Government Agency</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7183794"/>
                  </a:ext>
                </a:extLst>
              </a:tr>
              <a:tr h="333375">
                <a:tc>
                  <a:txBody>
                    <a:bodyPr/>
                    <a:lstStyle/>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3. Awarded and final price/cost (rounded to the nearest million if necessary – this will help us judge the size)</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8111733"/>
                  </a:ext>
                </a:extLst>
              </a:tr>
              <a:tr h="386378">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4. Period of performance (This will help us determine how recent is this project, and whether you have been performing long enough)</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397028"/>
                  </a:ext>
                </a:extLst>
              </a:tr>
              <a:tr h="735106">
                <a:tc>
                  <a:txBody>
                    <a:bodyPr/>
                    <a:lstStyle/>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5. Is this project being/was delivered on schedule, budget, and within technical requirements? (We will need to figure out whether there were any schedule or other sorts of problems encountered. Ideally we would like a program without any slippages or problems).</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9694078"/>
                  </a:ext>
                </a:extLst>
              </a:tr>
              <a:tr h="412888">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6. In your own words, why do you believe this past performance is relevant to  [the name of the current pursuit]?</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8789072"/>
                  </a:ext>
                </a:extLst>
              </a:tr>
              <a:tr h="385044">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7. In your own words, why do you believe this is a great past performance to use in this proposal and why should we pick it over all the other references?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0656873"/>
                  </a:ext>
                </a:extLst>
              </a:tr>
              <a:tr h="312377">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8. Do you have a highly rated CPARS record or will this customer give you a glowing reference on this past performance project when filling out the questionnaire?</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30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5830181"/>
                  </a:ext>
                </a:extLst>
              </a:tr>
              <a:tr h="241451">
                <a:tc gridSpan="2">
                  <a:txBody>
                    <a:bodyPr/>
                    <a:lstStyle/>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9. Please, insert or attach whatever “canned” narrative you already have for this past performance for us to learn more about this reference.</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21404651"/>
                  </a:ext>
                </a:extLst>
              </a:tr>
              <a:tr h="333375">
                <a:tc gridSpan="2">
                  <a:txBody>
                    <a:bodyPr/>
                    <a:lstStyle/>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1300" dirty="0">
                          <a:effectLst/>
                          <a:latin typeface="+mn-lt"/>
                          <a:ea typeface="Aptos" panose="020B0004020202020204" pitchFamily="34" charset="0"/>
                          <a:cs typeface="Times New Roman" panose="02020603050405020304" pitchFamily="18" charset="0"/>
                        </a:rPr>
                        <a:t> </a:t>
                      </a:r>
                    </a:p>
                  </a:txBody>
                  <a:tcPr marL="64838" marR="648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715367360"/>
                  </a:ext>
                </a:extLst>
              </a:tr>
            </a:tbl>
          </a:graphicData>
        </a:graphic>
      </p:graphicFrame>
    </p:spTree>
    <p:extLst>
      <p:ext uri="{BB962C8B-B14F-4D97-AF65-F5344CB8AC3E}">
        <p14:creationId xmlns:p14="http://schemas.microsoft.com/office/powerpoint/2010/main" val="284211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1" y="426129"/>
            <a:ext cx="5971309" cy="600075"/>
          </a:xfrm>
        </p:spPr>
        <p:txBody>
          <a:bodyPr>
            <a:normAutofit fontScale="90000"/>
          </a:bodyPr>
          <a:lstStyle/>
          <a:p>
            <a:r>
              <a:rPr lang="en-US" dirty="0"/>
              <a:t>Building a Past Performance Template</a:t>
            </a:r>
          </a:p>
        </p:txBody>
      </p:sp>
      <p:sp>
        <p:nvSpPr>
          <p:cNvPr id="3" name="Content Placeholder 2"/>
          <p:cNvSpPr>
            <a:spLocks noGrp="1"/>
          </p:cNvSpPr>
          <p:nvPr>
            <p:ph idx="1"/>
          </p:nvPr>
        </p:nvSpPr>
        <p:spPr>
          <a:xfrm>
            <a:off x="858980" y="2228147"/>
            <a:ext cx="5846619" cy="4391025"/>
          </a:xfrm>
        </p:spPr>
        <p:txBody>
          <a:bodyPr/>
          <a:lstStyle/>
          <a:p>
            <a:pPr lvl="0"/>
            <a:r>
              <a:rPr lang="en-US" sz="1800" dirty="0"/>
              <a:t>Present your past performance in a table</a:t>
            </a:r>
          </a:p>
          <a:p>
            <a:pPr lvl="1"/>
            <a:r>
              <a:rPr lang="en-US" sz="1600" dirty="0"/>
              <a:t>It usually this allows for a smaller font so you can fit more information if page-limited</a:t>
            </a:r>
          </a:p>
          <a:p>
            <a:pPr lvl="1"/>
            <a:r>
              <a:rPr lang="en-US" sz="1600" dirty="0"/>
              <a:t>At the very least, organize all the customer information in the table, with the rest as a narrative</a:t>
            </a:r>
          </a:p>
          <a:p>
            <a:pPr lvl="0"/>
            <a:r>
              <a:rPr lang="en-US" sz="1800" dirty="0"/>
              <a:t>Tailor this table exactly to what the RFP requires</a:t>
            </a:r>
          </a:p>
          <a:p>
            <a:pPr lvl="0"/>
            <a:r>
              <a:rPr lang="en-US" sz="1800" dirty="0"/>
              <a:t>If the RFP requires </a:t>
            </a:r>
            <a:r>
              <a:rPr lang="en-US" sz="1800" i="1" dirty="0">
                <a:solidFill>
                  <a:schemeClr val="tx2"/>
                </a:solidFill>
              </a:rPr>
              <a:t>agency name, contract dollar amount, contract type, period of performance, Contracting Officer's name, contact information (phone, email, fax)</a:t>
            </a:r>
            <a:r>
              <a:rPr lang="en-US" sz="1800" dirty="0"/>
              <a:t>, this is exactly what the table cells should include</a:t>
            </a:r>
          </a:p>
          <a:p>
            <a:pPr lvl="0"/>
            <a:r>
              <a:rPr lang="en-US" sz="1800" dirty="0"/>
              <a:t>The next part is project summary and relevancy</a:t>
            </a:r>
          </a:p>
          <a:p>
            <a:endParaRPr lang="en-US" sz="1600" dirty="0"/>
          </a:p>
        </p:txBody>
      </p:sp>
      <p:sp>
        <p:nvSpPr>
          <p:cNvPr id="4" name="TextBox 3"/>
          <p:cNvSpPr txBox="1"/>
          <p:nvPr/>
        </p:nvSpPr>
        <p:spPr>
          <a:xfrm>
            <a:off x="734291" y="1477917"/>
            <a:ext cx="11105284" cy="646331"/>
          </a:xfrm>
          <a:prstGeom prst="rect">
            <a:avLst/>
          </a:prstGeom>
          <a:noFill/>
        </p:spPr>
        <p:txBody>
          <a:bodyPr wrap="square" rtlCol="0">
            <a:spAutoFit/>
          </a:bodyPr>
          <a:lstStyle/>
          <a:p>
            <a:r>
              <a:rPr lang="en-US" i="1" dirty="0">
                <a:solidFill>
                  <a:schemeClr val="tx2"/>
                </a:solidFill>
              </a:rPr>
              <a:t>When developing past performance solution in advance of the RFP, use the same contracting office’s typical structure for past performance template</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3917" y="1933748"/>
            <a:ext cx="434808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14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BE48-05B3-B0AB-9B16-715D689E90F3}"/>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E093EA5B-09A0-04E2-1896-2B66AF6B719D}"/>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B5F7775C-B307-5CB3-DC65-74083FF74585}"/>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A7982663-5BC2-4BE6-7EC7-1544E7B35A4E}"/>
              </a:ext>
            </a:extLst>
          </p:cNvPr>
          <p:cNvSpPr txBox="1">
            <a:spLocks/>
          </p:cNvSpPr>
          <p:nvPr/>
        </p:nvSpPr>
        <p:spPr>
          <a:xfrm>
            <a:off x="812800" y="1945341"/>
            <a:ext cx="10515600" cy="332590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700" b="1" dirty="0"/>
              <a:t>Module 9: Overseeing the Development of Winning Volumes and Sections</a:t>
            </a:r>
          </a:p>
          <a:p>
            <a:endParaRPr lang="en-US" b="1" dirty="0"/>
          </a:p>
          <a:p>
            <a:r>
              <a:rPr lang="en-US" b="1" dirty="0"/>
              <a:t>Cost Proposal and Orals</a:t>
            </a:r>
          </a:p>
        </p:txBody>
      </p:sp>
    </p:spTree>
    <p:extLst>
      <p:ext uri="{BB962C8B-B14F-4D97-AF65-F5344CB8AC3E}">
        <p14:creationId xmlns:p14="http://schemas.microsoft.com/office/powerpoint/2010/main" val="2085974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135" y="591230"/>
            <a:ext cx="8520113" cy="600075"/>
          </a:xfrm>
        </p:spPr>
        <p:txBody>
          <a:bodyPr>
            <a:normAutofit fontScale="90000"/>
          </a:bodyPr>
          <a:lstStyle/>
          <a:p>
            <a:r>
              <a:rPr lang="en-US" dirty="0"/>
              <a:t>Another Template Example</a:t>
            </a:r>
          </a:p>
        </p:txBody>
      </p:sp>
      <p:sp>
        <p:nvSpPr>
          <p:cNvPr id="5" name="TextBox 4"/>
          <p:cNvSpPr txBox="1"/>
          <p:nvPr/>
        </p:nvSpPr>
        <p:spPr>
          <a:xfrm>
            <a:off x="627135" y="1560814"/>
            <a:ext cx="5945908" cy="4787977"/>
          </a:xfrm>
          <a:prstGeom prst="rect">
            <a:avLst/>
          </a:prstGeom>
          <a:noFill/>
        </p:spPr>
        <p:txBody>
          <a:bodyPr wrap="square" rtlCol="0">
            <a:spAutoFit/>
          </a:bodyPr>
          <a:lstStyle/>
          <a:p>
            <a:pPr marL="228600" indent="-228600">
              <a:lnSpc>
                <a:spcPct val="90000"/>
              </a:lnSpc>
              <a:spcBef>
                <a:spcPts val="1000"/>
              </a:spcBef>
              <a:buClr>
                <a:schemeClr val="accent5"/>
              </a:buClr>
              <a:buSzPct val="90000"/>
              <a:buFont typeface="Wingdings" panose="05000000000000000000" pitchFamily="2" charset="2"/>
              <a:buChar char="§"/>
            </a:pPr>
            <a:r>
              <a:rPr lang="en-US" sz="2000" dirty="0"/>
              <a:t>This template is more explicit in showing areas of relevancy specific to the new solicitation’s Statement of Work</a:t>
            </a:r>
          </a:p>
          <a:p>
            <a:pPr marL="228600" indent="-228600">
              <a:lnSpc>
                <a:spcPct val="90000"/>
              </a:lnSpc>
              <a:spcBef>
                <a:spcPts val="1000"/>
              </a:spcBef>
              <a:buClr>
                <a:schemeClr val="accent5"/>
              </a:buClr>
              <a:buSzPct val="90000"/>
              <a:buFont typeface="Wingdings" panose="05000000000000000000" pitchFamily="2" charset="2"/>
              <a:buChar char="§"/>
            </a:pPr>
            <a:r>
              <a:rPr lang="en-US" sz="2000" dirty="0"/>
              <a:t>It also explains how and why you should describe the problems on the project because:</a:t>
            </a:r>
          </a:p>
          <a:p>
            <a:pPr marL="685800" lvl="1" indent="-228600">
              <a:lnSpc>
                <a:spcPct val="90000"/>
              </a:lnSpc>
              <a:spcBef>
                <a:spcPts val="500"/>
              </a:spcBef>
              <a:buClr>
                <a:schemeClr val="accent5"/>
              </a:buClr>
              <a:buSzPct val="90000"/>
              <a:buFont typeface="Arial" panose="020B0604020202020204" pitchFamily="34" charset="0"/>
              <a:buChar char="•"/>
            </a:pPr>
            <a:r>
              <a:rPr lang="en-US" dirty="0"/>
              <a:t>Many are reluctant to discuss negative aspects of the project </a:t>
            </a:r>
          </a:p>
          <a:p>
            <a:pPr marL="685800" lvl="1" indent="-228600">
              <a:lnSpc>
                <a:spcPct val="90000"/>
              </a:lnSpc>
              <a:spcBef>
                <a:spcPts val="500"/>
              </a:spcBef>
              <a:buClr>
                <a:schemeClr val="accent5"/>
              </a:buClr>
              <a:buSzPct val="90000"/>
              <a:buFont typeface="Arial" panose="020B0604020202020204" pitchFamily="34" charset="0"/>
              <a:buChar char="•"/>
            </a:pPr>
            <a:r>
              <a:rPr lang="en-US" dirty="0"/>
              <a:t>Others just have trouble thinking right away of something that was hard or caused customer upset because of simple memory lapses or a subconscious desire to forget an unpleasant situation</a:t>
            </a:r>
          </a:p>
          <a:p>
            <a:pPr marL="228600" indent="-228600">
              <a:lnSpc>
                <a:spcPct val="90000"/>
              </a:lnSpc>
              <a:spcBef>
                <a:spcPts val="1000"/>
              </a:spcBef>
              <a:buClr>
                <a:schemeClr val="accent5"/>
              </a:buClr>
              <a:buSzPct val="90000"/>
              <a:buFont typeface="Wingdings" panose="05000000000000000000" pitchFamily="2" charset="2"/>
              <a:buChar char="§"/>
            </a:pPr>
            <a:r>
              <a:rPr lang="en-US" sz="2000" dirty="0"/>
              <a:t>Explicit problems description and how you resolved them is an opportunity for a “turnaround”</a:t>
            </a:r>
          </a:p>
          <a:p>
            <a:pPr marL="685800" lvl="1" indent="-228600">
              <a:lnSpc>
                <a:spcPct val="90000"/>
              </a:lnSpc>
              <a:spcBef>
                <a:spcPts val="500"/>
              </a:spcBef>
              <a:buClr>
                <a:schemeClr val="accent5"/>
              </a:buClr>
              <a:buSzPct val="90000"/>
              <a:buFont typeface="Arial" panose="020B0604020202020204" pitchFamily="34" charset="0"/>
              <a:buChar char="•"/>
            </a:pPr>
            <a:r>
              <a:rPr lang="en-US" dirty="0"/>
              <a:t>Mistakes of the past become valuable lessons learned</a:t>
            </a:r>
          </a:p>
          <a:p>
            <a:pPr marL="685800" lvl="1" indent="-228600">
              <a:lnSpc>
                <a:spcPct val="90000"/>
              </a:lnSpc>
              <a:spcBef>
                <a:spcPts val="500"/>
              </a:spcBef>
              <a:buClr>
                <a:schemeClr val="accent5"/>
              </a:buClr>
              <a:buSzPct val="90000"/>
              <a:buFont typeface="Arial" panose="020B0604020202020204" pitchFamily="34" charset="0"/>
              <a:buChar char="•"/>
            </a:pPr>
            <a:r>
              <a:rPr lang="en-US" dirty="0"/>
              <a:t>Reminders of how you have saved the day show your dedication and customer focus</a:t>
            </a:r>
          </a:p>
        </p:txBody>
      </p:sp>
      <p:sp>
        <p:nvSpPr>
          <p:cNvPr id="3" name="Rectangle 2">
            <a:extLst>
              <a:ext uri="{FF2B5EF4-FFF2-40B4-BE49-F238E27FC236}">
                <a16:creationId xmlns:a16="http://schemas.microsoft.com/office/drawing/2014/main" id="{372A2062-BF90-9662-9879-02B8E4A68849}"/>
              </a:ext>
            </a:extLst>
          </p:cNvPr>
          <p:cNvSpPr/>
          <p:nvPr/>
        </p:nvSpPr>
        <p:spPr>
          <a:xfrm>
            <a:off x="7213600" y="0"/>
            <a:ext cx="4978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6158" y="71252"/>
            <a:ext cx="4865842" cy="674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a:cxnSpLocks/>
          </p:cNvCxnSpPr>
          <p:nvPr/>
        </p:nvCxnSpPr>
        <p:spPr bwMode="auto">
          <a:xfrm>
            <a:off x="7315767" y="71252"/>
            <a:ext cx="0" cy="6647048"/>
          </a:xfrm>
          <a:prstGeom prst="line">
            <a:avLst/>
          </a:prstGeom>
          <a:solidFill>
            <a:schemeClr val="accent1"/>
          </a:solidFill>
          <a:ln w="19050" cap="flat" cmpd="sng" algn="ctr">
            <a:solidFill>
              <a:srgbClr val="5F5F5F"/>
            </a:solidFill>
            <a:prstDash val="solid"/>
            <a:round/>
            <a:headEnd type="none" w="med" len="med"/>
            <a:tailEnd type="none" w="med" len="med"/>
          </a:ln>
          <a:effectLst/>
        </p:spPr>
      </p:cxnSp>
    </p:spTree>
    <p:extLst>
      <p:ext uri="{BB962C8B-B14F-4D97-AF65-F5344CB8AC3E}">
        <p14:creationId xmlns:p14="http://schemas.microsoft.com/office/powerpoint/2010/main" val="25143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1000"/>
                                        <p:tgtEl>
                                          <p:spTgt spid="5">
                                            <p:txEl>
                                              <p:pRg st="5" end="5"/>
                                            </p:txEl>
                                          </p:spTgt>
                                        </p:tgtEl>
                                      </p:cBhvr>
                                    </p:animEffect>
                                    <p:anim calcmode="lin" valueType="num">
                                      <p:cBhvr>
                                        <p:cTn id="3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327025"/>
            <a:ext cx="4689473" cy="1041643"/>
          </a:xfrm>
        </p:spPr>
        <p:txBody>
          <a:bodyPr>
            <a:normAutofit fontScale="90000"/>
          </a:bodyPr>
          <a:lstStyle/>
          <a:p>
            <a:r>
              <a:rPr lang="en-US" dirty="0"/>
              <a:t>Filling Out the Template</a:t>
            </a:r>
          </a:p>
        </p:txBody>
      </p:sp>
      <p:sp>
        <p:nvSpPr>
          <p:cNvPr id="3" name="Content Placeholder 2"/>
          <p:cNvSpPr>
            <a:spLocks noGrp="1"/>
          </p:cNvSpPr>
          <p:nvPr>
            <p:ph idx="1"/>
          </p:nvPr>
        </p:nvSpPr>
        <p:spPr>
          <a:xfrm>
            <a:off x="368301" y="2170546"/>
            <a:ext cx="4965699" cy="4146549"/>
          </a:xfrm>
        </p:spPr>
        <p:txBody>
          <a:bodyPr>
            <a:noAutofit/>
          </a:bodyPr>
          <a:lstStyle/>
          <a:p>
            <a:pPr lvl="0"/>
            <a:r>
              <a:rPr lang="en-US" sz="2400" dirty="0"/>
              <a:t>Display your advantages:</a:t>
            </a:r>
          </a:p>
          <a:p>
            <a:pPr lvl="1"/>
            <a:r>
              <a:rPr lang="en-US" sz="2000" dirty="0"/>
              <a:t>Organize in accordance with the solicitation requirements</a:t>
            </a:r>
          </a:p>
          <a:p>
            <a:pPr lvl="1"/>
            <a:r>
              <a:rPr lang="en-US" sz="2000" dirty="0"/>
              <a:t>Explicit relevance above all</a:t>
            </a:r>
          </a:p>
          <a:p>
            <a:pPr lvl="1"/>
            <a:r>
              <a:rPr lang="en-US" sz="2000" dirty="0"/>
              <a:t>If a project is only relevant to a couple of RFP areas, don’t list all RFP areas and say "not relevant" </a:t>
            </a:r>
          </a:p>
          <a:p>
            <a:pPr lvl="1"/>
            <a:r>
              <a:rPr lang="en-US" sz="2000" dirty="0"/>
              <a:t>Reuse this new RFP’s terminology, not your project references’ synonymous terms</a:t>
            </a:r>
          </a:p>
          <a:p>
            <a:pPr lvl="1"/>
            <a:r>
              <a:rPr lang="en-US" sz="2000" dirty="0"/>
              <a:t>State explicitly why it is relevant or good: </a:t>
            </a:r>
            <a:r>
              <a:rPr lang="en-US" sz="2000" i="1" dirty="0"/>
              <a:t>"Our experience on this project is highly relevant to this RFP because..."</a:t>
            </a:r>
            <a:endParaRPr lang="en-US" sz="2000" dirty="0"/>
          </a:p>
          <a:p>
            <a:endParaRPr lang="en-US" sz="2400" dirty="0"/>
          </a:p>
        </p:txBody>
      </p:sp>
      <p:sp>
        <p:nvSpPr>
          <p:cNvPr id="4" name="TextBox 3"/>
          <p:cNvSpPr txBox="1"/>
          <p:nvPr/>
        </p:nvSpPr>
        <p:spPr>
          <a:xfrm>
            <a:off x="495300" y="1486115"/>
            <a:ext cx="4689473" cy="923330"/>
          </a:xfrm>
          <a:prstGeom prst="rect">
            <a:avLst/>
          </a:prstGeom>
          <a:noFill/>
        </p:spPr>
        <p:txBody>
          <a:bodyPr wrap="square" rtlCol="0">
            <a:spAutoFit/>
          </a:bodyPr>
          <a:lstStyle/>
          <a:p>
            <a:r>
              <a:rPr lang="en-US" i="1" dirty="0">
                <a:solidFill>
                  <a:schemeClr val="tx2"/>
                </a:solidFill>
              </a:rPr>
              <a:t>Embed instructions to the writers in the template to ensure consistency and compliance </a:t>
            </a:r>
          </a:p>
          <a:p>
            <a:endParaRPr lang="en-US" i="1" dirty="0">
              <a:solidFill>
                <a:schemeClr val="tx2"/>
              </a:solidFill>
            </a:endParaRPr>
          </a:p>
        </p:txBody>
      </p:sp>
      <p:pic>
        <p:nvPicPr>
          <p:cNvPr id="6" name="Picture 5" descr="A blurry image of people walking in a hallway&#10;&#10;Description automatically generated">
            <a:extLst>
              <a:ext uri="{FF2B5EF4-FFF2-40B4-BE49-F238E27FC236}">
                <a16:creationId xmlns:a16="http://schemas.microsoft.com/office/drawing/2014/main" id="{8F987AD7-DCAA-14A4-AD96-7D1151542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47106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382" y="488601"/>
            <a:ext cx="7992918" cy="600075"/>
          </a:xfrm>
        </p:spPr>
        <p:txBody>
          <a:bodyPr>
            <a:normAutofit fontScale="90000"/>
          </a:bodyPr>
          <a:lstStyle/>
          <a:p>
            <a:r>
              <a:rPr lang="en-US" dirty="0"/>
              <a:t>How to Make Your Past Performance Sizzle</a:t>
            </a:r>
          </a:p>
        </p:txBody>
      </p:sp>
      <p:sp>
        <p:nvSpPr>
          <p:cNvPr id="3" name="Content Placeholder 2"/>
          <p:cNvSpPr>
            <a:spLocks noGrp="1"/>
          </p:cNvSpPr>
          <p:nvPr>
            <p:ph idx="1"/>
          </p:nvPr>
        </p:nvSpPr>
        <p:spPr>
          <a:xfrm>
            <a:off x="630382" y="1978374"/>
            <a:ext cx="7446818" cy="4391025"/>
          </a:xfrm>
        </p:spPr>
        <p:txBody>
          <a:bodyPr>
            <a:normAutofit fontScale="85000" lnSpcReduction="20000"/>
          </a:bodyPr>
          <a:lstStyle/>
          <a:p>
            <a:pPr lvl="0"/>
            <a:r>
              <a:rPr lang="en-US" dirty="0"/>
              <a:t>Showcase:</a:t>
            </a:r>
          </a:p>
          <a:p>
            <a:pPr lvl="1"/>
            <a:r>
              <a:rPr lang="en-US" dirty="0"/>
              <a:t>Technical and program management skills</a:t>
            </a:r>
          </a:p>
          <a:p>
            <a:pPr lvl="1"/>
            <a:r>
              <a:rPr lang="en-US" dirty="0"/>
              <a:t>Unique capabilities, facilities, products that are relevant to the new bid</a:t>
            </a:r>
          </a:p>
          <a:p>
            <a:pPr lvl="1"/>
            <a:r>
              <a:rPr lang="en-US" dirty="0"/>
              <a:t>Resourcefulness in tackling challenges and mitigating risks </a:t>
            </a:r>
          </a:p>
          <a:p>
            <a:pPr lvl="1"/>
            <a:r>
              <a:rPr lang="en-US" dirty="0"/>
              <a:t>Innovations and improvements that resolved problems</a:t>
            </a:r>
          </a:p>
          <a:p>
            <a:pPr lvl="1"/>
            <a:r>
              <a:rPr lang="en-US" dirty="0"/>
              <a:t>Superstar key personnel that you are also bidding in the new proposal</a:t>
            </a:r>
          </a:p>
          <a:p>
            <a:pPr lvl="0"/>
            <a:r>
              <a:rPr lang="en-US" dirty="0"/>
              <a:t>Use direct quotes from award fee letters, awards, commendations, customer “thank you” emails, and even verbal quotes if you are confident the customer will give you a positive reference and corroborate those quotes</a:t>
            </a:r>
          </a:p>
          <a:p>
            <a:pPr lvl="0"/>
            <a:r>
              <a:rPr lang="en-US" dirty="0"/>
              <a:t>Include such graphics as Award Fee Improvement Curve (Award fee % over time)</a:t>
            </a:r>
          </a:p>
          <a:p>
            <a:endParaRPr lang="en-US" dirty="0"/>
          </a:p>
        </p:txBody>
      </p:sp>
      <p:sp>
        <p:nvSpPr>
          <p:cNvPr id="4" name="TextBox 3"/>
          <p:cNvSpPr txBox="1"/>
          <p:nvPr/>
        </p:nvSpPr>
        <p:spPr>
          <a:xfrm>
            <a:off x="630382" y="1589089"/>
            <a:ext cx="9720118" cy="369332"/>
          </a:xfrm>
          <a:prstGeom prst="rect">
            <a:avLst/>
          </a:prstGeom>
          <a:noFill/>
        </p:spPr>
        <p:txBody>
          <a:bodyPr wrap="square" rtlCol="0">
            <a:spAutoFit/>
          </a:bodyPr>
          <a:lstStyle/>
          <a:p>
            <a:r>
              <a:rPr lang="en-US" i="1" dirty="0">
                <a:solidFill>
                  <a:schemeClr val="tx2"/>
                </a:solidFill>
              </a:rPr>
              <a:t>Here is how you go for the gold in the past performance area and outdo your competition</a:t>
            </a:r>
          </a:p>
        </p:txBody>
      </p:sp>
      <p:pic>
        <p:nvPicPr>
          <p:cNvPr id="22530" name="Picture 2" descr="http://www.peoplespharmacy.com/photos/hot_peppers_for_treating_psoriasis.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2183" y="1600255"/>
            <a:ext cx="3378817" cy="476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0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6108" y="488601"/>
            <a:ext cx="6998562" cy="600075"/>
          </a:xfrm>
        </p:spPr>
        <p:txBody>
          <a:bodyPr>
            <a:normAutofit fontScale="90000"/>
          </a:bodyPr>
          <a:lstStyle/>
          <a:p>
            <a:r>
              <a:rPr lang="en-US" dirty="0"/>
              <a:t>Past Performance Development Process</a:t>
            </a:r>
          </a:p>
        </p:txBody>
      </p:sp>
      <p:sp>
        <p:nvSpPr>
          <p:cNvPr id="2068" name="Rectangle 2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082" y="2491859"/>
            <a:ext cx="8036922"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Line Callout 1 1"/>
          <p:cNvSpPr/>
          <p:nvPr/>
        </p:nvSpPr>
        <p:spPr bwMode="auto">
          <a:xfrm>
            <a:off x="6947361" y="1806059"/>
            <a:ext cx="1938021" cy="457200"/>
          </a:xfrm>
          <a:prstGeom prst="borderCallout1">
            <a:avLst>
              <a:gd name="adj1" fmla="val 49226"/>
              <a:gd name="adj2" fmla="val -844"/>
              <a:gd name="adj3" fmla="val 153769"/>
              <a:gd name="adj4" fmla="val -23974"/>
            </a:avLst>
          </a:prstGeom>
          <a:noFill/>
          <a:ln w="19050" cap="flat" cmpd="sng" algn="ctr">
            <a:solidFill>
              <a:srgbClr val="5F5F5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dirty="0">
                <a:latin typeface="Arial" charset="0"/>
              </a:rPr>
              <a:t>May be step 1 </a:t>
            </a:r>
          </a:p>
          <a:p>
            <a:pPr algn="ctr" eaLnBrk="0" fontAlgn="base" hangingPunct="0">
              <a:spcBef>
                <a:spcPct val="0"/>
              </a:spcBef>
              <a:spcAft>
                <a:spcPct val="0"/>
              </a:spcAft>
            </a:pPr>
            <a:r>
              <a:rPr lang="en-US" sz="1400" dirty="0">
                <a:latin typeface="Arial" charset="0"/>
              </a:rPr>
              <a:t>early on</a:t>
            </a:r>
          </a:p>
        </p:txBody>
      </p:sp>
      <p:sp>
        <p:nvSpPr>
          <p:cNvPr id="7" name="TextBox 6"/>
          <p:cNvSpPr txBox="1"/>
          <p:nvPr/>
        </p:nvSpPr>
        <p:spPr>
          <a:xfrm>
            <a:off x="716108" y="1567934"/>
            <a:ext cx="8229600" cy="369332"/>
          </a:xfrm>
          <a:prstGeom prst="rect">
            <a:avLst/>
          </a:prstGeom>
          <a:noFill/>
        </p:spPr>
        <p:txBody>
          <a:bodyPr wrap="square" rtlCol="0">
            <a:spAutoFit/>
          </a:bodyPr>
          <a:lstStyle/>
          <a:p>
            <a:r>
              <a:rPr lang="en-US" i="1" dirty="0">
                <a:solidFill>
                  <a:schemeClr val="tx2"/>
                </a:solidFill>
              </a:rPr>
              <a:t>There are nine steps in the past performance development</a:t>
            </a:r>
          </a:p>
        </p:txBody>
      </p:sp>
      <p:sp>
        <p:nvSpPr>
          <p:cNvPr id="8" name="Content Placeholder 2">
            <a:extLst>
              <a:ext uri="{FF2B5EF4-FFF2-40B4-BE49-F238E27FC236}">
                <a16:creationId xmlns:a16="http://schemas.microsoft.com/office/drawing/2014/main" id="{589A8F26-7853-B851-BAC9-6BD0C015E176}"/>
              </a:ext>
            </a:extLst>
          </p:cNvPr>
          <p:cNvSpPr>
            <a:spLocks noGrp="1"/>
          </p:cNvSpPr>
          <p:nvPr>
            <p:ph idx="1"/>
          </p:nvPr>
        </p:nvSpPr>
        <p:spPr>
          <a:xfrm>
            <a:off x="630382" y="2362200"/>
            <a:ext cx="2933700" cy="4007199"/>
          </a:xfrm>
        </p:spPr>
        <p:txBody>
          <a:bodyPr>
            <a:normAutofit fontScale="85000" lnSpcReduction="10000"/>
          </a:bodyPr>
          <a:lstStyle/>
          <a:p>
            <a:pPr lvl="0"/>
            <a:r>
              <a:rPr lang="en-US" dirty="0"/>
              <a:t>Use AI extensively:</a:t>
            </a:r>
          </a:p>
          <a:p>
            <a:pPr marL="571500" lvl="1"/>
            <a:r>
              <a:rPr lang="en-US" dirty="0"/>
              <a:t>In past performance initial selection using semantic searches based on relevance</a:t>
            </a:r>
          </a:p>
          <a:p>
            <a:pPr marL="571500" lvl="1"/>
            <a:r>
              <a:rPr lang="en-US" dirty="0"/>
              <a:t>In assessing the canned projects</a:t>
            </a:r>
          </a:p>
          <a:p>
            <a:pPr marL="571500" lvl="1"/>
            <a:r>
              <a:rPr lang="en-US" dirty="0"/>
              <a:t>In generating questions to project managers to draw out relevance</a:t>
            </a:r>
          </a:p>
          <a:p>
            <a:pPr marL="571500" lvl="1"/>
            <a:r>
              <a:rPr lang="en-US" dirty="0"/>
              <a:t>In creating and filling out templates</a:t>
            </a:r>
          </a:p>
          <a:p>
            <a:pPr lvl="0"/>
            <a:endParaRPr lang="en-US" dirty="0"/>
          </a:p>
          <a:p>
            <a:endParaRPr lang="en-US" dirty="0"/>
          </a:p>
        </p:txBody>
      </p:sp>
    </p:spTree>
    <p:extLst>
      <p:ext uri="{BB962C8B-B14F-4D97-AF65-F5344CB8AC3E}">
        <p14:creationId xmlns:p14="http://schemas.microsoft.com/office/powerpoint/2010/main" val="270682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1" y="502864"/>
            <a:ext cx="5511800" cy="600075"/>
          </a:xfrm>
        </p:spPr>
        <p:txBody>
          <a:bodyPr>
            <a:noAutofit/>
          </a:bodyPr>
          <a:lstStyle/>
          <a:p>
            <a:r>
              <a:rPr lang="en-US" sz="3200" dirty="0"/>
              <a:t>Preparing the Government References for Answering Questionnaires</a:t>
            </a:r>
          </a:p>
        </p:txBody>
      </p:sp>
      <p:sp>
        <p:nvSpPr>
          <p:cNvPr id="3" name="Content Placeholder 2"/>
          <p:cNvSpPr>
            <a:spLocks noGrp="1"/>
          </p:cNvSpPr>
          <p:nvPr>
            <p:ph idx="1"/>
          </p:nvPr>
        </p:nvSpPr>
        <p:spPr>
          <a:xfrm>
            <a:off x="406401" y="2299122"/>
            <a:ext cx="4787900" cy="4391025"/>
          </a:xfrm>
        </p:spPr>
        <p:txBody>
          <a:bodyPr>
            <a:noAutofit/>
          </a:bodyPr>
          <a:lstStyle/>
          <a:p>
            <a:pPr lvl="0"/>
            <a:r>
              <a:rPr lang="en-US" sz="1800" dirty="0"/>
              <a:t>Contact the reference early</a:t>
            </a:r>
          </a:p>
          <a:p>
            <a:pPr lvl="1"/>
            <a:r>
              <a:rPr lang="en-US" sz="1600" dirty="0"/>
              <a:t>If you call them too late, the reference could be traveling or otherwise busy, and fail to offer you the referral and fill out the past performance questionnaire if it's required</a:t>
            </a:r>
          </a:p>
          <a:p>
            <a:pPr lvl="1"/>
            <a:r>
              <a:rPr lang="en-US" sz="1600" dirty="0"/>
              <a:t>Contact the reference at least 10 days before the deadline</a:t>
            </a:r>
          </a:p>
          <a:p>
            <a:r>
              <a:rPr lang="en-US" sz="1800" dirty="0"/>
              <a:t>Call the reference and ask them about their feelings about your performance on the project</a:t>
            </a:r>
          </a:p>
          <a:p>
            <a:r>
              <a:rPr lang="en-US" sz="1800" dirty="0"/>
              <a:t>Discuss problem areas and their view of how you plan to respond/write about those</a:t>
            </a:r>
          </a:p>
          <a:p>
            <a:pPr lvl="1"/>
            <a:r>
              <a:rPr lang="en-US" sz="1600" dirty="0"/>
              <a:t>Do not get defensive</a:t>
            </a:r>
          </a:p>
          <a:p>
            <a:pPr lvl="1"/>
            <a:r>
              <a:rPr lang="en-US" sz="1600" dirty="0"/>
              <a:t>Be ready to offer a plan of action to resolve a negative</a:t>
            </a:r>
          </a:p>
        </p:txBody>
      </p:sp>
      <p:sp>
        <p:nvSpPr>
          <p:cNvPr id="5" name="TextBox 4"/>
          <p:cNvSpPr txBox="1"/>
          <p:nvPr/>
        </p:nvSpPr>
        <p:spPr>
          <a:xfrm>
            <a:off x="406402" y="1488648"/>
            <a:ext cx="4330698" cy="923330"/>
          </a:xfrm>
          <a:prstGeom prst="rect">
            <a:avLst/>
          </a:prstGeom>
          <a:noFill/>
        </p:spPr>
        <p:txBody>
          <a:bodyPr wrap="square" rtlCol="0">
            <a:spAutoFit/>
          </a:bodyPr>
          <a:lstStyle/>
          <a:p>
            <a:r>
              <a:rPr lang="en-US" i="1" dirty="0">
                <a:solidFill>
                  <a:schemeClr val="tx2"/>
                </a:solidFill>
              </a:rPr>
              <a:t>Never ever, even if you are an incumbent, skip the step of asking your references for a permission to contact them</a:t>
            </a:r>
          </a:p>
        </p:txBody>
      </p:sp>
      <p:pic>
        <p:nvPicPr>
          <p:cNvPr id="7" name="Picture 6" descr="A person in a suit talking on a cell phone&#10;&#10;Description automatically generated">
            <a:extLst>
              <a:ext uri="{FF2B5EF4-FFF2-40B4-BE49-F238E27FC236}">
                <a16:creationId xmlns:a16="http://schemas.microsoft.com/office/drawing/2014/main" id="{8B68A22C-F14F-A220-6283-8E986DBC7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7747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640" y="532496"/>
            <a:ext cx="8228468" cy="600075"/>
          </a:xfrm>
        </p:spPr>
        <p:txBody>
          <a:bodyPr>
            <a:normAutofit fontScale="90000"/>
          </a:bodyPr>
          <a:lstStyle/>
          <a:p>
            <a:r>
              <a:rPr lang="en-US" dirty="0"/>
              <a:t>Government References</a:t>
            </a:r>
          </a:p>
        </p:txBody>
      </p:sp>
      <p:sp>
        <p:nvSpPr>
          <p:cNvPr id="3" name="Content Placeholder 2"/>
          <p:cNvSpPr>
            <a:spLocks noGrp="1"/>
          </p:cNvSpPr>
          <p:nvPr>
            <p:ph idx="1"/>
          </p:nvPr>
        </p:nvSpPr>
        <p:spPr>
          <a:xfrm>
            <a:off x="980210" y="2228166"/>
            <a:ext cx="7706590" cy="4391025"/>
          </a:xfrm>
        </p:spPr>
        <p:txBody>
          <a:bodyPr>
            <a:normAutofit/>
          </a:bodyPr>
          <a:lstStyle/>
          <a:p>
            <a:r>
              <a:rPr lang="en-US" sz="2400" dirty="0"/>
              <a:t>Plant positives – remind them of the specific things you have done for them well</a:t>
            </a:r>
          </a:p>
          <a:p>
            <a:r>
              <a:rPr lang="en-US" sz="2400" dirty="0"/>
              <a:t>If a questionnaire is required, ask if they would like you to pre-fill the questionnaire</a:t>
            </a:r>
          </a:p>
          <a:p>
            <a:pPr lvl="1"/>
            <a:r>
              <a:rPr lang="en-US" sz="2000" b="1" dirty="0"/>
              <a:t>The administrative part</a:t>
            </a:r>
            <a:endParaRPr lang="en-US" sz="2000" dirty="0"/>
          </a:p>
          <a:p>
            <a:pPr lvl="1"/>
            <a:r>
              <a:rPr lang="en-US" sz="2000" b="1" dirty="0"/>
              <a:t>The narrative portion to remind them of what has been discussed, to make their job easy</a:t>
            </a:r>
            <a:endParaRPr lang="en-US" sz="2000" dirty="0"/>
          </a:p>
          <a:p>
            <a:r>
              <a:rPr lang="en-US" sz="2400" dirty="0"/>
              <a:t>DO NOT pre-fill the part that scores the performance – this is their job alone</a:t>
            </a:r>
          </a:p>
          <a:p>
            <a:endParaRPr lang="en-US" sz="1800" dirty="0"/>
          </a:p>
        </p:txBody>
      </p:sp>
      <p:sp>
        <p:nvSpPr>
          <p:cNvPr id="4" name="TextBox 3"/>
          <p:cNvSpPr txBox="1"/>
          <p:nvPr/>
        </p:nvSpPr>
        <p:spPr>
          <a:xfrm>
            <a:off x="891640" y="1581835"/>
            <a:ext cx="10843160" cy="369332"/>
          </a:xfrm>
          <a:prstGeom prst="rect">
            <a:avLst/>
          </a:prstGeom>
          <a:noFill/>
        </p:spPr>
        <p:txBody>
          <a:bodyPr wrap="square" rtlCol="0">
            <a:spAutoFit/>
          </a:bodyPr>
          <a:lstStyle/>
          <a:p>
            <a:r>
              <a:rPr lang="en-US" i="1" dirty="0">
                <a:solidFill>
                  <a:schemeClr val="tx2"/>
                </a:solidFill>
              </a:rPr>
              <a:t>There is a bit of an art in requesting a reference, maximizing the positives, and averting potential problems</a:t>
            </a:r>
          </a:p>
        </p:txBody>
      </p:sp>
      <p:pic>
        <p:nvPicPr>
          <p:cNvPr id="14338" name="Picture 2" descr="http://www.pollsb.com/photos/o/88892-thumbs_up.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1132571"/>
            <a:ext cx="4038600" cy="53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5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520930"/>
            <a:ext cx="5486401" cy="600075"/>
          </a:xfrm>
        </p:spPr>
        <p:txBody>
          <a:bodyPr>
            <a:normAutofit fontScale="90000"/>
          </a:bodyPr>
          <a:lstStyle/>
          <a:p>
            <a:r>
              <a:rPr lang="en-US" dirty="0"/>
              <a:t>Last Past Performance Tips</a:t>
            </a:r>
          </a:p>
        </p:txBody>
      </p:sp>
      <p:sp>
        <p:nvSpPr>
          <p:cNvPr id="3" name="Content Placeholder 2"/>
          <p:cNvSpPr>
            <a:spLocks noGrp="1"/>
          </p:cNvSpPr>
          <p:nvPr>
            <p:ph idx="1"/>
          </p:nvPr>
        </p:nvSpPr>
        <p:spPr>
          <a:xfrm>
            <a:off x="466724" y="2513826"/>
            <a:ext cx="4867275" cy="3870869"/>
          </a:xfrm>
        </p:spPr>
        <p:txBody>
          <a:bodyPr>
            <a:normAutofit fontScale="85000" lnSpcReduction="20000"/>
          </a:bodyPr>
          <a:lstStyle/>
          <a:p>
            <a:pPr lvl="0"/>
            <a:r>
              <a:rPr lang="en-US" sz="2100" dirty="0"/>
              <a:t>Plant positives with the customer before the RFP</a:t>
            </a:r>
          </a:p>
          <a:p>
            <a:pPr lvl="1"/>
            <a:r>
              <a:rPr lang="en-US" sz="2000" dirty="0"/>
              <a:t>Develop your list of strengths and accomplishments</a:t>
            </a:r>
          </a:p>
          <a:p>
            <a:pPr lvl="1"/>
            <a:r>
              <a:rPr lang="en-US" sz="2000" dirty="0"/>
              <a:t>Emphasize those strengths and accomplishments in talking to the customer prior to them preparing CPARS and when commenting on the CPARS</a:t>
            </a:r>
          </a:p>
          <a:p>
            <a:pPr lvl="0"/>
            <a:r>
              <a:rPr lang="en-US" sz="2100" dirty="0"/>
              <a:t>Establish an internal database of boilerplate past performance data, and update it frequently</a:t>
            </a:r>
          </a:p>
          <a:p>
            <a:pPr lvl="0"/>
            <a:r>
              <a:rPr lang="en-US" sz="2100" dirty="0"/>
              <a:t>Use AI to select past performances and proof points for technical and management volumes</a:t>
            </a:r>
          </a:p>
          <a:p>
            <a:pPr lvl="0"/>
            <a:r>
              <a:rPr lang="en-US" sz="2100" dirty="0"/>
              <a:t>Keep a list of contacts for each project handy – not only the PMs, but also the technical personnel</a:t>
            </a:r>
          </a:p>
        </p:txBody>
      </p:sp>
      <p:sp>
        <p:nvSpPr>
          <p:cNvPr id="4" name="TextBox 3"/>
          <p:cNvSpPr txBox="1"/>
          <p:nvPr/>
        </p:nvSpPr>
        <p:spPr>
          <a:xfrm>
            <a:off x="466724" y="1542871"/>
            <a:ext cx="4791075" cy="923330"/>
          </a:xfrm>
          <a:prstGeom prst="rect">
            <a:avLst/>
          </a:prstGeom>
          <a:noFill/>
        </p:spPr>
        <p:txBody>
          <a:bodyPr wrap="square" rtlCol="0">
            <a:spAutoFit/>
          </a:bodyPr>
          <a:lstStyle/>
          <a:p>
            <a:r>
              <a:rPr lang="en-US" i="1" dirty="0">
                <a:solidFill>
                  <a:schemeClr val="tx2"/>
                </a:solidFill>
              </a:rPr>
              <a:t>Instead of treating past performance as an afterthought, take the opportunity to produce a stronger more persuasive section</a:t>
            </a:r>
          </a:p>
        </p:txBody>
      </p:sp>
      <p:pic>
        <p:nvPicPr>
          <p:cNvPr id="6" name="Picture 5" descr="A person looking back at a gear&#10;&#10;Description automatically generated">
            <a:extLst>
              <a:ext uri="{FF2B5EF4-FFF2-40B4-BE49-F238E27FC236}">
                <a16:creationId xmlns:a16="http://schemas.microsoft.com/office/drawing/2014/main" id="{879F779D-77C6-36BC-AC60-323DA5191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520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065" y="669957"/>
            <a:ext cx="8520113" cy="600075"/>
          </a:xfrm>
        </p:spPr>
        <p:txBody>
          <a:bodyPr>
            <a:normAutofit fontScale="90000"/>
          </a:bodyPr>
          <a:lstStyle/>
          <a:p>
            <a:r>
              <a:rPr lang="en-US" dirty="0"/>
              <a:t>Module 10 Exercise</a:t>
            </a:r>
          </a:p>
        </p:txBody>
      </p:sp>
      <p:sp>
        <p:nvSpPr>
          <p:cNvPr id="3" name="Content Placeholder 2"/>
          <p:cNvSpPr>
            <a:spLocks noGrp="1"/>
          </p:cNvSpPr>
          <p:nvPr>
            <p:ph idx="1"/>
          </p:nvPr>
        </p:nvSpPr>
        <p:spPr>
          <a:xfrm>
            <a:off x="1089314" y="2052071"/>
            <a:ext cx="5197475" cy="4391025"/>
          </a:xfrm>
        </p:spPr>
        <p:txBody>
          <a:bodyPr/>
          <a:lstStyle/>
          <a:p>
            <a:r>
              <a:rPr lang="en-US" sz="2400" dirty="0"/>
              <a:t>Build a Past Performance Template using AI and the provided instructions </a:t>
            </a:r>
          </a:p>
          <a:p>
            <a:r>
              <a:rPr lang="en-US" sz="2400" dirty="0"/>
              <a:t>Post-process to ensure you do not miss any requirements</a:t>
            </a:r>
          </a:p>
          <a:p>
            <a:r>
              <a:rPr lang="en-US" sz="2400" dirty="0"/>
              <a:t>Compare your results against the answer key using AI</a:t>
            </a:r>
          </a:p>
          <a:p>
            <a:pPr marL="0" indent="0">
              <a:buNone/>
            </a:pPr>
            <a:endParaRPr lang="en-US" sz="2400" dirty="0"/>
          </a:p>
          <a:p>
            <a:pPr marL="0" indent="0">
              <a:buNone/>
            </a:pPr>
            <a:r>
              <a:rPr lang="en-US" sz="2400" b="1" dirty="0"/>
              <a:t>Use files</a:t>
            </a:r>
            <a:r>
              <a:rPr lang="en-US" sz="2400" b="1" dirty="0">
                <a:solidFill>
                  <a:schemeClr val="accent1"/>
                </a:solidFill>
              </a:rPr>
              <a:t> Module 10 Past Performance Exercise.docx </a:t>
            </a:r>
            <a:r>
              <a:rPr lang="en-US" sz="2400" b="1" dirty="0"/>
              <a:t>and </a:t>
            </a:r>
            <a:r>
              <a:rPr lang="en-US" sz="2400" b="1" dirty="0">
                <a:solidFill>
                  <a:schemeClr val="accent1"/>
                </a:solidFill>
              </a:rPr>
              <a:t>Module 10 Past Performance Exercise Answer Key.docx</a:t>
            </a:r>
          </a:p>
        </p:txBody>
      </p:sp>
      <p:sp>
        <p:nvSpPr>
          <p:cNvPr id="7" name="TextBox 6"/>
          <p:cNvSpPr txBox="1"/>
          <p:nvPr/>
        </p:nvSpPr>
        <p:spPr>
          <a:xfrm>
            <a:off x="994065" y="1574477"/>
            <a:ext cx="10750260" cy="369332"/>
          </a:xfrm>
          <a:prstGeom prst="rect">
            <a:avLst/>
          </a:prstGeom>
          <a:noFill/>
        </p:spPr>
        <p:txBody>
          <a:bodyPr wrap="square" rtlCol="0">
            <a:spAutoFit/>
          </a:bodyPr>
          <a:lstStyle/>
          <a:p>
            <a:r>
              <a:rPr lang="en-US" i="1" dirty="0">
                <a:solidFill>
                  <a:schemeClr val="tx2"/>
                </a:solidFill>
              </a:rPr>
              <a:t>This exercise will help you understand compliance in past performance templates and uses for AI</a:t>
            </a:r>
          </a:p>
        </p:txBody>
      </p:sp>
      <p:pic>
        <p:nvPicPr>
          <p:cNvPr id="5" name="Picture 4">
            <a:extLst>
              <a:ext uri="{FF2B5EF4-FFF2-40B4-BE49-F238E27FC236}">
                <a16:creationId xmlns:a16="http://schemas.microsoft.com/office/drawing/2014/main" id="{EF93924C-77C9-1586-39FD-D38E40DCE704}"/>
              </a:ext>
            </a:extLst>
          </p:cNvPr>
          <p:cNvPicPr>
            <a:picLocks noChangeAspect="1"/>
          </p:cNvPicPr>
          <p:nvPr/>
        </p:nvPicPr>
        <p:blipFill>
          <a:blip r:embed="rId2"/>
          <a:stretch>
            <a:fillRect/>
          </a:stretch>
        </p:blipFill>
        <p:spPr>
          <a:xfrm>
            <a:off x="8825331" y="1952625"/>
            <a:ext cx="3165702" cy="4086225"/>
          </a:xfrm>
          <a:prstGeom prst="rect">
            <a:avLst/>
          </a:prstGeom>
          <a:ln>
            <a:solidFill>
              <a:schemeClr val="accent1">
                <a:lumMod val="60000"/>
                <a:lumOff val="40000"/>
              </a:schemeClr>
            </a:solidFill>
          </a:ln>
        </p:spPr>
      </p:pic>
      <p:pic>
        <p:nvPicPr>
          <p:cNvPr id="9" name="Picture 8">
            <a:extLst>
              <a:ext uri="{FF2B5EF4-FFF2-40B4-BE49-F238E27FC236}">
                <a16:creationId xmlns:a16="http://schemas.microsoft.com/office/drawing/2014/main" id="{EBCF3B5C-FF7C-1DE1-1524-FAD63CF0D6C4}"/>
              </a:ext>
            </a:extLst>
          </p:cNvPr>
          <p:cNvPicPr>
            <a:picLocks noChangeAspect="1"/>
          </p:cNvPicPr>
          <p:nvPr/>
        </p:nvPicPr>
        <p:blipFill>
          <a:blip r:embed="rId3"/>
          <a:stretch>
            <a:fillRect/>
          </a:stretch>
        </p:blipFill>
        <p:spPr>
          <a:xfrm>
            <a:off x="6567082" y="2052071"/>
            <a:ext cx="3165702" cy="4117024"/>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15564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C732B-A877-4D8C-1E11-57305A765433}"/>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7D974D54-50D3-FFDE-7383-7DBE0696EE71}"/>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E29D0B4E-1E75-35B0-4969-DBB2983C0095}"/>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D132617-F65F-A71B-33EB-F268340A2CFB}"/>
              </a:ext>
            </a:extLst>
          </p:cNvPr>
          <p:cNvSpPr txBox="1">
            <a:spLocks/>
          </p:cNvSpPr>
          <p:nvPr/>
        </p:nvSpPr>
        <p:spPr>
          <a:xfrm>
            <a:off x="812800" y="1945341"/>
            <a:ext cx="10515600" cy="332590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700" b="1" dirty="0"/>
              <a:t>Module 11: Overseeing the Development of Winning Volumes and Sections</a:t>
            </a:r>
          </a:p>
          <a:p>
            <a:endParaRPr lang="en-US" b="1" dirty="0"/>
          </a:p>
          <a:p>
            <a:r>
              <a:rPr lang="en-US" b="1" dirty="0"/>
              <a:t>Going for the “Gold” in Resumes</a:t>
            </a:r>
          </a:p>
        </p:txBody>
      </p:sp>
    </p:spTree>
    <p:extLst>
      <p:ext uri="{BB962C8B-B14F-4D97-AF65-F5344CB8AC3E}">
        <p14:creationId xmlns:p14="http://schemas.microsoft.com/office/powerpoint/2010/main" val="3216174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5171" y="2478407"/>
            <a:ext cx="5661354" cy="3760468"/>
          </a:xfrm>
        </p:spPr>
        <p:txBody>
          <a:bodyPr>
            <a:normAutofit fontScale="92500" lnSpcReduction="10000"/>
          </a:bodyPr>
          <a:lstStyle/>
          <a:p>
            <a:pPr lvl="0"/>
            <a:r>
              <a:rPr lang="en-US" sz="2000" dirty="0"/>
              <a:t>It typically takes </a:t>
            </a:r>
            <a:r>
              <a:rPr lang="en-US" sz="2000" b="1" dirty="0"/>
              <a:t>4-8 hours per resume </a:t>
            </a:r>
            <a:r>
              <a:rPr lang="en-US" sz="2000" dirty="0"/>
              <a:t>to prepare it the right way</a:t>
            </a:r>
          </a:p>
          <a:p>
            <a:pPr lvl="0"/>
            <a:r>
              <a:rPr lang="en-US" sz="2000" dirty="0"/>
              <a:t>All resumes are initially incomplete unless you bid on highly similar types of projects</a:t>
            </a:r>
          </a:p>
          <a:p>
            <a:pPr lvl="1"/>
            <a:r>
              <a:rPr lang="en-US" sz="1900" dirty="0"/>
              <a:t>Be prepared to do more work with “bad” writers, and less work with “good” writers</a:t>
            </a:r>
          </a:p>
          <a:p>
            <a:pPr lvl="1"/>
            <a:r>
              <a:rPr lang="en-US" sz="1900" dirty="0"/>
              <a:t>DON’T take an existing “canned” resume and lightly “pepper” it with RFP requirements and jargon </a:t>
            </a:r>
          </a:p>
          <a:p>
            <a:pPr marL="190500" indent="-190500" eaLnBrk="0" fontAlgn="base" hangingPunct="0">
              <a:spcBef>
                <a:spcPct val="60000"/>
              </a:spcBef>
              <a:spcAft>
                <a:spcPct val="0"/>
              </a:spcAft>
              <a:buClr>
                <a:schemeClr val="accent1"/>
              </a:buClr>
              <a:buFont typeface="Wingdings" charset="0"/>
              <a:buChar char="§"/>
            </a:pPr>
            <a:r>
              <a:rPr lang="en-US" sz="2100" dirty="0"/>
              <a:t>Use creative license to tie a person’s experience more closely to the requirements, but avoid exaggerations and lies</a:t>
            </a:r>
          </a:p>
          <a:p>
            <a:pPr marL="190500" indent="-190500" eaLnBrk="0" fontAlgn="base" hangingPunct="0">
              <a:spcBef>
                <a:spcPct val="60000"/>
              </a:spcBef>
              <a:spcAft>
                <a:spcPct val="0"/>
              </a:spcAft>
              <a:buClr>
                <a:schemeClr val="accent1"/>
              </a:buClr>
              <a:buFont typeface="Wingdings" charset="0"/>
              <a:buChar char="§"/>
            </a:pPr>
            <a:r>
              <a:rPr lang="en-US" sz="2100" dirty="0"/>
              <a:t>Always run the altered resume by the author to preserve accuracy</a:t>
            </a:r>
          </a:p>
          <a:p>
            <a:endParaRPr lang="en-US" sz="2400" dirty="0"/>
          </a:p>
        </p:txBody>
      </p:sp>
      <p:sp>
        <p:nvSpPr>
          <p:cNvPr id="3" name="Title 2"/>
          <p:cNvSpPr>
            <a:spLocks noGrp="1"/>
          </p:cNvSpPr>
          <p:nvPr>
            <p:ph type="title"/>
          </p:nvPr>
        </p:nvSpPr>
        <p:spPr>
          <a:xfrm>
            <a:off x="825171" y="688302"/>
            <a:ext cx="4937454" cy="600075"/>
          </a:xfrm>
        </p:spPr>
        <p:txBody>
          <a:bodyPr>
            <a:normAutofit fontScale="90000"/>
          </a:bodyPr>
          <a:lstStyle/>
          <a:p>
            <a:r>
              <a:rPr lang="en-US" dirty="0"/>
              <a:t>Resume Preparation</a:t>
            </a:r>
          </a:p>
        </p:txBody>
      </p:sp>
      <p:sp>
        <p:nvSpPr>
          <p:cNvPr id="4" name="TextBox 3"/>
          <p:cNvSpPr txBox="1"/>
          <p:nvPr/>
        </p:nvSpPr>
        <p:spPr>
          <a:xfrm>
            <a:off x="825171" y="1555077"/>
            <a:ext cx="5975679" cy="923330"/>
          </a:xfrm>
          <a:prstGeom prst="rect">
            <a:avLst/>
          </a:prstGeom>
          <a:noFill/>
        </p:spPr>
        <p:txBody>
          <a:bodyPr wrap="square" rtlCol="0">
            <a:spAutoFit/>
          </a:bodyPr>
          <a:lstStyle/>
          <a:p>
            <a:r>
              <a:rPr lang="en-US" i="1" dirty="0">
                <a:solidFill>
                  <a:schemeClr val="tx2"/>
                </a:solidFill>
              </a:rPr>
              <a:t>Resumes take a long time because you start with general and broad capabilities and seek to make them narrow and specific to the proposal at hand</a:t>
            </a: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184" t="19641" r="25397" b="7912"/>
          <a:stretch/>
        </p:blipFill>
        <p:spPr bwMode="auto">
          <a:xfrm>
            <a:off x="6978013" y="-1179"/>
            <a:ext cx="5213987" cy="6859179"/>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4951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6763271" cy="1041643"/>
          </a:xfrm>
        </p:spPr>
        <p:txBody>
          <a:bodyPr>
            <a:normAutofit/>
          </a:bodyPr>
          <a:lstStyle/>
          <a:p>
            <a:r>
              <a:rPr lang="en-US" dirty="0"/>
              <a:t>Where We Are in the Process</a:t>
            </a:r>
          </a:p>
        </p:txBody>
      </p:sp>
      <p:sp>
        <p:nvSpPr>
          <p:cNvPr id="3" name="TextBox 2">
            <a:extLst>
              <a:ext uri="{FF2B5EF4-FFF2-40B4-BE49-F238E27FC236}">
                <a16:creationId xmlns:a16="http://schemas.microsoft.com/office/drawing/2014/main" id="{3556868C-02E6-C6C0-68E8-F1D17E676B4C}"/>
              </a:ext>
            </a:extLst>
          </p:cNvPr>
          <p:cNvSpPr txBox="1"/>
          <p:nvPr/>
        </p:nvSpPr>
        <p:spPr>
          <a:xfrm>
            <a:off x="614986" y="1573441"/>
            <a:ext cx="2949692" cy="276999"/>
          </a:xfrm>
          <a:prstGeom prst="rect">
            <a:avLst/>
          </a:prstGeom>
          <a:noFill/>
        </p:spPr>
        <p:txBody>
          <a:bodyPr wrap="square" rtlCol="0">
            <a:spAutoFit/>
          </a:bodyPr>
          <a:lstStyle/>
          <a:p>
            <a:r>
              <a:rPr lang="en-US" sz="1200" dirty="0">
                <a:solidFill>
                  <a:schemeClr val="accent1"/>
                </a:solidFill>
                <a:latin typeface="Lucida Sans Unicode"/>
              </a:rPr>
              <a:t>Predecessor: Capture Process</a:t>
            </a:r>
          </a:p>
        </p:txBody>
      </p:sp>
      <p:sp>
        <p:nvSpPr>
          <p:cNvPr id="4" name="TextBox 3">
            <a:extLst>
              <a:ext uri="{FF2B5EF4-FFF2-40B4-BE49-F238E27FC236}">
                <a16:creationId xmlns:a16="http://schemas.microsoft.com/office/drawing/2014/main" id="{E89AE55F-191A-A3C8-CECF-F6A6D2EA3C20}"/>
              </a:ext>
            </a:extLst>
          </p:cNvPr>
          <p:cNvSpPr txBox="1"/>
          <p:nvPr/>
        </p:nvSpPr>
        <p:spPr>
          <a:xfrm>
            <a:off x="7541056" y="5792901"/>
            <a:ext cx="4152564" cy="461665"/>
          </a:xfrm>
          <a:prstGeom prst="rect">
            <a:avLst/>
          </a:prstGeom>
          <a:noFill/>
        </p:spPr>
        <p:txBody>
          <a:bodyPr wrap="square" rtlCol="0">
            <a:spAutoFit/>
          </a:bodyPr>
          <a:lstStyle/>
          <a:p>
            <a:pPr algn="r"/>
            <a:r>
              <a:rPr lang="en-US" sz="1200" dirty="0">
                <a:solidFill>
                  <a:schemeClr val="accent1"/>
                </a:solidFill>
                <a:latin typeface="Lucida Sans Unicode"/>
              </a:rPr>
              <a:t>Successor: Project Delivery Process that Includes Capture of Additional Scope and Projects</a:t>
            </a:r>
          </a:p>
        </p:txBody>
      </p:sp>
      <p:grpSp>
        <p:nvGrpSpPr>
          <p:cNvPr id="5" name="Group 4">
            <a:extLst>
              <a:ext uri="{FF2B5EF4-FFF2-40B4-BE49-F238E27FC236}">
                <a16:creationId xmlns:a16="http://schemas.microsoft.com/office/drawing/2014/main" id="{5D17FA5D-3B5E-E8F6-8F61-A2BAEC8FF9DE}"/>
              </a:ext>
            </a:extLst>
          </p:cNvPr>
          <p:cNvGrpSpPr/>
          <p:nvPr/>
        </p:nvGrpSpPr>
        <p:grpSpPr>
          <a:xfrm>
            <a:off x="758057" y="1955706"/>
            <a:ext cx="10818957" cy="3842987"/>
            <a:chOff x="1769164" y="2127157"/>
            <a:chExt cx="8898835" cy="3160945"/>
          </a:xfrm>
        </p:grpSpPr>
        <p:sp>
          <p:nvSpPr>
            <p:cNvPr id="6" name="Rounded Rectangle 185">
              <a:extLst>
                <a:ext uri="{FF2B5EF4-FFF2-40B4-BE49-F238E27FC236}">
                  <a16:creationId xmlns:a16="http://schemas.microsoft.com/office/drawing/2014/main" id="{254C9CEC-2BCF-38F4-BF98-DA6F6D698010}"/>
                </a:ext>
              </a:extLst>
            </p:cNvPr>
            <p:cNvSpPr/>
            <p:nvPr/>
          </p:nvSpPr>
          <p:spPr>
            <a:xfrm>
              <a:off x="8246164" y="2572762"/>
              <a:ext cx="381000" cy="1676400"/>
            </a:xfrm>
            <a:prstGeom prst="round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 name="Rounded Rectangle 186">
              <a:extLst>
                <a:ext uri="{FF2B5EF4-FFF2-40B4-BE49-F238E27FC236}">
                  <a16:creationId xmlns:a16="http://schemas.microsoft.com/office/drawing/2014/main" id="{EBDAF78A-70A3-B734-4B06-598487B0366E}"/>
                </a:ext>
              </a:extLst>
            </p:cNvPr>
            <p:cNvSpPr/>
            <p:nvPr/>
          </p:nvSpPr>
          <p:spPr>
            <a:xfrm>
              <a:off x="6950764" y="2572762"/>
              <a:ext cx="1295400" cy="1676400"/>
            </a:xfrm>
            <a:prstGeom prst="round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 name="Rectangle 7">
              <a:extLst>
                <a:ext uri="{FF2B5EF4-FFF2-40B4-BE49-F238E27FC236}">
                  <a16:creationId xmlns:a16="http://schemas.microsoft.com/office/drawing/2014/main" id="{448257C1-96ED-88A7-519E-9F40AE668706}"/>
                </a:ext>
              </a:extLst>
            </p:cNvPr>
            <p:cNvSpPr/>
            <p:nvPr/>
          </p:nvSpPr>
          <p:spPr>
            <a:xfrm>
              <a:off x="1921564" y="4865386"/>
              <a:ext cx="8365434" cy="38100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endParaRPr lang="en-US">
                <a:solidFill>
                  <a:srgbClr val="EAEAEA"/>
                </a:solidFill>
              </a:endParaRPr>
            </a:p>
          </p:txBody>
        </p:sp>
        <p:sp>
          <p:nvSpPr>
            <p:cNvPr id="9" name="Rounded Rectangle 188">
              <a:extLst>
                <a:ext uri="{FF2B5EF4-FFF2-40B4-BE49-F238E27FC236}">
                  <a16:creationId xmlns:a16="http://schemas.microsoft.com/office/drawing/2014/main" id="{64F42C27-293A-CA7C-625E-0DB42C5C2012}"/>
                </a:ext>
              </a:extLst>
            </p:cNvPr>
            <p:cNvSpPr/>
            <p:nvPr/>
          </p:nvSpPr>
          <p:spPr>
            <a:xfrm>
              <a:off x="1921564" y="2572762"/>
              <a:ext cx="17526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0" name="TextBox 9">
              <a:extLst>
                <a:ext uri="{FF2B5EF4-FFF2-40B4-BE49-F238E27FC236}">
                  <a16:creationId xmlns:a16="http://schemas.microsoft.com/office/drawing/2014/main" id="{C9386D82-F982-5BC8-ED4E-F00E7CEC153D}"/>
                </a:ext>
              </a:extLst>
            </p:cNvPr>
            <p:cNvSpPr txBox="1"/>
            <p:nvPr/>
          </p:nvSpPr>
          <p:spPr>
            <a:xfrm>
              <a:off x="2324584" y="4887992"/>
              <a:ext cx="1070113" cy="400110"/>
            </a:xfrm>
            <a:prstGeom prst="rect">
              <a:avLst/>
            </a:prstGeom>
            <a:noFill/>
          </p:spPr>
          <p:txBody>
            <a:bodyPr wrap="square" rtlCol="0">
              <a:spAutoFit/>
            </a:bodyPr>
            <a:lstStyle/>
            <a:p>
              <a:r>
                <a:rPr lang="en-US" sz="1000" b="1" dirty="0">
                  <a:solidFill>
                    <a:srgbClr val="000000"/>
                  </a:solidFill>
                  <a:latin typeface="Arial"/>
                </a:rPr>
                <a:t>Integration Phase</a:t>
              </a:r>
            </a:p>
          </p:txBody>
        </p:sp>
        <p:sp>
          <p:nvSpPr>
            <p:cNvPr id="11" name="Rounded Rectangle 190">
              <a:extLst>
                <a:ext uri="{FF2B5EF4-FFF2-40B4-BE49-F238E27FC236}">
                  <a16:creationId xmlns:a16="http://schemas.microsoft.com/office/drawing/2014/main" id="{32237F52-A2F6-4433-CE03-0F685D8424A8}"/>
                </a:ext>
              </a:extLst>
            </p:cNvPr>
            <p:cNvSpPr/>
            <p:nvPr/>
          </p:nvSpPr>
          <p:spPr>
            <a:xfrm>
              <a:off x="3674164" y="2572762"/>
              <a:ext cx="1828800" cy="1676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2" name="TextBox 11">
              <a:extLst>
                <a:ext uri="{FF2B5EF4-FFF2-40B4-BE49-F238E27FC236}">
                  <a16:creationId xmlns:a16="http://schemas.microsoft.com/office/drawing/2014/main" id="{D119BBD3-A827-CCAF-1B2D-9015816B7BDF}"/>
                </a:ext>
              </a:extLst>
            </p:cNvPr>
            <p:cNvSpPr txBox="1"/>
            <p:nvPr/>
          </p:nvSpPr>
          <p:spPr>
            <a:xfrm>
              <a:off x="4164847" y="4887992"/>
              <a:ext cx="1033668" cy="400110"/>
            </a:xfrm>
            <a:prstGeom prst="rect">
              <a:avLst/>
            </a:prstGeom>
            <a:noFill/>
          </p:spPr>
          <p:txBody>
            <a:bodyPr wrap="square" rtlCol="0">
              <a:spAutoFit/>
            </a:bodyPr>
            <a:lstStyle/>
            <a:p>
              <a:r>
                <a:rPr lang="en-US" sz="1000" b="1" dirty="0">
                  <a:solidFill>
                    <a:srgbClr val="000000"/>
                  </a:solidFill>
                  <a:latin typeface="Arial"/>
                </a:rPr>
                <a:t>Planning Phase</a:t>
              </a:r>
            </a:p>
          </p:txBody>
        </p:sp>
        <p:sp>
          <p:nvSpPr>
            <p:cNvPr id="13" name="Rounded Rectangle 192">
              <a:extLst>
                <a:ext uri="{FF2B5EF4-FFF2-40B4-BE49-F238E27FC236}">
                  <a16:creationId xmlns:a16="http://schemas.microsoft.com/office/drawing/2014/main" id="{6EF72D36-B902-C7BB-EEDC-35862B0D7111}"/>
                </a:ext>
              </a:extLst>
            </p:cNvPr>
            <p:cNvSpPr/>
            <p:nvPr/>
          </p:nvSpPr>
          <p:spPr>
            <a:xfrm>
              <a:off x="5502964" y="2572762"/>
              <a:ext cx="1447800" cy="1676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4" name="Rounded Rectangle 193">
              <a:extLst>
                <a:ext uri="{FF2B5EF4-FFF2-40B4-BE49-F238E27FC236}">
                  <a16:creationId xmlns:a16="http://schemas.microsoft.com/office/drawing/2014/main" id="{18150798-C9F6-E4DD-55EB-0D0DBBE98CAD}"/>
                </a:ext>
              </a:extLst>
            </p:cNvPr>
            <p:cNvSpPr/>
            <p:nvPr/>
          </p:nvSpPr>
          <p:spPr>
            <a:xfrm>
              <a:off x="8627164" y="2572762"/>
              <a:ext cx="15240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5" name="Right Arrow 194">
              <a:extLst>
                <a:ext uri="{FF2B5EF4-FFF2-40B4-BE49-F238E27FC236}">
                  <a16:creationId xmlns:a16="http://schemas.microsoft.com/office/drawing/2014/main" id="{6451A4CC-DF86-395D-200F-434C20A131AC}"/>
                </a:ext>
              </a:extLst>
            </p:cNvPr>
            <p:cNvSpPr/>
            <p:nvPr/>
          </p:nvSpPr>
          <p:spPr>
            <a:xfrm>
              <a:off x="1769164" y="3182362"/>
              <a:ext cx="8686800" cy="3048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6" name="Isosceles Triangle 15">
              <a:extLst>
                <a:ext uri="{FF2B5EF4-FFF2-40B4-BE49-F238E27FC236}">
                  <a16:creationId xmlns:a16="http://schemas.microsoft.com/office/drawing/2014/main" id="{D53E4DD3-FA07-3AA5-E0E0-5D18511E9073}"/>
                </a:ext>
              </a:extLst>
            </p:cNvPr>
            <p:cNvSpPr/>
            <p:nvPr/>
          </p:nvSpPr>
          <p:spPr>
            <a:xfrm>
              <a:off x="199776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7" name="TextBox 16">
              <a:extLst>
                <a:ext uri="{FF2B5EF4-FFF2-40B4-BE49-F238E27FC236}">
                  <a16:creationId xmlns:a16="http://schemas.microsoft.com/office/drawing/2014/main" id="{2E2A562E-F42D-71B0-E006-DC7C413EB82D}"/>
                </a:ext>
              </a:extLst>
            </p:cNvPr>
            <p:cNvSpPr txBox="1"/>
            <p:nvPr/>
          </p:nvSpPr>
          <p:spPr>
            <a:xfrm>
              <a:off x="1946444" y="2148612"/>
              <a:ext cx="457200" cy="278468"/>
            </a:xfrm>
            <a:prstGeom prst="rect">
              <a:avLst/>
            </a:prstGeom>
            <a:noFill/>
          </p:spPr>
          <p:txBody>
            <a:bodyPr wrap="square" rtlCol="0">
              <a:spAutoFit/>
            </a:bodyPr>
            <a:lstStyle/>
            <a:p>
              <a:r>
                <a:rPr lang="en-US" sz="800" b="1" dirty="0">
                  <a:solidFill>
                    <a:srgbClr val="000000"/>
                  </a:solidFill>
                  <a:latin typeface="Arial"/>
                </a:rPr>
                <a:t>Read RFP</a:t>
              </a:r>
            </a:p>
          </p:txBody>
        </p:sp>
        <p:cxnSp>
          <p:nvCxnSpPr>
            <p:cNvPr id="18" name="Straight Connector 17">
              <a:extLst>
                <a:ext uri="{FF2B5EF4-FFF2-40B4-BE49-F238E27FC236}">
                  <a16:creationId xmlns:a16="http://schemas.microsoft.com/office/drawing/2014/main" id="{245A32FA-98C9-67F4-1EA2-A9F82BAAE636}"/>
                </a:ext>
              </a:extLst>
            </p:cNvPr>
            <p:cNvCxnSpPr/>
            <p:nvPr/>
          </p:nvCxnSpPr>
          <p:spPr>
            <a:xfrm rot="5400000">
              <a:off x="176671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2E43834-EF69-B60F-2D96-4B01E0C10BBA}"/>
                </a:ext>
              </a:extLst>
            </p:cNvPr>
            <p:cNvSpPr txBox="1"/>
            <p:nvPr/>
          </p:nvSpPr>
          <p:spPr>
            <a:xfrm>
              <a:off x="2017642" y="4345244"/>
              <a:ext cx="762000" cy="278468"/>
            </a:xfrm>
            <a:prstGeom prst="rect">
              <a:avLst/>
            </a:prstGeom>
            <a:noFill/>
          </p:spPr>
          <p:txBody>
            <a:bodyPr wrap="square" rtlCol="0">
              <a:spAutoFit/>
            </a:bodyPr>
            <a:lstStyle/>
            <a:p>
              <a:r>
                <a:rPr lang="en-US" sz="800" b="1" dirty="0">
                  <a:solidFill>
                    <a:srgbClr val="000000"/>
                  </a:solidFill>
                  <a:latin typeface="Arial"/>
                </a:rPr>
                <a:t>Make Bid-No-Bid Decision</a:t>
              </a:r>
            </a:p>
          </p:txBody>
        </p:sp>
        <p:cxnSp>
          <p:nvCxnSpPr>
            <p:cNvPr id="20" name="Straight Connector 19">
              <a:extLst>
                <a:ext uri="{FF2B5EF4-FFF2-40B4-BE49-F238E27FC236}">
                  <a16:creationId xmlns:a16="http://schemas.microsoft.com/office/drawing/2014/main" id="{D8AB3357-15C3-C360-6CFF-0C3A2A6AE89F}"/>
                </a:ext>
              </a:extLst>
            </p:cNvPr>
            <p:cNvCxnSpPr/>
            <p:nvPr/>
          </p:nvCxnSpPr>
          <p:spPr>
            <a:xfrm rot="5400000">
              <a:off x="1941442" y="391454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B49A7337-3122-F358-0759-AF426DCC8575}"/>
                </a:ext>
              </a:extLst>
            </p:cNvPr>
            <p:cNvSpPr/>
            <p:nvPr/>
          </p:nvSpPr>
          <p:spPr>
            <a:xfrm>
              <a:off x="256098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2" name="TextBox 21">
              <a:extLst>
                <a:ext uri="{FF2B5EF4-FFF2-40B4-BE49-F238E27FC236}">
                  <a16:creationId xmlns:a16="http://schemas.microsoft.com/office/drawing/2014/main" id="{F8909E93-D88E-AFDE-0065-1B8BEA79C739}"/>
                </a:ext>
              </a:extLst>
            </p:cNvPr>
            <p:cNvSpPr txBox="1"/>
            <p:nvPr/>
          </p:nvSpPr>
          <p:spPr>
            <a:xfrm>
              <a:off x="2531760" y="2127157"/>
              <a:ext cx="546651" cy="379730"/>
            </a:xfrm>
            <a:prstGeom prst="rect">
              <a:avLst/>
            </a:prstGeom>
            <a:noFill/>
          </p:spPr>
          <p:txBody>
            <a:bodyPr wrap="square" rtlCol="0">
              <a:spAutoFit/>
            </a:bodyPr>
            <a:lstStyle/>
            <a:p>
              <a:r>
                <a:rPr lang="en-US" sz="800" b="1" dirty="0">
                  <a:solidFill>
                    <a:srgbClr val="000000"/>
                  </a:solidFill>
                  <a:latin typeface="Arial"/>
                </a:rPr>
                <a:t>Prepare for Kick-Off</a:t>
              </a:r>
            </a:p>
          </p:txBody>
        </p:sp>
        <p:cxnSp>
          <p:nvCxnSpPr>
            <p:cNvPr id="23" name="Straight Connector 22">
              <a:extLst>
                <a:ext uri="{FF2B5EF4-FFF2-40B4-BE49-F238E27FC236}">
                  <a16:creationId xmlns:a16="http://schemas.microsoft.com/office/drawing/2014/main" id="{23686DED-AA0F-A54F-E2BC-1D2D66388E31}"/>
                </a:ext>
              </a:extLst>
            </p:cNvPr>
            <p:cNvCxnSpPr/>
            <p:nvPr/>
          </p:nvCxnSpPr>
          <p:spPr>
            <a:xfrm rot="5400000">
              <a:off x="23299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E15F05ED-961E-0AA8-DF85-2B6307E340BF}"/>
                </a:ext>
              </a:extLst>
            </p:cNvPr>
            <p:cNvSpPr/>
            <p:nvPr/>
          </p:nvSpPr>
          <p:spPr>
            <a:xfrm>
              <a:off x="3558208" y="3182362"/>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5" name="TextBox 24">
              <a:extLst>
                <a:ext uri="{FF2B5EF4-FFF2-40B4-BE49-F238E27FC236}">
                  <a16:creationId xmlns:a16="http://schemas.microsoft.com/office/drawing/2014/main" id="{FCA87114-4E3D-927D-779C-82EF8D1E9535}"/>
                </a:ext>
              </a:extLst>
            </p:cNvPr>
            <p:cNvSpPr txBox="1"/>
            <p:nvPr/>
          </p:nvSpPr>
          <p:spPr>
            <a:xfrm>
              <a:off x="3323313" y="2127157"/>
              <a:ext cx="789001" cy="379730"/>
            </a:xfrm>
            <a:prstGeom prst="rect">
              <a:avLst/>
            </a:prstGeom>
            <a:noFill/>
          </p:spPr>
          <p:txBody>
            <a:bodyPr wrap="square" rtlCol="0">
              <a:spAutoFit/>
            </a:bodyPr>
            <a:lstStyle/>
            <a:p>
              <a:r>
                <a:rPr lang="en-US" sz="800" b="1" dirty="0">
                  <a:solidFill>
                    <a:srgbClr val="000000"/>
                  </a:solidFill>
                  <a:latin typeface="Arial"/>
                </a:rPr>
                <a:t>Conduct Kick-Off to Reach 9 Goals</a:t>
              </a:r>
            </a:p>
          </p:txBody>
        </p:sp>
        <p:cxnSp>
          <p:nvCxnSpPr>
            <p:cNvPr id="26" name="Straight Connector 25">
              <a:extLst>
                <a:ext uri="{FF2B5EF4-FFF2-40B4-BE49-F238E27FC236}">
                  <a16:creationId xmlns:a16="http://schemas.microsoft.com/office/drawing/2014/main" id="{CDE7B9BE-6DDF-7B23-435F-457B8F9AC4D4}"/>
                </a:ext>
              </a:extLst>
            </p:cNvPr>
            <p:cNvCxnSpPr/>
            <p:nvPr/>
          </p:nvCxnSpPr>
          <p:spPr>
            <a:xfrm rot="5400000">
              <a:off x="33205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lowchart: Decision 26">
              <a:extLst>
                <a:ext uri="{FF2B5EF4-FFF2-40B4-BE49-F238E27FC236}">
                  <a16:creationId xmlns:a16="http://schemas.microsoft.com/office/drawing/2014/main" id="{7E973440-C324-B1D9-CA88-D45D13599B01}"/>
                </a:ext>
              </a:extLst>
            </p:cNvPr>
            <p:cNvSpPr/>
            <p:nvPr/>
          </p:nvSpPr>
          <p:spPr>
            <a:xfrm>
              <a:off x="2285998" y="3106162"/>
              <a:ext cx="228600" cy="304800"/>
            </a:xfrm>
            <a:prstGeom prst="flowChartDecision">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8" name="TextBox 27">
              <a:extLst>
                <a:ext uri="{FF2B5EF4-FFF2-40B4-BE49-F238E27FC236}">
                  <a16:creationId xmlns:a16="http://schemas.microsoft.com/office/drawing/2014/main" id="{A503ACD1-9ECF-D0B0-EF9A-7B5526DE4951}"/>
                </a:ext>
              </a:extLst>
            </p:cNvPr>
            <p:cNvSpPr txBox="1"/>
            <p:nvPr/>
          </p:nvSpPr>
          <p:spPr>
            <a:xfrm>
              <a:off x="2471527" y="3381146"/>
              <a:ext cx="1295400" cy="987298"/>
            </a:xfrm>
            <a:prstGeom prst="rect">
              <a:avLst/>
            </a:prstGeom>
            <a:noFill/>
          </p:spPr>
          <p:txBody>
            <a:bodyPr wrap="square" rtlCol="0">
              <a:spAutoFit/>
            </a:bodyPr>
            <a:lstStyle/>
            <a:p>
              <a:pPr>
                <a:buFont typeface="Arial" pitchFamily="34" charset="0"/>
                <a:buChar char="•"/>
              </a:pPr>
              <a:r>
                <a:rPr lang="en-US" sz="800" b="1" i="1" dirty="0">
                  <a:solidFill>
                    <a:srgbClr val="000000"/>
                  </a:solidFill>
                  <a:latin typeface="Arial"/>
                </a:rPr>
                <a:t>Annotated Outline</a:t>
              </a:r>
            </a:p>
            <a:p>
              <a:pPr>
                <a:buFont typeface="Arial" pitchFamily="34" charset="0"/>
                <a:buChar char="•"/>
              </a:pPr>
              <a:r>
                <a:rPr lang="en-US" sz="800" b="1" i="1" dirty="0">
                  <a:solidFill>
                    <a:srgbClr val="000000"/>
                  </a:solidFill>
                  <a:latin typeface="Arial"/>
                </a:rPr>
                <a:t>Assignments</a:t>
              </a:r>
            </a:p>
            <a:p>
              <a:pPr>
                <a:buFont typeface="Arial" pitchFamily="34" charset="0"/>
                <a:buChar char="•"/>
              </a:pPr>
              <a:r>
                <a:rPr lang="en-US" sz="800" b="1" i="1" dirty="0">
                  <a:solidFill>
                    <a:srgbClr val="000000"/>
                  </a:solidFill>
                  <a:latin typeface="Arial"/>
                </a:rPr>
                <a:t>Work Packages</a:t>
              </a:r>
            </a:p>
            <a:p>
              <a:pPr>
                <a:buFont typeface="Arial" pitchFamily="34" charset="0"/>
                <a:buChar char="•"/>
              </a:pPr>
              <a:r>
                <a:rPr lang="en-US" sz="800" b="1" i="1" dirty="0">
                  <a:solidFill>
                    <a:srgbClr val="000000"/>
                  </a:solidFill>
                  <a:latin typeface="Arial"/>
                </a:rPr>
                <a:t>Compliance Checklist</a:t>
              </a:r>
            </a:p>
            <a:p>
              <a:pPr>
                <a:buFont typeface="Arial" pitchFamily="34" charset="0"/>
                <a:buChar char="•"/>
              </a:pPr>
              <a:r>
                <a:rPr lang="en-US" sz="800" b="1" i="1" dirty="0">
                  <a:solidFill>
                    <a:srgbClr val="000000"/>
                  </a:solidFill>
                  <a:latin typeface="Arial"/>
                </a:rPr>
                <a:t>Style Guide</a:t>
              </a:r>
            </a:p>
            <a:p>
              <a:pPr>
                <a:buFont typeface="Arial" pitchFamily="34" charset="0"/>
                <a:buChar char="•"/>
              </a:pPr>
              <a:r>
                <a:rPr lang="en-US" sz="800" b="1" i="1" dirty="0">
                  <a:solidFill>
                    <a:srgbClr val="000000"/>
                  </a:solidFill>
                  <a:latin typeface="Arial"/>
                </a:rPr>
                <a:t>Background Materials</a:t>
              </a:r>
            </a:p>
            <a:p>
              <a:pPr>
                <a:buFont typeface="Arial" pitchFamily="34" charset="0"/>
                <a:buChar char="•"/>
              </a:pPr>
              <a:r>
                <a:rPr lang="en-US" sz="800" b="1" i="1" dirty="0">
                  <a:solidFill>
                    <a:srgbClr val="000000"/>
                  </a:solidFill>
                  <a:latin typeface="Arial"/>
                </a:rPr>
                <a:t>Briefing</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29" name="Isosceles Triangle 28">
              <a:extLst>
                <a:ext uri="{FF2B5EF4-FFF2-40B4-BE49-F238E27FC236}">
                  <a16:creationId xmlns:a16="http://schemas.microsoft.com/office/drawing/2014/main" id="{DE8DB0EF-EF49-C70E-791D-AAD826BFABFF}"/>
                </a:ext>
              </a:extLst>
            </p:cNvPr>
            <p:cNvSpPr/>
            <p:nvPr/>
          </p:nvSpPr>
          <p:spPr>
            <a:xfrm>
              <a:off x="383319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0" name="TextBox 29">
              <a:extLst>
                <a:ext uri="{FF2B5EF4-FFF2-40B4-BE49-F238E27FC236}">
                  <a16:creationId xmlns:a16="http://schemas.microsoft.com/office/drawing/2014/main" id="{675CA05F-AE88-64C7-6E3C-770AA2CE3C45}"/>
                </a:ext>
              </a:extLst>
            </p:cNvPr>
            <p:cNvSpPr txBox="1"/>
            <p:nvPr/>
          </p:nvSpPr>
          <p:spPr>
            <a:xfrm>
              <a:off x="3644349" y="4348553"/>
              <a:ext cx="762000" cy="278468"/>
            </a:xfrm>
            <a:prstGeom prst="rect">
              <a:avLst/>
            </a:prstGeom>
            <a:noFill/>
          </p:spPr>
          <p:txBody>
            <a:bodyPr wrap="square" rtlCol="0">
              <a:spAutoFit/>
            </a:bodyPr>
            <a:lstStyle/>
            <a:p>
              <a:r>
                <a:rPr lang="en-US" sz="800" b="1" dirty="0">
                  <a:solidFill>
                    <a:srgbClr val="000000"/>
                  </a:solidFill>
                  <a:latin typeface="Arial"/>
                </a:rPr>
                <a:t>Brainstorm &amp; Research</a:t>
              </a:r>
            </a:p>
          </p:txBody>
        </p:sp>
        <p:sp>
          <p:nvSpPr>
            <p:cNvPr id="31" name="Isosceles Triangle 30">
              <a:extLst>
                <a:ext uri="{FF2B5EF4-FFF2-40B4-BE49-F238E27FC236}">
                  <a16:creationId xmlns:a16="http://schemas.microsoft.com/office/drawing/2014/main" id="{A4F625FC-B286-B1E4-9E05-94AF1AF64F56}"/>
                </a:ext>
              </a:extLst>
            </p:cNvPr>
            <p:cNvSpPr/>
            <p:nvPr/>
          </p:nvSpPr>
          <p:spPr>
            <a:xfrm>
              <a:off x="4363277"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2" name="Isosceles Triangle 31">
              <a:extLst>
                <a:ext uri="{FF2B5EF4-FFF2-40B4-BE49-F238E27FC236}">
                  <a16:creationId xmlns:a16="http://schemas.microsoft.com/office/drawing/2014/main" id="{6EB53C21-F4F3-FD6E-884F-5DC3A2C4987F}"/>
                </a:ext>
              </a:extLst>
            </p:cNvPr>
            <p:cNvSpPr/>
            <p:nvPr/>
          </p:nvSpPr>
          <p:spPr>
            <a:xfrm>
              <a:off x="464820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3" name="TextBox 32">
              <a:extLst>
                <a:ext uri="{FF2B5EF4-FFF2-40B4-BE49-F238E27FC236}">
                  <a16:creationId xmlns:a16="http://schemas.microsoft.com/office/drawing/2014/main" id="{0E7D6AE8-EA5B-2709-A5E3-E62A848BF85D}"/>
                </a:ext>
              </a:extLst>
            </p:cNvPr>
            <p:cNvSpPr txBox="1"/>
            <p:nvPr/>
          </p:nvSpPr>
          <p:spPr>
            <a:xfrm>
              <a:off x="4244038" y="2127157"/>
              <a:ext cx="573951" cy="379730"/>
            </a:xfrm>
            <a:prstGeom prst="rect">
              <a:avLst/>
            </a:prstGeom>
            <a:noFill/>
          </p:spPr>
          <p:txBody>
            <a:bodyPr wrap="square" rtlCol="0">
              <a:spAutoFit/>
            </a:bodyPr>
            <a:lstStyle/>
            <a:p>
              <a:r>
                <a:rPr lang="en-US" sz="800" b="1" dirty="0">
                  <a:solidFill>
                    <a:srgbClr val="000000"/>
                  </a:solidFill>
                  <a:latin typeface="Arial"/>
                </a:rPr>
                <a:t>Develop Work Packages</a:t>
              </a:r>
            </a:p>
          </p:txBody>
        </p:sp>
        <p:cxnSp>
          <p:nvCxnSpPr>
            <p:cNvPr id="34" name="Straight Connector 33">
              <a:extLst>
                <a:ext uri="{FF2B5EF4-FFF2-40B4-BE49-F238E27FC236}">
                  <a16:creationId xmlns:a16="http://schemas.microsoft.com/office/drawing/2014/main" id="{EADCB04D-38C7-4EB7-BA30-F244FC71D815}"/>
                </a:ext>
              </a:extLst>
            </p:cNvPr>
            <p:cNvCxnSpPr/>
            <p:nvPr/>
          </p:nvCxnSpPr>
          <p:spPr>
            <a:xfrm rot="5400000">
              <a:off x="41289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F91CCD-CA32-0DF5-64C3-8DF0B009A37F}"/>
                </a:ext>
              </a:extLst>
            </p:cNvPr>
            <p:cNvSpPr/>
            <p:nvPr/>
          </p:nvSpPr>
          <p:spPr>
            <a:xfrm>
              <a:off x="492981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6" name="TextBox 35">
              <a:extLst>
                <a:ext uri="{FF2B5EF4-FFF2-40B4-BE49-F238E27FC236}">
                  <a16:creationId xmlns:a16="http://schemas.microsoft.com/office/drawing/2014/main" id="{84CDDDC6-69CD-C3C1-307F-B5C737777D35}"/>
                </a:ext>
              </a:extLst>
            </p:cNvPr>
            <p:cNvSpPr txBox="1"/>
            <p:nvPr/>
          </p:nvSpPr>
          <p:spPr>
            <a:xfrm>
              <a:off x="4882247" y="2127157"/>
              <a:ext cx="50476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1</a:t>
              </a:r>
            </a:p>
          </p:txBody>
        </p:sp>
        <p:cxnSp>
          <p:nvCxnSpPr>
            <p:cNvPr id="37" name="Straight Connector 36">
              <a:extLst>
                <a:ext uri="{FF2B5EF4-FFF2-40B4-BE49-F238E27FC236}">
                  <a16:creationId xmlns:a16="http://schemas.microsoft.com/office/drawing/2014/main" id="{FA552B79-705F-E2E5-52EC-CA3C0054DC80}"/>
                </a:ext>
              </a:extLst>
            </p:cNvPr>
            <p:cNvCxnSpPr/>
            <p:nvPr/>
          </p:nvCxnSpPr>
          <p:spPr>
            <a:xfrm rot="5400000">
              <a:off x="46921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F681583-45F4-CBA4-B362-593759DF3D5E}"/>
                </a:ext>
              </a:extLst>
            </p:cNvPr>
            <p:cNvCxnSpPr/>
            <p:nvPr/>
          </p:nvCxnSpPr>
          <p:spPr>
            <a:xfrm rot="5400000">
              <a:off x="3486114"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85A6652-E2EC-2C25-60C3-B0A1F81DBF5F}"/>
                </a:ext>
              </a:extLst>
            </p:cNvPr>
            <p:cNvSpPr txBox="1"/>
            <p:nvPr/>
          </p:nvSpPr>
          <p:spPr>
            <a:xfrm>
              <a:off x="4499110" y="4348553"/>
              <a:ext cx="725559"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40" name="Straight Connector 39">
              <a:extLst>
                <a:ext uri="{FF2B5EF4-FFF2-40B4-BE49-F238E27FC236}">
                  <a16:creationId xmlns:a16="http://schemas.microsoft.com/office/drawing/2014/main" id="{6C28775A-4E7F-5BC8-EAB7-59DD805F37BA}"/>
                </a:ext>
              </a:extLst>
            </p:cNvPr>
            <p:cNvCxnSpPr/>
            <p:nvPr/>
          </p:nvCxnSpPr>
          <p:spPr>
            <a:xfrm rot="5400000">
              <a:off x="4304433"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Isosceles Triangle 40">
              <a:extLst>
                <a:ext uri="{FF2B5EF4-FFF2-40B4-BE49-F238E27FC236}">
                  <a16:creationId xmlns:a16="http://schemas.microsoft.com/office/drawing/2014/main" id="{2AD473BB-E3FD-DA67-5BBD-84B826F3E4A6}"/>
                </a:ext>
              </a:extLst>
            </p:cNvPr>
            <p:cNvSpPr/>
            <p:nvPr/>
          </p:nvSpPr>
          <p:spPr>
            <a:xfrm>
              <a:off x="5393638" y="3182362"/>
              <a:ext cx="228600" cy="228600"/>
            </a:xfrm>
            <a:prstGeom prst="triangle">
              <a:avLst/>
            </a:prstGeom>
            <a:solidFill>
              <a:srgbClr val="FF99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2" name="TextBox 41">
              <a:extLst>
                <a:ext uri="{FF2B5EF4-FFF2-40B4-BE49-F238E27FC236}">
                  <a16:creationId xmlns:a16="http://schemas.microsoft.com/office/drawing/2014/main" id="{DC820C01-21BC-FE98-9451-549540452A1D}"/>
                </a:ext>
              </a:extLst>
            </p:cNvPr>
            <p:cNvSpPr txBox="1"/>
            <p:nvPr/>
          </p:nvSpPr>
          <p:spPr>
            <a:xfrm>
              <a:off x="5305618" y="2127157"/>
              <a:ext cx="496681" cy="379730"/>
            </a:xfrm>
            <a:prstGeom prst="rect">
              <a:avLst/>
            </a:prstGeom>
            <a:noFill/>
          </p:spPr>
          <p:txBody>
            <a:bodyPr wrap="square" rtlCol="0">
              <a:spAutoFit/>
            </a:bodyPr>
            <a:lstStyle/>
            <a:p>
              <a:r>
                <a:rPr lang="en-US" sz="800" b="1" dirty="0">
                  <a:solidFill>
                    <a:srgbClr val="000000"/>
                  </a:solidFill>
                  <a:latin typeface="Arial"/>
                </a:rPr>
                <a:t>Conduct Pink Team</a:t>
              </a:r>
            </a:p>
          </p:txBody>
        </p:sp>
        <p:cxnSp>
          <p:nvCxnSpPr>
            <p:cNvPr id="43" name="Straight Connector 42">
              <a:extLst>
                <a:ext uri="{FF2B5EF4-FFF2-40B4-BE49-F238E27FC236}">
                  <a16:creationId xmlns:a16="http://schemas.microsoft.com/office/drawing/2014/main" id="{361A8042-0FDF-58C3-E3BB-0BA448B02304}"/>
                </a:ext>
              </a:extLst>
            </p:cNvPr>
            <p:cNvCxnSpPr/>
            <p:nvPr/>
          </p:nvCxnSpPr>
          <p:spPr>
            <a:xfrm rot="5400000">
              <a:off x="516589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125AEAD5-F4DB-3D50-B697-902C43F3F5EE}"/>
                </a:ext>
              </a:extLst>
            </p:cNvPr>
            <p:cNvSpPr/>
            <p:nvPr/>
          </p:nvSpPr>
          <p:spPr>
            <a:xfrm>
              <a:off x="6112564" y="3192639"/>
              <a:ext cx="228600" cy="228600"/>
            </a:xfrm>
            <a:prstGeom prst="triangl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5" name="TextBox 44">
              <a:extLst>
                <a:ext uri="{FF2B5EF4-FFF2-40B4-BE49-F238E27FC236}">
                  <a16:creationId xmlns:a16="http://schemas.microsoft.com/office/drawing/2014/main" id="{C4EA013B-1087-514A-0135-D1A730F28D47}"/>
                </a:ext>
              </a:extLst>
            </p:cNvPr>
            <p:cNvSpPr txBox="1"/>
            <p:nvPr/>
          </p:nvSpPr>
          <p:spPr>
            <a:xfrm>
              <a:off x="5768008" y="4358830"/>
              <a:ext cx="914400"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46" name="Straight Connector 45">
              <a:extLst>
                <a:ext uri="{FF2B5EF4-FFF2-40B4-BE49-F238E27FC236}">
                  <a16:creationId xmlns:a16="http://schemas.microsoft.com/office/drawing/2014/main" id="{35E86638-33CD-FDEE-D651-846AFBCC46C6}"/>
                </a:ext>
              </a:extLst>
            </p:cNvPr>
            <p:cNvCxnSpPr/>
            <p:nvPr/>
          </p:nvCxnSpPr>
          <p:spPr>
            <a:xfrm rot="5400000">
              <a:off x="5762172" y="3905526"/>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7523A2AB-0A27-11E7-B4E2-23B26F49250E}"/>
                </a:ext>
              </a:extLst>
            </p:cNvPr>
            <p:cNvSpPr/>
            <p:nvPr/>
          </p:nvSpPr>
          <p:spPr>
            <a:xfrm>
              <a:off x="5870716"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8" name="TextBox 47">
              <a:extLst>
                <a:ext uri="{FF2B5EF4-FFF2-40B4-BE49-F238E27FC236}">
                  <a16:creationId xmlns:a16="http://schemas.microsoft.com/office/drawing/2014/main" id="{EF0740D5-B688-A3AE-3B7F-09FE757C3D25}"/>
                </a:ext>
              </a:extLst>
            </p:cNvPr>
            <p:cNvSpPr txBox="1"/>
            <p:nvPr/>
          </p:nvSpPr>
          <p:spPr>
            <a:xfrm>
              <a:off x="5843104" y="2127157"/>
              <a:ext cx="49668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2</a:t>
              </a:r>
            </a:p>
          </p:txBody>
        </p:sp>
        <p:cxnSp>
          <p:nvCxnSpPr>
            <p:cNvPr id="49" name="Straight Connector 48">
              <a:extLst>
                <a:ext uri="{FF2B5EF4-FFF2-40B4-BE49-F238E27FC236}">
                  <a16:creationId xmlns:a16="http://schemas.microsoft.com/office/drawing/2014/main" id="{308828BE-B276-D1C9-FF1A-BAD27A6BA949}"/>
                </a:ext>
              </a:extLst>
            </p:cNvPr>
            <p:cNvCxnSpPr/>
            <p:nvPr/>
          </p:nvCxnSpPr>
          <p:spPr>
            <a:xfrm rot="5400000">
              <a:off x="5644908"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A1368BC1-FF5D-184C-BDE0-E101C83085DD}"/>
                </a:ext>
              </a:extLst>
            </p:cNvPr>
            <p:cNvSpPr/>
            <p:nvPr/>
          </p:nvSpPr>
          <p:spPr>
            <a:xfrm>
              <a:off x="6347797"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51" name="TextBox 50">
              <a:extLst>
                <a:ext uri="{FF2B5EF4-FFF2-40B4-BE49-F238E27FC236}">
                  <a16:creationId xmlns:a16="http://schemas.microsoft.com/office/drawing/2014/main" id="{CE177F1A-6E2C-765F-61D3-80F58AB5FF29}"/>
                </a:ext>
              </a:extLst>
            </p:cNvPr>
            <p:cNvSpPr txBox="1"/>
            <p:nvPr/>
          </p:nvSpPr>
          <p:spPr>
            <a:xfrm>
              <a:off x="6252744" y="2127157"/>
              <a:ext cx="498409"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N</a:t>
              </a:r>
            </a:p>
          </p:txBody>
        </p:sp>
        <p:cxnSp>
          <p:nvCxnSpPr>
            <p:cNvPr id="52" name="Straight Connector 51">
              <a:extLst>
                <a:ext uri="{FF2B5EF4-FFF2-40B4-BE49-F238E27FC236}">
                  <a16:creationId xmlns:a16="http://schemas.microsoft.com/office/drawing/2014/main" id="{A06D4FDE-177B-B1CF-7515-64CCDCEDFE37}"/>
                </a:ext>
              </a:extLst>
            </p:cNvPr>
            <p:cNvCxnSpPr/>
            <p:nvPr/>
          </p:nvCxnSpPr>
          <p:spPr>
            <a:xfrm rot="5400000">
              <a:off x="6110114"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Isosceles Triangle 52">
              <a:extLst>
                <a:ext uri="{FF2B5EF4-FFF2-40B4-BE49-F238E27FC236}">
                  <a16:creationId xmlns:a16="http://schemas.microsoft.com/office/drawing/2014/main" id="{9BAAC96E-D93C-6F6C-A1DC-D0CEF2D8F56C}"/>
                </a:ext>
              </a:extLst>
            </p:cNvPr>
            <p:cNvSpPr/>
            <p:nvPr/>
          </p:nvSpPr>
          <p:spPr>
            <a:xfrm>
              <a:off x="6831499" y="3184350"/>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54" name="TextBox 53">
              <a:extLst>
                <a:ext uri="{FF2B5EF4-FFF2-40B4-BE49-F238E27FC236}">
                  <a16:creationId xmlns:a16="http://schemas.microsoft.com/office/drawing/2014/main" id="{C1D822DD-6B83-332C-8812-4A6BE22C9408}"/>
                </a:ext>
              </a:extLst>
            </p:cNvPr>
            <p:cNvSpPr txBox="1"/>
            <p:nvPr/>
          </p:nvSpPr>
          <p:spPr>
            <a:xfrm>
              <a:off x="6710350" y="2127157"/>
              <a:ext cx="532241" cy="379730"/>
            </a:xfrm>
            <a:prstGeom prst="rect">
              <a:avLst/>
            </a:prstGeom>
            <a:noFill/>
          </p:spPr>
          <p:txBody>
            <a:bodyPr wrap="square" rtlCol="0">
              <a:spAutoFit/>
            </a:bodyPr>
            <a:lstStyle/>
            <a:p>
              <a:r>
                <a:rPr lang="en-US" sz="800" b="1" dirty="0">
                  <a:solidFill>
                    <a:srgbClr val="000000"/>
                  </a:solidFill>
                  <a:latin typeface="Arial"/>
                </a:rPr>
                <a:t>Conduct Red Team</a:t>
              </a:r>
            </a:p>
          </p:txBody>
        </p:sp>
        <p:cxnSp>
          <p:nvCxnSpPr>
            <p:cNvPr id="55" name="Straight Connector 54">
              <a:extLst>
                <a:ext uri="{FF2B5EF4-FFF2-40B4-BE49-F238E27FC236}">
                  <a16:creationId xmlns:a16="http://schemas.microsoft.com/office/drawing/2014/main" id="{D77FA028-BFAD-9886-03A2-25043AF22C7A}"/>
                </a:ext>
              </a:extLst>
            </p:cNvPr>
            <p:cNvCxnSpPr/>
            <p:nvPr/>
          </p:nvCxnSpPr>
          <p:spPr>
            <a:xfrm rot="5400000">
              <a:off x="660569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FB3F975-BF76-9014-1526-AF5C7D2345A9}"/>
                </a:ext>
              </a:extLst>
            </p:cNvPr>
            <p:cNvSpPr txBox="1"/>
            <p:nvPr/>
          </p:nvSpPr>
          <p:spPr>
            <a:xfrm>
              <a:off x="5532781" y="3404649"/>
              <a:ext cx="722244"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Pink Team Recovery</a:t>
              </a:r>
            </a:p>
            <a:p>
              <a:pPr>
                <a:buFont typeface="Arial" pitchFamily="34" charset="0"/>
                <a:buChar char="•"/>
              </a:pPr>
              <a:r>
                <a:rPr lang="en-US" sz="800" b="1" i="1" dirty="0">
                  <a:solidFill>
                    <a:schemeClr val="bg1"/>
                  </a:solidFill>
                  <a:latin typeface="Arial"/>
                </a:rPr>
                <a:t>Outline Frozen</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57" name="Isosceles Triangle 56">
              <a:extLst>
                <a:ext uri="{FF2B5EF4-FFF2-40B4-BE49-F238E27FC236}">
                  <a16:creationId xmlns:a16="http://schemas.microsoft.com/office/drawing/2014/main" id="{11C1AD0E-A7F6-17BE-3FF1-B98C26605B61}"/>
                </a:ext>
              </a:extLst>
            </p:cNvPr>
            <p:cNvSpPr/>
            <p:nvPr/>
          </p:nvSpPr>
          <p:spPr>
            <a:xfrm>
              <a:off x="6579703"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58" name="Straight Connector 57">
              <a:extLst>
                <a:ext uri="{FF2B5EF4-FFF2-40B4-BE49-F238E27FC236}">
                  <a16:creationId xmlns:a16="http://schemas.microsoft.com/office/drawing/2014/main" id="{45A36B49-D84D-0F4F-6441-2B075499160A}"/>
                </a:ext>
              </a:extLst>
            </p:cNvPr>
            <p:cNvCxnSpPr/>
            <p:nvPr/>
          </p:nvCxnSpPr>
          <p:spPr>
            <a:xfrm rot="5400000">
              <a:off x="6219372"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52331DD-305B-B2A2-EB88-8364D3346A35}"/>
                </a:ext>
              </a:extLst>
            </p:cNvPr>
            <p:cNvSpPr txBox="1"/>
            <p:nvPr/>
          </p:nvSpPr>
          <p:spPr>
            <a:xfrm>
              <a:off x="6397486" y="4358830"/>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60" name="TextBox 59">
              <a:extLst>
                <a:ext uri="{FF2B5EF4-FFF2-40B4-BE49-F238E27FC236}">
                  <a16:creationId xmlns:a16="http://schemas.microsoft.com/office/drawing/2014/main" id="{9F4B27F2-B64D-6CD8-72AA-F5F0F51E7C10}"/>
                </a:ext>
              </a:extLst>
            </p:cNvPr>
            <p:cNvSpPr txBox="1"/>
            <p:nvPr/>
          </p:nvSpPr>
          <p:spPr>
            <a:xfrm>
              <a:off x="6950764" y="3404649"/>
              <a:ext cx="685800"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Red Team Recovery</a:t>
              </a:r>
            </a:p>
            <a:p>
              <a:pPr>
                <a:buFont typeface="Arial" pitchFamily="34" charset="0"/>
                <a:buChar char="•"/>
              </a:pPr>
              <a:r>
                <a:rPr lang="en-US" sz="800" b="1" i="1" dirty="0">
                  <a:solidFill>
                    <a:schemeClr val="bg1"/>
                  </a:solidFill>
                  <a:latin typeface="Arial"/>
                </a:rPr>
                <a:t>Decision to proceed</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61" name="Isosceles Triangle 60">
              <a:extLst>
                <a:ext uri="{FF2B5EF4-FFF2-40B4-BE49-F238E27FC236}">
                  <a16:creationId xmlns:a16="http://schemas.microsoft.com/office/drawing/2014/main" id="{DE10A45C-DAF5-8FF5-E8EE-FBE4F6DD0926}"/>
                </a:ext>
              </a:extLst>
            </p:cNvPr>
            <p:cNvSpPr/>
            <p:nvPr/>
          </p:nvSpPr>
          <p:spPr>
            <a:xfrm>
              <a:off x="734833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62" name="TextBox 61">
              <a:extLst>
                <a:ext uri="{FF2B5EF4-FFF2-40B4-BE49-F238E27FC236}">
                  <a16:creationId xmlns:a16="http://schemas.microsoft.com/office/drawing/2014/main" id="{36AAED39-AF97-0B29-29B0-59559990A948}"/>
                </a:ext>
              </a:extLst>
            </p:cNvPr>
            <p:cNvSpPr txBox="1"/>
            <p:nvPr/>
          </p:nvSpPr>
          <p:spPr>
            <a:xfrm>
              <a:off x="7270476" y="2127157"/>
              <a:ext cx="520149" cy="379730"/>
            </a:xfrm>
            <a:prstGeom prst="rect">
              <a:avLst/>
            </a:prstGeom>
            <a:noFill/>
          </p:spPr>
          <p:txBody>
            <a:bodyPr wrap="square" rtlCol="0">
              <a:spAutoFit/>
            </a:bodyPr>
            <a:lstStyle/>
            <a:p>
              <a:r>
                <a:rPr lang="en-US" sz="800" b="1" dirty="0">
                  <a:solidFill>
                    <a:srgbClr val="000000"/>
                  </a:solidFill>
                  <a:latin typeface="Arial"/>
                </a:rPr>
                <a:t>Prepare Final Draft</a:t>
              </a:r>
            </a:p>
          </p:txBody>
        </p:sp>
        <p:cxnSp>
          <p:nvCxnSpPr>
            <p:cNvPr id="63" name="Straight Connector 62">
              <a:extLst>
                <a:ext uri="{FF2B5EF4-FFF2-40B4-BE49-F238E27FC236}">
                  <a16:creationId xmlns:a16="http://schemas.microsoft.com/office/drawing/2014/main" id="{9DEF0422-95E5-722C-C008-847F9647D20D}"/>
                </a:ext>
              </a:extLst>
            </p:cNvPr>
            <p:cNvCxnSpPr/>
            <p:nvPr/>
          </p:nvCxnSpPr>
          <p:spPr>
            <a:xfrm rot="5400000">
              <a:off x="7110650"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Isosceles Triangle 63">
              <a:extLst>
                <a:ext uri="{FF2B5EF4-FFF2-40B4-BE49-F238E27FC236}">
                  <a16:creationId xmlns:a16="http://schemas.microsoft.com/office/drawing/2014/main" id="{B9638FFE-65EB-47C0-2880-81F50F2BC27B}"/>
                </a:ext>
              </a:extLst>
            </p:cNvPr>
            <p:cNvSpPr/>
            <p:nvPr/>
          </p:nvSpPr>
          <p:spPr>
            <a:xfrm>
              <a:off x="757030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65" name="Straight Connector 64">
              <a:extLst>
                <a:ext uri="{FF2B5EF4-FFF2-40B4-BE49-F238E27FC236}">
                  <a16:creationId xmlns:a16="http://schemas.microsoft.com/office/drawing/2014/main" id="{19D20E74-71CB-B0A5-FC89-FE36826013FF}"/>
                </a:ext>
              </a:extLst>
            </p:cNvPr>
            <p:cNvCxnSpPr/>
            <p:nvPr/>
          </p:nvCxnSpPr>
          <p:spPr>
            <a:xfrm rot="5400000">
              <a:off x="7229850"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C058902-4064-7B9F-382B-A2B7CFCFFA0E}"/>
                </a:ext>
              </a:extLst>
            </p:cNvPr>
            <p:cNvSpPr txBox="1"/>
            <p:nvPr/>
          </p:nvSpPr>
          <p:spPr>
            <a:xfrm>
              <a:off x="7398025" y="4348891"/>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67" name="TextBox 66">
              <a:extLst>
                <a:ext uri="{FF2B5EF4-FFF2-40B4-BE49-F238E27FC236}">
                  <a16:creationId xmlns:a16="http://schemas.microsoft.com/office/drawing/2014/main" id="{765A91BA-2AED-2D30-6CA7-77E71C78993B}"/>
                </a:ext>
              </a:extLst>
            </p:cNvPr>
            <p:cNvSpPr txBox="1"/>
            <p:nvPr/>
          </p:nvSpPr>
          <p:spPr>
            <a:xfrm>
              <a:off x="5758612" y="4887992"/>
              <a:ext cx="997230" cy="202522"/>
            </a:xfrm>
            <a:prstGeom prst="rect">
              <a:avLst/>
            </a:prstGeom>
            <a:noFill/>
          </p:spPr>
          <p:txBody>
            <a:bodyPr wrap="square" rtlCol="0">
              <a:spAutoFit/>
            </a:bodyPr>
            <a:lstStyle/>
            <a:p>
              <a:r>
                <a:rPr lang="en-US" sz="1000" b="1" dirty="0">
                  <a:solidFill>
                    <a:srgbClr val="000000"/>
                  </a:solidFill>
                  <a:latin typeface="Arial"/>
                </a:rPr>
                <a:t>Writing Phase</a:t>
              </a:r>
            </a:p>
          </p:txBody>
        </p:sp>
        <p:sp>
          <p:nvSpPr>
            <p:cNvPr id="68" name="TextBox 67">
              <a:extLst>
                <a:ext uri="{FF2B5EF4-FFF2-40B4-BE49-F238E27FC236}">
                  <a16:creationId xmlns:a16="http://schemas.microsoft.com/office/drawing/2014/main" id="{26715438-8EA3-2E04-1508-1A4C68E55D62}"/>
                </a:ext>
              </a:extLst>
            </p:cNvPr>
            <p:cNvSpPr txBox="1"/>
            <p:nvPr/>
          </p:nvSpPr>
          <p:spPr>
            <a:xfrm>
              <a:off x="7127600" y="4887992"/>
              <a:ext cx="1152939" cy="400110"/>
            </a:xfrm>
            <a:prstGeom prst="rect">
              <a:avLst/>
            </a:prstGeom>
            <a:noFill/>
          </p:spPr>
          <p:txBody>
            <a:bodyPr wrap="square" rtlCol="0">
              <a:spAutoFit/>
            </a:bodyPr>
            <a:lstStyle/>
            <a:p>
              <a:r>
                <a:rPr lang="en-US" sz="1000" b="1" dirty="0">
                  <a:solidFill>
                    <a:srgbClr val="000000"/>
                  </a:solidFill>
                  <a:latin typeface="Arial"/>
                </a:rPr>
                <a:t>Polishing Phase</a:t>
              </a:r>
            </a:p>
          </p:txBody>
        </p:sp>
        <p:sp>
          <p:nvSpPr>
            <p:cNvPr id="69" name="Isosceles Triangle 68">
              <a:extLst>
                <a:ext uri="{FF2B5EF4-FFF2-40B4-BE49-F238E27FC236}">
                  <a16:creationId xmlns:a16="http://schemas.microsoft.com/office/drawing/2014/main" id="{CEBDB807-12F2-43B0-D26B-946834166F6B}"/>
                </a:ext>
              </a:extLst>
            </p:cNvPr>
            <p:cNvSpPr/>
            <p:nvPr/>
          </p:nvSpPr>
          <p:spPr>
            <a:xfrm>
              <a:off x="7845292" y="3182362"/>
              <a:ext cx="228600" cy="228600"/>
            </a:xfrm>
            <a:prstGeom prst="triangl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0" name="TextBox 69">
              <a:extLst>
                <a:ext uri="{FF2B5EF4-FFF2-40B4-BE49-F238E27FC236}">
                  <a16:creationId xmlns:a16="http://schemas.microsoft.com/office/drawing/2014/main" id="{1489E2A4-56AF-91D8-4AC2-B54BD359D9D2}"/>
                </a:ext>
              </a:extLst>
            </p:cNvPr>
            <p:cNvSpPr txBox="1"/>
            <p:nvPr/>
          </p:nvSpPr>
          <p:spPr>
            <a:xfrm>
              <a:off x="7774061" y="2127157"/>
              <a:ext cx="435322" cy="278468"/>
            </a:xfrm>
            <a:prstGeom prst="rect">
              <a:avLst/>
            </a:prstGeom>
            <a:noFill/>
          </p:spPr>
          <p:txBody>
            <a:bodyPr wrap="square" rtlCol="0">
              <a:spAutoFit/>
            </a:bodyPr>
            <a:lstStyle/>
            <a:p>
              <a:r>
                <a:rPr lang="en-US" sz="800" b="1" dirty="0">
                  <a:solidFill>
                    <a:srgbClr val="000000"/>
                  </a:solidFill>
                  <a:latin typeface="Arial"/>
                </a:rPr>
                <a:t>Read-Aloud</a:t>
              </a:r>
            </a:p>
          </p:txBody>
        </p:sp>
        <p:cxnSp>
          <p:nvCxnSpPr>
            <p:cNvPr id="71" name="Straight Connector 70">
              <a:extLst>
                <a:ext uri="{FF2B5EF4-FFF2-40B4-BE49-F238E27FC236}">
                  <a16:creationId xmlns:a16="http://schemas.microsoft.com/office/drawing/2014/main" id="{1833B468-5BC7-C1F3-7B5E-448D680EC9FB}"/>
                </a:ext>
              </a:extLst>
            </p:cNvPr>
            <p:cNvCxnSpPr/>
            <p:nvPr/>
          </p:nvCxnSpPr>
          <p:spPr>
            <a:xfrm rot="5400000">
              <a:off x="7607609"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Isosceles Triangle 71">
              <a:extLst>
                <a:ext uri="{FF2B5EF4-FFF2-40B4-BE49-F238E27FC236}">
                  <a16:creationId xmlns:a16="http://schemas.microsoft.com/office/drawing/2014/main" id="{D5BD0312-3537-5F8B-24CA-994EFE845D6B}"/>
                </a:ext>
              </a:extLst>
            </p:cNvPr>
            <p:cNvSpPr/>
            <p:nvPr/>
          </p:nvSpPr>
          <p:spPr>
            <a:xfrm>
              <a:off x="8130208" y="3182362"/>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73" name="Straight Connector 72">
              <a:extLst>
                <a:ext uri="{FF2B5EF4-FFF2-40B4-BE49-F238E27FC236}">
                  <a16:creationId xmlns:a16="http://schemas.microsoft.com/office/drawing/2014/main" id="{76F00268-9F3C-87B1-9833-B11DDD60CCE5}"/>
                </a:ext>
              </a:extLst>
            </p:cNvPr>
            <p:cNvCxnSpPr/>
            <p:nvPr/>
          </p:nvCxnSpPr>
          <p:spPr>
            <a:xfrm rot="5400000">
              <a:off x="7786440"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9AEDDD0-75C2-254F-71D2-10752672CF4A}"/>
                </a:ext>
              </a:extLst>
            </p:cNvPr>
            <p:cNvSpPr txBox="1"/>
            <p:nvPr/>
          </p:nvSpPr>
          <p:spPr>
            <a:xfrm>
              <a:off x="7981160" y="4347400"/>
              <a:ext cx="682488" cy="278468"/>
            </a:xfrm>
            <a:prstGeom prst="rect">
              <a:avLst/>
            </a:prstGeom>
            <a:noFill/>
          </p:spPr>
          <p:txBody>
            <a:bodyPr wrap="square" rtlCol="0">
              <a:spAutoFit/>
            </a:bodyPr>
            <a:lstStyle/>
            <a:p>
              <a:r>
                <a:rPr lang="en-US" sz="800" b="1" dirty="0">
                  <a:solidFill>
                    <a:srgbClr val="000000"/>
                  </a:solidFill>
                  <a:latin typeface="Arial"/>
                </a:rPr>
                <a:t>Conduct Gold Team</a:t>
              </a:r>
            </a:p>
          </p:txBody>
        </p:sp>
        <p:sp>
          <p:nvSpPr>
            <p:cNvPr id="75" name="Isosceles Triangle 74">
              <a:extLst>
                <a:ext uri="{FF2B5EF4-FFF2-40B4-BE49-F238E27FC236}">
                  <a16:creationId xmlns:a16="http://schemas.microsoft.com/office/drawing/2014/main" id="{A3B8583C-335C-5D69-C55B-FA2D7F4E4E80}"/>
                </a:ext>
              </a:extLst>
            </p:cNvPr>
            <p:cNvSpPr/>
            <p:nvPr/>
          </p:nvSpPr>
          <p:spPr>
            <a:xfrm>
              <a:off x="8507896" y="3182362"/>
              <a:ext cx="228600" cy="228600"/>
            </a:xfrm>
            <a:prstGeom prst="triangle">
              <a:avLst/>
            </a:prstGeom>
            <a:solidFill>
              <a:srgbClr val="FFFFFF"/>
            </a:solidFill>
            <a:ln w="3175">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6" name="TextBox 75">
              <a:extLst>
                <a:ext uri="{FF2B5EF4-FFF2-40B4-BE49-F238E27FC236}">
                  <a16:creationId xmlns:a16="http://schemas.microsoft.com/office/drawing/2014/main" id="{A675CBFB-8690-F8AA-4E1B-A7E4CF5DD29E}"/>
                </a:ext>
              </a:extLst>
            </p:cNvPr>
            <p:cNvSpPr txBox="1"/>
            <p:nvPr/>
          </p:nvSpPr>
          <p:spPr>
            <a:xfrm>
              <a:off x="8358807" y="2127157"/>
              <a:ext cx="655984" cy="379730"/>
            </a:xfrm>
            <a:prstGeom prst="rect">
              <a:avLst/>
            </a:prstGeom>
            <a:noFill/>
          </p:spPr>
          <p:txBody>
            <a:bodyPr wrap="square" rtlCol="0">
              <a:spAutoFit/>
            </a:bodyPr>
            <a:lstStyle/>
            <a:p>
              <a:r>
                <a:rPr lang="en-US" sz="800" b="1" dirty="0">
                  <a:solidFill>
                    <a:srgbClr val="000000"/>
                  </a:solidFill>
                  <a:latin typeface="Arial"/>
                </a:rPr>
                <a:t>Print, </a:t>
              </a:r>
            </a:p>
            <a:p>
              <a:r>
                <a:rPr lang="en-US" sz="800" b="1" dirty="0">
                  <a:solidFill>
                    <a:srgbClr val="000000"/>
                  </a:solidFill>
                  <a:latin typeface="Arial"/>
                </a:rPr>
                <a:t>Check, Deliver</a:t>
              </a:r>
            </a:p>
          </p:txBody>
        </p:sp>
        <p:cxnSp>
          <p:nvCxnSpPr>
            <p:cNvPr id="77" name="Straight Connector 76">
              <a:extLst>
                <a:ext uri="{FF2B5EF4-FFF2-40B4-BE49-F238E27FC236}">
                  <a16:creationId xmlns:a16="http://schemas.microsoft.com/office/drawing/2014/main" id="{5B7F64D7-DA74-3499-B59F-F348E2DA3311}"/>
                </a:ext>
              </a:extLst>
            </p:cNvPr>
            <p:cNvCxnSpPr/>
            <p:nvPr/>
          </p:nvCxnSpPr>
          <p:spPr>
            <a:xfrm rot="5400000">
              <a:off x="8270213"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A71F51E-8B2F-D66F-BB1E-A7319777E968}"/>
                </a:ext>
              </a:extLst>
            </p:cNvPr>
            <p:cNvSpPr txBox="1"/>
            <p:nvPr/>
          </p:nvSpPr>
          <p:spPr>
            <a:xfrm>
              <a:off x="8130207" y="4887992"/>
              <a:ext cx="791820" cy="329100"/>
            </a:xfrm>
            <a:prstGeom prst="rect">
              <a:avLst/>
            </a:prstGeom>
            <a:noFill/>
          </p:spPr>
          <p:txBody>
            <a:bodyPr wrap="square" rtlCol="0">
              <a:spAutoFit/>
            </a:bodyPr>
            <a:lstStyle/>
            <a:p>
              <a:r>
                <a:rPr lang="en-US" sz="1000" b="1" dirty="0">
                  <a:solidFill>
                    <a:srgbClr val="000000"/>
                  </a:solidFill>
                  <a:latin typeface="Arial"/>
                </a:rPr>
                <a:t>Production </a:t>
              </a:r>
            </a:p>
            <a:p>
              <a:r>
                <a:rPr lang="en-US" sz="1000" b="1" dirty="0">
                  <a:solidFill>
                    <a:srgbClr val="000000"/>
                  </a:solidFill>
                  <a:latin typeface="Arial"/>
                </a:rPr>
                <a:t>Phase</a:t>
              </a:r>
            </a:p>
          </p:txBody>
        </p:sp>
        <p:sp>
          <p:nvSpPr>
            <p:cNvPr id="79" name="Isosceles Triangle 78">
              <a:extLst>
                <a:ext uri="{FF2B5EF4-FFF2-40B4-BE49-F238E27FC236}">
                  <a16:creationId xmlns:a16="http://schemas.microsoft.com/office/drawing/2014/main" id="{F3E22926-EC19-8392-A666-8A3369D8950A}"/>
                </a:ext>
              </a:extLst>
            </p:cNvPr>
            <p:cNvSpPr/>
            <p:nvPr/>
          </p:nvSpPr>
          <p:spPr>
            <a:xfrm>
              <a:off x="9263269"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0" name="TextBox 79">
              <a:extLst>
                <a:ext uri="{FF2B5EF4-FFF2-40B4-BE49-F238E27FC236}">
                  <a16:creationId xmlns:a16="http://schemas.microsoft.com/office/drawing/2014/main" id="{679D034C-25C7-91B4-FCF7-DE991FA2BCEA}"/>
                </a:ext>
              </a:extLst>
            </p:cNvPr>
            <p:cNvSpPr txBox="1"/>
            <p:nvPr/>
          </p:nvSpPr>
          <p:spPr>
            <a:xfrm>
              <a:off x="8958633" y="2127157"/>
              <a:ext cx="1023006" cy="379730"/>
            </a:xfrm>
            <a:prstGeom prst="rect">
              <a:avLst/>
            </a:prstGeom>
            <a:noFill/>
          </p:spPr>
          <p:txBody>
            <a:bodyPr wrap="square" rtlCol="0">
              <a:spAutoFit/>
            </a:bodyPr>
            <a:lstStyle/>
            <a:p>
              <a:r>
                <a:rPr lang="en-US" sz="800" b="1" dirty="0">
                  <a:solidFill>
                    <a:srgbClr val="000000"/>
                  </a:solidFill>
                  <a:latin typeface="Arial"/>
                </a:rPr>
                <a:t>Implement Post-Delivery Win Strategy, Orals, FPR</a:t>
              </a:r>
            </a:p>
          </p:txBody>
        </p:sp>
        <p:cxnSp>
          <p:nvCxnSpPr>
            <p:cNvPr id="81" name="Straight Connector 80">
              <a:extLst>
                <a:ext uri="{FF2B5EF4-FFF2-40B4-BE49-F238E27FC236}">
                  <a16:creationId xmlns:a16="http://schemas.microsoft.com/office/drawing/2014/main" id="{2FED17AB-3789-BCCF-969E-C57561735129}"/>
                </a:ext>
              </a:extLst>
            </p:cNvPr>
            <p:cNvCxnSpPr/>
            <p:nvPr/>
          </p:nvCxnSpPr>
          <p:spPr>
            <a:xfrm rot="5400000">
              <a:off x="903746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sosceles Triangle 81">
              <a:extLst>
                <a:ext uri="{FF2B5EF4-FFF2-40B4-BE49-F238E27FC236}">
                  <a16:creationId xmlns:a16="http://schemas.microsoft.com/office/drawing/2014/main" id="{EC8B8511-D038-417F-DA31-03CEDB9E8777}"/>
                </a:ext>
              </a:extLst>
            </p:cNvPr>
            <p:cNvSpPr/>
            <p:nvPr/>
          </p:nvSpPr>
          <p:spPr>
            <a:xfrm>
              <a:off x="891539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83" name="Straight Connector 82">
              <a:extLst>
                <a:ext uri="{FF2B5EF4-FFF2-40B4-BE49-F238E27FC236}">
                  <a16:creationId xmlns:a16="http://schemas.microsoft.com/office/drawing/2014/main" id="{D0640397-E5CD-40F0-671E-ABDFEAB07B82}"/>
                </a:ext>
              </a:extLst>
            </p:cNvPr>
            <p:cNvCxnSpPr/>
            <p:nvPr/>
          </p:nvCxnSpPr>
          <p:spPr>
            <a:xfrm rot="5400000">
              <a:off x="857494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7184A1F-D1AB-03FD-E601-33D6DAA4E105}"/>
                </a:ext>
              </a:extLst>
            </p:cNvPr>
            <p:cNvSpPr txBox="1"/>
            <p:nvPr/>
          </p:nvSpPr>
          <p:spPr>
            <a:xfrm>
              <a:off x="8675134" y="4348891"/>
              <a:ext cx="866430" cy="278468"/>
            </a:xfrm>
            <a:prstGeom prst="rect">
              <a:avLst/>
            </a:prstGeom>
            <a:noFill/>
          </p:spPr>
          <p:txBody>
            <a:bodyPr wrap="square" rtlCol="0">
              <a:spAutoFit/>
            </a:bodyPr>
            <a:lstStyle/>
            <a:p>
              <a:r>
                <a:rPr lang="en-US" sz="800" b="1" dirty="0">
                  <a:solidFill>
                    <a:srgbClr val="000000"/>
                  </a:solidFill>
                  <a:latin typeface="Arial"/>
                </a:rPr>
                <a:t>Collect Lessons Learned</a:t>
              </a:r>
            </a:p>
          </p:txBody>
        </p:sp>
        <p:sp>
          <p:nvSpPr>
            <p:cNvPr id="85" name="Isosceles Triangle 84">
              <a:extLst>
                <a:ext uri="{FF2B5EF4-FFF2-40B4-BE49-F238E27FC236}">
                  <a16:creationId xmlns:a16="http://schemas.microsoft.com/office/drawing/2014/main" id="{0553784C-DA94-AFBF-38DE-508CA002DEB4}"/>
                </a:ext>
              </a:extLst>
            </p:cNvPr>
            <p:cNvSpPr/>
            <p:nvPr/>
          </p:nvSpPr>
          <p:spPr>
            <a:xfrm>
              <a:off x="977678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86" name="Straight Connector 85">
              <a:extLst>
                <a:ext uri="{FF2B5EF4-FFF2-40B4-BE49-F238E27FC236}">
                  <a16:creationId xmlns:a16="http://schemas.microsoft.com/office/drawing/2014/main" id="{7462483D-4AF5-C675-3E9F-5B802F9B9A58}"/>
                </a:ext>
              </a:extLst>
            </p:cNvPr>
            <p:cNvCxnSpPr/>
            <p:nvPr/>
          </p:nvCxnSpPr>
          <p:spPr>
            <a:xfrm rot="5400000">
              <a:off x="943633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E740745-177F-B062-7C8D-1ECA24CD3B79}"/>
                </a:ext>
              </a:extLst>
            </p:cNvPr>
            <p:cNvSpPr txBox="1"/>
            <p:nvPr/>
          </p:nvSpPr>
          <p:spPr>
            <a:xfrm>
              <a:off x="9524998" y="4348891"/>
              <a:ext cx="762000" cy="177208"/>
            </a:xfrm>
            <a:prstGeom prst="rect">
              <a:avLst/>
            </a:prstGeom>
            <a:noFill/>
          </p:spPr>
          <p:txBody>
            <a:bodyPr wrap="square" rtlCol="0">
              <a:spAutoFit/>
            </a:bodyPr>
            <a:lstStyle/>
            <a:p>
              <a:r>
                <a:rPr lang="en-US" sz="800" b="1" dirty="0">
                  <a:solidFill>
                    <a:srgbClr val="000000"/>
                  </a:solidFill>
                  <a:latin typeface="Arial"/>
                </a:rPr>
                <a:t>Attend Debrief</a:t>
              </a:r>
            </a:p>
          </p:txBody>
        </p:sp>
        <p:sp>
          <p:nvSpPr>
            <p:cNvPr id="88" name="Isosceles Triangle 87">
              <a:extLst>
                <a:ext uri="{FF2B5EF4-FFF2-40B4-BE49-F238E27FC236}">
                  <a16:creationId xmlns:a16="http://schemas.microsoft.com/office/drawing/2014/main" id="{0D92575A-1677-0951-A48E-54ABBA5C1CC7}"/>
                </a:ext>
              </a:extLst>
            </p:cNvPr>
            <p:cNvSpPr/>
            <p:nvPr/>
          </p:nvSpPr>
          <p:spPr>
            <a:xfrm>
              <a:off x="10031895"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9" name="TextBox 88">
              <a:extLst>
                <a:ext uri="{FF2B5EF4-FFF2-40B4-BE49-F238E27FC236}">
                  <a16:creationId xmlns:a16="http://schemas.microsoft.com/office/drawing/2014/main" id="{6D61EC04-7BC5-C399-6933-AD07CFE0A595}"/>
                </a:ext>
              </a:extLst>
            </p:cNvPr>
            <p:cNvSpPr txBox="1"/>
            <p:nvPr/>
          </p:nvSpPr>
          <p:spPr>
            <a:xfrm>
              <a:off x="9912626" y="2127157"/>
              <a:ext cx="755373" cy="379730"/>
            </a:xfrm>
            <a:prstGeom prst="rect">
              <a:avLst/>
            </a:prstGeom>
            <a:noFill/>
          </p:spPr>
          <p:txBody>
            <a:bodyPr wrap="square" rtlCol="0">
              <a:spAutoFit/>
            </a:bodyPr>
            <a:lstStyle/>
            <a:p>
              <a:r>
                <a:rPr lang="en-US" sz="800" b="1" dirty="0">
                  <a:solidFill>
                    <a:srgbClr val="000000"/>
                  </a:solidFill>
                  <a:latin typeface="Arial"/>
                </a:rPr>
                <a:t>Update Lessons Learned</a:t>
              </a:r>
            </a:p>
          </p:txBody>
        </p:sp>
        <p:cxnSp>
          <p:nvCxnSpPr>
            <p:cNvPr id="90" name="Straight Connector 89">
              <a:extLst>
                <a:ext uri="{FF2B5EF4-FFF2-40B4-BE49-F238E27FC236}">
                  <a16:creationId xmlns:a16="http://schemas.microsoft.com/office/drawing/2014/main" id="{F4ECAC5D-B646-B824-D169-62196DFF1F7B}"/>
                </a:ext>
              </a:extLst>
            </p:cNvPr>
            <p:cNvCxnSpPr/>
            <p:nvPr/>
          </p:nvCxnSpPr>
          <p:spPr>
            <a:xfrm rot="5400000">
              <a:off x="97942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B7207FB-63E1-9BD7-5DAC-33390C7249DA}"/>
                </a:ext>
              </a:extLst>
            </p:cNvPr>
            <p:cNvSpPr txBox="1"/>
            <p:nvPr/>
          </p:nvSpPr>
          <p:spPr>
            <a:xfrm>
              <a:off x="8915397" y="4887992"/>
              <a:ext cx="1482522" cy="202522"/>
            </a:xfrm>
            <a:prstGeom prst="rect">
              <a:avLst/>
            </a:prstGeom>
            <a:noFill/>
          </p:spPr>
          <p:txBody>
            <a:bodyPr wrap="square" rtlCol="0">
              <a:spAutoFit/>
            </a:bodyPr>
            <a:lstStyle/>
            <a:p>
              <a:r>
                <a:rPr lang="en-US" sz="1000" b="1" dirty="0">
                  <a:solidFill>
                    <a:srgbClr val="000000"/>
                  </a:solidFill>
                  <a:latin typeface="Arial"/>
                </a:rPr>
                <a:t>Post-Proposal Phase</a:t>
              </a:r>
            </a:p>
          </p:txBody>
        </p:sp>
        <p:sp>
          <p:nvSpPr>
            <p:cNvPr id="93" name="Flowchart: Decision 92">
              <a:extLst>
                <a:ext uri="{FF2B5EF4-FFF2-40B4-BE49-F238E27FC236}">
                  <a16:creationId xmlns:a16="http://schemas.microsoft.com/office/drawing/2014/main" id="{75A68E30-69D4-F42F-DB47-4950E4EA2763}"/>
                </a:ext>
              </a:extLst>
            </p:cNvPr>
            <p:cNvSpPr/>
            <p:nvPr/>
          </p:nvSpPr>
          <p:spPr>
            <a:xfrm>
              <a:off x="9524998" y="3106162"/>
              <a:ext cx="228600" cy="304800"/>
            </a:xfrm>
            <a:prstGeom prst="flowChartDecisi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94" name="TextBox 93">
              <a:extLst>
                <a:ext uri="{FF2B5EF4-FFF2-40B4-BE49-F238E27FC236}">
                  <a16:creationId xmlns:a16="http://schemas.microsoft.com/office/drawing/2014/main" id="{38499898-619E-72C7-6B0E-D1F9EE34792F}"/>
                </a:ext>
              </a:extLst>
            </p:cNvPr>
            <p:cNvSpPr txBox="1"/>
            <p:nvPr/>
          </p:nvSpPr>
          <p:spPr>
            <a:xfrm>
              <a:off x="9412354" y="3404649"/>
              <a:ext cx="457200" cy="177208"/>
            </a:xfrm>
            <a:prstGeom prst="rect">
              <a:avLst/>
            </a:prstGeom>
            <a:noFill/>
          </p:spPr>
          <p:txBody>
            <a:bodyPr wrap="square" rtlCol="0">
              <a:spAutoFit/>
            </a:bodyPr>
            <a:lstStyle/>
            <a:p>
              <a:r>
                <a:rPr lang="en-US" sz="800" b="1" dirty="0">
                  <a:solidFill>
                    <a:srgbClr val="000000"/>
                  </a:solidFill>
                  <a:latin typeface="Arial"/>
                </a:rPr>
                <a:t>Award</a:t>
              </a:r>
            </a:p>
          </p:txBody>
        </p:sp>
      </p:grpSp>
      <p:sp>
        <p:nvSpPr>
          <p:cNvPr id="95" name="Oval 94"/>
          <p:cNvSpPr/>
          <p:nvPr/>
        </p:nvSpPr>
        <p:spPr bwMode="auto">
          <a:xfrm>
            <a:off x="4776280" y="1807180"/>
            <a:ext cx="1124451" cy="3286689"/>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96" name="Oval 95"/>
          <p:cNvSpPr/>
          <p:nvPr/>
        </p:nvSpPr>
        <p:spPr bwMode="auto">
          <a:xfrm>
            <a:off x="3057984" y="2289688"/>
            <a:ext cx="5601647" cy="2267827"/>
          </a:xfrm>
          <a:prstGeom prst="ellipse">
            <a:avLst/>
          </a:prstGeom>
          <a:noFill/>
          <a:ln w="1905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1360651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88175" y="5490009"/>
            <a:ext cx="10897876" cy="3892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latin typeface="Lucida Sans Unicode"/>
            </a:endParaRPr>
          </a:p>
        </p:txBody>
      </p:sp>
      <p:sp>
        <p:nvSpPr>
          <p:cNvPr id="10" name="Rounded Rectangle 9"/>
          <p:cNvSpPr/>
          <p:nvPr/>
        </p:nvSpPr>
        <p:spPr>
          <a:xfrm>
            <a:off x="791638" y="4825118"/>
            <a:ext cx="10897876" cy="3892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latin typeface="Lucida Sans Unicode"/>
            </a:endParaRPr>
          </a:p>
        </p:txBody>
      </p:sp>
      <p:sp>
        <p:nvSpPr>
          <p:cNvPr id="9" name="Rounded Rectangle 8"/>
          <p:cNvSpPr/>
          <p:nvPr/>
        </p:nvSpPr>
        <p:spPr>
          <a:xfrm>
            <a:off x="788175" y="4213853"/>
            <a:ext cx="10897876" cy="3892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latin typeface="Lucida Sans Unicode"/>
            </a:endParaRPr>
          </a:p>
        </p:txBody>
      </p:sp>
      <p:sp>
        <p:nvSpPr>
          <p:cNvPr id="8" name="Rounded Rectangle 7"/>
          <p:cNvSpPr/>
          <p:nvPr/>
        </p:nvSpPr>
        <p:spPr>
          <a:xfrm>
            <a:off x="774320" y="3308293"/>
            <a:ext cx="10897876" cy="63431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latin typeface="Lucida Sans Unicode"/>
            </a:endParaRPr>
          </a:p>
        </p:txBody>
      </p:sp>
      <p:sp>
        <p:nvSpPr>
          <p:cNvPr id="7" name="Rounded Rectangle 6"/>
          <p:cNvSpPr/>
          <p:nvPr/>
        </p:nvSpPr>
        <p:spPr>
          <a:xfrm>
            <a:off x="788175" y="2656064"/>
            <a:ext cx="10897876" cy="3892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latin typeface="Lucida Sans Unicode"/>
            </a:endParaRPr>
          </a:p>
        </p:txBody>
      </p:sp>
      <p:sp>
        <p:nvSpPr>
          <p:cNvPr id="6" name="Rounded Rectangle 5"/>
          <p:cNvSpPr/>
          <p:nvPr/>
        </p:nvSpPr>
        <p:spPr>
          <a:xfrm>
            <a:off x="774320" y="1994259"/>
            <a:ext cx="10897876" cy="38921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solidFill>
                <a:prstClr val="white"/>
              </a:solidFill>
              <a:latin typeface="Lucida Sans Unicode"/>
            </a:endParaRPr>
          </a:p>
        </p:txBody>
      </p:sp>
      <p:sp>
        <p:nvSpPr>
          <p:cNvPr id="2" name="Content Placeholder 1"/>
          <p:cNvSpPr>
            <a:spLocks noGrp="1"/>
          </p:cNvSpPr>
          <p:nvPr>
            <p:ph idx="1"/>
          </p:nvPr>
        </p:nvSpPr>
        <p:spPr>
          <a:xfrm>
            <a:off x="754743" y="2032087"/>
            <a:ext cx="10885714" cy="5607055"/>
          </a:xfrm>
        </p:spPr>
        <p:txBody>
          <a:bodyPr/>
          <a:lstStyle/>
          <a:p>
            <a:pPr marL="623887" indent="-514350">
              <a:spcBef>
                <a:spcPts val="600"/>
              </a:spcBef>
              <a:buFont typeface="+mj-lt"/>
              <a:buAutoNum type="arabicPeriod"/>
            </a:pPr>
            <a:r>
              <a:rPr lang="en-US" sz="1800" dirty="0"/>
              <a:t>Select Key Personnel from across the team</a:t>
            </a:r>
          </a:p>
          <a:p>
            <a:pPr marL="623887" indent="-514350">
              <a:spcBef>
                <a:spcPts val="600"/>
              </a:spcBef>
              <a:buFont typeface="+mj-lt"/>
              <a:buAutoNum type="arabicPeriod"/>
            </a:pPr>
            <a:r>
              <a:rPr lang="en-US" sz="1800" dirty="0"/>
              <a:t>Collect “canned” resumes</a:t>
            </a:r>
          </a:p>
          <a:p>
            <a:pPr marL="623887" indent="-514350">
              <a:spcBef>
                <a:spcPts val="600"/>
              </a:spcBef>
              <a:buFont typeface="+mj-lt"/>
              <a:buAutoNum type="arabicPeriod"/>
            </a:pPr>
            <a:r>
              <a:rPr lang="en-US" sz="1800" dirty="0"/>
              <a:t>Review and make staffing decisions</a:t>
            </a:r>
          </a:p>
          <a:p>
            <a:pPr marL="623887" indent="-514350">
              <a:spcBef>
                <a:spcPts val="600"/>
              </a:spcBef>
              <a:buFont typeface="+mj-lt"/>
              <a:buAutoNum type="arabicPeriod"/>
            </a:pPr>
            <a:r>
              <a:rPr lang="en-US" sz="1800" dirty="0"/>
              <a:t>Consider interviews of the teammate key personnel candidates</a:t>
            </a:r>
          </a:p>
          <a:p>
            <a:pPr marL="623887" indent="-514350">
              <a:spcBef>
                <a:spcPts val="600"/>
              </a:spcBef>
              <a:buFont typeface="+mj-lt"/>
              <a:buAutoNum type="arabicPeriod"/>
            </a:pPr>
            <a:r>
              <a:rPr lang="en-US" sz="1800" dirty="0"/>
              <a:t>Develop a matrix for each person’s credentials against RFP requirements and check with the cost personnel to ensure salary fits within the cost model</a:t>
            </a:r>
          </a:p>
          <a:p>
            <a:pPr marL="623887" indent="-514350">
              <a:spcBef>
                <a:spcPts val="600"/>
              </a:spcBef>
              <a:buFont typeface="+mj-lt"/>
              <a:buAutoNum type="arabicPeriod"/>
            </a:pPr>
            <a:r>
              <a:rPr lang="en-US" sz="1800" dirty="0"/>
              <a:t>Take a critical look at the resumes to identify potential compliance issues</a:t>
            </a:r>
          </a:p>
          <a:p>
            <a:pPr marL="623887" indent="-514350">
              <a:spcBef>
                <a:spcPts val="600"/>
              </a:spcBef>
              <a:buFont typeface="+mj-lt"/>
              <a:buAutoNum type="arabicPeriod"/>
            </a:pPr>
            <a:r>
              <a:rPr lang="en-US" sz="1800" dirty="0"/>
              <a:t>Have people develop first draft linking experience to requirements</a:t>
            </a:r>
          </a:p>
          <a:p>
            <a:pPr marL="623887" indent="-514350">
              <a:spcBef>
                <a:spcPts val="600"/>
              </a:spcBef>
              <a:buFont typeface="+mj-lt"/>
              <a:buAutoNum type="arabicPeriod"/>
            </a:pPr>
            <a:r>
              <a:rPr lang="en-US" sz="1800" dirty="0"/>
              <a:t>Polish and expand the information in the proposal resume format – interview authors if necessary</a:t>
            </a:r>
          </a:p>
          <a:p>
            <a:pPr marL="623887" indent="-514350">
              <a:spcBef>
                <a:spcPts val="600"/>
              </a:spcBef>
              <a:buFont typeface="+mj-lt"/>
              <a:buAutoNum type="arabicPeriod"/>
            </a:pPr>
            <a:r>
              <a:rPr lang="en-US" sz="1800" dirty="0"/>
              <a:t>Have each resume edited and checked by someone else or AI</a:t>
            </a:r>
          </a:p>
          <a:p>
            <a:pPr marL="623887" indent="-514350">
              <a:spcBef>
                <a:spcPts val="600"/>
              </a:spcBef>
              <a:buFont typeface="+mj-lt"/>
              <a:buAutoNum type="arabicPeriod"/>
            </a:pPr>
            <a:r>
              <a:rPr lang="en-US" sz="1800" dirty="0"/>
              <a:t>Add </a:t>
            </a:r>
            <a:r>
              <a:rPr lang="en-US" sz="1800" b="1" dirty="0"/>
              <a:t>photos</a:t>
            </a:r>
            <a:r>
              <a:rPr lang="en-US" sz="1800" dirty="0"/>
              <a:t> to the resumes if you decide to do so</a:t>
            </a:r>
          </a:p>
          <a:p>
            <a:pPr marL="623887" indent="-514350">
              <a:spcBef>
                <a:spcPts val="600"/>
              </a:spcBef>
              <a:buFont typeface="+mj-lt"/>
              <a:buAutoNum type="arabicPeriod"/>
            </a:pPr>
            <a:r>
              <a:rPr lang="en-US" sz="1800" dirty="0"/>
              <a:t>Abide by the broader proposal review schedule – Pink Team, Red Team, and Gold Team</a:t>
            </a:r>
          </a:p>
          <a:p>
            <a:pPr marL="623887" indent="-514350">
              <a:spcBef>
                <a:spcPts val="600"/>
              </a:spcBef>
              <a:buFont typeface="+mj-lt"/>
              <a:buAutoNum type="arabicPeriod"/>
            </a:pPr>
            <a:endParaRPr lang="en-US" sz="1800" dirty="0"/>
          </a:p>
        </p:txBody>
      </p:sp>
      <p:sp>
        <p:nvSpPr>
          <p:cNvPr id="3" name="Title 2"/>
          <p:cNvSpPr>
            <a:spLocks noGrp="1"/>
          </p:cNvSpPr>
          <p:nvPr>
            <p:ph type="title"/>
          </p:nvPr>
        </p:nvSpPr>
        <p:spPr>
          <a:xfrm>
            <a:off x="585355" y="792394"/>
            <a:ext cx="8377238" cy="600075"/>
          </a:xfrm>
        </p:spPr>
        <p:txBody>
          <a:bodyPr>
            <a:normAutofit fontScale="90000"/>
          </a:bodyPr>
          <a:lstStyle/>
          <a:p>
            <a:r>
              <a:rPr lang="en-US" dirty="0"/>
              <a:t>Resume Preparation Process</a:t>
            </a:r>
          </a:p>
        </p:txBody>
      </p:sp>
      <p:sp>
        <p:nvSpPr>
          <p:cNvPr id="12" name="TextBox 11"/>
          <p:cNvSpPr txBox="1"/>
          <p:nvPr/>
        </p:nvSpPr>
        <p:spPr>
          <a:xfrm>
            <a:off x="742581" y="1563009"/>
            <a:ext cx="9309988" cy="369332"/>
          </a:xfrm>
          <a:prstGeom prst="rect">
            <a:avLst/>
          </a:prstGeom>
          <a:noFill/>
        </p:spPr>
        <p:txBody>
          <a:bodyPr wrap="square" rtlCol="0">
            <a:spAutoFit/>
          </a:bodyPr>
          <a:lstStyle/>
          <a:p>
            <a:r>
              <a:rPr lang="en-US" i="1" dirty="0">
                <a:solidFill>
                  <a:schemeClr val="tx2"/>
                </a:solidFill>
              </a:rPr>
              <a:t>This 11-step process helps sequence your activities correctly</a:t>
            </a:r>
          </a:p>
        </p:txBody>
      </p:sp>
    </p:spTree>
    <p:extLst>
      <p:ext uri="{BB962C8B-B14F-4D97-AF65-F5344CB8AC3E}">
        <p14:creationId xmlns:p14="http://schemas.microsoft.com/office/powerpoint/2010/main" val="371021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8" grpId="0" animBg="1"/>
      <p:bldP spid="7" grpId="0" animBg="1"/>
      <p:bldP spid="6" grpId="0" animBg="1"/>
      <p:bldP spid="2" grpId="0" build="p"/>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436820"/>
            <a:ext cx="7686675" cy="923330"/>
          </a:xfrm>
        </p:spPr>
        <p:txBody>
          <a:bodyPr>
            <a:normAutofit fontScale="90000"/>
          </a:bodyPr>
          <a:lstStyle/>
          <a:p>
            <a:r>
              <a:rPr lang="en-US" dirty="0"/>
              <a:t>The Hardest Task: Selecting Key Personnel</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6" t="19894" r="43204" b="17674"/>
          <a:stretch/>
        </p:blipFill>
        <p:spPr bwMode="auto">
          <a:xfrm>
            <a:off x="3581401" y="1571162"/>
            <a:ext cx="8591550" cy="529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1975" y="1844853"/>
            <a:ext cx="2171700" cy="1200329"/>
          </a:xfrm>
          <a:prstGeom prst="rect">
            <a:avLst/>
          </a:prstGeom>
          <a:noFill/>
        </p:spPr>
        <p:txBody>
          <a:bodyPr wrap="square" rtlCol="0">
            <a:spAutoFit/>
          </a:bodyPr>
          <a:lstStyle/>
          <a:p>
            <a:r>
              <a:rPr lang="en-US" i="1" dirty="0">
                <a:solidFill>
                  <a:schemeClr val="tx2"/>
                </a:solidFill>
              </a:rPr>
              <a:t>Ensure personnel are selected correctly prior to preparing resumes </a:t>
            </a:r>
          </a:p>
        </p:txBody>
      </p:sp>
    </p:spTree>
    <p:extLst>
      <p:ext uri="{BB962C8B-B14F-4D97-AF65-F5344CB8AC3E}">
        <p14:creationId xmlns:p14="http://schemas.microsoft.com/office/powerpoint/2010/main" val="25672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625978"/>
            <a:ext cx="8520113" cy="600075"/>
          </a:xfrm>
        </p:spPr>
        <p:txBody>
          <a:bodyPr>
            <a:normAutofit fontScale="90000"/>
          </a:bodyPr>
          <a:lstStyle/>
          <a:p>
            <a:r>
              <a:rPr lang="en-US" dirty="0"/>
              <a:t>Resume Workflow</a:t>
            </a:r>
          </a:p>
        </p:txBody>
      </p:sp>
      <p:sp>
        <p:nvSpPr>
          <p:cNvPr id="5" name="TextBox 4"/>
          <p:cNvSpPr txBox="1"/>
          <p:nvPr/>
        </p:nvSpPr>
        <p:spPr>
          <a:xfrm>
            <a:off x="438150" y="1786956"/>
            <a:ext cx="2447925" cy="1200329"/>
          </a:xfrm>
          <a:prstGeom prst="rect">
            <a:avLst/>
          </a:prstGeom>
          <a:noFill/>
        </p:spPr>
        <p:txBody>
          <a:bodyPr wrap="square" rtlCol="0">
            <a:spAutoFit/>
          </a:bodyPr>
          <a:lstStyle/>
          <a:p>
            <a:r>
              <a:rPr lang="en-US" i="1" dirty="0">
                <a:solidFill>
                  <a:schemeClr val="tx2"/>
                </a:solidFill>
              </a:rPr>
              <a:t>Use the workflow to track exactly where each resume is completion-wise</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46" t="20080" r="44112" b="20075"/>
          <a:stretch/>
        </p:blipFill>
        <p:spPr bwMode="auto">
          <a:xfrm>
            <a:off x="3617659" y="1556308"/>
            <a:ext cx="8574342" cy="530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2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anim calcmode="lin" valueType="num">
                                      <p:cBhvr>
                                        <p:cTn id="12" dur="1000" fill="hold"/>
                                        <p:tgtEl>
                                          <p:spTgt spid="1027"/>
                                        </p:tgtEl>
                                        <p:attrNameLst>
                                          <p:attrName>ppt_x</p:attrName>
                                        </p:attrNameLst>
                                      </p:cBhvr>
                                      <p:tavLst>
                                        <p:tav tm="0">
                                          <p:val>
                                            <p:strVal val="#ppt_x"/>
                                          </p:val>
                                        </p:tav>
                                        <p:tav tm="100000">
                                          <p:val>
                                            <p:strVal val="#ppt_x"/>
                                          </p:val>
                                        </p:tav>
                                      </p:tavLst>
                                    </p:anim>
                                    <p:anim calcmode="lin" valueType="num">
                                      <p:cBhvr>
                                        <p:cTn id="1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901" y="2228390"/>
            <a:ext cx="6413500" cy="4391025"/>
          </a:xfrm>
        </p:spPr>
        <p:txBody>
          <a:bodyPr>
            <a:normAutofit/>
          </a:bodyPr>
          <a:lstStyle/>
          <a:p>
            <a:pPr>
              <a:spcBef>
                <a:spcPts val="600"/>
              </a:spcBef>
            </a:pPr>
            <a:r>
              <a:rPr lang="en-US" sz="2000" dirty="0"/>
              <a:t>Use requirements language in the resume – same terms as the solicitation</a:t>
            </a:r>
          </a:p>
          <a:p>
            <a:pPr>
              <a:spcBef>
                <a:spcPts val="600"/>
              </a:spcBef>
            </a:pPr>
            <a:r>
              <a:rPr lang="en-US" sz="2000" dirty="0"/>
              <a:t>In the Summary paragraph, highlight the areas most important to “sell” in each position</a:t>
            </a:r>
          </a:p>
          <a:p>
            <a:pPr>
              <a:spcBef>
                <a:spcPts val="600"/>
              </a:spcBef>
            </a:pPr>
            <a:r>
              <a:rPr lang="en-US" sz="2000" dirty="0"/>
              <a:t>The summary paragraph is personal (Mr. Johnson has experience in…), but exclude all personal names and pronouns from the rest of text</a:t>
            </a:r>
          </a:p>
          <a:p>
            <a:pPr>
              <a:spcBef>
                <a:spcPts val="600"/>
              </a:spcBef>
            </a:pPr>
            <a:r>
              <a:rPr lang="en-US" sz="2000" dirty="0"/>
              <a:t>Professional experience starts with the most recent job, with duties and quantified technical/management/cost reduction accomplishments, tied to the requirements</a:t>
            </a:r>
          </a:p>
          <a:p>
            <a:pPr>
              <a:spcBef>
                <a:spcPts val="600"/>
              </a:spcBef>
            </a:pPr>
            <a:r>
              <a:rPr lang="en-US" sz="2000" dirty="0"/>
              <a:t>Tie everything to the exact position requirements and statement of work by calling those out for ease of evaluation</a:t>
            </a:r>
          </a:p>
        </p:txBody>
      </p:sp>
      <p:sp>
        <p:nvSpPr>
          <p:cNvPr id="3" name="Title 2"/>
          <p:cNvSpPr>
            <a:spLocks noGrp="1"/>
          </p:cNvSpPr>
          <p:nvPr>
            <p:ph type="title"/>
          </p:nvPr>
        </p:nvSpPr>
        <p:spPr>
          <a:xfrm>
            <a:off x="381000" y="621964"/>
            <a:ext cx="8453438" cy="600075"/>
          </a:xfrm>
        </p:spPr>
        <p:txBody>
          <a:bodyPr>
            <a:normAutofit fontScale="90000"/>
          </a:bodyPr>
          <a:lstStyle/>
          <a:p>
            <a:r>
              <a:rPr lang="en-US" dirty="0"/>
              <a:t>Important Resume Tips</a:t>
            </a:r>
          </a:p>
        </p:txBody>
      </p:sp>
      <p:sp>
        <p:nvSpPr>
          <p:cNvPr id="4" name="TextBox 3"/>
          <p:cNvSpPr txBox="1"/>
          <p:nvPr/>
        </p:nvSpPr>
        <p:spPr>
          <a:xfrm>
            <a:off x="469900" y="1582059"/>
            <a:ext cx="6578600" cy="646331"/>
          </a:xfrm>
          <a:prstGeom prst="rect">
            <a:avLst/>
          </a:prstGeom>
          <a:noFill/>
        </p:spPr>
        <p:txBody>
          <a:bodyPr wrap="square" rtlCol="0">
            <a:spAutoFit/>
          </a:bodyPr>
          <a:lstStyle/>
          <a:p>
            <a:r>
              <a:rPr lang="en-US" i="1" dirty="0">
                <a:solidFill>
                  <a:schemeClr val="tx2"/>
                </a:solidFill>
              </a:rPr>
              <a:t>Resumes require a level of consistency and standardization to send a message that you are trustworthy; create a rule book to use with AI</a:t>
            </a:r>
          </a:p>
        </p:txBody>
      </p:sp>
      <p:pic>
        <p:nvPicPr>
          <p:cNvPr id="1024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1443" t="19702" r="25670" b="10060"/>
          <a:stretch/>
        </p:blipFill>
        <p:spPr bwMode="auto">
          <a:xfrm>
            <a:off x="7048500" y="-6030"/>
            <a:ext cx="5142203" cy="6864029"/>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971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868" y="589707"/>
            <a:ext cx="8520113" cy="600075"/>
          </a:xfrm>
        </p:spPr>
        <p:txBody>
          <a:bodyPr>
            <a:normAutofit fontScale="90000"/>
          </a:bodyPr>
          <a:lstStyle/>
          <a:p>
            <a:r>
              <a:rPr lang="en-US" dirty="0"/>
              <a:t>Resume Table Example</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1333" y="1652154"/>
            <a:ext cx="4498556" cy="512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a:off x="4301333" y="1652154"/>
            <a:ext cx="0" cy="493568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92400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783" y="498097"/>
            <a:ext cx="8364084" cy="600075"/>
          </a:xfrm>
        </p:spPr>
        <p:txBody>
          <a:bodyPr>
            <a:normAutofit fontScale="90000"/>
          </a:bodyPr>
          <a:lstStyle/>
          <a:p>
            <a:r>
              <a:rPr lang="en-US" dirty="0"/>
              <a:t>Resume Template with Detailed Instructions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797" y="1558948"/>
            <a:ext cx="4260850" cy="536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6275614" y="4394200"/>
            <a:ext cx="741136" cy="0"/>
          </a:xfrm>
          <a:prstGeom prst="line">
            <a:avLst/>
          </a:prstGeom>
          <a:solidFill>
            <a:schemeClr val="accent1"/>
          </a:solidFill>
          <a:ln w="19050" cap="flat" cmpd="sng" algn="ctr">
            <a:solidFill>
              <a:srgbClr val="5F5F5F"/>
            </a:solidFill>
            <a:prstDash val="solid"/>
            <a:round/>
            <a:headEnd type="none" w="med" len="med"/>
            <a:tailEnd type="none" w="med" len="med"/>
          </a:ln>
          <a:effectLst/>
        </p:spPr>
      </p:cxnSp>
      <p:sp>
        <p:nvSpPr>
          <p:cNvPr id="9" name="TextBox 8"/>
          <p:cNvSpPr txBox="1"/>
          <p:nvPr/>
        </p:nvSpPr>
        <p:spPr>
          <a:xfrm>
            <a:off x="767783" y="1625676"/>
            <a:ext cx="3357408" cy="1200329"/>
          </a:xfrm>
          <a:prstGeom prst="rect">
            <a:avLst/>
          </a:prstGeom>
          <a:noFill/>
        </p:spPr>
        <p:txBody>
          <a:bodyPr wrap="square" rtlCol="0">
            <a:spAutoFit/>
          </a:bodyPr>
          <a:lstStyle/>
          <a:p>
            <a:r>
              <a:rPr lang="en-US" i="1" dirty="0">
                <a:solidFill>
                  <a:schemeClr val="tx2"/>
                </a:solidFill>
              </a:rPr>
              <a:t>Detailed instructions help make your resumes more consistent, and help create accurate AI prompts</a:t>
            </a:r>
          </a:p>
        </p:txBody>
      </p:sp>
    </p:spTree>
    <p:extLst>
      <p:ext uri="{BB962C8B-B14F-4D97-AF65-F5344CB8AC3E}">
        <p14:creationId xmlns:p14="http://schemas.microsoft.com/office/powerpoint/2010/main" val="376407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2500" y="2115901"/>
            <a:ext cx="5805550" cy="3687999"/>
          </a:xfrm>
        </p:spPr>
        <p:txBody>
          <a:bodyPr>
            <a:normAutofit/>
          </a:bodyPr>
          <a:lstStyle/>
          <a:p>
            <a:pPr>
              <a:lnSpc>
                <a:spcPct val="110000"/>
              </a:lnSpc>
              <a:spcBef>
                <a:spcPts val="600"/>
              </a:spcBef>
            </a:pPr>
            <a:r>
              <a:rPr lang="en-US" sz="2400" dirty="0"/>
              <a:t>Compare the initial and final resumes using AI:  </a:t>
            </a:r>
          </a:p>
          <a:p>
            <a:pPr lvl="1">
              <a:lnSpc>
                <a:spcPct val="110000"/>
              </a:lnSpc>
              <a:spcBef>
                <a:spcPts val="600"/>
              </a:spcBef>
            </a:pPr>
            <a:r>
              <a:rPr lang="en-US" sz="2000" dirty="0"/>
              <a:t>Can you reverse-engineer the resume – where would you have allocated the initial information?</a:t>
            </a:r>
          </a:p>
          <a:p>
            <a:pPr lvl="1">
              <a:lnSpc>
                <a:spcPct val="110000"/>
              </a:lnSpc>
              <a:spcBef>
                <a:spcPts val="600"/>
              </a:spcBef>
            </a:pPr>
            <a:r>
              <a:rPr lang="en-US" sz="2000" dirty="0"/>
              <a:t>Match information on the source resume and the proposal one </a:t>
            </a:r>
          </a:p>
          <a:p>
            <a:pPr lvl="1">
              <a:lnSpc>
                <a:spcPct val="110000"/>
              </a:lnSpc>
              <a:spcBef>
                <a:spcPts val="600"/>
              </a:spcBef>
            </a:pPr>
            <a:r>
              <a:rPr lang="en-US" sz="2000" dirty="0"/>
              <a:t>What new information would you have had to get?</a:t>
            </a:r>
          </a:p>
        </p:txBody>
      </p:sp>
      <p:sp>
        <p:nvSpPr>
          <p:cNvPr id="3" name="Title 2"/>
          <p:cNvSpPr>
            <a:spLocks noGrp="1"/>
          </p:cNvSpPr>
          <p:nvPr>
            <p:ph type="title"/>
          </p:nvPr>
        </p:nvSpPr>
        <p:spPr>
          <a:xfrm>
            <a:off x="939800" y="418259"/>
            <a:ext cx="5818250" cy="600075"/>
          </a:xfrm>
        </p:spPr>
        <p:txBody>
          <a:bodyPr>
            <a:normAutofit fontScale="90000"/>
          </a:bodyPr>
          <a:lstStyle/>
          <a:p>
            <a:r>
              <a:rPr lang="en-US" dirty="0"/>
              <a:t>Module 11 Exercise: Compare Resumes</a:t>
            </a:r>
          </a:p>
        </p:txBody>
      </p:sp>
      <p:sp>
        <p:nvSpPr>
          <p:cNvPr id="4" name="TextBox 3"/>
          <p:cNvSpPr txBox="1"/>
          <p:nvPr/>
        </p:nvSpPr>
        <p:spPr>
          <a:xfrm>
            <a:off x="865909" y="1507671"/>
            <a:ext cx="5892141" cy="646331"/>
          </a:xfrm>
          <a:prstGeom prst="rect">
            <a:avLst/>
          </a:prstGeom>
          <a:noFill/>
        </p:spPr>
        <p:txBody>
          <a:bodyPr wrap="square" rtlCol="0">
            <a:spAutoFit/>
          </a:bodyPr>
          <a:lstStyle/>
          <a:p>
            <a:r>
              <a:rPr lang="en-US" i="1" dirty="0">
                <a:solidFill>
                  <a:schemeClr val="tx2"/>
                </a:solidFill>
              </a:rPr>
              <a:t>This exercise will give you an appreciation for how much work a resume may require</a:t>
            </a:r>
          </a:p>
        </p:txBody>
      </p:sp>
      <p:sp>
        <p:nvSpPr>
          <p:cNvPr id="6" name="TextBox 5">
            <a:extLst>
              <a:ext uri="{FF2B5EF4-FFF2-40B4-BE49-F238E27FC236}">
                <a16:creationId xmlns:a16="http://schemas.microsoft.com/office/drawing/2014/main" id="{861B9F64-8BD7-ED8B-C259-96CB7883A3F0}"/>
              </a:ext>
            </a:extLst>
          </p:cNvPr>
          <p:cNvSpPr txBox="1"/>
          <p:nvPr/>
        </p:nvSpPr>
        <p:spPr>
          <a:xfrm>
            <a:off x="1093850" y="5525870"/>
            <a:ext cx="5664200" cy="646331"/>
          </a:xfrm>
          <a:prstGeom prst="rect">
            <a:avLst/>
          </a:prstGeom>
          <a:noFill/>
        </p:spPr>
        <p:txBody>
          <a:bodyPr wrap="square">
            <a:spAutoFit/>
          </a:bodyPr>
          <a:lstStyle/>
          <a:p>
            <a:r>
              <a:rPr lang="en-US" b="1" dirty="0"/>
              <a:t>Use </a:t>
            </a:r>
            <a:r>
              <a:rPr lang="en-US" b="1" dirty="0">
                <a:solidFill>
                  <a:schemeClr val="accent1"/>
                </a:solidFill>
              </a:rPr>
              <a:t>Module 11 John Smith Resume - Initial Material.docx </a:t>
            </a:r>
            <a:r>
              <a:rPr lang="en-US" b="1" dirty="0"/>
              <a:t>and </a:t>
            </a:r>
            <a:r>
              <a:rPr lang="en-US" b="1" dirty="0">
                <a:solidFill>
                  <a:schemeClr val="accent1"/>
                </a:solidFill>
              </a:rPr>
              <a:t>Module 11 John Smith Completed Resume.docx</a:t>
            </a:r>
          </a:p>
        </p:txBody>
      </p:sp>
      <p:pic>
        <p:nvPicPr>
          <p:cNvPr id="8" name="Picture 7">
            <a:extLst>
              <a:ext uri="{FF2B5EF4-FFF2-40B4-BE49-F238E27FC236}">
                <a16:creationId xmlns:a16="http://schemas.microsoft.com/office/drawing/2014/main" id="{2CF599AD-B9F2-7215-D7EB-1D53132125E1}"/>
              </a:ext>
            </a:extLst>
          </p:cNvPr>
          <p:cNvPicPr>
            <a:picLocks noChangeAspect="1"/>
          </p:cNvPicPr>
          <p:nvPr/>
        </p:nvPicPr>
        <p:blipFill>
          <a:blip r:embed="rId2"/>
          <a:stretch>
            <a:fillRect/>
          </a:stretch>
        </p:blipFill>
        <p:spPr>
          <a:xfrm>
            <a:off x="6906935" y="0"/>
            <a:ext cx="5285065" cy="6858000"/>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934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BE48-05B3-B0AB-9B16-715D689E90F3}"/>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E093EA5B-09A0-04E2-1896-2B66AF6B719D}"/>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B5F7775C-B307-5CB3-DC65-74083FF74585}"/>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A7982663-5BC2-4BE6-7EC7-1544E7B35A4E}"/>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12: Proposal Leadership</a:t>
            </a:r>
          </a:p>
        </p:txBody>
      </p:sp>
    </p:spTree>
    <p:extLst>
      <p:ext uri="{BB962C8B-B14F-4D97-AF65-F5344CB8AC3E}">
        <p14:creationId xmlns:p14="http://schemas.microsoft.com/office/powerpoint/2010/main" val="513897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36" y="365125"/>
            <a:ext cx="6061364" cy="1041643"/>
          </a:xfrm>
        </p:spPr>
        <p:txBody>
          <a:bodyPr>
            <a:noAutofit/>
          </a:bodyPr>
          <a:lstStyle/>
          <a:p>
            <a:r>
              <a:rPr lang="en-US" sz="2800" b="1" dirty="0"/>
              <a:t>Landmine 12: </a:t>
            </a:r>
            <a:r>
              <a:rPr lang="en-US" sz="2800" dirty="0"/>
              <a:t>Not Knowing Where Your Proposal is and Who is Doing What at Any Given Moment</a:t>
            </a:r>
          </a:p>
        </p:txBody>
      </p:sp>
      <p:sp>
        <p:nvSpPr>
          <p:cNvPr id="3" name="Content Placeholder 2"/>
          <p:cNvSpPr>
            <a:spLocks noGrp="1"/>
          </p:cNvSpPr>
          <p:nvPr>
            <p:ph idx="1"/>
          </p:nvPr>
        </p:nvSpPr>
        <p:spPr>
          <a:xfrm>
            <a:off x="736600" y="1711126"/>
            <a:ext cx="5797262" cy="4391025"/>
          </a:xfrm>
        </p:spPr>
        <p:txBody>
          <a:bodyPr>
            <a:normAutofit fontScale="85000" lnSpcReduction="10000"/>
          </a:bodyPr>
          <a:lstStyle/>
          <a:p>
            <a:r>
              <a:rPr lang="en-US" dirty="0"/>
              <a:t>Lacking situational awareness is like a ticking time bomb</a:t>
            </a:r>
          </a:p>
          <a:p>
            <a:r>
              <a:rPr lang="en-US" dirty="0"/>
              <a:t>Ignoring the following can cost you dearly:</a:t>
            </a:r>
          </a:p>
          <a:p>
            <a:pPr lvl="1"/>
            <a:r>
              <a:rPr lang="en-US" dirty="0"/>
              <a:t>Who is doing what with whose help, specifically</a:t>
            </a:r>
          </a:p>
          <a:p>
            <a:pPr lvl="1"/>
            <a:r>
              <a:rPr lang="en-US" dirty="0"/>
              <a:t>How are they doing respective to where they should be schedule-wise</a:t>
            </a:r>
          </a:p>
          <a:p>
            <a:pPr lvl="1"/>
            <a:r>
              <a:rPr lang="en-US" dirty="0"/>
              <a:t>What are their specific struggles</a:t>
            </a:r>
          </a:p>
          <a:p>
            <a:pPr lvl="1"/>
            <a:r>
              <a:rPr lang="en-US" dirty="0"/>
              <a:t>Who is charging to your proposal budget and how much</a:t>
            </a:r>
          </a:p>
          <a:p>
            <a:pPr lvl="1"/>
            <a:r>
              <a:rPr lang="en-US" dirty="0"/>
              <a:t>How is your proposal progressing overall, section by section</a:t>
            </a:r>
          </a:p>
          <a:p>
            <a:r>
              <a:rPr lang="en-US" dirty="0"/>
              <a:t>On a typical length proposal, need situational awareness by the hour </a:t>
            </a:r>
          </a:p>
          <a:p>
            <a:pPr lvl="1"/>
            <a:endParaRPr lang="en-US" dirty="0"/>
          </a:p>
          <a:p>
            <a:pPr lvl="1"/>
            <a:endParaRPr lang="en-US" dirty="0"/>
          </a:p>
        </p:txBody>
      </p:sp>
      <p:pic>
        <p:nvPicPr>
          <p:cNvPr id="5" name="Picture 4" descr="A close-up of a clock&#10;&#10;Description automatically generated">
            <a:extLst>
              <a:ext uri="{FF2B5EF4-FFF2-40B4-BE49-F238E27FC236}">
                <a16:creationId xmlns:a16="http://schemas.microsoft.com/office/drawing/2014/main" id="{790F4A5B-DF9F-5009-AF6B-DCC0386D31C8}"/>
              </a:ext>
            </a:extLst>
          </p:cNvPr>
          <p:cNvPicPr>
            <a:picLocks noChangeAspect="1"/>
          </p:cNvPicPr>
          <p:nvPr/>
        </p:nvPicPr>
        <p:blipFill rotWithShape="1">
          <a:blip r:embed="rId2">
            <a:extLst>
              <a:ext uri="{28A0092B-C50C-407E-A947-70E740481C1C}">
                <a14:useLocalDpi xmlns:a14="http://schemas.microsoft.com/office/drawing/2010/main" val="0"/>
              </a:ext>
            </a:extLst>
          </a:blip>
          <a:srcRect l="12585" t="3061" r="13266" b="5102"/>
          <a:stretch/>
        </p:blipFill>
        <p:spPr>
          <a:xfrm>
            <a:off x="6654800" y="1"/>
            <a:ext cx="5537200" cy="6858000"/>
          </a:xfrm>
          <a:prstGeom prst="rect">
            <a:avLst/>
          </a:prstGeom>
        </p:spPr>
      </p:pic>
    </p:spTree>
    <p:extLst>
      <p:ext uri="{BB962C8B-B14F-4D97-AF65-F5344CB8AC3E}">
        <p14:creationId xmlns:p14="http://schemas.microsoft.com/office/powerpoint/2010/main" val="12504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5817" y="2522820"/>
            <a:ext cx="4990884" cy="3801038"/>
          </a:xfrm>
        </p:spPr>
        <p:txBody>
          <a:bodyPr>
            <a:normAutofit lnSpcReduction="10000"/>
          </a:bodyPr>
          <a:lstStyle/>
          <a:p>
            <a:r>
              <a:rPr lang="en-US" sz="2000" dirty="0"/>
              <a:t> Five methods to keep track:</a:t>
            </a:r>
          </a:p>
          <a:p>
            <a:pPr marL="814387" lvl="1" indent="-514350">
              <a:buFont typeface="+mj-lt"/>
              <a:buAutoNum type="arabicPeriod"/>
            </a:pPr>
            <a:r>
              <a:rPr lang="en-US" sz="2000" dirty="0"/>
              <a:t>Daily Status Meetings</a:t>
            </a:r>
          </a:p>
          <a:p>
            <a:pPr marL="814387" lvl="1" indent="-514350">
              <a:buFont typeface="+mj-lt"/>
              <a:buAutoNum type="arabicPeriod"/>
            </a:pPr>
            <a:r>
              <a:rPr lang="en-US" sz="2000" dirty="0"/>
              <a:t>In-Process Reviews</a:t>
            </a:r>
          </a:p>
          <a:p>
            <a:pPr marL="814387" lvl="1" indent="-514350">
              <a:buFont typeface="+mj-lt"/>
              <a:buAutoNum type="arabicPeriod"/>
            </a:pPr>
            <a:r>
              <a:rPr lang="en-US" sz="2000" dirty="0"/>
              <a:t>Constant conversations with team members</a:t>
            </a:r>
          </a:p>
          <a:p>
            <a:pPr marL="814387" lvl="1" indent="-514350">
              <a:buFont typeface="+mj-lt"/>
              <a:buAutoNum type="arabicPeriod"/>
            </a:pPr>
            <a:r>
              <a:rPr lang="en-US" sz="2000" dirty="0"/>
              <a:t>Get copied on all email</a:t>
            </a:r>
          </a:p>
          <a:p>
            <a:pPr marL="814387" lvl="1" indent="-514350">
              <a:buFont typeface="+mj-lt"/>
              <a:buAutoNum type="arabicPeriod"/>
            </a:pPr>
            <a:r>
              <a:rPr lang="en-US" sz="2000" dirty="0"/>
              <a:t>Automatic digests from collaborative workspace, if available</a:t>
            </a:r>
          </a:p>
          <a:p>
            <a:pPr marL="452437" indent="-342900"/>
            <a:r>
              <a:rPr lang="en-US" sz="2000" dirty="0"/>
              <a:t>If available, proposal “wall” used for visual status and in-process reviews</a:t>
            </a:r>
          </a:p>
          <a:p>
            <a:pPr marL="452437" indent="-342900"/>
            <a:r>
              <a:rPr lang="en-US" sz="2000" dirty="0"/>
              <a:t>Virtual or physical “Wall of Truth” section used for team communications</a:t>
            </a:r>
          </a:p>
          <a:p>
            <a:pPr marL="452437" indent="-342900"/>
            <a:endParaRPr lang="en-US" sz="2000" dirty="0"/>
          </a:p>
        </p:txBody>
      </p:sp>
      <p:sp>
        <p:nvSpPr>
          <p:cNvPr id="3" name="Title 2"/>
          <p:cNvSpPr>
            <a:spLocks noGrp="1"/>
          </p:cNvSpPr>
          <p:nvPr>
            <p:ph type="title"/>
          </p:nvPr>
        </p:nvSpPr>
        <p:spPr>
          <a:xfrm>
            <a:off x="355817" y="327026"/>
            <a:ext cx="4990884" cy="1285874"/>
          </a:xfrm>
          <a:noFill/>
          <a:ln>
            <a:noFill/>
          </a:ln>
        </p:spPr>
        <p:txBody>
          <a:bodyPr vert="horz" wrap="square" lIns="0" tIns="45720" rIns="0" bIns="45720" numCol="1" rtlCol="0" anchor="t" anchorCtr="0" compatLnSpc="1">
            <a:prstTxWarp prst="textNoShape">
              <a:avLst/>
            </a:prstTxWarp>
            <a:noAutofit/>
          </a:bodyPr>
          <a:lstStyle/>
          <a:p>
            <a:r>
              <a:rPr lang="en-US" sz="3600" dirty="0"/>
              <a:t>Tracking Volume, Section, and Graphics Progress</a:t>
            </a:r>
          </a:p>
        </p:txBody>
      </p:sp>
      <p:sp>
        <p:nvSpPr>
          <p:cNvPr id="6" name="TextBox 5"/>
          <p:cNvSpPr txBox="1"/>
          <p:nvPr/>
        </p:nvSpPr>
        <p:spPr>
          <a:xfrm>
            <a:off x="355817" y="1603665"/>
            <a:ext cx="4711484" cy="830997"/>
          </a:xfrm>
          <a:prstGeom prst="rect">
            <a:avLst/>
          </a:prstGeom>
          <a:noFill/>
        </p:spPr>
        <p:txBody>
          <a:bodyPr wrap="square" rtlCol="0">
            <a:spAutoFit/>
          </a:bodyPr>
          <a:lstStyle/>
          <a:p>
            <a:r>
              <a:rPr lang="en-US" sz="1600" i="1" dirty="0">
                <a:solidFill>
                  <a:schemeClr val="tx2"/>
                </a:solidFill>
              </a:rPr>
              <a:t>The main tasks of proposal management are all about communication, situational awareness, and not missing any details or steps</a:t>
            </a:r>
          </a:p>
        </p:txBody>
      </p:sp>
      <p:pic>
        <p:nvPicPr>
          <p:cNvPr id="5" name="Picture 4" descr="A wall with many papers on it&#10;&#10;Description automatically generated">
            <a:extLst>
              <a:ext uri="{FF2B5EF4-FFF2-40B4-BE49-F238E27FC236}">
                <a16:creationId xmlns:a16="http://schemas.microsoft.com/office/drawing/2014/main" id="{0D5E87A0-2CFB-679E-AA59-5077E7D13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27712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14" y="259913"/>
            <a:ext cx="5036949" cy="1041643"/>
          </a:xfrm>
        </p:spPr>
        <p:txBody>
          <a:bodyPr>
            <a:noAutofit/>
          </a:bodyPr>
          <a:lstStyle/>
          <a:p>
            <a:r>
              <a:rPr lang="en-US" sz="3200" b="1" dirty="0"/>
              <a:t>Landmine 8: </a:t>
            </a:r>
            <a:r>
              <a:rPr lang="en-US" sz="3200" dirty="0"/>
              <a:t>Deciding That Cost Proposal is Not Proposal Manager’s Responsibility</a:t>
            </a:r>
          </a:p>
        </p:txBody>
      </p:sp>
      <p:sp>
        <p:nvSpPr>
          <p:cNvPr id="4" name="Rectangle 3"/>
          <p:cNvSpPr/>
          <p:nvPr/>
        </p:nvSpPr>
        <p:spPr>
          <a:xfrm>
            <a:off x="272414" y="1539106"/>
            <a:ext cx="4904020" cy="646331"/>
          </a:xfrm>
          <a:prstGeom prst="rect">
            <a:avLst/>
          </a:prstGeom>
        </p:spPr>
        <p:txBody>
          <a:bodyPr wrap="square">
            <a:spAutoFit/>
          </a:bodyPr>
          <a:lstStyle/>
          <a:p>
            <a:r>
              <a:rPr lang="en-US" i="1" dirty="0">
                <a:solidFill>
                  <a:schemeClr val="tx2"/>
                </a:solidFill>
              </a:rPr>
              <a:t>Make cost volume one of your top priorities given how important it is in getting a higher </a:t>
            </a:r>
            <a:r>
              <a:rPr lang="en-US" i="1" dirty="0" err="1">
                <a:solidFill>
                  <a:schemeClr val="tx2"/>
                </a:solidFill>
              </a:rPr>
              <a:t>Pwin</a:t>
            </a:r>
            <a:endParaRPr lang="en-US" i="1" dirty="0">
              <a:solidFill>
                <a:schemeClr val="tx2"/>
              </a:solidFill>
            </a:endParaRPr>
          </a:p>
        </p:txBody>
      </p:sp>
      <p:sp>
        <p:nvSpPr>
          <p:cNvPr id="5" name="Content Placeholder 2"/>
          <p:cNvSpPr>
            <a:spLocks noGrp="1"/>
          </p:cNvSpPr>
          <p:nvPr>
            <p:ph idx="1"/>
          </p:nvPr>
        </p:nvSpPr>
        <p:spPr>
          <a:xfrm>
            <a:off x="272413" y="2185437"/>
            <a:ext cx="5036949" cy="3992260"/>
          </a:xfrm>
        </p:spPr>
        <p:txBody>
          <a:bodyPr>
            <a:normAutofit fontScale="92500" lnSpcReduction="20000"/>
          </a:bodyPr>
          <a:lstStyle/>
          <a:p>
            <a:r>
              <a:rPr lang="en-US" dirty="0"/>
              <a:t>Few proposal managers:</a:t>
            </a:r>
          </a:p>
          <a:p>
            <a:pPr lvl="1"/>
            <a:r>
              <a:rPr lang="en-US" dirty="0"/>
              <a:t>Believe it is their job…</a:t>
            </a:r>
          </a:p>
          <a:p>
            <a:pPr lvl="1"/>
            <a:r>
              <a:rPr lang="en-US" dirty="0"/>
              <a:t>Are trained on cost and know what goes into the cost proposal</a:t>
            </a:r>
          </a:p>
          <a:p>
            <a:pPr lvl="1"/>
            <a:r>
              <a:rPr lang="en-US" dirty="0"/>
              <a:t>Know how they can help develop better cost volumes</a:t>
            </a:r>
          </a:p>
          <a:p>
            <a:pPr lvl="1"/>
            <a:r>
              <a:rPr lang="en-US" dirty="0"/>
              <a:t>Are familiar with intricacies of various cost strategies</a:t>
            </a:r>
          </a:p>
          <a:p>
            <a:r>
              <a:rPr lang="en-US" dirty="0"/>
              <a:t>Those who win focus on the </a:t>
            </a:r>
            <a:r>
              <a:rPr lang="en-US" b="1" dirty="0"/>
              <a:t>whole offer</a:t>
            </a:r>
            <a:r>
              <a:rPr lang="en-US" dirty="0"/>
              <a:t>! </a:t>
            </a:r>
          </a:p>
          <a:p>
            <a:r>
              <a:rPr lang="en-US" dirty="0"/>
              <a:t>You cannot ignore the </a:t>
            </a:r>
            <a:r>
              <a:rPr lang="en-US" b="1" dirty="0"/>
              <a:t>ultimate</a:t>
            </a:r>
            <a:r>
              <a:rPr lang="en-US" dirty="0"/>
              <a:t> deciding factor between winning or losing</a:t>
            </a:r>
          </a:p>
        </p:txBody>
      </p:sp>
      <p:pic>
        <p:nvPicPr>
          <p:cNvPr id="12" name="Picture 11" descr="A person in a suit covering his face with hands&#10;&#10;Description automatically generated">
            <a:extLst>
              <a:ext uri="{FF2B5EF4-FFF2-40B4-BE49-F238E27FC236}">
                <a16:creationId xmlns:a16="http://schemas.microsoft.com/office/drawing/2014/main" id="{07580081-7E0F-4D3D-1FA0-230948AF0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8363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Daily Status Meetings</a:t>
            </a:r>
          </a:p>
        </p:txBody>
      </p:sp>
      <p:sp>
        <p:nvSpPr>
          <p:cNvPr id="3" name="Content Placeholder 2"/>
          <p:cNvSpPr>
            <a:spLocks noGrp="1"/>
          </p:cNvSpPr>
          <p:nvPr>
            <p:ph idx="1"/>
          </p:nvPr>
        </p:nvSpPr>
        <p:spPr>
          <a:xfrm>
            <a:off x="986272" y="1938813"/>
            <a:ext cx="4741428" cy="4524314"/>
          </a:xfrm>
        </p:spPr>
        <p:txBody>
          <a:bodyPr>
            <a:normAutofit fontScale="77500" lnSpcReduction="20000"/>
          </a:bodyPr>
          <a:lstStyle/>
          <a:p>
            <a:r>
              <a:rPr lang="en-US" dirty="0"/>
              <a:t>Have a written agenda for mid-size (optional) and large (always) proposals </a:t>
            </a:r>
          </a:p>
          <a:p>
            <a:r>
              <a:rPr lang="en-US" dirty="0"/>
              <a:t>Agenda is necessary for:</a:t>
            </a:r>
          </a:p>
          <a:p>
            <a:pPr lvl="1"/>
            <a:r>
              <a:rPr lang="en-US" dirty="0"/>
              <a:t>Section and action item status tracking</a:t>
            </a:r>
          </a:p>
          <a:p>
            <a:pPr lvl="1"/>
            <a:r>
              <a:rPr lang="en-US" dirty="0"/>
              <a:t>Peer pressure</a:t>
            </a:r>
          </a:p>
          <a:p>
            <a:pPr lvl="1"/>
            <a:r>
              <a:rPr lang="en-US" dirty="0"/>
              <a:t>Succinct delivery</a:t>
            </a:r>
          </a:p>
          <a:p>
            <a:pPr lvl="1"/>
            <a:r>
              <a:rPr lang="en-US" dirty="0"/>
              <a:t>Better message retention</a:t>
            </a:r>
          </a:p>
          <a:p>
            <a:pPr lvl="1"/>
            <a:r>
              <a:rPr lang="en-US" dirty="0"/>
              <a:t>Time management</a:t>
            </a:r>
          </a:p>
          <a:p>
            <a:pPr lvl="1"/>
            <a:r>
              <a:rPr lang="en-US" dirty="0"/>
              <a:t>Informing those who missed the meetings</a:t>
            </a:r>
          </a:p>
          <a:p>
            <a:r>
              <a:rPr lang="en-US" dirty="0"/>
              <a:t>Agendas get posted on the wall and in the collaborative workspace</a:t>
            </a:r>
          </a:p>
          <a:p>
            <a:r>
              <a:rPr lang="en-US" dirty="0"/>
              <a:t>You can take notes on the agenda during meetings to update it live for complete status</a:t>
            </a:r>
          </a:p>
          <a:p>
            <a:endParaRPr lang="en-US" dirty="0"/>
          </a:p>
          <a:p>
            <a:endParaRPr lang="en-US" dirty="0"/>
          </a:p>
          <a:p>
            <a:endParaRPr lang="en-US" dirty="0"/>
          </a:p>
        </p:txBody>
      </p:sp>
      <p:sp>
        <p:nvSpPr>
          <p:cNvPr id="4" name="Rectangle 3"/>
          <p:cNvSpPr/>
          <p:nvPr/>
        </p:nvSpPr>
        <p:spPr>
          <a:xfrm>
            <a:off x="6096000" y="1953657"/>
            <a:ext cx="5687290" cy="4524315"/>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1600" b="1" dirty="0">
                <a:solidFill>
                  <a:schemeClr val="tx1"/>
                </a:solidFill>
              </a:rPr>
              <a:t>Proposal Status Meeting Agenda</a:t>
            </a:r>
            <a:endParaRPr lang="en-US" sz="1400" dirty="0">
              <a:solidFill>
                <a:schemeClr val="tx1"/>
              </a:solidFill>
            </a:endParaRPr>
          </a:p>
          <a:p>
            <a:pPr algn="ctr"/>
            <a:r>
              <a:rPr lang="en-US" sz="1600" dirty="0">
                <a:solidFill>
                  <a:schemeClr val="tx1"/>
                </a:solidFill>
              </a:rPr>
              <a:t>Today’s Date</a:t>
            </a:r>
            <a:endParaRPr lang="en-US" sz="1400" dirty="0">
              <a:solidFill>
                <a:schemeClr val="tx1"/>
              </a:solidFill>
            </a:endParaRPr>
          </a:p>
          <a:p>
            <a:pPr lvl="0"/>
            <a:endParaRPr lang="en-US" sz="1600" b="1" dirty="0">
              <a:solidFill>
                <a:schemeClr val="tx1"/>
              </a:solidFill>
            </a:endParaRPr>
          </a:p>
          <a:p>
            <a:pPr lvl="0"/>
            <a:r>
              <a:rPr lang="en-US" sz="1600" b="1" dirty="0">
                <a:solidFill>
                  <a:schemeClr val="tx1"/>
                </a:solidFill>
              </a:rPr>
              <a:t>General Organizational</a:t>
            </a:r>
            <a:endParaRPr lang="en-US" sz="1400" dirty="0">
              <a:solidFill>
                <a:schemeClr val="tx1"/>
              </a:solidFill>
            </a:endParaRPr>
          </a:p>
          <a:p>
            <a:pPr lvl="1"/>
            <a:r>
              <a:rPr lang="en-US" sz="1600" dirty="0">
                <a:solidFill>
                  <a:schemeClr val="tx1"/>
                </a:solidFill>
              </a:rPr>
              <a:t>These are the organizational issues that concern the entire team</a:t>
            </a:r>
            <a:endParaRPr lang="en-US" sz="1400" dirty="0">
              <a:solidFill>
                <a:schemeClr val="tx1"/>
              </a:solidFill>
            </a:endParaRPr>
          </a:p>
          <a:p>
            <a:pPr lvl="1"/>
            <a:r>
              <a:rPr lang="en-US" sz="1600" dirty="0">
                <a:solidFill>
                  <a:schemeClr val="tx1"/>
                </a:solidFill>
              </a:rPr>
              <a:t>xxx</a:t>
            </a:r>
            <a:endParaRPr lang="en-US" sz="1400" dirty="0">
              <a:solidFill>
                <a:schemeClr val="tx1"/>
              </a:solidFill>
            </a:endParaRPr>
          </a:p>
          <a:p>
            <a:pPr lvl="0"/>
            <a:r>
              <a:rPr lang="en-US" sz="1600" b="1" dirty="0">
                <a:solidFill>
                  <a:schemeClr val="tx1"/>
                </a:solidFill>
              </a:rPr>
              <a:t>Schedules</a:t>
            </a:r>
            <a:endParaRPr lang="en-US" sz="1400" dirty="0">
              <a:solidFill>
                <a:schemeClr val="tx1"/>
              </a:solidFill>
            </a:endParaRPr>
          </a:p>
          <a:p>
            <a:pPr lvl="1"/>
            <a:r>
              <a:rPr lang="en-US" sz="1600" dirty="0">
                <a:solidFill>
                  <a:schemeClr val="tx1"/>
                </a:solidFill>
              </a:rPr>
              <a:t>Next milestone is …</a:t>
            </a:r>
            <a:endParaRPr lang="en-US" sz="1400" dirty="0">
              <a:solidFill>
                <a:schemeClr val="tx1"/>
              </a:solidFill>
            </a:endParaRPr>
          </a:p>
          <a:p>
            <a:pPr lvl="0"/>
            <a:r>
              <a:rPr lang="en-US" sz="1600" b="1" dirty="0">
                <a:solidFill>
                  <a:schemeClr val="tx1"/>
                </a:solidFill>
              </a:rPr>
              <a:t>Leadership Team Announcements/Issues</a:t>
            </a:r>
            <a:endParaRPr lang="en-US" sz="1400" dirty="0">
              <a:solidFill>
                <a:schemeClr val="tx1"/>
              </a:solidFill>
            </a:endParaRPr>
          </a:p>
          <a:p>
            <a:pPr lvl="1"/>
            <a:r>
              <a:rPr lang="en-US" sz="1600" dirty="0">
                <a:solidFill>
                  <a:schemeClr val="tx1"/>
                </a:solidFill>
              </a:rPr>
              <a:t>We are working from the following workspace: LINK</a:t>
            </a:r>
            <a:endParaRPr lang="en-US" sz="1400" dirty="0">
              <a:solidFill>
                <a:schemeClr val="tx1"/>
              </a:solidFill>
            </a:endParaRPr>
          </a:p>
          <a:p>
            <a:pPr lvl="2"/>
            <a:r>
              <a:rPr lang="en-US" sz="1600" dirty="0">
                <a:solidFill>
                  <a:schemeClr val="tx1"/>
                </a:solidFill>
              </a:rPr>
              <a:t>Post your work daily in the following folders:</a:t>
            </a:r>
            <a:endParaRPr lang="en-US" sz="1400" dirty="0">
              <a:solidFill>
                <a:schemeClr val="tx1"/>
              </a:solidFill>
            </a:endParaRPr>
          </a:p>
          <a:p>
            <a:pPr lvl="3"/>
            <a:r>
              <a:rPr lang="en-US" sz="1600" dirty="0">
                <a:solidFill>
                  <a:schemeClr val="tx1"/>
                </a:solidFill>
              </a:rPr>
              <a:t>xxx</a:t>
            </a:r>
            <a:endParaRPr lang="en-US" sz="1400" dirty="0">
              <a:solidFill>
                <a:schemeClr val="tx1"/>
              </a:solidFill>
            </a:endParaRPr>
          </a:p>
          <a:p>
            <a:pPr lvl="2"/>
            <a:r>
              <a:rPr lang="en-US" sz="1600" dirty="0">
                <a:solidFill>
                  <a:schemeClr val="tx1"/>
                </a:solidFill>
              </a:rPr>
              <a:t>Post your graphics concepts in the following folder and notify xxx by checking the “Notify” box and check boxes next to their names:</a:t>
            </a:r>
            <a:endParaRPr lang="en-US" sz="1400" dirty="0">
              <a:solidFill>
                <a:schemeClr val="tx1"/>
              </a:solidFill>
            </a:endParaRPr>
          </a:p>
          <a:p>
            <a:pPr lvl="3"/>
            <a:r>
              <a:rPr lang="en-US" sz="1600" dirty="0">
                <a:solidFill>
                  <a:schemeClr val="tx1"/>
                </a:solidFill>
              </a:rPr>
              <a:t>04 Graphics</a:t>
            </a:r>
            <a:endParaRPr lang="en-US" sz="1400" dirty="0">
              <a:solidFill>
                <a:schemeClr val="tx1"/>
              </a:solidFill>
            </a:endParaRPr>
          </a:p>
          <a:p>
            <a:pPr lvl="4"/>
            <a:r>
              <a:rPr lang="en-US" sz="1600" dirty="0">
                <a:solidFill>
                  <a:schemeClr val="tx1"/>
                </a:solidFill>
              </a:rPr>
              <a:t>02 To The Artist – Graphic Concepts</a:t>
            </a:r>
            <a:endParaRPr lang="en-US" sz="1400" dirty="0">
              <a:solidFill>
                <a:schemeClr val="tx1"/>
              </a:solidFill>
            </a:endParaRPr>
          </a:p>
        </p:txBody>
      </p:sp>
      <p:sp>
        <p:nvSpPr>
          <p:cNvPr id="5" name="TextBox 4"/>
          <p:cNvSpPr txBox="1"/>
          <p:nvPr/>
        </p:nvSpPr>
        <p:spPr>
          <a:xfrm>
            <a:off x="7658100" y="1584325"/>
            <a:ext cx="2438400" cy="369332"/>
          </a:xfrm>
          <a:prstGeom prst="rect">
            <a:avLst/>
          </a:prstGeom>
          <a:noFill/>
        </p:spPr>
        <p:txBody>
          <a:bodyPr wrap="square" rtlCol="0">
            <a:spAutoFit/>
          </a:bodyPr>
          <a:lstStyle/>
          <a:p>
            <a:pPr algn="ctr"/>
            <a:r>
              <a:rPr lang="en-US" dirty="0">
                <a:solidFill>
                  <a:schemeClr val="tx2"/>
                </a:solidFill>
              </a:rPr>
              <a:t>Agenda part 1</a:t>
            </a:r>
          </a:p>
        </p:txBody>
      </p:sp>
    </p:spTree>
    <p:extLst>
      <p:ext uri="{BB962C8B-B14F-4D97-AF65-F5344CB8AC3E}">
        <p14:creationId xmlns:p14="http://schemas.microsoft.com/office/powerpoint/2010/main" val="1690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1000" fill="hold"/>
                                        <p:tgtEl>
                                          <p:spTgt spid="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42726"/>
            <a:ext cx="7360228" cy="1041643"/>
          </a:xfrm>
        </p:spPr>
        <p:txBody>
          <a:bodyPr>
            <a:noAutofit/>
          </a:bodyPr>
          <a:lstStyle/>
          <a:p>
            <a:r>
              <a:rPr lang="en-US" sz="3600" dirty="0"/>
              <a:t>Agenda Part 2 – the Most Important Part (Managing Section Status)</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664" t="24647" r="19136" b="21367"/>
          <a:stretch/>
        </p:blipFill>
        <p:spPr bwMode="auto">
          <a:xfrm>
            <a:off x="4193309" y="1910120"/>
            <a:ext cx="8012545" cy="4945520"/>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838199" y="1900260"/>
            <a:ext cx="2156691" cy="923330"/>
          </a:xfrm>
          <a:prstGeom prst="rect">
            <a:avLst/>
          </a:prstGeom>
          <a:noFill/>
        </p:spPr>
        <p:txBody>
          <a:bodyPr wrap="square" rtlCol="0">
            <a:spAutoFit/>
          </a:bodyPr>
          <a:lstStyle/>
          <a:p>
            <a:r>
              <a:rPr lang="en-US" i="1" dirty="0">
                <a:solidFill>
                  <a:schemeClr val="tx2"/>
                </a:solidFill>
              </a:rPr>
              <a:t>This part is used for status tracking and peer pressure</a:t>
            </a:r>
          </a:p>
        </p:txBody>
      </p:sp>
      <p:sp>
        <p:nvSpPr>
          <p:cNvPr id="3" name="TextBox 2">
            <a:extLst>
              <a:ext uri="{FF2B5EF4-FFF2-40B4-BE49-F238E27FC236}">
                <a16:creationId xmlns:a16="http://schemas.microsoft.com/office/drawing/2014/main" id="{A07D2DCB-A899-52E6-E904-DE3B44908A65}"/>
              </a:ext>
            </a:extLst>
          </p:cNvPr>
          <p:cNvSpPr txBox="1"/>
          <p:nvPr/>
        </p:nvSpPr>
        <p:spPr>
          <a:xfrm>
            <a:off x="6758709" y="1530928"/>
            <a:ext cx="2438400" cy="369332"/>
          </a:xfrm>
          <a:prstGeom prst="rect">
            <a:avLst/>
          </a:prstGeom>
          <a:noFill/>
        </p:spPr>
        <p:txBody>
          <a:bodyPr wrap="square" rtlCol="0">
            <a:spAutoFit/>
          </a:bodyPr>
          <a:lstStyle/>
          <a:p>
            <a:pPr algn="ctr"/>
            <a:r>
              <a:rPr lang="en-US" dirty="0">
                <a:solidFill>
                  <a:schemeClr val="tx2"/>
                </a:solidFill>
              </a:rPr>
              <a:t>Agenda part 2</a:t>
            </a:r>
          </a:p>
        </p:txBody>
      </p:sp>
    </p:spTree>
    <p:extLst>
      <p:ext uri="{BB962C8B-B14F-4D97-AF65-F5344CB8AC3E}">
        <p14:creationId xmlns:p14="http://schemas.microsoft.com/office/powerpoint/2010/main" val="22105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522898"/>
            <a:ext cx="5484963" cy="1041643"/>
          </a:xfrm>
          <a:noFill/>
          <a:ln>
            <a:noFill/>
          </a:ln>
        </p:spPr>
        <p:txBody>
          <a:bodyPr vert="horz" wrap="square" lIns="0" tIns="45720" rIns="0" bIns="45720" numCol="1" rtlCol="0" anchor="t" anchorCtr="0" compatLnSpc="1">
            <a:prstTxWarp prst="textNoShape">
              <a:avLst/>
            </a:prstTxWarp>
            <a:noAutofit/>
          </a:bodyPr>
          <a:lstStyle/>
          <a:p>
            <a:r>
              <a:rPr lang="en-US" dirty="0"/>
              <a:t>Managing Graphics</a:t>
            </a:r>
          </a:p>
        </p:txBody>
      </p:sp>
      <p:pic>
        <p:nvPicPr>
          <p:cNvPr id="4097"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l="1563" t="23958" r="11719" b="22917"/>
          <a:stretch>
            <a:fillRect/>
          </a:stretch>
        </p:blipFill>
        <p:spPr bwMode="auto">
          <a:xfrm>
            <a:off x="945775" y="2060868"/>
            <a:ext cx="8624047" cy="39624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838199" y="1564541"/>
            <a:ext cx="8839200" cy="338554"/>
          </a:xfrm>
          <a:prstGeom prst="rect">
            <a:avLst/>
          </a:prstGeom>
          <a:noFill/>
        </p:spPr>
        <p:txBody>
          <a:bodyPr wrap="square" rtlCol="0">
            <a:spAutoFit/>
          </a:bodyPr>
          <a:lstStyle/>
          <a:p>
            <a:r>
              <a:rPr lang="en-US" sz="1600" i="1" dirty="0">
                <a:solidFill>
                  <a:schemeClr val="accent1"/>
                </a:solidFill>
              </a:rPr>
              <a:t>Set up a folder structure where your authors can communicate effectively with the graphic artist</a:t>
            </a:r>
          </a:p>
        </p:txBody>
      </p:sp>
    </p:spTree>
    <p:extLst>
      <p:ext uri="{BB962C8B-B14F-4D97-AF65-F5344CB8AC3E}">
        <p14:creationId xmlns:p14="http://schemas.microsoft.com/office/powerpoint/2010/main" val="7965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fade">
                                      <p:cBhvr>
                                        <p:cTn id="7" dur="5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3173" y="458058"/>
            <a:ext cx="8520113" cy="600075"/>
          </a:xfrm>
          <a:noFill/>
          <a:ln>
            <a:noFill/>
          </a:ln>
        </p:spPr>
        <p:txBody>
          <a:bodyPr vert="horz" wrap="square" lIns="0" tIns="45720" rIns="0" bIns="45720" numCol="1" rtlCol="0" anchor="t" anchorCtr="0" compatLnSpc="1">
            <a:prstTxWarp prst="textNoShape">
              <a:avLst/>
            </a:prstTxWarp>
            <a:noAutofit/>
          </a:bodyPr>
          <a:lstStyle/>
          <a:p>
            <a:r>
              <a:rPr lang="en-US" dirty="0"/>
              <a:t>From the Artist</a:t>
            </a:r>
          </a:p>
        </p:txBody>
      </p:sp>
      <p:pic>
        <p:nvPicPr>
          <p:cNvPr id="583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l="1562" t="22917" r="14063" b="14583"/>
          <a:stretch>
            <a:fillRect/>
          </a:stretch>
        </p:blipFill>
        <p:spPr bwMode="auto">
          <a:xfrm>
            <a:off x="2692097" y="1580276"/>
            <a:ext cx="9499903" cy="5277724"/>
          </a:xfrm>
          <a:prstGeom prst="rect">
            <a:avLst/>
          </a:prstGeom>
          <a:ln>
            <a:noFill/>
          </a:ln>
          <a:effectLst>
            <a:outerShdw blurRad="190500" algn="tl" rotWithShape="0">
              <a:srgbClr val="000000">
                <a:alpha val="70000"/>
              </a:srgbClr>
            </a:outerShdw>
          </a:effectLst>
        </p:spPr>
      </p:pic>
      <p:sp>
        <p:nvSpPr>
          <p:cNvPr id="4" name="TextBox 3"/>
          <p:cNvSpPr txBox="1"/>
          <p:nvPr/>
        </p:nvSpPr>
        <p:spPr>
          <a:xfrm>
            <a:off x="793173" y="1580276"/>
            <a:ext cx="1657927" cy="1815882"/>
          </a:xfrm>
          <a:prstGeom prst="rect">
            <a:avLst/>
          </a:prstGeom>
          <a:noFill/>
        </p:spPr>
        <p:txBody>
          <a:bodyPr wrap="square" rtlCol="0">
            <a:spAutoFit/>
          </a:bodyPr>
          <a:lstStyle/>
          <a:p>
            <a:r>
              <a:rPr lang="en-US" sz="1600" i="1" dirty="0">
                <a:solidFill>
                  <a:schemeClr val="tx2"/>
                </a:solidFill>
              </a:rPr>
              <a:t>Every graphic should have a number and a version number both in the file title and on the graphic itself</a:t>
            </a:r>
          </a:p>
        </p:txBody>
      </p:sp>
    </p:spTree>
    <p:extLst>
      <p:ext uri="{BB962C8B-B14F-4D97-AF65-F5344CB8AC3E}">
        <p14:creationId xmlns:p14="http://schemas.microsoft.com/office/powerpoint/2010/main" val="110073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2446" y="654627"/>
            <a:ext cx="8520113" cy="600075"/>
          </a:xfrm>
          <a:noFill/>
          <a:ln>
            <a:noFill/>
          </a:ln>
        </p:spPr>
        <p:txBody>
          <a:bodyPr vert="horz" wrap="square" lIns="0" tIns="45720" rIns="0" bIns="45720" numCol="1" rtlCol="0" anchor="t" anchorCtr="0" compatLnSpc="1">
            <a:prstTxWarp prst="textNoShape">
              <a:avLst/>
            </a:prstTxWarp>
            <a:noAutofit/>
          </a:bodyPr>
          <a:lstStyle/>
          <a:p>
            <a:r>
              <a:rPr lang="en-US" dirty="0"/>
              <a:t>Tracking – Art Log</a:t>
            </a:r>
          </a:p>
        </p:txBody>
      </p:sp>
      <p:graphicFrame>
        <p:nvGraphicFramePr>
          <p:cNvPr id="5" name="Table 4"/>
          <p:cNvGraphicFramePr>
            <a:graphicFrameLocks noGrp="1"/>
          </p:cNvGraphicFramePr>
          <p:nvPr>
            <p:extLst>
              <p:ext uri="{D42A27DB-BD31-4B8C-83A1-F6EECF244321}">
                <p14:modId xmlns:p14="http://schemas.microsoft.com/office/powerpoint/2010/main" val="1371894512"/>
              </p:ext>
            </p:extLst>
          </p:nvPr>
        </p:nvGraphicFramePr>
        <p:xfrm>
          <a:off x="862446" y="1605041"/>
          <a:ext cx="8610600" cy="4598332"/>
        </p:xfrm>
        <a:graphic>
          <a:graphicData uri="http://schemas.openxmlformats.org/drawingml/2006/table">
            <a:tbl>
              <a:tblPr/>
              <a:tblGrid>
                <a:gridCol w="548618">
                  <a:extLst>
                    <a:ext uri="{9D8B030D-6E8A-4147-A177-3AD203B41FA5}">
                      <a16:colId xmlns:a16="http://schemas.microsoft.com/office/drawing/2014/main" val="20000"/>
                    </a:ext>
                  </a:extLst>
                </a:gridCol>
                <a:gridCol w="2429600">
                  <a:extLst>
                    <a:ext uri="{9D8B030D-6E8A-4147-A177-3AD203B41FA5}">
                      <a16:colId xmlns:a16="http://schemas.microsoft.com/office/drawing/2014/main" val="20001"/>
                    </a:ext>
                  </a:extLst>
                </a:gridCol>
                <a:gridCol w="1175613">
                  <a:extLst>
                    <a:ext uri="{9D8B030D-6E8A-4147-A177-3AD203B41FA5}">
                      <a16:colId xmlns:a16="http://schemas.microsoft.com/office/drawing/2014/main" val="20002"/>
                    </a:ext>
                  </a:extLst>
                </a:gridCol>
                <a:gridCol w="1018863">
                  <a:extLst>
                    <a:ext uri="{9D8B030D-6E8A-4147-A177-3AD203B41FA5}">
                      <a16:colId xmlns:a16="http://schemas.microsoft.com/office/drawing/2014/main" val="20003"/>
                    </a:ext>
                  </a:extLst>
                </a:gridCol>
                <a:gridCol w="2142506">
                  <a:extLst>
                    <a:ext uri="{9D8B030D-6E8A-4147-A177-3AD203B41FA5}">
                      <a16:colId xmlns:a16="http://schemas.microsoft.com/office/drawing/2014/main" val="20004"/>
                    </a:ext>
                  </a:extLst>
                </a:gridCol>
                <a:gridCol w="1070837">
                  <a:extLst>
                    <a:ext uri="{9D8B030D-6E8A-4147-A177-3AD203B41FA5}">
                      <a16:colId xmlns:a16="http://schemas.microsoft.com/office/drawing/2014/main" val="20005"/>
                    </a:ext>
                  </a:extLst>
                </a:gridCol>
                <a:gridCol w="224563">
                  <a:extLst>
                    <a:ext uri="{9D8B030D-6E8A-4147-A177-3AD203B41FA5}">
                      <a16:colId xmlns:a16="http://schemas.microsoft.com/office/drawing/2014/main" val="20006"/>
                    </a:ext>
                  </a:extLst>
                </a:gridCol>
              </a:tblGrid>
              <a:tr h="1013934">
                <a:tc gridSpan="6">
                  <a:txBody>
                    <a:bodyPr/>
                    <a:lstStyle/>
                    <a:p>
                      <a:pPr marL="0" marR="0">
                        <a:spcBef>
                          <a:spcPts val="0"/>
                        </a:spcBef>
                        <a:spcAft>
                          <a:spcPts val="0"/>
                        </a:spcAft>
                      </a:pPr>
                      <a:r>
                        <a:rPr lang="en-US" sz="1800" b="1" dirty="0">
                          <a:latin typeface="Times New Roman"/>
                          <a:ea typeface="Times New Roman"/>
                          <a:cs typeface="Times New Roman"/>
                        </a:rPr>
                        <a:t>This log keeps track of each graphic’s number, title, version, status, author, and section where it belongs</a:t>
                      </a:r>
                      <a:endParaRPr lang="en-US" sz="1800" dirty="0">
                        <a:latin typeface="Times New Roman"/>
                        <a:ea typeface="Times New Roman"/>
                        <a:cs typeface="Times New Roman"/>
                      </a:endParaRPr>
                    </a:p>
                    <a:p>
                      <a:pPr marL="0" marR="0" algn="ctr">
                        <a:spcBef>
                          <a:spcPts val="0"/>
                        </a:spcBef>
                        <a:spcAft>
                          <a:spcPts val="0"/>
                        </a:spcAft>
                      </a:pPr>
                      <a:r>
                        <a:rPr lang="en-US" sz="1400" b="1" dirty="0">
                          <a:latin typeface="Arial"/>
                          <a:ea typeface="Times New Roman"/>
                          <a:cs typeface="Times New Roman"/>
                        </a:rPr>
                        <a:t>Proposal Art Log</a:t>
                      </a:r>
                      <a:endParaRPr lang="en-US" sz="1400" dirty="0">
                        <a:latin typeface="Times New Roman"/>
                        <a:ea typeface="Times New Roman"/>
                        <a:cs typeface="Times New Roman"/>
                      </a:endParaRPr>
                    </a:p>
                  </a:txBody>
                  <a:tcPr marL="66800" marR="6680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400" dirty="0">
                        <a:latin typeface="Calibri"/>
                        <a:ea typeface="Times New Roman"/>
                        <a:cs typeface="Times New Roman"/>
                      </a:endParaRPr>
                    </a:p>
                  </a:txBody>
                  <a:tcPr marL="66800" marR="66800" marT="0" marB="0" anchor="b">
                    <a:lnL>
                      <a:noFill/>
                    </a:lnL>
                    <a:lnR>
                      <a:noFill/>
                    </a:lnR>
                    <a:lnT>
                      <a:noFill/>
                    </a:lnT>
                    <a:lnB>
                      <a:noFill/>
                    </a:lnB>
                  </a:tcPr>
                </a:tc>
                <a:extLst>
                  <a:ext uri="{0D108BD9-81ED-4DB2-BD59-A6C34878D82A}">
                    <a16:rowId xmlns:a16="http://schemas.microsoft.com/office/drawing/2014/main" val="10000"/>
                  </a:ext>
                </a:extLst>
              </a:tr>
              <a:tr h="396812">
                <a:tc gridSpan="6">
                  <a:txBody>
                    <a:bodyPr/>
                    <a:lstStyle/>
                    <a:p>
                      <a:pPr marL="0" marR="0" algn="ctr">
                        <a:spcBef>
                          <a:spcPts val="0"/>
                        </a:spcBef>
                        <a:spcAft>
                          <a:spcPts val="0"/>
                        </a:spcAft>
                      </a:pPr>
                      <a:r>
                        <a:rPr lang="en-US" sz="1400" b="1" dirty="0">
                          <a:latin typeface="Arial"/>
                          <a:ea typeface="Times New Roman"/>
                          <a:cs typeface="Times New Roman"/>
                        </a:rPr>
                        <a:t>Legend: </a:t>
                      </a:r>
                      <a:r>
                        <a:rPr lang="en-US" sz="1400" b="1" dirty="0">
                          <a:solidFill>
                            <a:srgbClr val="808080"/>
                          </a:solidFill>
                          <a:latin typeface="Arial"/>
                          <a:ea typeface="Times New Roman"/>
                          <a:cs typeface="Times New Roman"/>
                        </a:rPr>
                        <a:t>Gray</a:t>
                      </a:r>
                      <a:r>
                        <a:rPr lang="en-US" sz="1400" dirty="0">
                          <a:latin typeface="Arial"/>
                          <a:ea typeface="Times New Roman"/>
                          <a:cs typeface="Times New Roman"/>
                        </a:rPr>
                        <a:t> - No Longer a Graphic We Plan To Use; </a:t>
                      </a:r>
                      <a:r>
                        <a:rPr lang="en-US" sz="1400" b="1" dirty="0">
                          <a:solidFill>
                            <a:srgbClr val="FF0000"/>
                          </a:solidFill>
                          <a:latin typeface="Arial"/>
                          <a:ea typeface="Times New Roman"/>
                          <a:cs typeface="Times New Roman"/>
                        </a:rPr>
                        <a:t>Red</a:t>
                      </a:r>
                      <a:r>
                        <a:rPr lang="en-US" sz="1400" dirty="0">
                          <a:latin typeface="Arial"/>
                          <a:ea typeface="Times New Roman"/>
                          <a:cs typeface="Times New Roman"/>
                        </a:rPr>
                        <a:t> - Not Yet Conceptualized or Raw; </a:t>
                      </a:r>
                      <a:r>
                        <a:rPr lang="en-US" sz="1400" b="1" dirty="0">
                          <a:solidFill>
                            <a:srgbClr val="FFFF00"/>
                          </a:solidFill>
                          <a:latin typeface="Arial"/>
                          <a:ea typeface="Times New Roman"/>
                          <a:cs typeface="Times New Roman"/>
                        </a:rPr>
                        <a:t>Yellow</a:t>
                      </a:r>
                      <a:r>
                        <a:rPr lang="en-US" sz="1400" dirty="0">
                          <a:solidFill>
                            <a:srgbClr val="FFFF00"/>
                          </a:solidFill>
                          <a:latin typeface="Arial"/>
                          <a:ea typeface="Times New Roman"/>
                          <a:cs typeface="Times New Roman"/>
                        </a:rPr>
                        <a:t> </a:t>
                      </a:r>
                      <a:r>
                        <a:rPr lang="en-US" sz="1400" dirty="0">
                          <a:latin typeface="Arial"/>
                          <a:ea typeface="Times New Roman"/>
                          <a:cs typeface="Times New Roman"/>
                        </a:rPr>
                        <a:t>- Conceptualized But Not Rendered; </a:t>
                      </a:r>
                      <a:r>
                        <a:rPr lang="en-US" sz="1400" b="1" dirty="0">
                          <a:solidFill>
                            <a:srgbClr val="008000"/>
                          </a:solidFill>
                          <a:latin typeface="Arial"/>
                          <a:ea typeface="Times New Roman"/>
                          <a:cs typeface="Times New Roman"/>
                        </a:rPr>
                        <a:t>Green</a:t>
                      </a:r>
                      <a:r>
                        <a:rPr lang="en-US" sz="1400" dirty="0">
                          <a:latin typeface="Arial"/>
                          <a:ea typeface="Times New Roman"/>
                          <a:cs typeface="Times New Roman"/>
                        </a:rPr>
                        <a:t> - Rendered, But Needs Redlining and Refining; </a:t>
                      </a:r>
                      <a:r>
                        <a:rPr lang="en-US" sz="1400" b="1" dirty="0">
                          <a:solidFill>
                            <a:srgbClr val="0000FF"/>
                          </a:solidFill>
                          <a:latin typeface="Arial"/>
                          <a:ea typeface="Times New Roman"/>
                          <a:cs typeface="Times New Roman"/>
                        </a:rPr>
                        <a:t>Blue</a:t>
                      </a:r>
                      <a:r>
                        <a:rPr lang="en-US" sz="1400" dirty="0">
                          <a:latin typeface="Arial"/>
                          <a:ea typeface="Times New Roman"/>
                          <a:cs typeface="Times New Roman"/>
                        </a:rPr>
                        <a:t> - Final</a:t>
                      </a:r>
                      <a:endParaRPr lang="en-US" sz="1400" dirty="0">
                        <a:latin typeface="Times New Roman"/>
                        <a:ea typeface="Times New Roman"/>
                        <a:cs typeface="Times New Roman"/>
                      </a:endParaRPr>
                    </a:p>
                  </a:txBody>
                  <a:tcPr marL="66800" marR="6680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dirty="0">
                          <a:latin typeface="Times New Roman"/>
                          <a:ea typeface="Times New Roman"/>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394471">
                <a:tc>
                  <a:txBody>
                    <a:bodyPr/>
                    <a:lstStyle/>
                    <a:p>
                      <a:pPr marL="0" marR="0">
                        <a:spcBef>
                          <a:spcPts val="0"/>
                        </a:spcBef>
                        <a:spcAft>
                          <a:spcPts val="0"/>
                        </a:spcAft>
                      </a:pPr>
                      <a:r>
                        <a:rPr lang="en-US" sz="1400" b="1" dirty="0">
                          <a:latin typeface="Arial"/>
                          <a:ea typeface="Times New Roman"/>
                          <a:cs typeface="Times New Roman"/>
                        </a:rPr>
                        <a:t>Art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spcBef>
                          <a:spcPts val="0"/>
                        </a:spcBef>
                        <a:spcAft>
                          <a:spcPts val="0"/>
                        </a:spcAft>
                      </a:pPr>
                      <a:r>
                        <a:rPr lang="en-US" sz="1400" b="1" dirty="0">
                          <a:latin typeface="Arial"/>
                          <a:ea typeface="Times New Roman"/>
                          <a:cs typeface="Times New Roman"/>
                        </a:rPr>
                        <a:t>Exhibit Title</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spcBef>
                          <a:spcPts val="0"/>
                        </a:spcBef>
                        <a:spcAft>
                          <a:spcPts val="0"/>
                        </a:spcAft>
                      </a:pPr>
                      <a:r>
                        <a:rPr lang="en-US" sz="1400" b="1" dirty="0">
                          <a:latin typeface="Arial"/>
                          <a:ea typeface="Times New Roman"/>
                          <a:cs typeface="Times New Roman"/>
                        </a:rPr>
                        <a:t>Author</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spcBef>
                          <a:spcPts val="0"/>
                        </a:spcBef>
                        <a:spcAft>
                          <a:spcPts val="0"/>
                        </a:spcAft>
                      </a:pPr>
                      <a:r>
                        <a:rPr lang="en-US" sz="1400" b="1" dirty="0">
                          <a:latin typeface="Arial"/>
                          <a:ea typeface="Times New Roman"/>
                          <a:cs typeface="Times New Roman"/>
                        </a:rPr>
                        <a:t>Section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spcBef>
                          <a:spcPts val="0"/>
                        </a:spcBef>
                        <a:spcAft>
                          <a:spcPts val="0"/>
                        </a:spcAft>
                      </a:pPr>
                      <a:r>
                        <a:rPr lang="en-US" sz="1400" b="1" dirty="0">
                          <a:latin typeface="Arial"/>
                          <a:ea typeface="Times New Roman"/>
                          <a:cs typeface="Times New Roman"/>
                        </a:rPr>
                        <a:t>Status</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spcBef>
                          <a:spcPts val="0"/>
                        </a:spcBef>
                        <a:spcAft>
                          <a:spcPts val="0"/>
                        </a:spcAft>
                      </a:pPr>
                      <a:r>
                        <a:rPr lang="en-US" sz="1400" b="1" dirty="0">
                          <a:latin typeface="Arial"/>
                          <a:ea typeface="Times New Roman"/>
                          <a:cs typeface="Times New Roman"/>
                        </a:rPr>
                        <a:t>Readiness Status</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spcBef>
                          <a:spcPts val="0"/>
                        </a:spcBef>
                        <a:spcAft>
                          <a:spcPts val="0"/>
                        </a:spcAft>
                      </a:pPr>
                      <a:r>
                        <a:rPr lang="en-US" sz="1400" dirty="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562150">
                <a:tc>
                  <a:txBody>
                    <a:bodyPr/>
                    <a:lstStyle/>
                    <a:p>
                      <a:pPr marL="0" marR="0">
                        <a:spcBef>
                          <a:spcPts val="0"/>
                        </a:spcBef>
                        <a:spcAft>
                          <a:spcPts val="0"/>
                        </a:spcAft>
                      </a:pPr>
                      <a:r>
                        <a:rPr lang="en-US" sz="1400" dirty="0">
                          <a:latin typeface="Arial"/>
                          <a:ea typeface="Times New Roman"/>
                          <a:cs typeface="Times New Roman"/>
                        </a:rPr>
                        <a:t>001</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Proposal Cover</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n/a</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err="1">
                          <a:solidFill>
                            <a:srgbClr val="FFFFFF"/>
                          </a:solidFill>
                          <a:latin typeface="Arial"/>
                          <a:ea typeface="Times New Roman"/>
                          <a:cs typeface="Times New Roman"/>
                        </a:rPr>
                        <a:t>v.X</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217272">
                <a:tc>
                  <a:txBody>
                    <a:bodyPr/>
                    <a:lstStyle/>
                    <a:p>
                      <a:pPr marL="0" marR="0">
                        <a:spcBef>
                          <a:spcPts val="0"/>
                        </a:spcBef>
                        <a:spcAft>
                          <a:spcPts val="0"/>
                        </a:spcAft>
                      </a:pPr>
                      <a:r>
                        <a:rPr lang="en-US" sz="1400">
                          <a:latin typeface="Arial"/>
                          <a:ea typeface="Times New Roman"/>
                          <a:cs typeface="Times New Roman"/>
                        </a:rPr>
                        <a:t>002</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4"/>
                  </a:ext>
                </a:extLst>
              </a:tr>
              <a:tr h="217272">
                <a:tc>
                  <a:txBody>
                    <a:bodyPr/>
                    <a:lstStyle/>
                    <a:p>
                      <a:pPr marL="0" marR="0">
                        <a:spcBef>
                          <a:spcPts val="0"/>
                        </a:spcBef>
                        <a:spcAft>
                          <a:spcPts val="0"/>
                        </a:spcAft>
                      </a:pPr>
                      <a:r>
                        <a:rPr lang="en-US" sz="1400">
                          <a:latin typeface="Arial"/>
                          <a:ea typeface="Times New Roman"/>
                          <a:cs typeface="Times New Roman"/>
                        </a:rPr>
                        <a:t>003</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solidFill>
                            <a:srgbClr val="FFFFFF"/>
                          </a:solidFill>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217272">
                <a:tc>
                  <a:txBody>
                    <a:bodyPr/>
                    <a:lstStyle/>
                    <a:p>
                      <a:pPr marL="0" marR="0">
                        <a:spcBef>
                          <a:spcPts val="0"/>
                        </a:spcBef>
                        <a:spcAft>
                          <a:spcPts val="0"/>
                        </a:spcAft>
                      </a:pPr>
                      <a:r>
                        <a:rPr lang="en-US" sz="1400">
                          <a:latin typeface="Arial"/>
                          <a:ea typeface="Times New Roman"/>
                          <a:cs typeface="Times New Roman"/>
                        </a:rPr>
                        <a:t>004</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solidFill>
                            <a:srgbClr val="FFFFFF"/>
                          </a:solidFill>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r h="197236">
                <a:tc>
                  <a:txBody>
                    <a:bodyPr/>
                    <a:lstStyle/>
                    <a:p>
                      <a:pPr marL="0" marR="0">
                        <a:spcBef>
                          <a:spcPts val="0"/>
                        </a:spcBef>
                        <a:spcAft>
                          <a:spcPts val="0"/>
                        </a:spcAft>
                      </a:pPr>
                      <a:r>
                        <a:rPr lang="en-US" sz="1400">
                          <a:latin typeface="Arial"/>
                          <a:ea typeface="Times New Roman"/>
                          <a:cs typeface="Times New Roman"/>
                        </a:rPr>
                        <a:t>005</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217272">
                <a:tc>
                  <a:txBody>
                    <a:bodyPr/>
                    <a:lstStyle/>
                    <a:p>
                      <a:pPr marL="0" marR="0">
                        <a:spcBef>
                          <a:spcPts val="0"/>
                        </a:spcBef>
                        <a:spcAft>
                          <a:spcPts val="0"/>
                        </a:spcAft>
                      </a:pPr>
                      <a:r>
                        <a:rPr lang="en-US" sz="1400">
                          <a:latin typeface="Arial"/>
                          <a:ea typeface="Times New Roman"/>
                          <a:cs typeface="Times New Roman"/>
                        </a:rPr>
                        <a:t>006</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r h="217272">
                <a:tc>
                  <a:txBody>
                    <a:bodyPr/>
                    <a:lstStyle/>
                    <a:p>
                      <a:pPr marL="0" marR="0">
                        <a:spcBef>
                          <a:spcPts val="0"/>
                        </a:spcBef>
                        <a:spcAft>
                          <a:spcPts val="0"/>
                        </a:spcAft>
                      </a:pPr>
                      <a:r>
                        <a:rPr lang="en-US" sz="1400">
                          <a:latin typeface="Arial"/>
                          <a:ea typeface="Times New Roman"/>
                          <a:cs typeface="Times New Roman"/>
                        </a:rPr>
                        <a:t>007</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latin typeface="Arial"/>
                          <a:ea typeface="Times New Roman"/>
                          <a:cs typeface="Times New Roman"/>
                        </a:rPr>
                        <a:t>Not used</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9"/>
                  </a:ext>
                </a:extLst>
              </a:tr>
              <a:tr h="217272">
                <a:tc>
                  <a:txBody>
                    <a:bodyPr/>
                    <a:lstStyle/>
                    <a:p>
                      <a:pPr marL="0" marR="0">
                        <a:spcBef>
                          <a:spcPts val="0"/>
                        </a:spcBef>
                        <a:spcAft>
                          <a:spcPts val="0"/>
                        </a:spcAft>
                      </a:pPr>
                      <a:r>
                        <a:rPr lang="en-US" sz="1400">
                          <a:latin typeface="Arial"/>
                          <a:ea typeface="Times New Roman"/>
                          <a:cs typeface="Times New Roman"/>
                        </a:rPr>
                        <a:t>008</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0"/>
                  </a:ext>
                </a:extLst>
              </a:tr>
              <a:tr h="217272">
                <a:tc>
                  <a:txBody>
                    <a:bodyPr/>
                    <a:lstStyle/>
                    <a:p>
                      <a:pPr marL="0" marR="0">
                        <a:spcBef>
                          <a:spcPts val="0"/>
                        </a:spcBef>
                        <a:spcAft>
                          <a:spcPts val="0"/>
                        </a:spcAft>
                      </a:pPr>
                      <a:r>
                        <a:rPr lang="en-US" sz="1400">
                          <a:latin typeface="Arial"/>
                          <a:ea typeface="Times New Roman"/>
                          <a:cs typeface="Times New Roman"/>
                        </a:rPr>
                        <a:t>009</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1"/>
                  </a:ext>
                </a:extLst>
              </a:tr>
              <a:tr h="217272">
                <a:tc>
                  <a:txBody>
                    <a:bodyPr/>
                    <a:lstStyle/>
                    <a:p>
                      <a:pPr marL="0" marR="0">
                        <a:spcBef>
                          <a:spcPts val="0"/>
                        </a:spcBef>
                        <a:spcAft>
                          <a:spcPts val="0"/>
                        </a:spcAft>
                      </a:pPr>
                      <a:r>
                        <a:rPr lang="en-US" sz="1400">
                          <a:latin typeface="Arial"/>
                          <a:ea typeface="Times New Roman"/>
                          <a:cs typeface="Times New Roman"/>
                        </a:rPr>
                        <a:t>010</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40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2"/>
                  </a:ext>
                </a:extLst>
              </a:tr>
              <a:tr h="217272">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latin typeface="Arial"/>
                          <a:ea typeface="Times New Roman"/>
                          <a:cs typeface="Times New Roman"/>
                        </a:rPr>
                        <a:t> </a:t>
                      </a:r>
                      <a:endParaRPr lang="en-US" sz="140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latin typeface="Arial"/>
                          <a:ea typeface="Times New Roman"/>
                          <a:cs typeface="Times New Roman"/>
                        </a:rPr>
                        <a:t> </a:t>
                      </a:r>
                      <a:endParaRPr lang="en-US" sz="1400" dirty="0">
                        <a:latin typeface="Times New Roman"/>
                        <a:ea typeface="Times New Roman"/>
                        <a:cs typeface="Times New Roman"/>
                      </a:endParaRPr>
                    </a:p>
                  </a:txBody>
                  <a:tcPr marL="66800" marR="66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1794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124" y="335270"/>
            <a:ext cx="4953001" cy="1041643"/>
          </a:xfrm>
        </p:spPr>
        <p:txBody>
          <a:bodyPr>
            <a:noAutofit/>
          </a:bodyPr>
          <a:lstStyle/>
          <a:p>
            <a:pPr>
              <a:defRPr/>
            </a:pPr>
            <a:r>
              <a:rPr sz="3600" b="1" dirty="0"/>
              <a:t>Landmine </a:t>
            </a:r>
            <a:r>
              <a:rPr lang="en-US" sz="3600" b="1" dirty="0"/>
              <a:t>13</a:t>
            </a:r>
            <a:r>
              <a:rPr sz="3600" b="1" dirty="0"/>
              <a:t>: </a:t>
            </a:r>
            <a:r>
              <a:rPr sz="3600" dirty="0"/>
              <a:t>Hoping Your Writers Do Their Job</a:t>
            </a:r>
          </a:p>
        </p:txBody>
      </p:sp>
      <p:sp>
        <p:nvSpPr>
          <p:cNvPr id="3" name="Content Placeholder 2"/>
          <p:cNvSpPr>
            <a:spLocks noGrp="1"/>
          </p:cNvSpPr>
          <p:nvPr>
            <p:ph idx="1"/>
          </p:nvPr>
        </p:nvSpPr>
        <p:spPr>
          <a:xfrm>
            <a:off x="555624" y="1780745"/>
            <a:ext cx="4689476" cy="4221163"/>
          </a:xfrm>
        </p:spPr>
        <p:txBody>
          <a:bodyPr/>
          <a:lstStyle/>
          <a:p>
            <a:r>
              <a:rPr lang="en-US" sz="2400" dirty="0">
                <a:latin typeface="Arial" charset="0"/>
                <a:cs typeface="Arial" charset="0"/>
              </a:rPr>
              <a:t>Hoping the proposal will be written somehow if you assign the sections</a:t>
            </a:r>
          </a:p>
          <a:p>
            <a:r>
              <a:rPr lang="en-US" sz="2400" dirty="0">
                <a:latin typeface="Arial" charset="0"/>
                <a:cs typeface="Arial" charset="0"/>
              </a:rPr>
              <a:t>Not training or coaching the writers on how to write and develop graphics</a:t>
            </a:r>
          </a:p>
          <a:p>
            <a:r>
              <a:rPr lang="en-US" sz="2400" dirty="0">
                <a:latin typeface="Arial" charset="0"/>
                <a:cs typeface="Arial" charset="0"/>
              </a:rPr>
              <a:t>Lack of in-process reviews</a:t>
            </a:r>
          </a:p>
          <a:p>
            <a:r>
              <a:rPr lang="en-US" sz="2400" dirty="0">
                <a:latin typeface="Arial" charset="0"/>
                <a:cs typeface="Arial" charset="0"/>
              </a:rPr>
              <a:t>Believing that although you haven’t seen the section, it does exist</a:t>
            </a:r>
          </a:p>
        </p:txBody>
      </p:sp>
      <p:sp>
        <p:nvSpPr>
          <p:cNvPr id="13316" name="AutoShape 2" descr="http://1.bp.blogspot.com/-nNi_ag5mw3o/TgKipPwYYuI/AAAAAAAADIY/3UYURhVycLg/s1600/blindfolded_forecaster.jpg"/>
          <p:cNvSpPr>
            <a:spLocks noChangeAspect="1" noChangeArrowheads="1"/>
          </p:cNvSpPr>
          <p:nvPr/>
        </p:nvSpPr>
        <p:spPr bwMode="auto">
          <a:xfrm>
            <a:off x="1679575" y="-2400300"/>
            <a:ext cx="33337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 name="Picture 4" descr="A person in a suit running through a hallway&#10;&#10;Description automatically generated">
            <a:extLst>
              <a:ext uri="{FF2B5EF4-FFF2-40B4-BE49-F238E27FC236}">
                <a16:creationId xmlns:a16="http://schemas.microsoft.com/office/drawing/2014/main" id="{0962FE3C-ADA1-DE85-1FFA-62038E832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837557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399" y="594966"/>
            <a:ext cx="5484963" cy="1041643"/>
          </a:xfrm>
        </p:spPr>
        <p:txBody>
          <a:bodyPr>
            <a:noAutofit/>
          </a:bodyPr>
          <a:lstStyle/>
          <a:p>
            <a:r>
              <a:rPr lang="en-US" sz="3600" dirty="0"/>
              <a:t>In-Process Reviews</a:t>
            </a:r>
            <a:br>
              <a:rPr lang="en-US" sz="3600" dirty="0"/>
            </a:br>
            <a:endParaRPr lang="en-US" sz="3600" dirty="0"/>
          </a:p>
        </p:txBody>
      </p:sp>
      <p:sp>
        <p:nvSpPr>
          <p:cNvPr id="3" name="Content Placeholder 2"/>
          <p:cNvSpPr>
            <a:spLocks noGrp="1"/>
          </p:cNvSpPr>
          <p:nvPr>
            <p:ph idx="1"/>
          </p:nvPr>
        </p:nvSpPr>
        <p:spPr>
          <a:xfrm>
            <a:off x="837524" y="2101570"/>
            <a:ext cx="3012986" cy="4391025"/>
          </a:xfrm>
        </p:spPr>
        <p:txBody>
          <a:bodyPr>
            <a:normAutofit fontScale="85000" lnSpcReduction="10000"/>
          </a:bodyPr>
          <a:lstStyle/>
          <a:p>
            <a:r>
              <a:rPr lang="en-US" dirty="0"/>
              <a:t>For large proposals, volume leads do it, with proposal manager doing it less frequently</a:t>
            </a:r>
          </a:p>
          <a:p>
            <a:r>
              <a:rPr lang="en-US" dirty="0"/>
              <a:t>Provide detailed, constructive, and actionable comments</a:t>
            </a:r>
          </a:p>
          <a:p>
            <a:r>
              <a:rPr lang="en-US" dirty="0"/>
              <a:t>Writers are not allowed to delete the comments until they are addressed</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87" t="40563" r="5833" b="18480"/>
          <a:stretch/>
        </p:blipFill>
        <p:spPr bwMode="auto">
          <a:xfrm>
            <a:off x="3850510" y="2123935"/>
            <a:ext cx="8124157" cy="26593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229099" y="5615648"/>
            <a:ext cx="774556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dirty="0"/>
              <a:t>Remember – </a:t>
            </a:r>
            <a:r>
              <a:rPr lang="en-US" b="1" dirty="0"/>
              <a:t>if you haven’t seen the section or graphic, it doesn’t exist!</a:t>
            </a:r>
          </a:p>
        </p:txBody>
      </p:sp>
      <p:sp>
        <p:nvSpPr>
          <p:cNvPr id="6" name="TextBox 5"/>
          <p:cNvSpPr txBox="1"/>
          <p:nvPr/>
        </p:nvSpPr>
        <p:spPr>
          <a:xfrm>
            <a:off x="726398" y="1539160"/>
            <a:ext cx="10525801" cy="338554"/>
          </a:xfrm>
          <a:prstGeom prst="rect">
            <a:avLst/>
          </a:prstGeom>
          <a:noFill/>
        </p:spPr>
        <p:txBody>
          <a:bodyPr wrap="square" rtlCol="0">
            <a:spAutoFit/>
          </a:bodyPr>
          <a:lstStyle/>
          <a:p>
            <a:r>
              <a:rPr lang="en-US" sz="1600" i="1" dirty="0">
                <a:solidFill>
                  <a:schemeClr val="tx2"/>
                </a:solidFill>
              </a:rPr>
              <a:t>In-process reviews prevent writer’s inertia and drift, encourage accountability , and improve content quality</a:t>
            </a:r>
          </a:p>
        </p:txBody>
      </p:sp>
    </p:spTree>
    <p:extLst>
      <p:ext uri="{BB962C8B-B14F-4D97-AF65-F5344CB8AC3E}">
        <p14:creationId xmlns:p14="http://schemas.microsoft.com/office/powerpoint/2010/main" val="132987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1000"/>
                                        <p:tgtEl>
                                          <p:spTgt spid="4098"/>
                                        </p:tgtEl>
                                      </p:cBhvr>
                                    </p:animEffect>
                                    <p:anim calcmode="lin" valueType="num">
                                      <p:cBhvr>
                                        <p:cTn id="32" dur="1000" fill="hold"/>
                                        <p:tgtEl>
                                          <p:spTgt spid="4098"/>
                                        </p:tgtEl>
                                        <p:attrNameLst>
                                          <p:attrName>ppt_x</p:attrName>
                                        </p:attrNameLst>
                                      </p:cBhvr>
                                      <p:tavLst>
                                        <p:tav tm="0">
                                          <p:val>
                                            <p:strVal val="#ppt_x"/>
                                          </p:val>
                                        </p:tav>
                                        <p:tav tm="100000">
                                          <p:val>
                                            <p:strVal val="#ppt_x"/>
                                          </p:val>
                                        </p:tav>
                                      </p:tavLst>
                                    </p:anim>
                                    <p:anim calcmode="lin" valueType="num">
                                      <p:cBhvr>
                                        <p:cTn id="3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65125"/>
            <a:ext cx="4762501" cy="1041643"/>
          </a:xfrm>
        </p:spPr>
        <p:txBody>
          <a:bodyPr>
            <a:noAutofit/>
          </a:bodyPr>
          <a:lstStyle/>
          <a:p>
            <a:r>
              <a:rPr lang="en-US" sz="3600" dirty="0"/>
              <a:t>Stay Plugged into the Proposal Battle Rhythm</a:t>
            </a:r>
          </a:p>
        </p:txBody>
      </p:sp>
      <p:sp>
        <p:nvSpPr>
          <p:cNvPr id="3" name="Content Placeholder 2"/>
          <p:cNvSpPr>
            <a:spLocks noGrp="1"/>
          </p:cNvSpPr>
          <p:nvPr>
            <p:ph idx="1"/>
          </p:nvPr>
        </p:nvSpPr>
        <p:spPr>
          <a:xfrm>
            <a:off x="571499" y="2638458"/>
            <a:ext cx="4762501" cy="3970140"/>
          </a:xfrm>
        </p:spPr>
        <p:txBody>
          <a:bodyPr>
            <a:normAutofit fontScale="62500" lnSpcReduction="20000"/>
          </a:bodyPr>
          <a:lstStyle/>
          <a:p>
            <a:r>
              <a:rPr lang="en-US" dirty="0"/>
              <a:t>Talking is easiest when collocated</a:t>
            </a:r>
          </a:p>
          <a:p>
            <a:pPr lvl="1"/>
            <a:r>
              <a:rPr lang="en-US" dirty="0"/>
              <a:t>Water cooler talk and hallway conversations remove the need to turn conversation into an errand that can be postponed</a:t>
            </a:r>
          </a:p>
          <a:p>
            <a:r>
              <a:rPr lang="en-US" dirty="0"/>
              <a:t>In a virtual proposal, use the chat module such as a Teams channel or Slack</a:t>
            </a:r>
          </a:p>
          <a:p>
            <a:r>
              <a:rPr lang="en-US" dirty="0"/>
              <a:t>Don’t always start with section status: ask about personal issues as well</a:t>
            </a:r>
          </a:p>
          <a:p>
            <a:r>
              <a:rPr lang="en-US" dirty="0"/>
              <a:t>Identify those who struggle but don’t admit it</a:t>
            </a:r>
          </a:p>
          <a:p>
            <a:r>
              <a:rPr lang="en-US" dirty="0"/>
              <a:t>Check on issues, requests, resources needed, trouble areas, energy level, and so on</a:t>
            </a:r>
          </a:p>
          <a:p>
            <a:r>
              <a:rPr lang="en-US" dirty="0"/>
              <a:t>Stay plugged in with email copies – it takes seconds to review instead of longer time running down the status</a:t>
            </a:r>
          </a:p>
        </p:txBody>
      </p:sp>
      <p:sp>
        <p:nvSpPr>
          <p:cNvPr id="5" name="TextBox 4"/>
          <p:cNvSpPr txBox="1"/>
          <p:nvPr/>
        </p:nvSpPr>
        <p:spPr>
          <a:xfrm>
            <a:off x="571499" y="1616355"/>
            <a:ext cx="4910488" cy="830997"/>
          </a:xfrm>
          <a:prstGeom prst="rect">
            <a:avLst/>
          </a:prstGeom>
          <a:noFill/>
        </p:spPr>
        <p:txBody>
          <a:bodyPr wrap="square" rtlCol="0">
            <a:spAutoFit/>
          </a:bodyPr>
          <a:lstStyle/>
          <a:p>
            <a:r>
              <a:rPr lang="en-US" sz="1600" i="1" dirty="0">
                <a:solidFill>
                  <a:schemeClr val="tx2"/>
                </a:solidFill>
              </a:rPr>
              <a:t>Stay aware of what is going on through walking or calling around, and getting the digests of who posts what, and how the items are sent via email</a:t>
            </a:r>
          </a:p>
        </p:txBody>
      </p:sp>
      <p:pic>
        <p:nvPicPr>
          <p:cNvPr id="6" name="Picture 5" descr="A person smiling at a person&#10;&#10;Description automatically generated">
            <a:extLst>
              <a:ext uri="{FF2B5EF4-FFF2-40B4-BE49-F238E27FC236}">
                <a16:creationId xmlns:a16="http://schemas.microsoft.com/office/drawing/2014/main" id="{9FDD1633-84CC-9F30-4663-DD7FAD023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6522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73" y="235623"/>
            <a:ext cx="5407116" cy="1041643"/>
          </a:xfrm>
        </p:spPr>
        <p:txBody>
          <a:bodyPr>
            <a:noAutofit/>
          </a:bodyPr>
          <a:lstStyle/>
          <a:p>
            <a:r>
              <a:rPr lang="en-US" sz="3600" b="1" dirty="0"/>
              <a:t>Landmine 14: </a:t>
            </a:r>
            <a:r>
              <a:rPr lang="en-US" sz="3600" dirty="0"/>
              <a:t>Poor Management and Leadership </a:t>
            </a:r>
          </a:p>
        </p:txBody>
      </p:sp>
      <p:sp>
        <p:nvSpPr>
          <p:cNvPr id="3" name="Content Placeholder 2"/>
          <p:cNvSpPr>
            <a:spLocks noGrp="1"/>
          </p:cNvSpPr>
          <p:nvPr>
            <p:ph idx="1"/>
          </p:nvPr>
        </p:nvSpPr>
        <p:spPr>
          <a:xfrm>
            <a:off x="465473" y="2445485"/>
            <a:ext cx="5321886" cy="3955315"/>
          </a:xfrm>
        </p:spPr>
        <p:txBody>
          <a:bodyPr>
            <a:normAutofit/>
          </a:bodyPr>
          <a:lstStyle/>
          <a:p>
            <a:r>
              <a:rPr lang="en-US" sz="1700" dirty="0"/>
              <a:t>There is much more to proposal team leadership and management than issuing a schedule and running status meetings</a:t>
            </a:r>
          </a:p>
          <a:p>
            <a:r>
              <a:rPr lang="en-US" sz="1700" dirty="0"/>
              <a:t>Enforcing the deadlines is not a one-dimensional whip-cracking job</a:t>
            </a:r>
          </a:p>
          <a:p>
            <a:r>
              <a:rPr lang="en-US" sz="1700" dirty="0"/>
              <a:t>Failing to deal with people where they are and figuring out their individual issues may lead to failure to deliver</a:t>
            </a:r>
          </a:p>
          <a:p>
            <a:pPr lvl="1"/>
            <a:r>
              <a:rPr lang="en-US" sz="1400" dirty="0"/>
              <a:t>Lack of training/skills</a:t>
            </a:r>
          </a:p>
          <a:p>
            <a:pPr lvl="1"/>
            <a:r>
              <a:rPr lang="en-US" sz="1400" dirty="0"/>
              <a:t>Lack of management support</a:t>
            </a:r>
          </a:p>
          <a:p>
            <a:pPr lvl="1"/>
            <a:r>
              <a:rPr lang="en-US" sz="1400" dirty="0"/>
              <a:t>Limited time</a:t>
            </a:r>
          </a:p>
          <a:p>
            <a:pPr lvl="1"/>
            <a:r>
              <a:rPr lang="en-US" sz="1400" dirty="0"/>
              <a:t>No motivation or incentives</a:t>
            </a:r>
          </a:p>
          <a:p>
            <a:r>
              <a:rPr lang="en-US" sz="1700" dirty="0"/>
              <a:t>Treat adults with respect, but need to provide extra aids for better retention and understanding</a:t>
            </a:r>
          </a:p>
          <a:p>
            <a:pPr lvl="1"/>
            <a:endParaRPr lang="en-US" sz="1400" dirty="0"/>
          </a:p>
        </p:txBody>
      </p:sp>
      <p:sp>
        <p:nvSpPr>
          <p:cNvPr id="4" name="TextBox 3"/>
          <p:cNvSpPr txBox="1"/>
          <p:nvPr/>
        </p:nvSpPr>
        <p:spPr>
          <a:xfrm>
            <a:off x="465473" y="1563688"/>
            <a:ext cx="5321886" cy="830997"/>
          </a:xfrm>
          <a:prstGeom prst="rect">
            <a:avLst/>
          </a:prstGeom>
          <a:noFill/>
        </p:spPr>
        <p:txBody>
          <a:bodyPr wrap="square" rtlCol="0">
            <a:spAutoFit/>
          </a:bodyPr>
          <a:lstStyle/>
          <a:p>
            <a:r>
              <a:rPr lang="en-US" sz="1600" i="1" dirty="0">
                <a:solidFill>
                  <a:schemeClr val="tx2"/>
                </a:solidFill>
              </a:rPr>
              <a:t>Proposal managers who relegate themselves to “cracking the whip” and treating professionals like petulant children will disenfranchise the team</a:t>
            </a:r>
          </a:p>
        </p:txBody>
      </p:sp>
      <p:pic>
        <p:nvPicPr>
          <p:cNvPr id="11266" name="Picture 2" descr="http://failuretolead.com/Failure%20to%20Lead%20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589" y="1"/>
            <a:ext cx="6319410" cy="6858000"/>
          </a:xfrm>
          <a:prstGeom prst="rect">
            <a:avLst/>
          </a:prstGeom>
        </p:spPr>
      </p:pic>
    </p:spTree>
    <p:extLst>
      <p:ext uri="{BB962C8B-B14F-4D97-AF65-F5344CB8AC3E}">
        <p14:creationId xmlns:p14="http://schemas.microsoft.com/office/powerpoint/2010/main" val="22372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949" y="292895"/>
            <a:ext cx="4652123" cy="947737"/>
          </a:xfrm>
        </p:spPr>
        <p:txBody>
          <a:bodyPr>
            <a:noAutofit/>
          </a:bodyPr>
          <a:lstStyle/>
          <a:p>
            <a:r>
              <a:rPr lang="en-US" sz="2800" dirty="0"/>
              <a:t>Key Management Skills that Distinguish Great Proposal Managers from the Rest</a:t>
            </a:r>
          </a:p>
        </p:txBody>
      </p:sp>
      <p:sp>
        <p:nvSpPr>
          <p:cNvPr id="3" name="Content Placeholder 2"/>
          <p:cNvSpPr>
            <a:spLocks noGrp="1"/>
          </p:cNvSpPr>
          <p:nvPr>
            <p:ph idx="1"/>
          </p:nvPr>
        </p:nvSpPr>
        <p:spPr>
          <a:xfrm>
            <a:off x="575949" y="2293221"/>
            <a:ext cx="4583547" cy="3912140"/>
          </a:xfrm>
        </p:spPr>
        <p:txBody>
          <a:bodyPr>
            <a:noAutofit/>
          </a:bodyPr>
          <a:lstStyle/>
          <a:p>
            <a:r>
              <a:rPr lang="en-US" sz="2000" dirty="0"/>
              <a:t>High Emotional Quotient (EQ)</a:t>
            </a:r>
          </a:p>
          <a:p>
            <a:r>
              <a:rPr lang="en-US" sz="2000" dirty="0"/>
              <a:t>The ability to follow-through on objectives – ability to complete a </a:t>
            </a:r>
            <a:r>
              <a:rPr lang="en-US" sz="2000" i="1" dirty="0"/>
              <a:t>superb</a:t>
            </a:r>
            <a:r>
              <a:rPr lang="en-US" sz="2000" dirty="0"/>
              <a:t> proposal by the deadline</a:t>
            </a:r>
          </a:p>
          <a:p>
            <a:r>
              <a:rPr lang="en-US" sz="2000" dirty="0"/>
              <a:t>Ability to delegate properly and get superior performance from the team</a:t>
            </a:r>
          </a:p>
          <a:p>
            <a:r>
              <a:rPr lang="en-US" sz="2000" dirty="0"/>
              <a:t>Being able to work with all types of people while facilitating cooperation </a:t>
            </a:r>
          </a:p>
          <a:p>
            <a:r>
              <a:rPr lang="en-US" sz="2000" dirty="0"/>
              <a:t>Communicating clearly, often, and enthusiastically</a:t>
            </a:r>
          </a:p>
          <a:p>
            <a:r>
              <a:rPr lang="en-US" sz="2000" dirty="0"/>
              <a:t>Keeping the excitement, motivation, and momentum for the proposal team</a:t>
            </a:r>
            <a:br>
              <a:rPr lang="en-US" sz="2000" dirty="0"/>
            </a:br>
            <a:br>
              <a:rPr lang="en-US" sz="2000" dirty="0"/>
            </a:br>
            <a:endParaRPr lang="en-US" sz="2000" dirty="0"/>
          </a:p>
        </p:txBody>
      </p:sp>
      <p:sp>
        <p:nvSpPr>
          <p:cNvPr id="4" name="TextBox 3"/>
          <p:cNvSpPr txBox="1"/>
          <p:nvPr/>
        </p:nvSpPr>
        <p:spPr>
          <a:xfrm>
            <a:off x="575949" y="1523713"/>
            <a:ext cx="4583547" cy="830997"/>
          </a:xfrm>
          <a:prstGeom prst="rect">
            <a:avLst/>
          </a:prstGeom>
          <a:noFill/>
        </p:spPr>
        <p:txBody>
          <a:bodyPr wrap="square" rtlCol="0">
            <a:spAutoFit/>
          </a:bodyPr>
          <a:lstStyle/>
          <a:p>
            <a:r>
              <a:rPr lang="en-US" sz="1600" i="1" dirty="0">
                <a:solidFill>
                  <a:schemeClr val="tx2"/>
                </a:solidFill>
              </a:rPr>
              <a:t>This list can go on – but a great proposal manager should know how to get almost anyone to produce in challenging scenarios</a:t>
            </a:r>
          </a:p>
        </p:txBody>
      </p:sp>
      <p:pic>
        <p:nvPicPr>
          <p:cNvPr id="6" name="Picture 5" descr="A person in a suit speaking to a group of people&#10;&#10;Description automatically generated">
            <a:extLst>
              <a:ext uri="{FF2B5EF4-FFF2-40B4-BE49-F238E27FC236}">
                <a16:creationId xmlns:a16="http://schemas.microsoft.com/office/drawing/2014/main" id="{0DAB10C7-25DD-1963-EFFE-7C890AA85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846" y="0"/>
            <a:ext cx="6858000" cy="6858000"/>
          </a:xfrm>
          <a:prstGeom prst="rect">
            <a:avLst/>
          </a:prstGeom>
        </p:spPr>
      </p:pic>
    </p:spTree>
    <p:extLst>
      <p:ext uri="{BB962C8B-B14F-4D97-AF65-F5344CB8AC3E}">
        <p14:creationId xmlns:p14="http://schemas.microsoft.com/office/powerpoint/2010/main" val="327206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340" y="616032"/>
            <a:ext cx="8520113" cy="600075"/>
          </a:xfrm>
        </p:spPr>
        <p:txBody>
          <a:bodyPr>
            <a:normAutofit fontScale="90000"/>
          </a:bodyPr>
          <a:lstStyle/>
          <a:p>
            <a:r>
              <a:rPr lang="en-US" dirty="0"/>
              <a:t>Cost Volume Process</a:t>
            </a:r>
          </a:p>
        </p:txBody>
      </p:sp>
      <p:sp>
        <p:nvSpPr>
          <p:cNvPr id="6" name="Rectangle 5"/>
          <p:cNvSpPr/>
          <p:nvPr/>
        </p:nvSpPr>
        <p:spPr>
          <a:xfrm>
            <a:off x="769254" y="5780067"/>
            <a:ext cx="7070374" cy="523220"/>
          </a:xfrm>
          <a:prstGeom prst="rect">
            <a:avLst/>
          </a:prstGeom>
        </p:spPr>
        <p:txBody>
          <a:bodyPr wrap="square">
            <a:spAutoFit/>
          </a:bodyPr>
          <a:lstStyle/>
          <a:p>
            <a:r>
              <a:rPr lang="en-US" sz="1400" i="1" dirty="0">
                <a:solidFill>
                  <a:schemeClr val="tx2"/>
                </a:solidFill>
              </a:rPr>
              <a:t>Run the cost volume in conjunction with the technical narrative, and not at the later half of the proposal; take </a:t>
            </a:r>
            <a:r>
              <a:rPr lang="en-US" sz="1400" b="1" i="1" dirty="0">
                <a:solidFill>
                  <a:schemeClr val="tx2"/>
                </a:solidFill>
              </a:rPr>
              <a:t>Developing a Winning Cost Volume </a:t>
            </a:r>
            <a:r>
              <a:rPr lang="en-US" sz="1400" i="1" dirty="0">
                <a:solidFill>
                  <a:schemeClr val="tx2"/>
                </a:solidFill>
              </a:rPr>
              <a:t>course</a:t>
            </a:r>
          </a:p>
        </p:txBody>
      </p:sp>
      <p:sp>
        <p:nvSpPr>
          <p:cNvPr id="16" name="TextBox 15"/>
          <p:cNvSpPr txBox="1"/>
          <p:nvPr/>
        </p:nvSpPr>
        <p:spPr>
          <a:xfrm>
            <a:off x="701636" y="1625483"/>
            <a:ext cx="3023151" cy="246221"/>
          </a:xfrm>
          <a:prstGeom prst="rect">
            <a:avLst/>
          </a:prstGeom>
          <a:noFill/>
        </p:spPr>
        <p:txBody>
          <a:bodyPr wrap="square">
            <a:spAutoFit/>
          </a:bodyPr>
          <a:lstStyle/>
          <a:p>
            <a:pPr>
              <a:defRPr/>
            </a:pPr>
            <a:r>
              <a:rPr lang="en-US" sz="1000" b="1" kern="0" dirty="0">
                <a:solidFill>
                  <a:srgbClr val="39639D"/>
                </a:solidFill>
              </a:rPr>
              <a:t>Predecessor: Capture Process, including PTW</a:t>
            </a:r>
          </a:p>
        </p:txBody>
      </p:sp>
      <p:sp>
        <p:nvSpPr>
          <p:cNvPr id="7" name="Rounded Rectangle 6"/>
          <p:cNvSpPr/>
          <p:nvPr/>
        </p:nvSpPr>
        <p:spPr>
          <a:xfrm>
            <a:off x="8527092" y="2667638"/>
            <a:ext cx="444770" cy="1956989"/>
          </a:xfrm>
          <a:prstGeom prst="roundRect">
            <a:avLst/>
          </a:prstGeom>
          <a:solidFill>
            <a:srgbClr val="2DA2BF">
              <a:lumMod val="40000"/>
              <a:lumOff val="60000"/>
            </a:srgbClr>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8" name="Rounded Rectangle 7"/>
          <p:cNvSpPr/>
          <p:nvPr/>
        </p:nvSpPr>
        <p:spPr>
          <a:xfrm>
            <a:off x="7014874" y="2667638"/>
            <a:ext cx="1512218" cy="1956989"/>
          </a:xfrm>
          <a:prstGeom prst="roundRect">
            <a:avLst/>
          </a:prstGeom>
          <a:solidFill>
            <a:srgbClr val="FFC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9" name="Rectangle 8"/>
          <p:cNvSpPr/>
          <p:nvPr/>
        </p:nvSpPr>
        <p:spPr>
          <a:xfrm>
            <a:off x="1143910" y="5343673"/>
            <a:ext cx="9766410" cy="444770"/>
          </a:xfrm>
          <a:prstGeom prst="rect">
            <a:avLst/>
          </a:prstGeom>
          <a:solidFill>
            <a:srgbClr val="474B78">
              <a:lumMod val="20000"/>
              <a:lumOff val="80000"/>
            </a:srgbClr>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10" name="Rounded Rectangle 9"/>
          <p:cNvSpPr/>
          <p:nvPr/>
        </p:nvSpPr>
        <p:spPr>
          <a:xfrm>
            <a:off x="1143909" y="2667638"/>
            <a:ext cx="2045942" cy="1956989"/>
          </a:xfrm>
          <a:prstGeom prst="roundRect">
            <a:avLst/>
          </a:prstGeom>
          <a:solidFill>
            <a:srgbClr val="92D05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11" name="TextBox 10"/>
          <p:cNvSpPr txBox="1"/>
          <p:nvPr/>
        </p:nvSpPr>
        <p:spPr>
          <a:xfrm>
            <a:off x="1523818" y="5325141"/>
            <a:ext cx="1249063" cy="467009"/>
          </a:xfrm>
          <a:prstGeom prst="rect">
            <a:avLst/>
          </a:prstGeom>
          <a:noFill/>
        </p:spPr>
        <p:txBody>
          <a:bodyPr>
            <a:spAutoFit/>
          </a:bodyPr>
          <a:lstStyle/>
          <a:p>
            <a:pPr algn="ctr">
              <a:defRPr/>
            </a:pPr>
            <a:r>
              <a:rPr lang="en-US" sz="1000" b="1" kern="0" dirty="0">
                <a:solidFill>
                  <a:sysClr val="windowText" lastClr="000000"/>
                </a:solidFill>
              </a:rPr>
              <a:t>Integration Phase</a:t>
            </a:r>
          </a:p>
        </p:txBody>
      </p:sp>
      <p:sp>
        <p:nvSpPr>
          <p:cNvPr id="12" name="Rounded Rectangle 11"/>
          <p:cNvSpPr/>
          <p:nvPr/>
        </p:nvSpPr>
        <p:spPr>
          <a:xfrm>
            <a:off x="3189851" y="2667638"/>
            <a:ext cx="2134896" cy="1956989"/>
          </a:xfrm>
          <a:prstGeom prst="roundRect">
            <a:avLst/>
          </a:prstGeom>
          <a:solidFill>
            <a:srgbClr val="DA1F28">
              <a:lumMod val="20000"/>
              <a:lumOff val="80000"/>
            </a:srgbClr>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13" name="TextBox 12"/>
          <p:cNvSpPr txBox="1"/>
          <p:nvPr/>
        </p:nvSpPr>
        <p:spPr>
          <a:xfrm>
            <a:off x="3634622" y="5325141"/>
            <a:ext cx="1206439" cy="287433"/>
          </a:xfrm>
          <a:prstGeom prst="rect">
            <a:avLst/>
          </a:prstGeom>
          <a:noFill/>
        </p:spPr>
        <p:txBody>
          <a:bodyPr>
            <a:spAutoFit/>
          </a:bodyPr>
          <a:lstStyle/>
          <a:p>
            <a:pPr algn="ctr">
              <a:defRPr/>
            </a:pPr>
            <a:r>
              <a:rPr lang="en-US" sz="1000" b="1" kern="0" dirty="0">
                <a:solidFill>
                  <a:sysClr val="windowText" lastClr="000000"/>
                </a:solidFill>
              </a:rPr>
              <a:t>Planning Phase</a:t>
            </a:r>
          </a:p>
        </p:txBody>
      </p:sp>
      <p:sp>
        <p:nvSpPr>
          <p:cNvPr id="14" name="Rounded Rectangle 13"/>
          <p:cNvSpPr/>
          <p:nvPr/>
        </p:nvSpPr>
        <p:spPr>
          <a:xfrm>
            <a:off x="5324748" y="2667638"/>
            <a:ext cx="1690126" cy="1956989"/>
          </a:xfrm>
          <a:prstGeom prst="roundRect">
            <a:avLst/>
          </a:prstGeom>
          <a:solidFill>
            <a:srgbClr val="DA1F28"/>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15" name="Rounded Rectangle 14"/>
          <p:cNvSpPr/>
          <p:nvPr/>
        </p:nvSpPr>
        <p:spPr>
          <a:xfrm>
            <a:off x="8971862" y="2667638"/>
            <a:ext cx="1779080" cy="1956989"/>
          </a:xfrm>
          <a:prstGeom prst="roundRect">
            <a:avLst/>
          </a:prstGeom>
          <a:solidFill>
            <a:srgbClr val="7D3C4A">
              <a:lumMod val="60000"/>
              <a:lumOff val="40000"/>
            </a:srgbClr>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17" name="Right Arrow 16"/>
          <p:cNvSpPr/>
          <p:nvPr/>
        </p:nvSpPr>
        <p:spPr>
          <a:xfrm>
            <a:off x="966001" y="3379271"/>
            <a:ext cx="10140758" cy="355816"/>
          </a:xfrm>
          <a:prstGeom prst="rightArrow">
            <a:avLst/>
          </a:prstGeom>
          <a:solidFill>
            <a:srgbClr val="464646">
              <a:lumMod val="60000"/>
              <a:lumOff val="40000"/>
            </a:srgbClr>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18" name="Isosceles Triangle 17"/>
          <p:cNvSpPr/>
          <p:nvPr/>
        </p:nvSpPr>
        <p:spPr>
          <a:xfrm>
            <a:off x="1232863"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19" name="TextBox 18"/>
          <p:cNvSpPr txBox="1">
            <a:spLocks noChangeArrowheads="1"/>
          </p:cNvSpPr>
          <p:nvPr/>
        </p:nvSpPr>
        <p:spPr bwMode="auto">
          <a:xfrm>
            <a:off x="914111" y="1838333"/>
            <a:ext cx="922898" cy="646331"/>
          </a:xfrm>
          <a:prstGeom prst="rect">
            <a:avLst/>
          </a:prstGeom>
          <a:noFill/>
          <a:ln w="9525">
            <a:noFill/>
            <a:miter lim="800000"/>
            <a:headEnd/>
            <a:tailEnd/>
          </a:ln>
        </p:spPr>
        <p:txBody>
          <a:bodyPr wrap="square">
            <a:spAutoFit/>
          </a:bodyPr>
          <a:lstStyle/>
          <a:p>
            <a:pPr algn="ctr">
              <a:defRPr/>
            </a:pPr>
            <a:r>
              <a:rPr lang="en-US" sz="900" b="1" kern="0" dirty="0">
                <a:solidFill>
                  <a:srgbClr val="000000"/>
                </a:solidFill>
              </a:rPr>
              <a:t>Have Cost Team read RFP and collect questions</a:t>
            </a:r>
          </a:p>
        </p:txBody>
      </p:sp>
      <p:cxnSp>
        <p:nvCxnSpPr>
          <p:cNvPr id="20" name="Straight Connector 22"/>
          <p:cNvCxnSpPr>
            <a:cxnSpLocks noChangeShapeType="1"/>
          </p:cNvCxnSpPr>
          <p:nvPr/>
        </p:nvCxnSpPr>
        <p:spPr bwMode="auto">
          <a:xfrm rot="5400000">
            <a:off x="963221" y="2979904"/>
            <a:ext cx="802440" cy="0"/>
          </a:xfrm>
          <a:prstGeom prst="line">
            <a:avLst/>
          </a:prstGeom>
          <a:noFill/>
          <a:ln w="9525" algn="ctr">
            <a:solidFill>
              <a:srgbClr val="000000"/>
            </a:solidFill>
            <a:prstDash val="dash"/>
            <a:round/>
            <a:headEnd/>
            <a:tailEnd/>
          </a:ln>
        </p:spPr>
      </p:cxnSp>
      <p:sp>
        <p:nvSpPr>
          <p:cNvPr id="21" name="TextBox 20"/>
          <p:cNvSpPr txBox="1"/>
          <p:nvPr/>
        </p:nvSpPr>
        <p:spPr>
          <a:xfrm>
            <a:off x="1256954" y="4689492"/>
            <a:ext cx="943835" cy="507831"/>
          </a:xfrm>
          <a:prstGeom prst="rect">
            <a:avLst/>
          </a:prstGeom>
          <a:noFill/>
        </p:spPr>
        <p:txBody>
          <a:bodyPr wrap="square">
            <a:spAutoFit/>
          </a:bodyPr>
          <a:lstStyle/>
          <a:p>
            <a:pPr algn="ctr">
              <a:defRPr/>
            </a:pPr>
            <a:r>
              <a:rPr lang="en-US" sz="900" b="1" kern="0" dirty="0">
                <a:solidFill>
                  <a:sysClr val="windowText" lastClr="000000"/>
                </a:solidFill>
              </a:rPr>
              <a:t>Involve Cost Team in a Bid-No-Bid Decision</a:t>
            </a:r>
          </a:p>
        </p:txBody>
      </p:sp>
      <p:cxnSp>
        <p:nvCxnSpPr>
          <p:cNvPr id="22" name="Straight Connector 24"/>
          <p:cNvCxnSpPr>
            <a:cxnSpLocks noChangeShapeType="1"/>
          </p:cNvCxnSpPr>
          <p:nvPr/>
        </p:nvCxnSpPr>
        <p:spPr bwMode="auto">
          <a:xfrm rot="5400000">
            <a:off x="1167074" y="4234527"/>
            <a:ext cx="1067449" cy="1854"/>
          </a:xfrm>
          <a:prstGeom prst="line">
            <a:avLst/>
          </a:prstGeom>
          <a:noFill/>
          <a:ln w="9525" algn="ctr">
            <a:solidFill>
              <a:srgbClr val="000000"/>
            </a:solidFill>
            <a:prstDash val="dash"/>
            <a:round/>
            <a:headEnd/>
            <a:tailEnd/>
          </a:ln>
        </p:spPr>
      </p:cxnSp>
      <p:sp>
        <p:nvSpPr>
          <p:cNvPr id="23" name="Isosceles Triangle 22"/>
          <p:cNvSpPr/>
          <p:nvPr/>
        </p:nvSpPr>
        <p:spPr>
          <a:xfrm>
            <a:off x="1890753"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24" name="TextBox 23"/>
          <p:cNvSpPr txBox="1"/>
          <p:nvPr/>
        </p:nvSpPr>
        <p:spPr>
          <a:xfrm>
            <a:off x="1705432" y="1838333"/>
            <a:ext cx="800586" cy="369332"/>
          </a:xfrm>
          <a:prstGeom prst="rect">
            <a:avLst/>
          </a:prstGeom>
          <a:noFill/>
        </p:spPr>
        <p:txBody>
          <a:bodyPr>
            <a:spAutoFit/>
          </a:bodyPr>
          <a:lstStyle/>
          <a:p>
            <a:pPr algn="ctr">
              <a:defRPr/>
            </a:pPr>
            <a:r>
              <a:rPr lang="en-US" sz="900" b="1" kern="0" dirty="0">
                <a:solidFill>
                  <a:sysClr val="windowText" lastClr="000000"/>
                </a:solidFill>
              </a:rPr>
              <a:t>Prepare for Kick-Off</a:t>
            </a:r>
          </a:p>
        </p:txBody>
      </p:sp>
      <p:cxnSp>
        <p:nvCxnSpPr>
          <p:cNvPr id="25" name="Straight Connector 27"/>
          <p:cNvCxnSpPr>
            <a:cxnSpLocks noChangeShapeType="1"/>
          </p:cNvCxnSpPr>
          <p:nvPr/>
        </p:nvCxnSpPr>
        <p:spPr bwMode="auto">
          <a:xfrm rot="5400000">
            <a:off x="1620184" y="2978979"/>
            <a:ext cx="802440" cy="1853"/>
          </a:xfrm>
          <a:prstGeom prst="line">
            <a:avLst/>
          </a:prstGeom>
          <a:noFill/>
          <a:ln w="9525" algn="ctr">
            <a:solidFill>
              <a:srgbClr val="000000"/>
            </a:solidFill>
            <a:prstDash val="dash"/>
            <a:round/>
            <a:headEnd/>
            <a:tailEnd/>
          </a:ln>
        </p:spPr>
      </p:cxnSp>
      <p:sp>
        <p:nvSpPr>
          <p:cNvPr id="26" name="Isosceles Triangle 25"/>
          <p:cNvSpPr/>
          <p:nvPr/>
        </p:nvSpPr>
        <p:spPr>
          <a:xfrm>
            <a:off x="3054568" y="3379271"/>
            <a:ext cx="266862" cy="266862"/>
          </a:xfrm>
          <a:prstGeom prst="triangle">
            <a:avLst/>
          </a:prstGeom>
          <a:solidFill>
            <a:srgbClr val="00B050"/>
          </a:solidFill>
          <a:ln w="12700" cap="flat" cmpd="thickThin" algn="ctr">
            <a:solidFill>
              <a:sysClr val="windowText" lastClr="000000"/>
            </a:solid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27" name="TextBox 26"/>
          <p:cNvSpPr txBox="1"/>
          <p:nvPr/>
        </p:nvSpPr>
        <p:spPr>
          <a:xfrm>
            <a:off x="2613504" y="1838333"/>
            <a:ext cx="1156402" cy="507831"/>
          </a:xfrm>
          <a:prstGeom prst="rect">
            <a:avLst/>
          </a:prstGeom>
          <a:noFill/>
        </p:spPr>
        <p:txBody>
          <a:bodyPr>
            <a:spAutoFit/>
          </a:bodyPr>
          <a:lstStyle/>
          <a:p>
            <a:pPr algn="ctr">
              <a:defRPr/>
            </a:pPr>
            <a:r>
              <a:rPr lang="en-US" sz="900" b="1" kern="0" dirty="0">
                <a:solidFill>
                  <a:sysClr val="windowText" lastClr="000000"/>
                </a:solidFill>
              </a:rPr>
              <a:t>Conduct Kick-Off with Cost Team’s Participation </a:t>
            </a:r>
          </a:p>
        </p:txBody>
      </p:sp>
      <p:cxnSp>
        <p:nvCxnSpPr>
          <p:cNvPr id="28" name="Straight Connector 30"/>
          <p:cNvCxnSpPr>
            <a:cxnSpLocks noChangeShapeType="1"/>
          </p:cNvCxnSpPr>
          <p:nvPr/>
        </p:nvCxnSpPr>
        <p:spPr bwMode="auto">
          <a:xfrm rot="5400000">
            <a:off x="2776586" y="2978979"/>
            <a:ext cx="802440" cy="1853"/>
          </a:xfrm>
          <a:prstGeom prst="line">
            <a:avLst/>
          </a:prstGeom>
          <a:noFill/>
          <a:ln w="9525" algn="ctr">
            <a:solidFill>
              <a:srgbClr val="000000"/>
            </a:solidFill>
            <a:prstDash val="dash"/>
            <a:round/>
            <a:headEnd/>
            <a:tailEnd/>
          </a:ln>
        </p:spPr>
      </p:cxnSp>
      <p:sp>
        <p:nvSpPr>
          <p:cNvPr id="29" name="Flowchart: Decision 28"/>
          <p:cNvSpPr/>
          <p:nvPr/>
        </p:nvSpPr>
        <p:spPr>
          <a:xfrm>
            <a:off x="1570147" y="3290317"/>
            <a:ext cx="266862" cy="355816"/>
          </a:xfrm>
          <a:prstGeom prst="flowChartDecision">
            <a:avLst/>
          </a:prstGeom>
          <a:solidFill>
            <a:srgbClr val="2DA2BF">
              <a:lumMod val="40000"/>
              <a:lumOff val="60000"/>
            </a:srgbClr>
          </a:solidFill>
          <a:ln w="12700" cap="flat" cmpd="thickThin" algn="ctr">
            <a:solidFill>
              <a:sysClr val="windowText" lastClr="000000"/>
            </a:solid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30" name="TextBox 29"/>
          <p:cNvSpPr txBox="1">
            <a:spLocks noChangeArrowheads="1"/>
          </p:cNvSpPr>
          <p:nvPr/>
        </p:nvSpPr>
        <p:spPr bwMode="auto">
          <a:xfrm>
            <a:off x="1785120" y="3610922"/>
            <a:ext cx="1263888" cy="784830"/>
          </a:xfrm>
          <a:prstGeom prst="rect">
            <a:avLst/>
          </a:prstGeom>
          <a:noFill/>
          <a:ln w="9525">
            <a:noFill/>
            <a:miter lim="800000"/>
            <a:headEnd/>
            <a:tailEnd/>
          </a:ln>
        </p:spPr>
        <p:txBody>
          <a:bodyPr>
            <a:spAutoFit/>
          </a:bodyPr>
          <a:lstStyle/>
          <a:p>
            <a:pPr>
              <a:buFont typeface="Arial" pitchFamily="34" charset="0"/>
              <a:buChar char="•"/>
              <a:defRPr/>
            </a:pPr>
            <a:r>
              <a:rPr lang="en-US" sz="900" b="1" i="1" kern="0" dirty="0">
                <a:solidFill>
                  <a:srgbClr val="000000"/>
                </a:solidFill>
              </a:rPr>
              <a:t>Ensure Cost Team’s buy-in to proposal plan, and have them participate in the Kick-Off</a:t>
            </a:r>
          </a:p>
        </p:txBody>
      </p:sp>
      <p:sp>
        <p:nvSpPr>
          <p:cNvPr id="31" name="Isosceles Triangle 30"/>
          <p:cNvSpPr/>
          <p:nvPr/>
        </p:nvSpPr>
        <p:spPr>
          <a:xfrm>
            <a:off x="3375172"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32" name="TextBox 31"/>
          <p:cNvSpPr txBox="1"/>
          <p:nvPr/>
        </p:nvSpPr>
        <p:spPr>
          <a:xfrm>
            <a:off x="2976733" y="4689492"/>
            <a:ext cx="1067448" cy="369332"/>
          </a:xfrm>
          <a:prstGeom prst="rect">
            <a:avLst/>
          </a:prstGeom>
          <a:noFill/>
        </p:spPr>
        <p:txBody>
          <a:bodyPr>
            <a:spAutoFit/>
          </a:bodyPr>
          <a:lstStyle/>
          <a:p>
            <a:pPr algn="ctr">
              <a:defRPr/>
            </a:pPr>
            <a:r>
              <a:rPr lang="en-US" sz="900" b="1" kern="0" dirty="0">
                <a:solidFill>
                  <a:sysClr val="windowText" lastClr="000000"/>
                </a:solidFill>
              </a:rPr>
              <a:t>Brainstorm &amp; Research</a:t>
            </a:r>
          </a:p>
        </p:txBody>
      </p:sp>
      <p:sp>
        <p:nvSpPr>
          <p:cNvPr id="33" name="Isosceles Triangle 32"/>
          <p:cNvSpPr/>
          <p:nvPr/>
        </p:nvSpPr>
        <p:spPr>
          <a:xfrm>
            <a:off x="3994144"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34" name="Isosceles Triangle 33"/>
          <p:cNvSpPr/>
          <p:nvPr/>
        </p:nvSpPr>
        <p:spPr>
          <a:xfrm>
            <a:off x="4327721"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35" name="TextBox 34"/>
          <p:cNvSpPr txBox="1"/>
          <p:nvPr/>
        </p:nvSpPr>
        <p:spPr>
          <a:xfrm>
            <a:off x="3546526" y="1838333"/>
            <a:ext cx="1006293" cy="646331"/>
          </a:xfrm>
          <a:prstGeom prst="rect">
            <a:avLst/>
          </a:prstGeom>
          <a:noFill/>
        </p:spPr>
        <p:txBody>
          <a:bodyPr>
            <a:spAutoFit/>
          </a:bodyPr>
          <a:lstStyle/>
          <a:p>
            <a:pPr algn="ctr">
              <a:defRPr/>
            </a:pPr>
            <a:r>
              <a:rPr lang="en-US" sz="900" b="1" kern="0" dirty="0">
                <a:solidFill>
                  <a:sysClr val="windowText" lastClr="000000"/>
                </a:solidFill>
              </a:rPr>
              <a:t>Develop “Should” Cost and Pricing Model</a:t>
            </a:r>
          </a:p>
        </p:txBody>
      </p:sp>
      <p:cxnSp>
        <p:nvCxnSpPr>
          <p:cNvPr id="36" name="Straight Connector 38"/>
          <p:cNvCxnSpPr>
            <a:cxnSpLocks noChangeShapeType="1"/>
          </p:cNvCxnSpPr>
          <p:nvPr/>
        </p:nvCxnSpPr>
        <p:spPr bwMode="auto">
          <a:xfrm rot="5400000">
            <a:off x="3720796" y="2979904"/>
            <a:ext cx="802440" cy="0"/>
          </a:xfrm>
          <a:prstGeom prst="line">
            <a:avLst/>
          </a:prstGeom>
          <a:noFill/>
          <a:ln w="9525" algn="ctr">
            <a:solidFill>
              <a:srgbClr val="000000"/>
            </a:solidFill>
            <a:prstDash val="dash"/>
            <a:round/>
            <a:headEnd/>
            <a:tailEnd/>
          </a:ln>
        </p:spPr>
      </p:cxnSp>
      <p:sp>
        <p:nvSpPr>
          <p:cNvPr id="37" name="Isosceles Triangle 36"/>
          <p:cNvSpPr/>
          <p:nvPr/>
        </p:nvSpPr>
        <p:spPr>
          <a:xfrm>
            <a:off x="4655740"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38" name="TextBox 37"/>
          <p:cNvSpPr txBox="1"/>
          <p:nvPr/>
        </p:nvSpPr>
        <p:spPr>
          <a:xfrm>
            <a:off x="4672370" y="4689492"/>
            <a:ext cx="895099" cy="646331"/>
          </a:xfrm>
          <a:prstGeom prst="rect">
            <a:avLst/>
          </a:prstGeom>
          <a:noFill/>
        </p:spPr>
        <p:txBody>
          <a:bodyPr wrap="square">
            <a:spAutoFit/>
          </a:bodyPr>
          <a:lstStyle/>
          <a:p>
            <a:pPr algn="ctr">
              <a:defRPr/>
            </a:pPr>
            <a:r>
              <a:rPr lang="en-US" sz="900" b="1" kern="0" dirty="0">
                <a:solidFill>
                  <a:sysClr val="windowText" lastClr="000000"/>
                </a:solidFill>
              </a:rPr>
              <a:t>Prepare Draft 1 of the Cost Narrative and BOEs</a:t>
            </a:r>
          </a:p>
        </p:txBody>
      </p:sp>
      <p:cxnSp>
        <p:nvCxnSpPr>
          <p:cNvPr id="39" name="Straight Connector 41"/>
          <p:cNvCxnSpPr>
            <a:cxnSpLocks noChangeShapeType="1"/>
          </p:cNvCxnSpPr>
          <p:nvPr/>
        </p:nvCxnSpPr>
        <p:spPr bwMode="auto">
          <a:xfrm rot="5400000">
            <a:off x="4377758" y="2978979"/>
            <a:ext cx="802440" cy="1853"/>
          </a:xfrm>
          <a:prstGeom prst="line">
            <a:avLst/>
          </a:prstGeom>
          <a:noFill/>
          <a:ln w="9525" algn="ctr">
            <a:solidFill>
              <a:srgbClr val="000000"/>
            </a:solidFill>
            <a:prstDash val="dash"/>
            <a:round/>
            <a:headEnd/>
            <a:tailEnd/>
          </a:ln>
        </p:spPr>
      </p:cxnSp>
      <p:cxnSp>
        <p:nvCxnSpPr>
          <p:cNvPr id="40" name="Straight Connector 42"/>
          <p:cNvCxnSpPr>
            <a:cxnSpLocks noChangeShapeType="1"/>
          </p:cNvCxnSpPr>
          <p:nvPr/>
        </p:nvCxnSpPr>
        <p:spPr bwMode="auto">
          <a:xfrm rot="5400000">
            <a:off x="2970247" y="4225262"/>
            <a:ext cx="1067449" cy="1853"/>
          </a:xfrm>
          <a:prstGeom prst="line">
            <a:avLst/>
          </a:prstGeom>
          <a:noFill/>
          <a:ln w="9525" algn="ctr">
            <a:solidFill>
              <a:srgbClr val="000000"/>
            </a:solidFill>
            <a:prstDash val="dash"/>
            <a:round/>
            <a:headEnd/>
            <a:tailEnd/>
          </a:ln>
        </p:spPr>
      </p:cxnSp>
      <p:sp>
        <p:nvSpPr>
          <p:cNvPr id="41" name="TextBox 40"/>
          <p:cNvSpPr txBox="1"/>
          <p:nvPr/>
        </p:nvSpPr>
        <p:spPr>
          <a:xfrm>
            <a:off x="3971906" y="4689492"/>
            <a:ext cx="809455" cy="646331"/>
          </a:xfrm>
          <a:prstGeom prst="rect">
            <a:avLst/>
          </a:prstGeom>
          <a:noFill/>
        </p:spPr>
        <p:txBody>
          <a:bodyPr wrap="square">
            <a:spAutoFit/>
          </a:bodyPr>
          <a:lstStyle/>
          <a:p>
            <a:pPr algn="ctr">
              <a:defRPr/>
            </a:pPr>
            <a:r>
              <a:rPr lang="en-US" sz="900" b="1" kern="0" dirty="0">
                <a:solidFill>
                  <a:sysClr val="windowText" lastClr="000000"/>
                </a:solidFill>
              </a:rPr>
              <a:t>Send data calls to subs and track submissions</a:t>
            </a:r>
          </a:p>
        </p:txBody>
      </p:sp>
      <p:cxnSp>
        <p:nvCxnSpPr>
          <p:cNvPr id="42" name="Straight Connector 44"/>
          <p:cNvCxnSpPr>
            <a:cxnSpLocks noChangeShapeType="1"/>
          </p:cNvCxnSpPr>
          <p:nvPr/>
        </p:nvCxnSpPr>
        <p:spPr bwMode="auto">
          <a:xfrm rot="5400000">
            <a:off x="3926502" y="4225262"/>
            <a:ext cx="1067449" cy="1853"/>
          </a:xfrm>
          <a:prstGeom prst="line">
            <a:avLst/>
          </a:prstGeom>
          <a:noFill/>
          <a:ln w="9525" algn="ctr">
            <a:solidFill>
              <a:srgbClr val="000000"/>
            </a:solidFill>
            <a:prstDash val="dash"/>
            <a:round/>
            <a:headEnd/>
            <a:tailEnd/>
          </a:ln>
        </p:spPr>
      </p:cxnSp>
      <p:sp>
        <p:nvSpPr>
          <p:cNvPr id="43" name="Isosceles Triangle 42"/>
          <p:cNvSpPr/>
          <p:nvPr/>
        </p:nvSpPr>
        <p:spPr>
          <a:xfrm>
            <a:off x="5196877" y="3370306"/>
            <a:ext cx="266862" cy="266862"/>
          </a:xfrm>
          <a:prstGeom prst="triangle">
            <a:avLst/>
          </a:prstGeom>
          <a:solidFill>
            <a:srgbClr val="DA1F28">
              <a:lumMod val="60000"/>
              <a:lumOff val="40000"/>
            </a:srgbClr>
          </a:solidFill>
          <a:ln w="12700" cap="flat" cmpd="thickThin" algn="ctr">
            <a:solidFill>
              <a:sysClr val="windowText" lastClr="000000"/>
            </a:solid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44" name="TextBox 43"/>
          <p:cNvSpPr txBox="1"/>
          <p:nvPr/>
        </p:nvSpPr>
        <p:spPr>
          <a:xfrm>
            <a:off x="5102616" y="1838333"/>
            <a:ext cx="476274" cy="369332"/>
          </a:xfrm>
          <a:prstGeom prst="rect">
            <a:avLst/>
          </a:prstGeom>
          <a:noFill/>
        </p:spPr>
        <p:txBody>
          <a:bodyPr wrap="square">
            <a:spAutoFit/>
          </a:bodyPr>
          <a:lstStyle/>
          <a:p>
            <a:pPr algn="ctr">
              <a:defRPr/>
            </a:pPr>
            <a:r>
              <a:rPr lang="en-US" sz="900" b="1" kern="0" dirty="0">
                <a:solidFill>
                  <a:sysClr val="windowText" lastClr="000000"/>
                </a:solidFill>
              </a:rPr>
              <a:t>Pink Team</a:t>
            </a:r>
          </a:p>
        </p:txBody>
      </p:sp>
      <p:cxnSp>
        <p:nvCxnSpPr>
          <p:cNvPr id="45" name="Straight Connector 47"/>
          <p:cNvCxnSpPr>
            <a:cxnSpLocks noChangeShapeType="1"/>
          </p:cNvCxnSpPr>
          <p:nvPr/>
        </p:nvCxnSpPr>
        <p:spPr bwMode="auto">
          <a:xfrm rot="5400000">
            <a:off x="4930940" y="2979904"/>
            <a:ext cx="802440" cy="0"/>
          </a:xfrm>
          <a:prstGeom prst="line">
            <a:avLst/>
          </a:prstGeom>
          <a:noFill/>
          <a:ln w="9525" algn="ctr">
            <a:solidFill>
              <a:srgbClr val="000000"/>
            </a:solidFill>
            <a:prstDash val="dash"/>
            <a:round/>
            <a:headEnd/>
            <a:tailEnd/>
          </a:ln>
        </p:spPr>
      </p:cxnSp>
      <p:sp>
        <p:nvSpPr>
          <p:cNvPr id="46" name="Isosceles Triangle 45"/>
          <p:cNvSpPr/>
          <p:nvPr/>
        </p:nvSpPr>
        <p:spPr>
          <a:xfrm>
            <a:off x="6036380" y="3390390"/>
            <a:ext cx="266862" cy="266862"/>
          </a:xfrm>
          <a:prstGeom prst="triangle">
            <a:avLst/>
          </a:prstGeom>
          <a:solidFill>
            <a:srgbClr val="DEF5FA">
              <a:lumMod val="25000"/>
            </a:srgbClr>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47" name="TextBox 46"/>
          <p:cNvSpPr txBox="1"/>
          <p:nvPr/>
        </p:nvSpPr>
        <p:spPr>
          <a:xfrm>
            <a:off x="5724139" y="4689492"/>
            <a:ext cx="858034" cy="646331"/>
          </a:xfrm>
          <a:prstGeom prst="rect">
            <a:avLst/>
          </a:prstGeom>
          <a:noFill/>
        </p:spPr>
        <p:txBody>
          <a:bodyPr wrap="square">
            <a:spAutoFit/>
          </a:bodyPr>
          <a:lstStyle/>
          <a:p>
            <a:pPr algn="ctr">
              <a:defRPr/>
            </a:pPr>
            <a:r>
              <a:rPr lang="en-US" sz="900" b="1" kern="0" dirty="0">
                <a:solidFill>
                  <a:sysClr val="windowText" lastClr="000000"/>
                </a:solidFill>
              </a:rPr>
              <a:t>Prepare Draft 2 of the Narrative and Price</a:t>
            </a:r>
          </a:p>
        </p:txBody>
      </p:sp>
      <p:cxnSp>
        <p:nvCxnSpPr>
          <p:cNvPr id="48" name="Straight Connector 50"/>
          <p:cNvCxnSpPr>
            <a:cxnSpLocks noChangeShapeType="1"/>
          </p:cNvCxnSpPr>
          <p:nvPr/>
        </p:nvCxnSpPr>
        <p:spPr bwMode="auto">
          <a:xfrm rot="5400000">
            <a:off x="5627748" y="4238234"/>
            <a:ext cx="1067449" cy="1853"/>
          </a:xfrm>
          <a:prstGeom prst="line">
            <a:avLst/>
          </a:prstGeom>
          <a:noFill/>
          <a:ln w="9525" algn="ctr">
            <a:solidFill>
              <a:srgbClr val="000000"/>
            </a:solidFill>
            <a:prstDash val="dash"/>
            <a:round/>
            <a:headEnd/>
            <a:tailEnd/>
          </a:ln>
        </p:spPr>
      </p:cxnSp>
      <p:sp>
        <p:nvSpPr>
          <p:cNvPr id="49" name="Isosceles Triangle 48"/>
          <p:cNvSpPr/>
          <p:nvPr/>
        </p:nvSpPr>
        <p:spPr>
          <a:xfrm>
            <a:off x="5754692" y="3390390"/>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50" name="TextBox 49"/>
          <p:cNvSpPr txBox="1"/>
          <p:nvPr/>
        </p:nvSpPr>
        <p:spPr>
          <a:xfrm>
            <a:off x="5474858" y="1838333"/>
            <a:ext cx="858035" cy="507831"/>
          </a:xfrm>
          <a:prstGeom prst="rect">
            <a:avLst/>
          </a:prstGeom>
          <a:noFill/>
        </p:spPr>
        <p:txBody>
          <a:bodyPr>
            <a:spAutoFit/>
          </a:bodyPr>
          <a:lstStyle/>
          <a:p>
            <a:pPr algn="ctr">
              <a:defRPr/>
            </a:pPr>
            <a:r>
              <a:rPr lang="en-US" sz="900" b="1" kern="0" dirty="0">
                <a:solidFill>
                  <a:sysClr val="windowText" lastClr="000000"/>
                </a:solidFill>
              </a:rPr>
              <a:t>Continue collecting assumptions</a:t>
            </a:r>
          </a:p>
        </p:txBody>
      </p:sp>
      <p:cxnSp>
        <p:nvCxnSpPr>
          <p:cNvPr id="51" name="Straight Connector 53"/>
          <p:cNvCxnSpPr>
            <a:cxnSpLocks noChangeShapeType="1"/>
          </p:cNvCxnSpPr>
          <p:nvPr/>
        </p:nvCxnSpPr>
        <p:spPr bwMode="auto">
          <a:xfrm rot="5400000">
            <a:off x="5475784" y="2991024"/>
            <a:ext cx="802440" cy="0"/>
          </a:xfrm>
          <a:prstGeom prst="line">
            <a:avLst/>
          </a:prstGeom>
          <a:noFill/>
          <a:ln w="9525" algn="ctr">
            <a:solidFill>
              <a:srgbClr val="000000"/>
            </a:solidFill>
            <a:prstDash val="dash"/>
            <a:round/>
            <a:headEnd/>
            <a:tailEnd/>
          </a:ln>
        </p:spPr>
      </p:cxnSp>
      <p:sp>
        <p:nvSpPr>
          <p:cNvPr id="52" name="Isosceles Triangle 51"/>
          <p:cNvSpPr/>
          <p:nvPr/>
        </p:nvSpPr>
        <p:spPr>
          <a:xfrm>
            <a:off x="6310655" y="3390390"/>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53" name="TextBox 52"/>
          <p:cNvSpPr txBox="1">
            <a:spLocks noChangeArrowheads="1"/>
          </p:cNvSpPr>
          <p:nvPr/>
        </p:nvSpPr>
        <p:spPr bwMode="auto">
          <a:xfrm>
            <a:off x="6040087" y="1838333"/>
            <a:ext cx="804293" cy="369332"/>
          </a:xfrm>
          <a:prstGeom prst="rect">
            <a:avLst/>
          </a:prstGeom>
          <a:noFill/>
          <a:ln w="9525">
            <a:noFill/>
            <a:miter lim="800000"/>
            <a:headEnd/>
            <a:tailEnd/>
          </a:ln>
        </p:spPr>
        <p:txBody>
          <a:bodyPr>
            <a:spAutoFit/>
          </a:bodyPr>
          <a:lstStyle/>
          <a:p>
            <a:pPr algn="ctr">
              <a:defRPr/>
            </a:pPr>
            <a:r>
              <a:rPr lang="en-US" sz="900" b="1" kern="0" dirty="0">
                <a:solidFill>
                  <a:srgbClr val="000000"/>
                </a:solidFill>
              </a:rPr>
              <a:t>Prepare Draft n</a:t>
            </a:r>
          </a:p>
        </p:txBody>
      </p:sp>
      <p:cxnSp>
        <p:nvCxnSpPr>
          <p:cNvPr id="54" name="Straight Connector 56"/>
          <p:cNvCxnSpPr>
            <a:cxnSpLocks noChangeShapeType="1"/>
          </p:cNvCxnSpPr>
          <p:nvPr/>
        </p:nvCxnSpPr>
        <p:spPr bwMode="auto">
          <a:xfrm rot="5400000">
            <a:off x="6033600" y="2991024"/>
            <a:ext cx="802440" cy="0"/>
          </a:xfrm>
          <a:prstGeom prst="line">
            <a:avLst/>
          </a:prstGeom>
          <a:noFill/>
          <a:ln w="9525" algn="ctr">
            <a:solidFill>
              <a:srgbClr val="000000"/>
            </a:solidFill>
            <a:prstDash val="dash"/>
            <a:round/>
            <a:headEnd/>
            <a:tailEnd/>
          </a:ln>
        </p:spPr>
      </p:cxnSp>
      <p:sp>
        <p:nvSpPr>
          <p:cNvPr id="55" name="Isosceles Triangle 54"/>
          <p:cNvSpPr/>
          <p:nvPr/>
        </p:nvSpPr>
        <p:spPr>
          <a:xfrm>
            <a:off x="6875884" y="3381424"/>
            <a:ext cx="266862" cy="266862"/>
          </a:xfrm>
          <a:prstGeom prst="triangle">
            <a:avLst/>
          </a:prstGeom>
          <a:solidFill>
            <a:srgbClr val="FF0000"/>
          </a:solidFill>
          <a:ln w="12700" cap="flat" cmpd="thickThin" algn="ctr">
            <a:solidFill>
              <a:sysClr val="windowText" lastClr="000000"/>
            </a:solid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56" name="TextBox 55"/>
          <p:cNvSpPr txBox="1"/>
          <p:nvPr/>
        </p:nvSpPr>
        <p:spPr>
          <a:xfrm>
            <a:off x="6672031" y="1838333"/>
            <a:ext cx="702365" cy="233539"/>
          </a:xfrm>
          <a:prstGeom prst="rect">
            <a:avLst/>
          </a:prstGeom>
          <a:noFill/>
        </p:spPr>
        <p:txBody>
          <a:bodyPr>
            <a:spAutoFit/>
          </a:bodyPr>
          <a:lstStyle/>
          <a:p>
            <a:pPr algn="ctr">
              <a:defRPr/>
            </a:pPr>
            <a:r>
              <a:rPr lang="en-US" sz="900" b="1" kern="0" dirty="0">
                <a:solidFill>
                  <a:sysClr val="windowText" lastClr="000000"/>
                </a:solidFill>
              </a:rPr>
              <a:t>Red Team</a:t>
            </a:r>
          </a:p>
        </p:txBody>
      </p:sp>
      <p:cxnSp>
        <p:nvCxnSpPr>
          <p:cNvPr id="57" name="Straight Connector 59"/>
          <p:cNvCxnSpPr>
            <a:cxnSpLocks noChangeShapeType="1"/>
          </p:cNvCxnSpPr>
          <p:nvPr/>
        </p:nvCxnSpPr>
        <p:spPr bwMode="auto">
          <a:xfrm rot="5400000">
            <a:off x="6597902" y="2978979"/>
            <a:ext cx="802440" cy="1853"/>
          </a:xfrm>
          <a:prstGeom prst="line">
            <a:avLst/>
          </a:prstGeom>
          <a:noFill/>
          <a:ln w="9525" algn="ctr">
            <a:solidFill>
              <a:srgbClr val="000000"/>
            </a:solidFill>
            <a:prstDash val="dash"/>
            <a:round/>
            <a:headEnd/>
            <a:tailEnd/>
          </a:ln>
        </p:spPr>
      </p:cxnSp>
      <p:sp>
        <p:nvSpPr>
          <p:cNvPr id="58" name="TextBox 57"/>
          <p:cNvSpPr txBox="1"/>
          <p:nvPr/>
        </p:nvSpPr>
        <p:spPr>
          <a:xfrm>
            <a:off x="5359960" y="3610922"/>
            <a:ext cx="978493" cy="1200329"/>
          </a:xfrm>
          <a:prstGeom prst="rect">
            <a:avLst/>
          </a:prstGeom>
          <a:noFill/>
        </p:spPr>
        <p:txBody>
          <a:bodyPr wrap="square">
            <a:spAutoFit/>
          </a:bodyPr>
          <a:lstStyle/>
          <a:p>
            <a:pPr>
              <a:buFont typeface="Arial" pitchFamily="34" charset="0"/>
              <a:buChar char="•"/>
              <a:defRPr/>
            </a:pPr>
            <a:r>
              <a:rPr lang="en-US" sz="900" b="1" i="1" kern="0" dirty="0">
                <a:solidFill>
                  <a:schemeClr val="bg1"/>
                </a:solidFill>
              </a:rPr>
              <a:t>Pink Team recovery</a:t>
            </a:r>
          </a:p>
          <a:p>
            <a:pPr>
              <a:buFont typeface="Arial" pitchFamily="34" charset="0"/>
              <a:buChar char="•"/>
              <a:defRPr/>
            </a:pPr>
            <a:r>
              <a:rPr lang="en-US" sz="900" b="1" i="1" kern="0" dirty="0">
                <a:solidFill>
                  <a:schemeClr val="bg1"/>
                </a:solidFill>
              </a:rPr>
              <a:t>Apply strategies to bring price to the PTW (down)</a:t>
            </a:r>
          </a:p>
          <a:p>
            <a:pPr>
              <a:defRPr/>
            </a:pPr>
            <a:endParaRPr lang="en-US" sz="900" b="1" kern="0" dirty="0">
              <a:solidFill>
                <a:schemeClr val="bg1"/>
              </a:solidFill>
            </a:endParaRPr>
          </a:p>
          <a:p>
            <a:pPr>
              <a:buFont typeface="Arial" pitchFamily="34" charset="0"/>
              <a:buChar char="•"/>
              <a:defRPr/>
            </a:pPr>
            <a:endParaRPr lang="en-US" sz="900" b="1" kern="0" dirty="0">
              <a:solidFill>
                <a:schemeClr val="bg1"/>
              </a:solidFill>
            </a:endParaRPr>
          </a:p>
        </p:txBody>
      </p:sp>
      <p:sp>
        <p:nvSpPr>
          <p:cNvPr id="59" name="Isosceles Triangle 58"/>
          <p:cNvSpPr/>
          <p:nvPr/>
        </p:nvSpPr>
        <p:spPr>
          <a:xfrm>
            <a:off x="6581223" y="3390390"/>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cxnSp>
        <p:nvCxnSpPr>
          <p:cNvPr id="60" name="Straight Connector 62"/>
          <p:cNvCxnSpPr>
            <a:cxnSpLocks noChangeShapeType="1"/>
          </p:cNvCxnSpPr>
          <p:nvPr/>
        </p:nvCxnSpPr>
        <p:spPr bwMode="auto">
          <a:xfrm rot="5400000">
            <a:off x="6161472" y="4225262"/>
            <a:ext cx="1067449" cy="1853"/>
          </a:xfrm>
          <a:prstGeom prst="line">
            <a:avLst/>
          </a:prstGeom>
          <a:noFill/>
          <a:ln w="9525" algn="ctr">
            <a:solidFill>
              <a:srgbClr val="000000"/>
            </a:solidFill>
            <a:prstDash val="dash"/>
            <a:round/>
            <a:headEnd/>
            <a:tailEnd/>
          </a:ln>
        </p:spPr>
      </p:cxnSp>
      <p:sp>
        <p:nvSpPr>
          <p:cNvPr id="61" name="TextBox 60"/>
          <p:cNvSpPr txBox="1"/>
          <p:nvPr/>
        </p:nvSpPr>
        <p:spPr>
          <a:xfrm>
            <a:off x="6444087" y="4689492"/>
            <a:ext cx="665302" cy="507831"/>
          </a:xfrm>
          <a:prstGeom prst="rect">
            <a:avLst/>
          </a:prstGeom>
          <a:noFill/>
        </p:spPr>
        <p:txBody>
          <a:bodyPr>
            <a:spAutoFit/>
          </a:bodyPr>
          <a:lstStyle/>
          <a:p>
            <a:pPr algn="ctr">
              <a:defRPr/>
            </a:pPr>
            <a:r>
              <a:rPr lang="en-US" sz="900" b="1" kern="0" dirty="0">
                <a:solidFill>
                  <a:sysClr val="windowText" lastClr="000000"/>
                </a:solidFill>
              </a:rPr>
              <a:t>Validate Price Strategy</a:t>
            </a:r>
          </a:p>
        </p:txBody>
      </p:sp>
      <p:sp>
        <p:nvSpPr>
          <p:cNvPr id="62" name="TextBox 61"/>
          <p:cNvSpPr txBox="1"/>
          <p:nvPr/>
        </p:nvSpPr>
        <p:spPr>
          <a:xfrm>
            <a:off x="7014874" y="3610922"/>
            <a:ext cx="926604" cy="1200329"/>
          </a:xfrm>
          <a:prstGeom prst="rect">
            <a:avLst/>
          </a:prstGeom>
          <a:noFill/>
        </p:spPr>
        <p:txBody>
          <a:bodyPr>
            <a:spAutoFit/>
          </a:bodyPr>
          <a:lstStyle/>
          <a:p>
            <a:pPr>
              <a:buFont typeface="Arial" pitchFamily="34" charset="0"/>
              <a:buChar char="•"/>
              <a:defRPr/>
            </a:pPr>
            <a:r>
              <a:rPr lang="en-US" sz="900" b="1" i="1" kern="0" dirty="0">
                <a:solidFill>
                  <a:sysClr val="windowText" lastClr="000000"/>
                </a:solidFill>
              </a:rPr>
              <a:t>Red Team recovery</a:t>
            </a:r>
          </a:p>
          <a:p>
            <a:pPr>
              <a:buFont typeface="Arial" pitchFamily="34" charset="0"/>
              <a:buChar char="•"/>
              <a:defRPr/>
            </a:pPr>
            <a:r>
              <a:rPr lang="en-US" sz="900" b="1" i="1" kern="0" dirty="0">
                <a:solidFill>
                  <a:sysClr val="windowText" lastClr="000000"/>
                </a:solidFill>
              </a:rPr>
              <a:t>Management approval and decision to proceed</a:t>
            </a:r>
          </a:p>
          <a:p>
            <a:pPr>
              <a:defRPr/>
            </a:pPr>
            <a:endParaRPr lang="en-US" sz="900" b="1" kern="0" dirty="0">
              <a:solidFill>
                <a:sysClr val="windowText" lastClr="000000"/>
              </a:solidFill>
            </a:endParaRPr>
          </a:p>
          <a:p>
            <a:pPr>
              <a:buFont typeface="Arial" pitchFamily="34" charset="0"/>
              <a:buChar char="•"/>
              <a:defRPr/>
            </a:pPr>
            <a:endParaRPr lang="en-US" sz="900" b="1" kern="0" dirty="0">
              <a:solidFill>
                <a:sysClr val="windowText" lastClr="000000"/>
              </a:solidFill>
            </a:endParaRPr>
          </a:p>
        </p:txBody>
      </p:sp>
      <p:sp>
        <p:nvSpPr>
          <p:cNvPr id="63" name="Isosceles Triangle 62"/>
          <p:cNvSpPr/>
          <p:nvPr/>
        </p:nvSpPr>
        <p:spPr>
          <a:xfrm>
            <a:off x="7478176"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64" name="TextBox 63"/>
          <p:cNvSpPr txBox="1"/>
          <p:nvPr/>
        </p:nvSpPr>
        <p:spPr>
          <a:xfrm>
            <a:off x="7207609" y="1838333"/>
            <a:ext cx="804293" cy="369332"/>
          </a:xfrm>
          <a:prstGeom prst="rect">
            <a:avLst/>
          </a:prstGeom>
          <a:noFill/>
        </p:spPr>
        <p:txBody>
          <a:bodyPr>
            <a:spAutoFit/>
          </a:bodyPr>
          <a:lstStyle/>
          <a:p>
            <a:pPr algn="ctr">
              <a:defRPr/>
            </a:pPr>
            <a:r>
              <a:rPr lang="en-US" sz="900" b="1" kern="0" dirty="0">
                <a:solidFill>
                  <a:sysClr val="windowText" lastClr="000000"/>
                </a:solidFill>
              </a:rPr>
              <a:t>Prepare Final Draft</a:t>
            </a:r>
          </a:p>
        </p:txBody>
      </p:sp>
      <p:cxnSp>
        <p:nvCxnSpPr>
          <p:cNvPr id="65" name="Straight Connector 67"/>
          <p:cNvCxnSpPr>
            <a:cxnSpLocks noChangeShapeType="1"/>
          </p:cNvCxnSpPr>
          <p:nvPr/>
        </p:nvCxnSpPr>
        <p:spPr bwMode="auto">
          <a:xfrm rot="5400000">
            <a:off x="7201121" y="2979904"/>
            <a:ext cx="802440" cy="0"/>
          </a:xfrm>
          <a:prstGeom prst="line">
            <a:avLst/>
          </a:prstGeom>
          <a:noFill/>
          <a:ln w="9525" algn="ctr">
            <a:solidFill>
              <a:srgbClr val="000000"/>
            </a:solidFill>
            <a:prstDash val="dash"/>
            <a:round/>
            <a:headEnd/>
            <a:tailEnd/>
          </a:ln>
        </p:spPr>
      </p:cxnSp>
      <p:sp>
        <p:nvSpPr>
          <p:cNvPr id="66" name="Isosceles Triangle 65"/>
          <p:cNvSpPr/>
          <p:nvPr/>
        </p:nvSpPr>
        <p:spPr>
          <a:xfrm>
            <a:off x="7737625"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cxnSp>
        <p:nvCxnSpPr>
          <p:cNvPr id="67" name="Straight Connector 69"/>
          <p:cNvCxnSpPr>
            <a:cxnSpLocks noChangeShapeType="1"/>
          </p:cNvCxnSpPr>
          <p:nvPr/>
        </p:nvCxnSpPr>
        <p:spPr bwMode="auto">
          <a:xfrm rot="5400000">
            <a:off x="7340113" y="4214143"/>
            <a:ext cx="1067449" cy="1853"/>
          </a:xfrm>
          <a:prstGeom prst="line">
            <a:avLst/>
          </a:prstGeom>
          <a:noFill/>
          <a:ln w="9525" algn="ctr">
            <a:solidFill>
              <a:srgbClr val="000000"/>
            </a:solidFill>
            <a:prstDash val="dash"/>
            <a:round/>
            <a:headEnd/>
            <a:tailEnd/>
          </a:ln>
        </p:spPr>
      </p:cxnSp>
      <p:sp>
        <p:nvSpPr>
          <p:cNvPr id="68" name="TextBox 67"/>
          <p:cNvSpPr txBox="1"/>
          <p:nvPr/>
        </p:nvSpPr>
        <p:spPr>
          <a:xfrm>
            <a:off x="7537480" y="4689492"/>
            <a:ext cx="665302" cy="233539"/>
          </a:xfrm>
          <a:prstGeom prst="rect">
            <a:avLst/>
          </a:prstGeom>
          <a:noFill/>
        </p:spPr>
        <p:txBody>
          <a:bodyPr>
            <a:spAutoFit/>
          </a:bodyPr>
          <a:lstStyle/>
          <a:p>
            <a:pPr algn="ctr">
              <a:defRPr/>
            </a:pPr>
            <a:r>
              <a:rPr lang="en-US" sz="900" b="1" kern="0" dirty="0">
                <a:solidFill>
                  <a:sysClr val="windowText" lastClr="000000"/>
                </a:solidFill>
              </a:rPr>
              <a:t>DTP, Edit</a:t>
            </a:r>
          </a:p>
        </p:txBody>
      </p:sp>
      <p:sp>
        <p:nvSpPr>
          <p:cNvPr id="69" name="TextBox 68"/>
          <p:cNvSpPr txBox="1"/>
          <p:nvPr/>
        </p:nvSpPr>
        <p:spPr>
          <a:xfrm>
            <a:off x="5578638" y="5325141"/>
            <a:ext cx="1423264" cy="467009"/>
          </a:xfrm>
          <a:prstGeom prst="rect">
            <a:avLst/>
          </a:prstGeom>
          <a:noFill/>
        </p:spPr>
        <p:txBody>
          <a:bodyPr>
            <a:spAutoFit/>
          </a:bodyPr>
          <a:lstStyle/>
          <a:p>
            <a:pPr algn="ctr">
              <a:defRPr/>
            </a:pPr>
            <a:r>
              <a:rPr lang="en-US" sz="1000" b="1" kern="0" dirty="0">
                <a:solidFill>
                  <a:sysClr val="windowText" lastClr="000000"/>
                </a:solidFill>
              </a:rPr>
              <a:t>Writing and Final Pricing Phase</a:t>
            </a:r>
          </a:p>
        </p:txBody>
      </p:sp>
      <p:sp>
        <p:nvSpPr>
          <p:cNvPr id="70" name="TextBox 69"/>
          <p:cNvSpPr txBox="1"/>
          <p:nvPr/>
        </p:nvSpPr>
        <p:spPr>
          <a:xfrm>
            <a:off x="7111242" y="5325141"/>
            <a:ext cx="1345429" cy="287433"/>
          </a:xfrm>
          <a:prstGeom prst="rect">
            <a:avLst/>
          </a:prstGeom>
          <a:noFill/>
        </p:spPr>
        <p:txBody>
          <a:bodyPr>
            <a:spAutoFit/>
          </a:bodyPr>
          <a:lstStyle/>
          <a:p>
            <a:pPr algn="ctr">
              <a:defRPr/>
            </a:pPr>
            <a:r>
              <a:rPr lang="en-US" sz="1000" b="1" kern="0" dirty="0">
                <a:solidFill>
                  <a:sysClr val="windowText" lastClr="000000"/>
                </a:solidFill>
              </a:rPr>
              <a:t>Polishing Phase</a:t>
            </a:r>
          </a:p>
        </p:txBody>
      </p:sp>
      <p:sp>
        <p:nvSpPr>
          <p:cNvPr id="71" name="Isosceles Triangle 70"/>
          <p:cNvSpPr/>
          <p:nvPr/>
        </p:nvSpPr>
        <p:spPr>
          <a:xfrm>
            <a:off x="8060084" y="3370306"/>
            <a:ext cx="266862" cy="266862"/>
          </a:xfrm>
          <a:prstGeom prst="triangle">
            <a:avLst/>
          </a:prstGeom>
          <a:solidFill>
            <a:srgbClr val="FFC000"/>
          </a:solidFill>
          <a:ln w="12700" cap="flat" cmpd="thickThin" algn="ctr">
            <a:solidFill>
              <a:sysClr val="windowText" lastClr="000000"/>
            </a:solid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72" name="TextBox 71"/>
          <p:cNvSpPr txBox="1"/>
          <p:nvPr/>
        </p:nvSpPr>
        <p:spPr>
          <a:xfrm>
            <a:off x="7787662" y="1838333"/>
            <a:ext cx="806145" cy="507831"/>
          </a:xfrm>
          <a:prstGeom prst="rect">
            <a:avLst/>
          </a:prstGeom>
          <a:noFill/>
        </p:spPr>
        <p:txBody>
          <a:bodyPr>
            <a:spAutoFit/>
          </a:bodyPr>
          <a:lstStyle/>
          <a:p>
            <a:pPr algn="ctr">
              <a:defRPr/>
            </a:pPr>
            <a:r>
              <a:rPr lang="en-US" sz="900" b="1" kern="0" dirty="0">
                <a:solidFill>
                  <a:sysClr val="windowText" lastClr="000000"/>
                </a:solidFill>
              </a:rPr>
              <a:t>Read Out Loud the Narrative</a:t>
            </a:r>
          </a:p>
        </p:txBody>
      </p:sp>
      <p:cxnSp>
        <p:nvCxnSpPr>
          <p:cNvPr id="73" name="Straight Connector 75"/>
          <p:cNvCxnSpPr>
            <a:cxnSpLocks noChangeShapeType="1"/>
          </p:cNvCxnSpPr>
          <p:nvPr/>
        </p:nvCxnSpPr>
        <p:spPr bwMode="auto">
          <a:xfrm rot="5400000">
            <a:off x="7781175" y="2979904"/>
            <a:ext cx="802440" cy="0"/>
          </a:xfrm>
          <a:prstGeom prst="line">
            <a:avLst/>
          </a:prstGeom>
          <a:noFill/>
          <a:ln w="9525" algn="ctr">
            <a:solidFill>
              <a:srgbClr val="000000"/>
            </a:solidFill>
            <a:prstDash val="dash"/>
            <a:round/>
            <a:headEnd/>
            <a:tailEnd/>
          </a:ln>
        </p:spPr>
      </p:cxnSp>
      <p:sp>
        <p:nvSpPr>
          <p:cNvPr id="74" name="Isosceles Triangle 73"/>
          <p:cNvSpPr/>
          <p:nvPr/>
        </p:nvSpPr>
        <p:spPr>
          <a:xfrm>
            <a:off x="8391808" y="3370306"/>
            <a:ext cx="266862" cy="266862"/>
          </a:xfrm>
          <a:prstGeom prst="triangle">
            <a:avLst/>
          </a:prstGeom>
          <a:solidFill>
            <a:srgbClr val="FFFF00"/>
          </a:solidFill>
          <a:ln w="12700" cap="flat" cmpd="thickThin" algn="ctr">
            <a:solidFill>
              <a:sysClr val="windowText" lastClr="000000"/>
            </a:solidFill>
            <a:prstDash val="solid"/>
          </a:ln>
          <a:effectLst/>
        </p:spPr>
        <p:txBody>
          <a:bodyPr anchor="ctr"/>
          <a:lstStyle/>
          <a:p>
            <a:pPr algn="ctr">
              <a:defRPr/>
            </a:pPr>
            <a:endParaRPr lang="en-US" kern="0" dirty="0">
              <a:solidFill>
                <a:sysClr val="window" lastClr="FFFFFF"/>
              </a:solidFill>
              <a:latin typeface="Lucida Sans Unicode"/>
            </a:endParaRPr>
          </a:p>
        </p:txBody>
      </p:sp>
      <p:cxnSp>
        <p:nvCxnSpPr>
          <p:cNvPr id="75" name="Straight Connector 77"/>
          <p:cNvCxnSpPr>
            <a:cxnSpLocks noChangeShapeType="1"/>
          </p:cNvCxnSpPr>
          <p:nvPr/>
        </p:nvCxnSpPr>
        <p:spPr bwMode="auto">
          <a:xfrm rot="5400000">
            <a:off x="7990588" y="4225261"/>
            <a:ext cx="1067449" cy="1854"/>
          </a:xfrm>
          <a:prstGeom prst="line">
            <a:avLst/>
          </a:prstGeom>
          <a:noFill/>
          <a:ln w="9525" algn="ctr">
            <a:solidFill>
              <a:srgbClr val="000000"/>
            </a:solidFill>
            <a:prstDash val="dash"/>
            <a:round/>
            <a:headEnd/>
            <a:tailEnd/>
          </a:ln>
        </p:spPr>
      </p:cxnSp>
      <p:sp>
        <p:nvSpPr>
          <p:cNvPr id="76" name="TextBox 75"/>
          <p:cNvSpPr txBox="1"/>
          <p:nvPr/>
        </p:nvSpPr>
        <p:spPr>
          <a:xfrm>
            <a:off x="8117535" y="4689492"/>
            <a:ext cx="796880" cy="369332"/>
          </a:xfrm>
          <a:prstGeom prst="rect">
            <a:avLst/>
          </a:prstGeom>
          <a:noFill/>
        </p:spPr>
        <p:txBody>
          <a:bodyPr>
            <a:spAutoFit/>
          </a:bodyPr>
          <a:lstStyle/>
          <a:p>
            <a:pPr algn="ctr">
              <a:defRPr/>
            </a:pPr>
            <a:r>
              <a:rPr lang="en-US" sz="900" b="1" kern="0" dirty="0">
                <a:solidFill>
                  <a:sysClr val="windowText" lastClr="000000"/>
                </a:solidFill>
              </a:rPr>
              <a:t>Conduct Gold Team</a:t>
            </a:r>
          </a:p>
        </p:txBody>
      </p:sp>
      <p:sp>
        <p:nvSpPr>
          <p:cNvPr id="77" name="Isosceles Triangle 76"/>
          <p:cNvSpPr/>
          <p:nvPr/>
        </p:nvSpPr>
        <p:spPr>
          <a:xfrm>
            <a:off x="8832872"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78" name="TextBox 77"/>
          <p:cNvSpPr txBox="1"/>
          <p:nvPr/>
        </p:nvSpPr>
        <p:spPr>
          <a:xfrm>
            <a:off x="8495589" y="1838333"/>
            <a:ext cx="928457" cy="369332"/>
          </a:xfrm>
          <a:prstGeom prst="rect">
            <a:avLst/>
          </a:prstGeom>
          <a:noFill/>
        </p:spPr>
        <p:txBody>
          <a:bodyPr>
            <a:spAutoFit/>
          </a:bodyPr>
          <a:lstStyle/>
          <a:p>
            <a:pPr algn="ctr">
              <a:defRPr/>
            </a:pPr>
            <a:r>
              <a:rPr lang="en-US" sz="900" b="1" kern="0" dirty="0">
                <a:solidFill>
                  <a:sysClr val="windowText" lastClr="000000"/>
                </a:solidFill>
              </a:rPr>
              <a:t>Print, Check, Deliver</a:t>
            </a:r>
          </a:p>
        </p:txBody>
      </p:sp>
      <p:cxnSp>
        <p:nvCxnSpPr>
          <p:cNvPr id="79" name="Straight Connector 81"/>
          <p:cNvCxnSpPr>
            <a:cxnSpLocks noChangeShapeType="1"/>
          </p:cNvCxnSpPr>
          <p:nvPr/>
        </p:nvCxnSpPr>
        <p:spPr bwMode="auto">
          <a:xfrm rot="5400000">
            <a:off x="8554891" y="2978979"/>
            <a:ext cx="802440" cy="1853"/>
          </a:xfrm>
          <a:prstGeom prst="line">
            <a:avLst/>
          </a:prstGeom>
          <a:noFill/>
          <a:ln w="9525" algn="ctr">
            <a:solidFill>
              <a:srgbClr val="000000"/>
            </a:solidFill>
            <a:prstDash val="dash"/>
            <a:round/>
            <a:headEnd/>
            <a:tailEnd/>
          </a:ln>
        </p:spPr>
      </p:cxnSp>
      <p:sp>
        <p:nvSpPr>
          <p:cNvPr id="80" name="TextBox 79"/>
          <p:cNvSpPr txBox="1"/>
          <p:nvPr/>
        </p:nvSpPr>
        <p:spPr>
          <a:xfrm>
            <a:off x="8260231" y="5325141"/>
            <a:ext cx="1056329" cy="467009"/>
          </a:xfrm>
          <a:prstGeom prst="rect">
            <a:avLst/>
          </a:prstGeom>
          <a:noFill/>
        </p:spPr>
        <p:txBody>
          <a:bodyPr>
            <a:spAutoFit/>
          </a:bodyPr>
          <a:lstStyle/>
          <a:p>
            <a:pPr algn="ctr">
              <a:defRPr/>
            </a:pPr>
            <a:r>
              <a:rPr lang="en-US" sz="1000" b="1" kern="0" dirty="0">
                <a:solidFill>
                  <a:sysClr val="windowText" lastClr="000000"/>
                </a:solidFill>
              </a:rPr>
              <a:t>Production </a:t>
            </a:r>
          </a:p>
          <a:p>
            <a:pPr algn="ctr">
              <a:defRPr/>
            </a:pPr>
            <a:r>
              <a:rPr lang="en-US" sz="1000" b="1" kern="0" dirty="0">
                <a:solidFill>
                  <a:sysClr val="windowText" lastClr="000000"/>
                </a:solidFill>
              </a:rPr>
              <a:t>Phase</a:t>
            </a:r>
          </a:p>
        </p:txBody>
      </p:sp>
      <p:sp>
        <p:nvSpPr>
          <p:cNvPr id="81" name="Isosceles Triangle 80"/>
          <p:cNvSpPr/>
          <p:nvPr/>
        </p:nvSpPr>
        <p:spPr>
          <a:xfrm>
            <a:off x="9761329"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82" name="TextBox 81"/>
          <p:cNvSpPr txBox="1"/>
          <p:nvPr/>
        </p:nvSpPr>
        <p:spPr>
          <a:xfrm>
            <a:off x="9385986" y="1838333"/>
            <a:ext cx="1008146" cy="507831"/>
          </a:xfrm>
          <a:prstGeom prst="rect">
            <a:avLst/>
          </a:prstGeom>
          <a:noFill/>
        </p:spPr>
        <p:txBody>
          <a:bodyPr wrap="square">
            <a:spAutoFit/>
          </a:bodyPr>
          <a:lstStyle/>
          <a:p>
            <a:pPr algn="ctr">
              <a:defRPr/>
            </a:pPr>
            <a:r>
              <a:rPr lang="en-US" sz="900" b="1" kern="0" dirty="0">
                <a:solidFill>
                  <a:sysClr val="windowText" lastClr="000000"/>
                </a:solidFill>
              </a:rPr>
              <a:t>Implement Post-Delivery Win Strategy</a:t>
            </a:r>
          </a:p>
        </p:txBody>
      </p:sp>
      <p:cxnSp>
        <p:nvCxnSpPr>
          <p:cNvPr id="83" name="Straight Connector 85"/>
          <p:cNvCxnSpPr>
            <a:cxnSpLocks noChangeShapeType="1"/>
          </p:cNvCxnSpPr>
          <p:nvPr/>
        </p:nvCxnSpPr>
        <p:spPr bwMode="auto">
          <a:xfrm rot="5400000">
            <a:off x="9483348" y="2978977"/>
            <a:ext cx="802440" cy="1854"/>
          </a:xfrm>
          <a:prstGeom prst="line">
            <a:avLst/>
          </a:prstGeom>
          <a:noFill/>
          <a:ln w="9525" algn="ctr">
            <a:solidFill>
              <a:srgbClr val="000000"/>
            </a:solidFill>
            <a:prstDash val="dash"/>
            <a:round/>
            <a:headEnd/>
            <a:tailEnd/>
          </a:ln>
        </p:spPr>
      </p:cxnSp>
      <p:sp>
        <p:nvSpPr>
          <p:cNvPr id="84" name="Isosceles Triangle 83"/>
          <p:cNvSpPr/>
          <p:nvPr/>
        </p:nvSpPr>
        <p:spPr>
          <a:xfrm>
            <a:off x="9134945"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cxnSp>
        <p:nvCxnSpPr>
          <p:cNvPr id="85" name="Straight Connector 87"/>
          <p:cNvCxnSpPr>
            <a:cxnSpLocks noChangeShapeType="1"/>
          </p:cNvCxnSpPr>
          <p:nvPr/>
        </p:nvCxnSpPr>
        <p:spPr bwMode="auto">
          <a:xfrm rot="5400000">
            <a:off x="8737432" y="4214143"/>
            <a:ext cx="1067449" cy="1853"/>
          </a:xfrm>
          <a:prstGeom prst="line">
            <a:avLst/>
          </a:prstGeom>
          <a:noFill/>
          <a:ln w="9525" algn="ctr">
            <a:solidFill>
              <a:srgbClr val="000000"/>
            </a:solidFill>
            <a:prstDash val="dash"/>
            <a:round/>
            <a:headEnd/>
            <a:tailEnd/>
          </a:ln>
        </p:spPr>
      </p:cxnSp>
      <p:sp>
        <p:nvSpPr>
          <p:cNvPr id="86" name="TextBox 85"/>
          <p:cNvSpPr txBox="1"/>
          <p:nvPr/>
        </p:nvSpPr>
        <p:spPr>
          <a:xfrm>
            <a:off x="8840683" y="4689492"/>
            <a:ext cx="871008" cy="507831"/>
          </a:xfrm>
          <a:prstGeom prst="rect">
            <a:avLst/>
          </a:prstGeom>
          <a:noFill/>
        </p:spPr>
        <p:txBody>
          <a:bodyPr wrap="square">
            <a:spAutoFit/>
          </a:bodyPr>
          <a:lstStyle/>
          <a:p>
            <a:pPr algn="ctr">
              <a:defRPr/>
            </a:pPr>
            <a:r>
              <a:rPr lang="en-US" sz="900" b="1" kern="0" dirty="0">
                <a:solidFill>
                  <a:sysClr val="windowText" lastClr="000000"/>
                </a:solidFill>
              </a:rPr>
              <a:t>Collect Lessons Learned</a:t>
            </a:r>
          </a:p>
        </p:txBody>
      </p:sp>
      <p:sp>
        <p:nvSpPr>
          <p:cNvPr id="87" name="Isosceles Triangle 86"/>
          <p:cNvSpPr/>
          <p:nvPr/>
        </p:nvSpPr>
        <p:spPr>
          <a:xfrm>
            <a:off x="10313585"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cxnSp>
        <p:nvCxnSpPr>
          <p:cNvPr id="88" name="Straight Connector 90"/>
          <p:cNvCxnSpPr>
            <a:cxnSpLocks noChangeShapeType="1"/>
          </p:cNvCxnSpPr>
          <p:nvPr/>
        </p:nvCxnSpPr>
        <p:spPr bwMode="auto">
          <a:xfrm rot="5400000">
            <a:off x="9916073" y="4214143"/>
            <a:ext cx="1067449" cy="1853"/>
          </a:xfrm>
          <a:prstGeom prst="line">
            <a:avLst/>
          </a:prstGeom>
          <a:noFill/>
          <a:ln w="9525" algn="ctr">
            <a:solidFill>
              <a:srgbClr val="000000"/>
            </a:solidFill>
            <a:prstDash val="dash"/>
            <a:round/>
            <a:headEnd/>
            <a:tailEnd/>
          </a:ln>
        </p:spPr>
      </p:cxnSp>
      <p:sp>
        <p:nvSpPr>
          <p:cNvPr id="89" name="TextBox 88"/>
          <p:cNvSpPr txBox="1"/>
          <p:nvPr/>
        </p:nvSpPr>
        <p:spPr>
          <a:xfrm>
            <a:off x="10020778" y="4689492"/>
            <a:ext cx="889540" cy="369332"/>
          </a:xfrm>
          <a:prstGeom prst="rect">
            <a:avLst/>
          </a:prstGeom>
          <a:noFill/>
        </p:spPr>
        <p:txBody>
          <a:bodyPr>
            <a:spAutoFit/>
          </a:bodyPr>
          <a:lstStyle/>
          <a:p>
            <a:pPr algn="ctr">
              <a:defRPr/>
            </a:pPr>
            <a:r>
              <a:rPr lang="en-US" sz="900" b="1" kern="0" dirty="0">
                <a:solidFill>
                  <a:sysClr val="windowText" lastClr="000000"/>
                </a:solidFill>
              </a:rPr>
              <a:t>Attend Debrief</a:t>
            </a:r>
          </a:p>
        </p:txBody>
      </p:sp>
      <p:sp>
        <p:nvSpPr>
          <p:cNvPr id="90" name="Isosceles Triangle 89"/>
          <p:cNvSpPr/>
          <p:nvPr/>
        </p:nvSpPr>
        <p:spPr>
          <a:xfrm>
            <a:off x="10611952"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91" name="TextBox 90"/>
          <p:cNvSpPr txBox="1"/>
          <p:nvPr/>
        </p:nvSpPr>
        <p:spPr>
          <a:xfrm>
            <a:off x="10329946" y="1839884"/>
            <a:ext cx="830873" cy="507831"/>
          </a:xfrm>
          <a:prstGeom prst="rect">
            <a:avLst/>
          </a:prstGeom>
          <a:noFill/>
        </p:spPr>
        <p:txBody>
          <a:bodyPr wrap="square">
            <a:spAutoFit/>
          </a:bodyPr>
          <a:lstStyle/>
          <a:p>
            <a:pPr algn="ctr">
              <a:defRPr/>
            </a:pPr>
            <a:r>
              <a:rPr lang="en-US" sz="900" b="1" kern="0" dirty="0">
                <a:solidFill>
                  <a:sysClr val="windowText" lastClr="000000"/>
                </a:solidFill>
              </a:rPr>
              <a:t>Update Lessons Learned</a:t>
            </a:r>
          </a:p>
        </p:txBody>
      </p:sp>
      <p:cxnSp>
        <p:nvCxnSpPr>
          <p:cNvPr id="92" name="Straight Connector 94"/>
          <p:cNvCxnSpPr>
            <a:cxnSpLocks noChangeShapeType="1"/>
          </p:cNvCxnSpPr>
          <p:nvPr/>
        </p:nvCxnSpPr>
        <p:spPr bwMode="auto">
          <a:xfrm rot="5400000">
            <a:off x="10333971" y="2978979"/>
            <a:ext cx="802440" cy="1853"/>
          </a:xfrm>
          <a:prstGeom prst="line">
            <a:avLst/>
          </a:prstGeom>
          <a:noFill/>
          <a:ln w="9525" algn="ctr">
            <a:solidFill>
              <a:srgbClr val="000000"/>
            </a:solidFill>
            <a:prstDash val="dash"/>
            <a:round/>
            <a:headEnd/>
            <a:tailEnd/>
          </a:ln>
        </p:spPr>
      </p:cxnSp>
      <p:sp>
        <p:nvSpPr>
          <p:cNvPr id="93" name="TextBox 92"/>
          <p:cNvSpPr txBox="1"/>
          <p:nvPr/>
        </p:nvSpPr>
        <p:spPr>
          <a:xfrm>
            <a:off x="9309146" y="5325141"/>
            <a:ext cx="1334310" cy="467009"/>
          </a:xfrm>
          <a:prstGeom prst="rect">
            <a:avLst/>
          </a:prstGeom>
          <a:noFill/>
        </p:spPr>
        <p:txBody>
          <a:bodyPr>
            <a:spAutoFit/>
          </a:bodyPr>
          <a:lstStyle/>
          <a:p>
            <a:pPr algn="ctr">
              <a:defRPr/>
            </a:pPr>
            <a:r>
              <a:rPr lang="en-US" sz="1000" b="1" kern="0" dirty="0">
                <a:solidFill>
                  <a:sysClr val="windowText" lastClr="000000"/>
                </a:solidFill>
              </a:rPr>
              <a:t>Post-Proposal</a:t>
            </a:r>
          </a:p>
          <a:p>
            <a:pPr algn="ctr">
              <a:defRPr/>
            </a:pPr>
            <a:r>
              <a:rPr lang="en-US" sz="1000" b="1" kern="0" dirty="0">
                <a:solidFill>
                  <a:sysClr val="windowText" lastClr="000000"/>
                </a:solidFill>
              </a:rPr>
              <a:t>Phase</a:t>
            </a:r>
          </a:p>
        </p:txBody>
      </p:sp>
      <p:sp>
        <p:nvSpPr>
          <p:cNvPr id="94" name="TextBox 93"/>
          <p:cNvSpPr txBox="1"/>
          <p:nvPr/>
        </p:nvSpPr>
        <p:spPr>
          <a:xfrm>
            <a:off x="8489735" y="5806520"/>
            <a:ext cx="2832688" cy="400110"/>
          </a:xfrm>
          <a:prstGeom prst="rect">
            <a:avLst/>
          </a:prstGeom>
          <a:noFill/>
        </p:spPr>
        <p:txBody>
          <a:bodyPr wrap="square">
            <a:spAutoFit/>
          </a:bodyPr>
          <a:lstStyle/>
          <a:p>
            <a:pPr algn="ctr">
              <a:defRPr/>
            </a:pPr>
            <a:r>
              <a:rPr lang="en-US" sz="1000" b="1" kern="0" dirty="0">
                <a:solidFill>
                  <a:srgbClr val="39639D"/>
                </a:solidFill>
              </a:rPr>
              <a:t>Successor: Project Delivery Process that Includes Capture of Additional Scope and Projects</a:t>
            </a:r>
          </a:p>
        </p:txBody>
      </p:sp>
      <p:sp>
        <p:nvSpPr>
          <p:cNvPr id="95" name="Flowchart: Decision 94"/>
          <p:cNvSpPr/>
          <p:nvPr/>
        </p:nvSpPr>
        <p:spPr>
          <a:xfrm>
            <a:off x="10020778" y="3290317"/>
            <a:ext cx="266862" cy="355816"/>
          </a:xfrm>
          <a:prstGeom prst="flowChartDecision">
            <a:avLst/>
          </a:prstGeom>
          <a:solidFill>
            <a:srgbClr val="DA1F28"/>
          </a:solidFill>
          <a:ln w="12700" cap="flat" cmpd="thickThin" algn="ctr">
            <a:solidFill>
              <a:sysClr val="windowText" lastClr="000000"/>
            </a:solidFill>
            <a:prstDash val="solid"/>
          </a:ln>
          <a:effectLst/>
        </p:spPr>
        <p:txBody>
          <a:bodyPr anchor="ctr"/>
          <a:lstStyle/>
          <a:p>
            <a:pPr algn="ctr">
              <a:defRPr/>
            </a:pPr>
            <a:endParaRPr lang="en-US" kern="0" dirty="0">
              <a:solidFill>
                <a:sysClr val="window" lastClr="FFFFFF"/>
              </a:solidFill>
              <a:latin typeface="Lucida Sans Unicode"/>
            </a:endParaRPr>
          </a:p>
        </p:txBody>
      </p:sp>
      <p:sp>
        <p:nvSpPr>
          <p:cNvPr id="96" name="TextBox 95"/>
          <p:cNvSpPr txBox="1"/>
          <p:nvPr/>
        </p:nvSpPr>
        <p:spPr>
          <a:xfrm>
            <a:off x="9889201" y="3653547"/>
            <a:ext cx="533724" cy="233504"/>
          </a:xfrm>
          <a:prstGeom prst="rect">
            <a:avLst/>
          </a:prstGeom>
          <a:noFill/>
        </p:spPr>
        <p:txBody>
          <a:bodyPr>
            <a:spAutoFit/>
          </a:bodyPr>
          <a:lstStyle/>
          <a:p>
            <a:pPr algn="ctr">
              <a:defRPr/>
            </a:pPr>
            <a:r>
              <a:rPr lang="en-US" sz="900" b="1" kern="0" dirty="0">
                <a:solidFill>
                  <a:sysClr val="windowText" lastClr="000000"/>
                </a:solidFill>
              </a:rPr>
              <a:t>Award</a:t>
            </a:r>
          </a:p>
        </p:txBody>
      </p:sp>
      <p:sp>
        <p:nvSpPr>
          <p:cNvPr id="97" name="Isosceles Triangle 96"/>
          <p:cNvSpPr/>
          <p:nvPr/>
        </p:nvSpPr>
        <p:spPr>
          <a:xfrm>
            <a:off x="9475935"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cxnSp>
        <p:nvCxnSpPr>
          <p:cNvPr id="98" name="Straight Connector 100"/>
          <p:cNvCxnSpPr>
            <a:cxnSpLocks noChangeShapeType="1"/>
          </p:cNvCxnSpPr>
          <p:nvPr/>
        </p:nvCxnSpPr>
        <p:spPr bwMode="auto">
          <a:xfrm rot="5400000">
            <a:off x="9082129" y="4225262"/>
            <a:ext cx="1067449" cy="1853"/>
          </a:xfrm>
          <a:prstGeom prst="line">
            <a:avLst/>
          </a:prstGeom>
          <a:noFill/>
          <a:ln w="9525" algn="ctr">
            <a:solidFill>
              <a:srgbClr val="000000"/>
            </a:solidFill>
            <a:prstDash val="dash"/>
            <a:round/>
            <a:headEnd/>
            <a:tailEnd/>
          </a:ln>
        </p:spPr>
      </p:cxnSp>
      <p:sp>
        <p:nvSpPr>
          <p:cNvPr id="99" name="TextBox 98"/>
          <p:cNvSpPr txBox="1"/>
          <p:nvPr/>
        </p:nvSpPr>
        <p:spPr>
          <a:xfrm>
            <a:off x="9183128" y="4689492"/>
            <a:ext cx="985907" cy="233504"/>
          </a:xfrm>
          <a:prstGeom prst="rect">
            <a:avLst/>
          </a:prstGeom>
          <a:noFill/>
        </p:spPr>
        <p:txBody>
          <a:bodyPr>
            <a:spAutoFit/>
          </a:bodyPr>
          <a:lstStyle/>
          <a:p>
            <a:pPr algn="ctr">
              <a:defRPr/>
            </a:pPr>
            <a:r>
              <a:rPr lang="en-US" sz="900" b="1" kern="0" dirty="0">
                <a:solidFill>
                  <a:sysClr val="windowText" lastClr="000000"/>
                </a:solidFill>
              </a:rPr>
              <a:t>Orals</a:t>
            </a:r>
          </a:p>
        </p:txBody>
      </p:sp>
      <p:sp>
        <p:nvSpPr>
          <p:cNvPr id="100" name="Isosceles Triangle 99"/>
          <p:cNvSpPr/>
          <p:nvPr/>
        </p:nvSpPr>
        <p:spPr>
          <a:xfrm>
            <a:off x="4924455" y="3379271"/>
            <a:ext cx="266862" cy="266862"/>
          </a:xfrm>
          <a:prstGeom prst="triangle">
            <a:avLst/>
          </a:prstGeom>
          <a:solidFill>
            <a:sysClr val="windowText" lastClr="000000"/>
          </a:solidFill>
          <a:ln w="55000" cap="flat" cmpd="thickThin" algn="ctr">
            <a:noFill/>
            <a:prstDash val="solid"/>
          </a:ln>
          <a:effectLst/>
        </p:spPr>
        <p:txBody>
          <a:bodyPr anchor="ctr"/>
          <a:lstStyle/>
          <a:p>
            <a:pPr algn="ctr">
              <a:defRPr/>
            </a:pPr>
            <a:endParaRPr lang="en-US" kern="0" dirty="0">
              <a:solidFill>
                <a:sysClr val="window" lastClr="FFFFFF"/>
              </a:solidFill>
              <a:latin typeface="Lucida Sans Unicode"/>
            </a:endParaRPr>
          </a:p>
        </p:txBody>
      </p:sp>
      <p:cxnSp>
        <p:nvCxnSpPr>
          <p:cNvPr id="101" name="Straight Connector 104"/>
          <p:cNvCxnSpPr>
            <a:cxnSpLocks noChangeShapeType="1"/>
          </p:cNvCxnSpPr>
          <p:nvPr/>
        </p:nvCxnSpPr>
        <p:spPr bwMode="auto">
          <a:xfrm rot="5400000">
            <a:off x="4523235" y="4225262"/>
            <a:ext cx="1067449" cy="1853"/>
          </a:xfrm>
          <a:prstGeom prst="line">
            <a:avLst/>
          </a:prstGeom>
          <a:noFill/>
          <a:ln w="9525" algn="ctr">
            <a:solidFill>
              <a:srgbClr val="000000"/>
            </a:solidFill>
            <a:prstDash val="dash"/>
            <a:round/>
            <a:headEnd/>
            <a:tailEnd/>
          </a:ln>
        </p:spPr>
      </p:cxnSp>
      <p:sp>
        <p:nvSpPr>
          <p:cNvPr id="102" name="TextBox 101"/>
          <p:cNvSpPr txBox="1"/>
          <p:nvPr/>
        </p:nvSpPr>
        <p:spPr>
          <a:xfrm>
            <a:off x="4337914" y="1838333"/>
            <a:ext cx="895099" cy="784829"/>
          </a:xfrm>
          <a:prstGeom prst="rect">
            <a:avLst/>
          </a:prstGeom>
          <a:noFill/>
        </p:spPr>
        <p:txBody>
          <a:bodyPr>
            <a:spAutoFit/>
          </a:bodyPr>
          <a:lstStyle/>
          <a:p>
            <a:pPr algn="ctr">
              <a:defRPr/>
            </a:pPr>
            <a:r>
              <a:rPr lang="en-US" sz="900" b="1" kern="0" dirty="0">
                <a:solidFill>
                  <a:sysClr val="windowText" lastClr="000000"/>
                </a:solidFill>
              </a:rPr>
              <a:t>Develop WBS, Labor Staffing Mix, Org Chart, Schedule</a:t>
            </a:r>
          </a:p>
        </p:txBody>
      </p:sp>
      <p:sp>
        <p:nvSpPr>
          <p:cNvPr id="103" name="TextBox 102"/>
          <p:cNvSpPr txBox="1"/>
          <p:nvPr/>
        </p:nvSpPr>
        <p:spPr>
          <a:xfrm>
            <a:off x="3582731" y="3610922"/>
            <a:ext cx="889540" cy="1061829"/>
          </a:xfrm>
          <a:prstGeom prst="rect">
            <a:avLst/>
          </a:prstGeom>
          <a:noFill/>
        </p:spPr>
        <p:txBody>
          <a:bodyPr>
            <a:spAutoFit/>
          </a:bodyPr>
          <a:lstStyle/>
          <a:p>
            <a:pPr>
              <a:buFont typeface="Arial" pitchFamily="34" charset="0"/>
              <a:buChar char="•"/>
              <a:defRPr/>
            </a:pPr>
            <a:r>
              <a:rPr lang="en-US" sz="900" b="1" i="1" kern="0" dirty="0">
                <a:solidFill>
                  <a:srgbClr val="000000"/>
                </a:solidFill>
              </a:rPr>
              <a:t>Tweak technical solution if needed</a:t>
            </a:r>
          </a:p>
          <a:p>
            <a:pPr>
              <a:buFont typeface="Arial" pitchFamily="34" charset="0"/>
              <a:buChar char="•"/>
              <a:defRPr/>
            </a:pPr>
            <a:r>
              <a:rPr lang="en-US" sz="900" b="1" i="1" kern="0" dirty="0">
                <a:solidFill>
                  <a:srgbClr val="000000"/>
                </a:solidFill>
              </a:rPr>
              <a:t>Collect assumptions</a:t>
            </a:r>
            <a:endParaRPr lang="en-US" sz="900" b="1" i="1" kern="0" dirty="0">
              <a:solidFill>
                <a:sysClr val="windowText" lastClr="000000"/>
              </a:solidFill>
            </a:endParaRPr>
          </a:p>
          <a:p>
            <a:pPr>
              <a:buFont typeface="Arial" pitchFamily="34" charset="0"/>
              <a:buChar char="•"/>
              <a:defRPr/>
            </a:pPr>
            <a:endParaRPr lang="en-US" sz="900" b="1" i="1" kern="0" dirty="0">
              <a:solidFill>
                <a:sysClr val="windowText" lastClr="000000"/>
              </a:solidFill>
            </a:endParaRPr>
          </a:p>
        </p:txBody>
      </p:sp>
    </p:spTree>
    <p:extLst>
      <p:ext uri="{BB962C8B-B14F-4D97-AF65-F5344CB8AC3E}">
        <p14:creationId xmlns:p14="http://schemas.microsoft.com/office/powerpoint/2010/main" val="9620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1000"/>
                                        <p:tgtEl>
                                          <p:spTgt spid="32"/>
                                        </p:tgtEl>
                                      </p:cBhvr>
                                    </p:animEffect>
                                    <p:anim calcmode="lin" valueType="num">
                                      <p:cBhvr>
                                        <p:cTn id="91" dur="1000" fill="hold"/>
                                        <p:tgtEl>
                                          <p:spTgt spid="32"/>
                                        </p:tgtEl>
                                        <p:attrNameLst>
                                          <p:attrName>ppt_x</p:attrName>
                                        </p:attrNameLst>
                                      </p:cBhvr>
                                      <p:tavLst>
                                        <p:tav tm="0">
                                          <p:val>
                                            <p:strVal val="#ppt_x"/>
                                          </p:val>
                                        </p:tav>
                                        <p:tav tm="100000">
                                          <p:val>
                                            <p:strVal val="#ppt_x"/>
                                          </p:val>
                                        </p:tav>
                                      </p:tavLst>
                                    </p:anim>
                                    <p:anim calcmode="lin" valueType="num">
                                      <p:cBhvr>
                                        <p:cTn id="92" dur="1000" fill="hold"/>
                                        <p:tgtEl>
                                          <p:spTgt spid="32"/>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animEffect transition="in" filter="fade">
                                      <p:cBhvr>
                                        <p:cTn id="95" dur="1000"/>
                                        <p:tgtEl>
                                          <p:spTgt spid="103"/>
                                        </p:tgtEl>
                                      </p:cBhvr>
                                    </p:animEffect>
                                    <p:anim calcmode="lin" valueType="num">
                                      <p:cBhvr>
                                        <p:cTn id="96" dur="1000" fill="hold"/>
                                        <p:tgtEl>
                                          <p:spTgt spid="103"/>
                                        </p:tgtEl>
                                        <p:attrNameLst>
                                          <p:attrName>ppt_x</p:attrName>
                                        </p:attrNameLst>
                                      </p:cBhvr>
                                      <p:tavLst>
                                        <p:tav tm="0">
                                          <p:val>
                                            <p:strVal val="#ppt_x"/>
                                          </p:val>
                                        </p:tav>
                                        <p:tav tm="100000">
                                          <p:val>
                                            <p:strVal val="#ppt_x"/>
                                          </p:val>
                                        </p:tav>
                                      </p:tavLst>
                                    </p:anim>
                                    <p:anim calcmode="lin" valueType="num">
                                      <p:cBhvr>
                                        <p:cTn id="97"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1000"/>
                                        <p:tgtEl>
                                          <p:spTgt spid="33"/>
                                        </p:tgtEl>
                                      </p:cBhvr>
                                    </p:animEffect>
                                    <p:anim calcmode="lin" valueType="num">
                                      <p:cBhvr>
                                        <p:cTn id="103" dur="1000" fill="hold"/>
                                        <p:tgtEl>
                                          <p:spTgt spid="33"/>
                                        </p:tgtEl>
                                        <p:attrNameLst>
                                          <p:attrName>ppt_x</p:attrName>
                                        </p:attrNameLst>
                                      </p:cBhvr>
                                      <p:tavLst>
                                        <p:tav tm="0">
                                          <p:val>
                                            <p:strVal val="#ppt_x"/>
                                          </p:val>
                                        </p:tav>
                                        <p:tav tm="100000">
                                          <p:val>
                                            <p:strVal val="#ppt_x"/>
                                          </p:val>
                                        </p:tav>
                                      </p:tavLst>
                                    </p:anim>
                                    <p:anim calcmode="lin" valueType="num">
                                      <p:cBhvr>
                                        <p:cTn id="104" dur="1000" fill="hold"/>
                                        <p:tgtEl>
                                          <p:spTgt spid="33"/>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1000"/>
                                        <p:tgtEl>
                                          <p:spTgt spid="36"/>
                                        </p:tgtEl>
                                      </p:cBhvr>
                                    </p:animEffect>
                                    <p:anim calcmode="lin" valueType="num">
                                      <p:cBhvr>
                                        <p:cTn id="108" dur="1000" fill="hold"/>
                                        <p:tgtEl>
                                          <p:spTgt spid="36"/>
                                        </p:tgtEl>
                                        <p:attrNameLst>
                                          <p:attrName>ppt_x</p:attrName>
                                        </p:attrNameLst>
                                      </p:cBhvr>
                                      <p:tavLst>
                                        <p:tav tm="0">
                                          <p:val>
                                            <p:strVal val="#ppt_x"/>
                                          </p:val>
                                        </p:tav>
                                        <p:tav tm="100000">
                                          <p:val>
                                            <p:strVal val="#ppt_x"/>
                                          </p:val>
                                        </p:tav>
                                      </p:tavLst>
                                    </p:anim>
                                    <p:anim calcmode="lin" valueType="num">
                                      <p:cBhvr>
                                        <p:cTn id="109" dur="1000" fill="hold"/>
                                        <p:tgtEl>
                                          <p:spTgt spid="36"/>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1000"/>
                                        <p:tgtEl>
                                          <p:spTgt spid="35"/>
                                        </p:tgtEl>
                                      </p:cBhvr>
                                    </p:animEffect>
                                    <p:anim calcmode="lin" valueType="num">
                                      <p:cBhvr>
                                        <p:cTn id="113" dur="1000" fill="hold"/>
                                        <p:tgtEl>
                                          <p:spTgt spid="35"/>
                                        </p:tgtEl>
                                        <p:attrNameLst>
                                          <p:attrName>ppt_x</p:attrName>
                                        </p:attrNameLst>
                                      </p:cBhvr>
                                      <p:tavLst>
                                        <p:tav tm="0">
                                          <p:val>
                                            <p:strVal val="#ppt_x"/>
                                          </p:val>
                                        </p:tav>
                                        <p:tav tm="100000">
                                          <p:val>
                                            <p:strVal val="#ppt_x"/>
                                          </p:val>
                                        </p:tav>
                                      </p:tavLst>
                                    </p:anim>
                                    <p:anim calcmode="lin" valueType="num">
                                      <p:cBhvr>
                                        <p:cTn id="1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1000"/>
                                        <p:tgtEl>
                                          <p:spTgt spid="34"/>
                                        </p:tgtEl>
                                      </p:cBhvr>
                                    </p:animEffect>
                                    <p:anim calcmode="lin" valueType="num">
                                      <p:cBhvr>
                                        <p:cTn id="120" dur="1000" fill="hold"/>
                                        <p:tgtEl>
                                          <p:spTgt spid="34"/>
                                        </p:tgtEl>
                                        <p:attrNameLst>
                                          <p:attrName>ppt_x</p:attrName>
                                        </p:attrNameLst>
                                      </p:cBhvr>
                                      <p:tavLst>
                                        <p:tav tm="0">
                                          <p:val>
                                            <p:strVal val="#ppt_x"/>
                                          </p:val>
                                        </p:tav>
                                        <p:tav tm="100000">
                                          <p:val>
                                            <p:strVal val="#ppt_x"/>
                                          </p:val>
                                        </p:tav>
                                      </p:tavLst>
                                    </p:anim>
                                    <p:anim calcmode="lin" valueType="num">
                                      <p:cBhvr>
                                        <p:cTn id="121" dur="1000" fill="hold"/>
                                        <p:tgtEl>
                                          <p:spTgt spid="34"/>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fade">
                                      <p:cBhvr>
                                        <p:cTn id="124" dur="1000"/>
                                        <p:tgtEl>
                                          <p:spTgt spid="42"/>
                                        </p:tgtEl>
                                      </p:cBhvr>
                                    </p:animEffect>
                                    <p:anim calcmode="lin" valueType="num">
                                      <p:cBhvr>
                                        <p:cTn id="125" dur="1000" fill="hold"/>
                                        <p:tgtEl>
                                          <p:spTgt spid="42"/>
                                        </p:tgtEl>
                                        <p:attrNameLst>
                                          <p:attrName>ppt_x</p:attrName>
                                        </p:attrNameLst>
                                      </p:cBhvr>
                                      <p:tavLst>
                                        <p:tav tm="0">
                                          <p:val>
                                            <p:strVal val="#ppt_x"/>
                                          </p:val>
                                        </p:tav>
                                        <p:tav tm="100000">
                                          <p:val>
                                            <p:strVal val="#ppt_x"/>
                                          </p:val>
                                        </p:tav>
                                      </p:tavLst>
                                    </p:anim>
                                    <p:anim calcmode="lin" valueType="num">
                                      <p:cBhvr>
                                        <p:cTn id="126" dur="1000" fill="hold"/>
                                        <p:tgtEl>
                                          <p:spTgt spid="42"/>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fade">
                                      <p:cBhvr>
                                        <p:cTn id="129" dur="1000"/>
                                        <p:tgtEl>
                                          <p:spTgt spid="41"/>
                                        </p:tgtEl>
                                      </p:cBhvr>
                                    </p:animEffect>
                                    <p:anim calcmode="lin" valueType="num">
                                      <p:cBhvr>
                                        <p:cTn id="130" dur="1000" fill="hold"/>
                                        <p:tgtEl>
                                          <p:spTgt spid="41"/>
                                        </p:tgtEl>
                                        <p:attrNameLst>
                                          <p:attrName>ppt_x</p:attrName>
                                        </p:attrNameLst>
                                      </p:cBhvr>
                                      <p:tavLst>
                                        <p:tav tm="0">
                                          <p:val>
                                            <p:strVal val="#ppt_x"/>
                                          </p:val>
                                        </p:tav>
                                        <p:tav tm="100000">
                                          <p:val>
                                            <p:strVal val="#ppt_x"/>
                                          </p:val>
                                        </p:tav>
                                      </p:tavLst>
                                    </p:anim>
                                    <p:anim calcmode="lin" valueType="num">
                                      <p:cBhvr>
                                        <p:cTn id="13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102"/>
                                        </p:tgtEl>
                                        <p:attrNameLst>
                                          <p:attrName>style.visibility</p:attrName>
                                        </p:attrNameLst>
                                      </p:cBhvr>
                                      <p:to>
                                        <p:strVal val="visible"/>
                                      </p:to>
                                    </p:set>
                                    <p:animEffect transition="in" filter="fade">
                                      <p:cBhvr>
                                        <p:cTn id="136" dur="1000"/>
                                        <p:tgtEl>
                                          <p:spTgt spid="102"/>
                                        </p:tgtEl>
                                      </p:cBhvr>
                                    </p:animEffect>
                                    <p:anim calcmode="lin" valueType="num">
                                      <p:cBhvr>
                                        <p:cTn id="137" dur="1000" fill="hold"/>
                                        <p:tgtEl>
                                          <p:spTgt spid="102"/>
                                        </p:tgtEl>
                                        <p:attrNameLst>
                                          <p:attrName>ppt_x</p:attrName>
                                        </p:attrNameLst>
                                      </p:cBhvr>
                                      <p:tavLst>
                                        <p:tav tm="0">
                                          <p:val>
                                            <p:strVal val="#ppt_x"/>
                                          </p:val>
                                        </p:tav>
                                        <p:tav tm="100000">
                                          <p:val>
                                            <p:strVal val="#ppt_x"/>
                                          </p:val>
                                        </p:tav>
                                      </p:tavLst>
                                    </p:anim>
                                    <p:anim calcmode="lin" valueType="num">
                                      <p:cBhvr>
                                        <p:cTn id="138" dur="1000" fill="hold"/>
                                        <p:tgtEl>
                                          <p:spTgt spid="102"/>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fade">
                                      <p:cBhvr>
                                        <p:cTn id="141" dur="1000"/>
                                        <p:tgtEl>
                                          <p:spTgt spid="39"/>
                                        </p:tgtEl>
                                      </p:cBhvr>
                                    </p:animEffect>
                                    <p:anim calcmode="lin" valueType="num">
                                      <p:cBhvr>
                                        <p:cTn id="142" dur="1000" fill="hold"/>
                                        <p:tgtEl>
                                          <p:spTgt spid="39"/>
                                        </p:tgtEl>
                                        <p:attrNameLst>
                                          <p:attrName>ppt_x</p:attrName>
                                        </p:attrNameLst>
                                      </p:cBhvr>
                                      <p:tavLst>
                                        <p:tav tm="0">
                                          <p:val>
                                            <p:strVal val="#ppt_x"/>
                                          </p:val>
                                        </p:tav>
                                        <p:tav tm="100000">
                                          <p:val>
                                            <p:strVal val="#ppt_x"/>
                                          </p:val>
                                        </p:tav>
                                      </p:tavLst>
                                    </p:anim>
                                    <p:anim calcmode="lin" valueType="num">
                                      <p:cBhvr>
                                        <p:cTn id="143" dur="1000" fill="hold"/>
                                        <p:tgtEl>
                                          <p:spTgt spid="3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fade">
                                      <p:cBhvr>
                                        <p:cTn id="146" dur="1000"/>
                                        <p:tgtEl>
                                          <p:spTgt spid="37"/>
                                        </p:tgtEl>
                                      </p:cBhvr>
                                    </p:animEffect>
                                    <p:anim calcmode="lin" valueType="num">
                                      <p:cBhvr>
                                        <p:cTn id="147" dur="1000" fill="hold"/>
                                        <p:tgtEl>
                                          <p:spTgt spid="37"/>
                                        </p:tgtEl>
                                        <p:attrNameLst>
                                          <p:attrName>ppt_x</p:attrName>
                                        </p:attrNameLst>
                                      </p:cBhvr>
                                      <p:tavLst>
                                        <p:tav tm="0">
                                          <p:val>
                                            <p:strVal val="#ppt_x"/>
                                          </p:val>
                                        </p:tav>
                                        <p:tav tm="100000">
                                          <p:val>
                                            <p:strVal val="#ppt_x"/>
                                          </p:val>
                                        </p:tav>
                                      </p:tavLst>
                                    </p:anim>
                                    <p:anim calcmode="lin" valueType="num">
                                      <p:cBhvr>
                                        <p:cTn id="14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100"/>
                                        </p:tgtEl>
                                        <p:attrNameLst>
                                          <p:attrName>style.visibility</p:attrName>
                                        </p:attrNameLst>
                                      </p:cBhvr>
                                      <p:to>
                                        <p:strVal val="visible"/>
                                      </p:to>
                                    </p:set>
                                    <p:animEffect transition="in" filter="fade">
                                      <p:cBhvr>
                                        <p:cTn id="153" dur="1000"/>
                                        <p:tgtEl>
                                          <p:spTgt spid="100"/>
                                        </p:tgtEl>
                                      </p:cBhvr>
                                    </p:animEffect>
                                    <p:anim calcmode="lin" valueType="num">
                                      <p:cBhvr>
                                        <p:cTn id="154" dur="1000" fill="hold"/>
                                        <p:tgtEl>
                                          <p:spTgt spid="100"/>
                                        </p:tgtEl>
                                        <p:attrNameLst>
                                          <p:attrName>ppt_x</p:attrName>
                                        </p:attrNameLst>
                                      </p:cBhvr>
                                      <p:tavLst>
                                        <p:tav tm="0">
                                          <p:val>
                                            <p:strVal val="#ppt_x"/>
                                          </p:val>
                                        </p:tav>
                                        <p:tav tm="100000">
                                          <p:val>
                                            <p:strVal val="#ppt_x"/>
                                          </p:val>
                                        </p:tav>
                                      </p:tavLst>
                                    </p:anim>
                                    <p:anim calcmode="lin" valueType="num">
                                      <p:cBhvr>
                                        <p:cTn id="155" dur="1000" fill="hold"/>
                                        <p:tgtEl>
                                          <p:spTgt spid="100"/>
                                        </p:tgtEl>
                                        <p:attrNameLst>
                                          <p:attrName>ppt_y</p:attrName>
                                        </p:attrNameLst>
                                      </p:cBhvr>
                                      <p:tavLst>
                                        <p:tav tm="0">
                                          <p:val>
                                            <p:strVal val="#ppt_y+.1"/>
                                          </p:val>
                                        </p:tav>
                                        <p:tav tm="100000">
                                          <p:val>
                                            <p:strVal val="#ppt_y"/>
                                          </p:val>
                                        </p:tav>
                                      </p:tavLst>
                                    </p:anim>
                                  </p:childTnLst>
                                </p:cTn>
                              </p:par>
                              <p:par>
                                <p:cTn id="156" presetID="42" presetClass="entr" presetSubtype="0" fill="hold" nodeType="withEffect">
                                  <p:stCondLst>
                                    <p:cond delay="0"/>
                                  </p:stCondLst>
                                  <p:childTnLst>
                                    <p:set>
                                      <p:cBhvr>
                                        <p:cTn id="157" dur="1" fill="hold">
                                          <p:stCondLst>
                                            <p:cond delay="0"/>
                                          </p:stCondLst>
                                        </p:cTn>
                                        <p:tgtEl>
                                          <p:spTgt spid="101"/>
                                        </p:tgtEl>
                                        <p:attrNameLst>
                                          <p:attrName>style.visibility</p:attrName>
                                        </p:attrNameLst>
                                      </p:cBhvr>
                                      <p:to>
                                        <p:strVal val="visible"/>
                                      </p:to>
                                    </p:set>
                                    <p:animEffect transition="in" filter="fade">
                                      <p:cBhvr>
                                        <p:cTn id="158" dur="1000"/>
                                        <p:tgtEl>
                                          <p:spTgt spid="101"/>
                                        </p:tgtEl>
                                      </p:cBhvr>
                                    </p:animEffect>
                                    <p:anim calcmode="lin" valueType="num">
                                      <p:cBhvr>
                                        <p:cTn id="159" dur="1000" fill="hold"/>
                                        <p:tgtEl>
                                          <p:spTgt spid="101"/>
                                        </p:tgtEl>
                                        <p:attrNameLst>
                                          <p:attrName>ppt_x</p:attrName>
                                        </p:attrNameLst>
                                      </p:cBhvr>
                                      <p:tavLst>
                                        <p:tav tm="0">
                                          <p:val>
                                            <p:strVal val="#ppt_x"/>
                                          </p:val>
                                        </p:tav>
                                        <p:tav tm="100000">
                                          <p:val>
                                            <p:strVal val="#ppt_x"/>
                                          </p:val>
                                        </p:tav>
                                      </p:tavLst>
                                    </p:anim>
                                    <p:anim calcmode="lin" valueType="num">
                                      <p:cBhvr>
                                        <p:cTn id="160" dur="1000" fill="hold"/>
                                        <p:tgtEl>
                                          <p:spTgt spid="101"/>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38"/>
                                        </p:tgtEl>
                                        <p:attrNameLst>
                                          <p:attrName>style.visibility</p:attrName>
                                        </p:attrNameLst>
                                      </p:cBhvr>
                                      <p:to>
                                        <p:strVal val="visible"/>
                                      </p:to>
                                    </p:set>
                                    <p:animEffect transition="in" filter="fade">
                                      <p:cBhvr>
                                        <p:cTn id="163" dur="1000"/>
                                        <p:tgtEl>
                                          <p:spTgt spid="38"/>
                                        </p:tgtEl>
                                      </p:cBhvr>
                                    </p:animEffect>
                                    <p:anim calcmode="lin" valueType="num">
                                      <p:cBhvr>
                                        <p:cTn id="164" dur="1000" fill="hold"/>
                                        <p:tgtEl>
                                          <p:spTgt spid="38"/>
                                        </p:tgtEl>
                                        <p:attrNameLst>
                                          <p:attrName>ppt_x</p:attrName>
                                        </p:attrNameLst>
                                      </p:cBhvr>
                                      <p:tavLst>
                                        <p:tav tm="0">
                                          <p:val>
                                            <p:strVal val="#ppt_x"/>
                                          </p:val>
                                        </p:tav>
                                        <p:tav tm="100000">
                                          <p:val>
                                            <p:strVal val="#ppt_x"/>
                                          </p:val>
                                        </p:tav>
                                      </p:tavLst>
                                    </p:anim>
                                    <p:anim calcmode="lin" valueType="num">
                                      <p:cBhvr>
                                        <p:cTn id="16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43"/>
                                        </p:tgtEl>
                                        <p:attrNameLst>
                                          <p:attrName>style.visibility</p:attrName>
                                        </p:attrNameLst>
                                      </p:cBhvr>
                                      <p:to>
                                        <p:strVal val="visible"/>
                                      </p:to>
                                    </p:set>
                                    <p:animEffect transition="in" filter="fade">
                                      <p:cBhvr>
                                        <p:cTn id="170" dur="1000"/>
                                        <p:tgtEl>
                                          <p:spTgt spid="43"/>
                                        </p:tgtEl>
                                      </p:cBhvr>
                                    </p:animEffect>
                                    <p:anim calcmode="lin" valueType="num">
                                      <p:cBhvr>
                                        <p:cTn id="171" dur="1000" fill="hold"/>
                                        <p:tgtEl>
                                          <p:spTgt spid="43"/>
                                        </p:tgtEl>
                                        <p:attrNameLst>
                                          <p:attrName>ppt_x</p:attrName>
                                        </p:attrNameLst>
                                      </p:cBhvr>
                                      <p:tavLst>
                                        <p:tav tm="0">
                                          <p:val>
                                            <p:strVal val="#ppt_x"/>
                                          </p:val>
                                        </p:tav>
                                        <p:tav tm="100000">
                                          <p:val>
                                            <p:strVal val="#ppt_x"/>
                                          </p:val>
                                        </p:tav>
                                      </p:tavLst>
                                    </p:anim>
                                    <p:anim calcmode="lin" valueType="num">
                                      <p:cBhvr>
                                        <p:cTn id="172" dur="1000" fill="hold"/>
                                        <p:tgtEl>
                                          <p:spTgt spid="43"/>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44"/>
                                        </p:tgtEl>
                                        <p:attrNameLst>
                                          <p:attrName>style.visibility</p:attrName>
                                        </p:attrNameLst>
                                      </p:cBhvr>
                                      <p:to>
                                        <p:strVal val="visible"/>
                                      </p:to>
                                    </p:set>
                                    <p:animEffect transition="in" filter="fade">
                                      <p:cBhvr>
                                        <p:cTn id="175" dur="1000"/>
                                        <p:tgtEl>
                                          <p:spTgt spid="44"/>
                                        </p:tgtEl>
                                      </p:cBhvr>
                                    </p:animEffect>
                                    <p:anim calcmode="lin" valueType="num">
                                      <p:cBhvr>
                                        <p:cTn id="176" dur="1000" fill="hold"/>
                                        <p:tgtEl>
                                          <p:spTgt spid="44"/>
                                        </p:tgtEl>
                                        <p:attrNameLst>
                                          <p:attrName>ppt_x</p:attrName>
                                        </p:attrNameLst>
                                      </p:cBhvr>
                                      <p:tavLst>
                                        <p:tav tm="0">
                                          <p:val>
                                            <p:strVal val="#ppt_x"/>
                                          </p:val>
                                        </p:tav>
                                        <p:tav tm="100000">
                                          <p:val>
                                            <p:strVal val="#ppt_x"/>
                                          </p:val>
                                        </p:tav>
                                      </p:tavLst>
                                    </p:anim>
                                    <p:anim calcmode="lin" valueType="num">
                                      <p:cBhvr>
                                        <p:cTn id="177" dur="1000" fill="hold"/>
                                        <p:tgtEl>
                                          <p:spTgt spid="44"/>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1000"/>
                                        <p:tgtEl>
                                          <p:spTgt spid="45"/>
                                        </p:tgtEl>
                                      </p:cBhvr>
                                    </p:animEffect>
                                    <p:anim calcmode="lin" valueType="num">
                                      <p:cBhvr>
                                        <p:cTn id="181" dur="1000" fill="hold"/>
                                        <p:tgtEl>
                                          <p:spTgt spid="45"/>
                                        </p:tgtEl>
                                        <p:attrNameLst>
                                          <p:attrName>ppt_x</p:attrName>
                                        </p:attrNameLst>
                                      </p:cBhvr>
                                      <p:tavLst>
                                        <p:tav tm="0">
                                          <p:val>
                                            <p:strVal val="#ppt_x"/>
                                          </p:val>
                                        </p:tav>
                                        <p:tav tm="100000">
                                          <p:val>
                                            <p:strVal val="#ppt_x"/>
                                          </p:val>
                                        </p:tav>
                                      </p:tavLst>
                                    </p:anim>
                                    <p:anim calcmode="lin" valueType="num">
                                      <p:cBhvr>
                                        <p:cTn id="18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58"/>
                                        </p:tgtEl>
                                        <p:attrNameLst>
                                          <p:attrName>style.visibility</p:attrName>
                                        </p:attrNameLst>
                                      </p:cBhvr>
                                      <p:to>
                                        <p:strVal val="visible"/>
                                      </p:to>
                                    </p:set>
                                    <p:animEffect transition="in" filter="fade">
                                      <p:cBhvr>
                                        <p:cTn id="187" dur="1000"/>
                                        <p:tgtEl>
                                          <p:spTgt spid="58"/>
                                        </p:tgtEl>
                                      </p:cBhvr>
                                    </p:animEffect>
                                    <p:anim calcmode="lin" valueType="num">
                                      <p:cBhvr>
                                        <p:cTn id="188" dur="1000" fill="hold"/>
                                        <p:tgtEl>
                                          <p:spTgt spid="58"/>
                                        </p:tgtEl>
                                        <p:attrNameLst>
                                          <p:attrName>ppt_x</p:attrName>
                                        </p:attrNameLst>
                                      </p:cBhvr>
                                      <p:tavLst>
                                        <p:tav tm="0">
                                          <p:val>
                                            <p:strVal val="#ppt_x"/>
                                          </p:val>
                                        </p:tav>
                                        <p:tav tm="100000">
                                          <p:val>
                                            <p:strVal val="#ppt_x"/>
                                          </p:val>
                                        </p:tav>
                                      </p:tavLst>
                                    </p:anim>
                                    <p:anim calcmode="lin" valueType="num">
                                      <p:cBhvr>
                                        <p:cTn id="18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42" presetClass="entr" presetSubtype="0" fill="hold" grpId="0" nodeType="clickEffect">
                                  <p:stCondLst>
                                    <p:cond delay="0"/>
                                  </p:stCondLst>
                                  <p:childTnLst>
                                    <p:set>
                                      <p:cBhvr>
                                        <p:cTn id="193" dur="1" fill="hold">
                                          <p:stCondLst>
                                            <p:cond delay="0"/>
                                          </p:stCondLst>
                                        </p:cTn>
                                        <p:tgtEl>
                                          <p:spTgt spid="49"/>
                                        </p:tgtEl>
                                        <p:attrNameLst>
                                          <p:attrName>style.visibility</p:attrName>
                                        </p:attrNameLst>
                                      </p:cBhvr>
                                      <p:to>
                                        <p:strVal val="visible"/>
                                      </p:to>
                                    </p:set>
                                    <p:animEffect transition="in" filter="fade">
                                      <p:cBhvr>
                                        <p:cTn id="194" dur="1000"/>
                                        <p:tgtEl>
                                          <p:spTgt spid="49"/>
                                        </p:tgtEl>
                                      </p:cBhvr>
                                    </p:animEffect>
                                    <p:anim calcmode="lin" valueType="num">
                                      <p:cBhvr>
                                        <p:cTn id="195" dur="1000" fill="hold"/>
                                        <p:tgtEl>
                                          <p:spTgt spid="49"/>
                                        </p:tgtEl>
                                        <p:attrNameLst>
                                          <p:attrName>ppt_x</p:attrName>
                                        </p:attrNameLst>
                                      </p:cBhvr>
                                      <p:tavLst>
                                        <p:tav tm="0">
                                          <p:val>
                                            <p:strVal val="#ppt_x"/>
                                          </p:val>
                                        </p:tav>
                                        <p:tav tm="100000">
                                          <p:val>
                                            <p:strVal val="#ppt_x"/>
                                          </p:val>
                                        </p:tav>
                                      </p:tavLst>
                                    </p:anim>
                                    <p:anim calcmode="lin" valueType="num">
                                      <p:cBhvr>
                                        <p:cTn id="196" dur="1000" fill="hold"/>
                                        <p:tgtEl>
                                          <p:spTgt spid="49"/>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fade">
                                      <p:cBhvr>
                                        <p:cTn id="199" dur="1000"/>
                                        <p:tgtEl>
                                          <p:spTgt spid="51"/>
                                        </p:tgtEl>
                                      </p:cBhvr>
                                    </p:animEffect>
                                    <p:anim calcmode="lin" valueType="num">
                                      <p:cBhvr>
                                        <p:cTn id="200" dur="1000" fill="hold"/>
                                        <p:tgtEl>
                                          <p:spTgt spid="51"/>
                                        </p:tgtEl>
                                        <p:attrNameLst>
                                          <p:attrName>ppt_x</p:attrName>
                                        </p:attrNameLst>
                                      </p:cBhvr>
                                      <p:tavLst>
                                        <p:tav tm="0">
                                          <p:val>
                                            <p:strVal val="#ppt_x"/>
                                          </p:val>
                                        </p:tav>
                                        <p:tav tm="100000">
                                          <p:val>
                                            <p:strVal val="#ppt_x"/>
                                          </p:val>
                                        </p:tav>
                                      </p:tavLst>
                                    </p:anim>
                                    <p:anim calcmode="lin" valueType="num">
                                      <p:cBhvr>
                                        <p:cTn id="201" dur="1000" fill="hold"/>
                                        <p:tgtEl>
                                          <p:spTgt spid="51"/>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fade">
                                      <p:cBhvr>
                                        <p:cTn id="204" dur="1000"/>
                                        <p:tgtEl>
                                          <p:spTgt spid="50"/>
                                        </p:tgtEl>
                                      </p:cBhvr>
                                    </p:animEffect>
                                    <p:anim calcmode="lin" valueType="num">
                                      <p:cBhvr>
                                        <p:cTn id="205" dur="1000" fill="hold"/>
                                        <p:tgtEl>
                                          <p:spTgt spid="50"/>
                                        </p:tgtEl>
                                        <p:attrNameLst>
                                          <p:attrName>ppt_x</p:attrName>
                                        </p:attrNameLst>
                                      </p:cBhvr>
                                      <p:tavLst>
                                        <p:tav tm="0">
                                          <p:val>
                                            <p:strVal val="#ppt_x"/>
                                          </p:val>
                                        </p:tav>
                                        <p:tav tm="100000">
                                          <p:val>
                                            <p:strVal val="#ppt_x"/>
                                          </p:val>
                                        </p:tav>
                                      </p:tavLst>
                                    </p:anim>
                                    <p:anim calcmode="lin" valueType="num">
                                      <p:cBhvr>
                                        <p:cTn id="20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grpId="0" nodeType="clickEffect">
                                  <p:stCondLst>
                                    <p:cond delay="0"/>
                                  </p:stCondLst>
                                  <p:childTnLst>
                                    <p:set>
                                      <p:cBhvr>
                                        <p:cTn id="210" dur="1" fill="hold">
                                          <p:stCondLst>
                                            <p:cond delay="0"/>
                                          </p:stCondLst>
                                        </p:cTn>
                                        <p:tgtEl>
                                          <p:spTgt spid="46"/>
                                        </p:tgtEl>
                                        <p:attrNameLst>
                                          <p:attrName>style.visibility</p:attrName>
                                        </p:attrNameLst>
                                      </p:cBhvr>
                                      <p:to>
                                        <p:strVal val="visible"/>
                                      </p:to>
                                    </p:set>
                                    <p:animEffect transition="in" filter="fade">
                                      <p:cBhvr>
                                        <p:cTn id="211" dur="1000"/>
                                        <p:tgtEl>
                                          <p:spTgt spid="46"/>
                                        </p:tgtEl>
                                      </p:cBhvr>
                                    </p:animEffect>
                                    <p:anim calcmode="lin" valueType="num">
                                      <p:cBhvr>
                                        <p:cTn id="212" dur="1000" fill="hold"/>
                                        <p:tgtEl>
                                          <p:spTgt spid="46"/>
                                        </p:tgtEl>
                                        <p:attrNameLst>
                                          <p:attrName>ppt_x</p:attrName>
                                        </p:attrNameLst>
                                      </p:cBhvr>
                                      <p:tavLst>
                                        <p:tav tm="0">
                                          <p:val>
                                            <p:strVal val="#ppt_x"/>
                                          </p:val>
                                        </p:tav>
                                        <p:tav tm="100000">
                                          <p:val>
                                            <p:strVal val="#ppt_x"/>
                                          </p:val>
                                        </p:tav>
                                      </p:tavLst>
                                    </p:anim>
                                    <p:anim calcmode="lin" valueType="num">
                                      <p:cBhvr>
                                        <p:cTn id="213" dur="1000" fill="hold"/>
                                        <p:tgtEl>
                                          <p:spTgt spid="46"/>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48"/>
                                        </p:tgtEl>
                                        <p:attrNameLst>
                                          <p:attrName>style.visibility</p:attrName>
                                        </p:attrNameLst>
                                      </p:cBhvr>
                                      <p:to>
                                        <p:strVal val="visible"/>
                                      </p:to>
                                    </p:set>
                                    <p:animEffect transition="in" filter="fade">
                                      <p:cBhvr>
                                        <p:cTn id="216" dur="1000"/>
                                        <p:tgtEl>
                                          <p:spTgt spid="48"/>
                                        </p:tgtEl>
                                      </p:cBhvr>
                                    </p:animEffect>
                                    <p:anim calcmode="lin" valueType="num">
                                      <p:cBhvr>
                                        <p:cTn id="217" dur="1000" fill="hold"/>
                                        <p:tgtEl>
                                          <p:spTgt spid="48"/>
                                        </p:tgtEl>
                                        <p:attrNameLst>
                                          <p:attrName>ppt_x</p:attrName>
                                        </p:attrNameLst>
                                      </p:cBhvr>
                                      <p:tavLst>
                                        <p:tav tm="0">
                                          <p:val>
                                            <p:strVal val="#ppt_x"/>
                                          </p:val>
                                        </p:tav>
                                        <p:tav tm="100000">
                                          <p:val>
                                            <p:strVal val="#ppt_x"/>
                                          </p:val>
                                        </p:tav>
                                      </p:tavLst>
                                    </p:anim>
                                    <p:anim calcmode="lin" valueType="num">
                                      <p:cBhvr>
                                        <p:cTn id="218" dur="1000" fill="hold"/>
                                        <p:tgtEl>
                                          <p:spTgt spid="48"/>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47"/>
                                        </p:tgtEl>
                                        <p:attrNameLst>
                                          <p:attrName>style.visibility</p:attrName>
                                        </p:attrNameLst>
                                      </p:cBhvr>
                                      <p:to>
                                        <p:strVal val="visible"/>
                                      </p:to>
                                    </p:set>
                                    <p:animEffect transition="in" filter="fade">
                                      <p:cBhvr>
                                        <p:cTn id="221" dur="1000"/>
                                        <p:tgtEl>
                                          <p:spTgt spid="47"/>
                                        </p:tgtEl>
                                      </p:cBhvr>
                                    </p:animEffect>
                                    <p:anim calcmode="lin" valueType="num">
                                      <p:cBhvr>
                                        <p:cTn id="222" dur="1000" fill="hold"/>
                                        <p:tgtEl>
                                          <p:spTgt spid="47"/>
                                        </p:tgtEl>
                                        <p:attrNameLst>
                                          <p:attrName>ppt_x</p:attrName>
                                        </p:attrNameLst>
                                      </p:cBhvr>
                                      <p:tavLst>
                                        <p:tav tm="0">
                                          <p:val>
                                            <p:strVal val="#ppt_x"/>
                                          </p:val>
                                        </p:tav>
                                        <p:tav tm="100000">
                                          <p:val>
                                            <p:strVal val="#ppt_x"/>
                                          </p:val>
                                        </p:tav>
                                      </p:tavLst>
                                    </p:anim>
                                    <p:anim calcmode="lin" valueType="num">
                                      <p:cBhvr>
                                        <p:cTn id="22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4" fill="hold">
                      <p:stCondLst>
                        <p:cond delay="indefinite"/>
                      </p:stCondLst>
                      <p:childTnLst>
                        <p:par>
                          <p:cTn id="225" fill="hold">
                            <p:stCondLst>
                              <p:cond delay="0"/>
                            </p:stCondLst>
                            <p:childTnLst>
                              <p:par>
                                <p:cTn id="226" presetID="42" presetClass="entr" presetSubtype="0" fill="hold" grpId="0" nodeType="clickEffect">
                                  <p:stCondLst>
                                    <p:cond delay="0"/>
                                  </p:stCondLst>
                                  <p:childTnLst>
                                    <p:set>
                                      <p:cBhvr>
                                        <p:cTn id="227" dur="1" fill="hold">
                                          <p:stCondLst>
                                            <p:cond delay="0"/>
                                          </p:stCondLst>
                                        </p:cTn>
                                        <p:tgtEl>
                                          <p:spTgt spid="53"/>
                                        </p:tgtEl>
                                        <p:attrNameLst>
                                          <p:attrName>style.visibility</p:attrName>
                                        </p:attrNameLst>
                                      </p:cBhvr>
                                      <p:to>
                                        <p:strVal val="visible"/>
                                      </p:to>
                                    </p:set>
                                    <p:animEffect transition="in" filter="fade">
                                      <p:cBhvr>
                                        <p:cTn id="228" dur="1000"/>
                                        <p:tgtEl>
                                          <p:spTgt spid="53"/>
                                        </p:tgtEl>
                                      </p:cBhvr>
                                    </p:animEffect>
                                    <p:anim calcmode="lin" valueType="num">
                                      <p:cBhvr>
                                        <p:cTn id="229" dur="1000" fill="hold"/>
                                        <p:tgtEl>
                                          <p:spTgt spid="53"/>
                                        </p:tgtEl>
                                        <p:attrNameLst>
                                          <p:attrName>ppt_x</p:attrName>
                                        </p:attrNameLst>
                                      </p:cBhvr>
                                      <p:tavLst>
                                        <p:tav tm="0">
                                          <p:val>
                                            <p:strVal val="#ppt_x"/>
                                          </p:val>
                                        </p:tav>
                                        <p:tav tm="100000">
                                          <p:val>
                                            <p:strVal val="#ppt_x"/>
                                          </p:val>
                                        </p:tav>
                                      </p:tavLst>
                                    </p:anim>
                                    <p:anim calcmode="lin" valueType="num">
                                      <p:cBhvr>
                                        <p:cTn id="230" dur="1000" fill="hold"/>
                                        <p:tgtEl>
                                          <p:spTgt spid="53"/>
                                        </p:tgtEl>
                                        <p:attrNameLst>
                                          <p:attrName>ppt_y</p:attrName>
                                        </p:attrNameLst>
                                      </p:cBhvr>
                                      <p:tavLst>
                                        <p:tav tm="0">
                                          <p:val>
                                            <p:strVal val="#ppt_y+.1"/>
                                          </p:val>
                                        </p:tav>
                                        <p:tav tm="100000">
                                          <p:val>
                                            <p:strVal val="#ppt_y"/>
                                          </p:val>
                                        </p:tav>
                                      </p:tavLst>
                                    </p:anim>
                                  </p:childTnLst>
                                </p:cTn>
                              </p:par>
                              <p:par>
                                <p:cTn id="231" presetID="42" presetClass="entr" presetSubtype="0" fill="hold" nodeType="withEffect">
                                  <p:stCondLst>
                                    <p:cond delay="0"/>
                                  </p:stCondLst>
                                  <p:childTnLst>
                                    <p:set>
                                      <p:cBhvr>
                                        <p:cTn id="232" dur="1" fill="hold">
                                          <p:stCondLst>
                                            <p:cond delay="0"/>
                                          </p:stCondLst>
                                        </p:cTn>
                                        <p:tgtEl>
                                          <p:spTgt spid="54"/>
                                        </p:tgtEl>
                                        <p:attrNameLst>
                                          <p:attrName>style.visibility</p:attrName>
                                        </p:attrNameLst>
                                      </p:cBhvr>
                                      <p:to>
                                        <p:strVal val="visible"/>
                                      </p:to>
                                    </p:set>
                                    <p:animEffect transition="in" filter="fade">
                                      <p:cBhvr>
                                        <p:cTn id="233" dur="1000"/>
                                        <p:tgtEl>
                                          <p:spTgt spid="54"/>
                                        </p:tgtEl>
                                      </p:cBhvr>
                                    </p:animEffect>
                                    <p:anim calcmode="lin" valueType="num">
                                      <p:cBhvr>
                                        <p:cTn id="234" dur="1000" fill="hold"/>
                                        <p:tgtEl>
                                          <p:spTgt spid="54"/>
                                        </p:tgtEl>
                                        <p:attrNameLst>
                                          <p:attrName>ppt_x</p:attrName>
                                        </p:attrNameLst>
                                      </p:cBhvr>
                                      <p:tavLst>
                                        <p:tav tm="0">
                                          <p:val>
                                            <p:strVal val="#ppt_x"/>
                                          </p:val>
                                        </p:tav>
                                        <p:tav tm="100000">
                                          <p:val>
                                            <p:strVal val="#ppt_x"/>
                                          </p:val>
                                        </p:tav>
                                      </p:tavLst>
                                    </p:anim>
                                    <p:anim calcmode="lin" valueType="num">
                                      <p:cBhvr>
                                        <p:cTn id="235" dur="1000" fill="hold"/>
                                        <p:tgtEl>
                                          <p:spTgt spid="54"/>
                                        </p:tgtEl>
                                        <p:attrNameLst>
                                          <p:attrName>ppt_y</p:attrName>
                                        </p:attrNameLst>
                                      </p:cBhvr>
                                      <p:tavLst>
                                        <p:tav tm="0">
                                          <p:val>
                                            <p:strVal val="#ppt_y+.1"/>
                                          </p:val>
                                        </p:tav>
                                        <p:tav tm="100000">
                                          <p:val>
                                            <p:strVal val="#ppt_y"/>
                                          </p:val>
                                        </p:tav>
                                      </p:tavLst>
                                    </p:anim>
                                  </p:childTnLst>
                                </p:cTn>
                              </p:par>
                              <p:par>
                                <p:cTn id="236" presetID="42" presetClass="entr" presetSubtype="0" fill="hold" grpId="0" nodeType="withEffect">
                                  <p:stCondLst>
                                    <p:cond delay="0"/>
                                  </p:stCondLst>
                                  <p:childTnLst>
                                    <p:set>
                                      <p:cBhvr>
                                        <p:cTn id="237" dur="1" fill="hold">
                                          <p:stCondLst>
                                            <p:cond delay="0"/>
                                          </p:stCondLst>
                                        </p:cTn>
                                        <p:tgtEl>
                                          <p:spTgt spid="52"/>
                                        </p:tgtEl>
                                        <p:attrNameLst>
                                          <p:attrName>style.visibility</p:attrName>
                                        </p:attrNameLst>
                                      </p:cBhvr>
                                      <p:to>
                                        <p:strVal val="visible"/>
                                      </p:to>
                                    </p:set>
                                    <p:animEffect transition="in" filter="fade">
                                      <p:cBhvr>
                                        <p:cTn id="238" dur="1000"/>
                                        <p:tgtEl>
                                          <p:spTgt spid="52"/>
                                        </p:tgtEl>
                                      </p:cBhvr>
                                    </p:animEffect>
                                    <p:anim calcmode="lin" valueType="num">
                                      <p:cBhvr>
                                        <p:cTn id="239" dur="1000" fill="hold"/>
                                        <p:tgtEl>
                                          <p:spTgt spid="52"/>
                                        </p:tgtEl>
                                        <p:attrNameLst>
                                          <p:attrName>ppt_x</p:attrName>
                                        </p:attrNameLst>
                                      </p:cBhvr>
                                      <p:tavLst>
                                        <p:tav tm="0">
                                          <p:val>
                                            <p:strVal val="#ppt_x"/>
                                          </p:val>
                                        </p:tav>
                                        <p:tav tm="100000">
                                          <p:val>
                                            <p:strVal val="#ppt_x"/>
                                          </p:val>
                                        </p:tav>
                                      </p:tavLst>
                                    </p:anim>
                                    <p:anim calcmode="lin" valueType="num">
                                      <p:cBhvr>
                                        <p:cTn id="24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42" presetClass="entr" presetSubtype="0" fill="hold" grpId="0" nodeType="clickEffect">
                                  <p:stCondLst>
                                    <p:cond delay="0"/>
                                  </p:stCondLst>
                                  <p:childTnLst>
                                    <p:set>
                                      <p:cBhvr>
                                        <p:cTn id="244" dur="1" fill="hold">
                                          <p:stCondLst>
                                            <p:cond delay="0"/>
                                          </p:stCondLst>
                                        </p:cTn>
                                        <p:tgtEl>
                                          <p:spTgt spid="59"/>
                                        </p:tgtEl>
                                        <p:attrNameLst>
                                          <p:attrName>style.visibility</p:attrName>
                                        </p:attrNameLst>
                                      </p:cBhvr>
                                      <p:to>
                                        <p:strVal val="visible"/>
                                      </p:to>
                                    </p:set>
                                    <p:animEffect transition="in" filter="fade">
                                      <p:cBhvr>
                                        <p:cTn id="245" dur="1000"/>
                                        <p:tgtEl>
                                          <p:spTgt spid="59"/>
                                        </p:tgtEl>
                                      </p:cBhvr>
                                    </p:animEffect>
                                    <p:anim calcmode="lin" valueType="num">
                                      <p:cBhvr>
                                        <p:cTn id="246" dur="1000" fill="hold"/>
                                        <p:tgtEl>
                                          <p:spTgt spid="59"/>
                                        </p:tgtEl>
                                        <p:attrNameLst>
                                          <p:attrName>ppt_x</p:attrName>
                                        </p:attrNameLst>
                                      </p:cBhvr>
                                      <p:tavLst>
                                        <p:tav tm="0">
                                          <p:val>
                                            <p:strVal val="#ppt_x"/>
                                          </p:val>
                                        </p:tav>
                                        <p:tav tm="100000">
                                          <p:val>
                                            <p:strVal val="#ppt_x"/>
                                          </p:val>
                                        </p:tav>
                                      </p:tavLst>
                                    </p:anim>
                                    <p:anim calcmode="lin" valueType="num">
                                      <p:cBhvr>
                                        <p:cTn id="247" dur="1000" fill="hold"/>
                                        <p:tgtEl>
                                          <p:spTgt spid="59"/>
                                        </p:tgtEl>
                                        <p:attrNameLst>
                                          <p:attrName>ppt_y</p:attrName>
                                        </p:attrNameLst>
                                      </p:cBhvr>
                                      <p:tavLst>
                                        <p:tav tm="0">
                                          <p:val>
                                            <p:strVal val="#ppt_y+.1"/>
                                          </p:val>
                                        </p:tav>
                                        <p:tav tm="100000">
                                          <p:val>
                                            <p:strVal val="#ppt_y"/>
                                          </p:val>
                                        </p:tav>
                                      </p:tavLst>
                                    </p:anim>
                                  </p:childTnLst>
                                </p:cTn>
                              </p:par>
                              <p:par>
                                <p:cTn id="248" presetID="42" presetClass="entr" presetSubtype="0" fill="hold" nodeType="withEffect">
                                  <p:stCondLst>
                                    <p:cond delay="0"/>
                                  </p:stCondLst>
                                  <p:childTnLst>
                                    <p:set>
                                      <p:cBhvr>
                                        <p:cTn id="249" dur="1" fill="hold">
                                          <p:stCondLst>
                                            <p:cond delay="0"/>
                                          </p:stCondLst>
                                        </p:cTn>
                                        <p:tgtEl>
                                          <p:spTgt spid="60"/>
                                        </p:tgtEl>
                                        <p:attrNameLst>
                                          <p:attrName>style.visibility</p:attrName>
                                        </p:attrNameLst>
                                      </p:cBhvr>
                                      <p:to>
                                        <p:strVal val="visible"/>
                                      </p:to>
                                    </p:set>
                                    <p:animEffect transition="in" filter="fade">
                                      <p:cBhvr>
                                        <p:cTn id="250" dur="1000"/>
                                        <p:tgtEl>
                                          <p:spTgt spid="60"/>
                                        </p:tgtEl>
                                      </p:cBhvr>
                                    </p:animEffect>
                                    <p:anim calcmode="lin" valueType="num">
                                      <p:cBhvr>
                                        <p:cTn id="251" dur="1000" fill="hold"/>
                                        <p:tgtEl>
                                          <p:spTgt spid="60"/>
                                        </p:tgtEl>
                                        <p:attrNameLst>
                                          <p:attrName>ppt_x</p:attrName>
                                        </p:attrNameLst>
                                      </p:cBhvr>
                                      <p:tavLst>
                                        <p:tav tm="0">
                                          <p:val>
                                            <p:strVal val="#ppt_x"/>
                                          </p:val>
                                        </p:tav>
                                        <p:tav tm="100000">
                                          <p:val>
                                            <p:strVal val="#ppt_x"/>
                                          </p:val>
                                        </p:tav>
                                      </p:tavLst>
                                    </p:anim>
                                    <p:anim calcmode="lin" valueType="num">
                                      <p:cBhvr>
                                        <p:cTn id="252" dur="1000" fill="hold"/>
                                        <p:tgtEl>
                                          <p:spTgt spid="60"/>
                                        </p:tgtEl>
                                        <p:attrNameLst>
                                          <p:attrName>ppt_y</p:attrName>
                                        </p:attrNameLst>
                                      </p:cBhvr>
                                      <p:tavLst>
                                        <p:tav tm="0">
                                          <p:val>
                                            <p:strVal val="#ppt_y+.1"/>
                                          </p:val>
                                        </p:tav>
                                        <p:tav tm="100000">
                                          <p:val>
                                            <p:strVal val="#ppt_y"/>
                                          </p:val>
                                        </p:tav>
                                      </p:tavLst>
                                    </p:anim>
                                  </p:childTnLst>
                                </p:cTn>
                              </p:par>
                              <p:par>
                                <p:cTn id="253" presetID="42" presetClass="entr" presetSubtype="0" fill="hold" grpId="0" nodeType="withEffect">
                                  <p:stCondLst>
                                    <p:cond delay="0"/>
                                  </p:stCondLst>
                                  <p:childTnLst>
                                    <p:set>
                                      <p:cBhvr>
                                        <p:cTn id="254" dur="1" fill="hold">
                                          <p:stCondLst>
                                            <p:cond delay="0"/>
                                          </p:stCondLst>
                                        </p:cTn>
                                        <p:tgtEl>
                                          <p:spTgt spid="61"/>
                                        </p:tgtEl>
                                        <p:attrNameLst>
                                          <p:attrName>style.visibility</p:attrName>
                                        </p:attrNameLst>
                                      </p:cBhvr>
                                      <p:to>
                                        <p:strVal val="visible"/>
                                      </p:to>
                                    </p:set>
                                    <p:animEffect transition="in" filter="fade">
                                      <p:cBhvr>
                                        <p:cTn id="255" dur="1000"/>
                                        <p:tgtEl>
                                          <p:spTgt spid="61"/>
                                        </p:tgtEl>
                                      </p:cBhvr>
                                    </p:animEffect>
                                    <p:anim calcmode="lin" valueType="num">
                                      <p:cBhvr>
                                        <p:cTn id="256" dur="1000" fill="hold"/>
                                        <p:tgtEl>
                                          <p:spTgt spid="61"/>
                                        </p:tgtEl>
                                        <p:attrNameLst>
                                          <p:attrName>ppt_x</p:attrName>
                                        </p:attrNameLst>
                                      </p:cBhvr>
                                      <p:tavLst>
                                        <p:tav tm="0">
                                          <p:val>
                                            <p:strVal val="#ppt_x"/>
                                          </p:val>
                                        </p:tav>
                                        <p:tav tm="100000">
                                          <p:val>
                                            <p:strVal val="#ppt_x"/>
                                          </p:val>
                                        </p:tav>
                                      </p:tavLst>
                                    </p:anim>
                                    <p:anim calcmode="lin" valueType="num">
                                      <p:cBhvr>
                                        <p:cTn id="257"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42" presetClass="entr" presetSubtype="0" fill="hold" grpId="0" nodeType="clickEffect">
                                  <p:stCondLst>
                                    <p:cond delay="0"/>
                                  </p:stCondLst>
                                  <p:childTnLst>
                                    <p:set>
                                      <p:cBhvr>
                                        <p:cTn id="261" dur="1" fill="hold">
                                          <p:stCondLst>
                                            <p:cond delay="0"/>
                                          </p:stCondLst>
                                        </p:cTn>
                                        <p:tgtEl>
                                          <p:spTgt spid="55"/>
                                        </p:tgtEl>
                                        <p:attrNameLst>
                                          <p:attrName>style.visibility</p:attrName>
                                        </p:attrNameLst>
                                      </p:cBhvr>
                                      <p:to>
                                        <p:strVal val="visible"/>
                                      </p:to>
                                    </p:set>
                                    <p:animEffect transition="in" filter="fade">
                                      <p:cBhvr>
                                        <p:cTn id="262" dur="1000"/>
                                        <p:tgtEl>
                                          <p:spTgt spid="55"/>
                                        </p:tgtEl>
                                      </p:cBhvr>
                                    </p:animEffect>
                                    <p:anim calcmode="lin" valueType="num">
                                      <p:cBhvr>
                                        <p:cTn id="263" dur="1000" fill="hold"/>
                                        <p:tgtEl>
                                          <p:spTgt spid="55"/>
                                        </p:tgtEl>
                                        <p:attrNameLst>
                                          <p:attrName>ppt_x</p:attrName>
                                        </p:attrNameLst>
                                      </p:cBhvr>
                                      <p:tavLst>
                                        <p:tav tm="0">
                                          <p:val>
                                            <p:strVal val="#ppt_x"/>
                                          </p:val>
                                        </p:tav>
                                        <p:tav tm="100000">
                                          <p:val>
                                            <p:strVal val="#ppt_x"/>
                                          </p:val>
                                        </p:tav>
                                      </p:tavLst>
                                    </p:anim>
                                    <p:anim calcmode="lin" valueType="num">
                                      <p:cBhvr>
                                        <p:cTn id="264" dur="1000" fill="hold"/>
                                        <p:tgtEl>
                                          <p:spTgt spid="55"/>
                                        </p:tgtEl>
                                        <p:attrNameLst>
                                          <p:attrName>ppt_y</p:attrName>
                                        </p:attrNameLst>
                                      </p:cBhvr>
                                      <p:tavLst>
                                        <p:tav tm="0">
                                          <p:val>
                                            <p:strVal val="#ppt_y+.1"/>
                                          </p:val>
                                        </p:tav>
                                        <p:tav tm="100000">
                                          <p:val>
                                            <p:strVal val="#ppt_y"/>
                                          </p:val>
                                        </p:tav>
                                      </p:tavLst>
                                    </p:anim>
                                  </p:childTnLst>
                                </p:cTn>
                              </p:par>
                              <p:par>
                                <p:cTn id="265" presetID="42" presetClass="entr" presetSubtype="0" fill="hold" nodeType="withEffect">
                                  <p:stCondLst>
                                    <p:cond delay="0"/>
                                  </p:stCondLst>
                                  <p:childTnLst>
                                    <p:set>
                                      <p:cBhvr>
                                        <p:cTn id="266" dur="1" fill="hold">
                                          <p:stCondLst>
                                            <p:cond delay="0"/>
                                          </p:stCondLst>
                                        </p:cTn>
                                        <p:tgtEl>
                                          <p:spTgt spid="57"/>
                                        </p:tgtEl>
                                        <p:attrNameLst>
                                          <p:attrName>style.visibility</p:attrName>
                                        </p:attrNameLst>
                                      </p:cBhvr>
                                      <p:to>
                                        <p:strVal val="visible"/>
                                      </p:to>
                                    </p:set>
                                    <p:animEffect transition="in" filter="fade">
                                      <p:cBhvr>
                                        <p:cTn id="267" dur="1000"/>
                                        <p:tgtEl>
                                          <p:spTgt spid="57"/>
                                        </p:tgtEl>
                                      </p:cBhvr>
                                    </p:animEffect>
                                    <p:anim calcmode="lin" valueType="num">
                                      <p:cBhvr>
                                        <p:cTn id="268" dur="1000" fill="hold"/>
                                        <p:tgtEl>
                                          <p:spTgt spid="57"/>
                                        </p:tgtEl>
                                        <p:attrNameLst>
                                          <p:attrName>ppt_x</p:attrName>
                                        </p:attrNameLst>
                                      </p:cBhvr>
                                      <p:tavLst>
                                        <p:tav tm="0">
                                          <p:val>
                                            <p:strVal val="#ppt_x"/>
                                          </p:val>
                                        </p:tav>
                                        <p:tav tm="100000">
                                          <p:val>
                                            <p:strVal val="#ppt_x"/>
                                          </p:val>
                                        </p:tav>
                                      </p:tavLst>
                                    </p:anim>
                                    <p:anim calcmode="lin" valueType="num">
                                      <p:cBhvr>
                                        <p:cTn id="269" dur="1000" fill="hold"/>
                                        <p:tgtEl>
                                          <p:spTgt spid="57"/>
                                        </p:tgtEl>
                                        <p:attrNameLst>
                                          <p:attrName>ppt_y</p:attrName>
                                        </p:attrNameLst>
                                      </p:cBhvr>
                                      <p:tavLst>
                                        <p:tav tm="0">
                                          <p:val>
                                            <p:strVal val="#ppt_y+.1"/>
                                          </p:val>
                                        </p:tav>
                                        <p:tav tm="100000">
                                          <p:val>
                                            <p:strVal val="#ppt_y"/>
                                          </p:val>
                                        </p:tav>
                                      </p:tavLst>
                                    </p:anim>
                                  </p:childTnLst>
                                </p:cTn>
                              </p:par>
                              <p:par>
                                <p:cTn id="270" presetID="42" presetClass="entr" presetSubtype="0" fill="hold" grpId="0" nodeType="withEffect">
                                  <p:stCondLst>
                                    <p:cond delay="0"/>
                                  </p:stCondLst>
                                  <p:childTnLst>
                                    <p:set>
                                      <p:cBhvr>
                                        <p:cTn id="271" dur="1" fill="hold">
                                          <p:stCondLst>
                                            <p:cond delay="0"/>
                                          </p:stCondLst>
                                        </p:cTn>
                                        <p:tgtEl>
                                          <p:spTgt spid="56"/>
                                        </p:tgtEl>
                                        <p:attrNameLst>
                                          <p:attrName>style.visibility</p:attrName>
                                        </p:attrNameLst>
                                      </p:cBhvr>
                                      <p:to>
                                        <p:strVal val="visible"/>
                                      </p:to>
                                    </p:set>
                                    <p:animEffect transition="in" filter="fade">
                                      <p:cBhvr>
                                        <p:cTn id="272" dur="1000"/>
                                        <p:tgtEl>
                                          <p:spTgt spid="56"/>
                                        </p:tgtEl>
                                      </p:cBhvr>
                                    </p:animEffect>
                                    <p:anim calcmode="lin" valueType="num">
                                      <p:cBhvr>
                                        <p:cTn id="273" dur="1000" fill="hold"/>
                                        <p:tgtEl>
                                          <p:spTgt spid="56"/>
                                        </p:tgtEl>
                                        <p:attrNameLst>
                                          <p:attrName>ppt_x</p:attrName>
                                        </p:attrNameLst>
                                      </p:cBhvr>
                                      <p:tavLst>
                                        <p:tav tm="0">
                                          <p:val>
                                            <p:strVal val="#ppt_x"/>
                                          </p:val>
                                        </p:tav>
                                        <p:tav tm="100000">
                                          <p:val>
                                            <p:strVal val="#ppt_x"/>
                                          </p:val>
                                        </p:tav>
                                      </p:tavLst>
                                    </p:anim>
                                    <p:anim calcmode="lin" valueType="num">
                                      <p:cBhvr>
                                        <p:cTn id="27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42" presetClass="entr" presetSubtype="0" fill="hold" grpId="0" nodeType="clickEffect">
                                  <p:stCondLst>
                                    <p:cond delay="0"/>
                                  </p:stCondLst>
                                  <p:childTnLst>
                                    <p:set>
                                      <p:cBhvr>
                                        <p:cTn id="278" dur="1" fill="hold">
                                          <p:stCondLst>
                                            <p:cond delay="0"/>
                                          </p:stCondLst>
                                        </p:cTn>
                                        <p:tgtEl>
                                          <p:spTgt spid="62"/>
                                        </p:tgtEl>
                                        <p:attrNameLst>
                                          <p:attrName>style.visibility</p:attrName>
                                        </p:attrNameLst>
                                      </p:cBhvr>
                                      <p:to>
                                        <p:strVal val="visible"/>
                                      </p:to>
                                    </p:set>
                                    <p:animEffect transition="in" filter="fade">
                                      <p:cBhvr>
                                        <p:cTn id="279" dur="1000"/>
                                        <p:tgtEl>
                                          <p:spTgt spid="62"/>
                                        </p:tgtEl>
                                      </p:cBhvr>
                                    </p:animEffect>
                                    <p:anim calcmode="lin" valueType="num">
                                      <p:cBhvr>
                                        <p:cTn id="280" dur="1000" fill="hold"/>
                                        <p:tgtEl>
                                          <p:spTgt spid="62"/>
                                        </p:tgtEl>
                                        <p:attrNameLst>
                                          <p:attrName>ppt_x</p:attrName>
                                        </p:attrNameLst>
                                      </p:cBhvr>
                                      <p:tavLst>
                                        <p:tav tm="0">
                                          <p:val>
                                            <p:strVal val="#ppt_x"/>
                                          </p:val>
                                        </p:tav>
                                        <p:tav tm="100000">
                                          <p:val>
                                            <p:strVal val="#ppt_x"/>
                                          </p:val>
                                        </p:tav>
                                      </p:tavLst>
                                    </p:anim>
                                    <p:anim calcmode="lin" valueType="num">
                                      <p:cBhvr>
                                        <p:cTn id="28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82" fill="hold">
                      <p:stCondLst>
                        <p:cond delay="indefinite"/>
                      </p:stCondLst>
                      <p:childTnLst>
                        <p:par>
                          <p:cTn id="283" fill="hold">
                            <p:stCondLst>
                              <p:cond delay="0"/>
                            </p:stCondLst>
                            <p:childTnLst>
                              <p:par>
                                <p:cTn id="284" presetID="42" presetClass="entr" presetSubtype="0" fill="hold" nodeType="clickEffect">
                                  <p:stCondLst>
                                    <p:cond delay="0"/>
                                  </p:stCondLst>
                                  <p:childTnLst>
                                    <p:set>
                                      <p:cBhvr>
                                        <p:cTn id="285" dur="1" fill="hold">
                                          <p:stCondLst>
                                            <p:cond delay="0"/>
                                          </p:stCondLst>
                                        </p:cTn>
                                        <p:tgtEl>
                                          <p:spTgt spid="65"/>
                                        </p:tgtEl>
                                        <p:attrNameLst>
                                          <p:attrName>style.visibility</p:attrName>
                                        </p:attrNameLst>
                                      </p:cBhvr>
                                      <p:to>
                                        <p:strVal val="visible"/>
                                      </p:to>
                                    </p:set>
                                    <p:animEffect transition="in" filter="fade">
                                      <p:cBhvr>
                                        <p:cTn id="286" dur="1000"/>
                                        <p:tgtEl>
                                          <p:spTgt spid="65"/>
                                        </p:tgtEl>
                                      </p:cBhvr>
                                    </p:animEffect>
                                    <p:anim calcmode="lin" valueType="num">
                                      <p:cBhvr>
                                        <p:cTn id="287" dur="1000" fill="hold"/>
                                        <p:tgtEl>
                                          <p:spTgt spid="65"/>
                                        </p:tgtEl>
                                        <p:attrNameLst>
                                          <p:attrName>ppt_x</p:attrName>
                                        </p:attrNameLst>
                                      </p:cBhvr>
                                      <p:tavLst>
                                        <p:tav tm="0">
                                          <p:val>
                                            <p:strVal val="#ppt_x"/>
                                          </p:val>
                                        </p:tav>
                                        <p:tav tm="100000">
                                          <p:val>
                                            <p:strVal val="#ppt_x"/>
                                          </p:val>
                                        </p:tav>
                                      </p:tavLst>
                                    </p:anim>
                                    <p:anim calcmode="lin" valueType="num">
                                      <p:cBhvr>
                                        <p:cTn id="288" dur="1000" fill="hold"/>
                                        <p:tgtEl>
                                          <p:spTgt spid="65"/>
                                        </p:tgtEl>
                                        <p:attrNameLst>
                                          <p:attrName>ppt_y</p:attrName>
                                        </p:attrNameLst>
                                      </p:cBhvr>
                                      <p:tavLst>
                                        <p:tav tm="0">
                                          <p:val>
                                            <p:strVal val="#ppt_y+.1"/>
                                          </p:val>
                                        </p:tav>
                                        <p:tav tm="100000">
                                          <p:val>
                                            <p:strVal val="#ppt_y"/>
                                          </p:val>
                                        </p:tav>
                                      </p:tavLst>
                                    </p:anim>
                                  </p:childTnLst>
                                </p:cTn>
                              </p:par>
                              <p:par>
                                <p:cTn id="289" presetID="42" presetClass="entr" presetSubtype="0" fill="hold" grpId="0" nodeType="withEffect">
                                  <p:stCondLst>
                                    <p:cond delay="0"/>
                                  </p:stCondLst>
                                  <p:childTnLst>
                                    <p:set>
                                      <p:cBhvr>
                                        <p:cTn id="290" dur="1" fill="hold">
                                          <p:stCondLst>
                                            <p:cond delay="0"/>
                                          </p:stCondLst>
                                        </p:cTn>
                                        <p:tgtEl>
                                          <p:spTgt spid="63"/>
                                        </p:tgtEl>
                                        <p:attrNameLst>
                                          <p:attrName>style.visibility</p:attrName>
                                        </p:attrNameLst>
                                      </p:cBhvr>
                                      <p:to>
                                        <p:strVal val="visible"/>
                                      </p:to>
                                    </p:set>
                                    <p:animEffect transition="in" filter="fade">
                                      <p:cBhvr>
                                        <p:cTn id="291" dur="1000"/>
                                        <p:tgtEl>
                                          <p:spTgt spid="63"/>
                                        </p:tgtEl>
                                      </p:cBhvr>
                                    </p:animEffect>
                                    <p:anim calcmode="lin" valueType="num">
                                      <p:cBhvr>
                                        <p:cTn id="292" dur="1000" fill="hold"/>
                                        <p:tgtEl>
                                          <p:spTgt spid="63"/>
                                        </p:tgtEl>
                                        <p:attrNameLst>
                                          <p:attrName>ppt_x</p:attrName>
                                        </p:attrNameLst>
                                      </p:cBhvr>
                                      <p:tavLst>
                                        <p:tav tm="0">
                                          <p:val>
                                            <p:strVal val="#ppt_x"/>
                                          </p:val>
                                        </p:tav>
                                        <p:tav tm="100000">
                                          <p:val>
                                            <p:strVal val="#ppt_x"/>
                                          </p:val>
                                        </p:tav>
                                      </p:tavLst>
                                    </p:anim>
                                    <p:anim calcmode="lin" valueType="num">
                                      <p:cBhvr>
                                        <p:cTn id="293" dur="1000" fill="hold"/>
                                        <p:tgtEl>
                                          <p:spTgt spid="63"/>
                                        </p:tgtEl>
                                        <p:attrNameLst>
                                          <p:attrName>ppt_y</p:attrName>
                                        </p:attrNameLst>
                                      </p:cBhvr>
                                      <p:tavLst>
                                        <p:tav tm="0">
                                          <p:val>
                                            <p:strVal val="#ppt_y+.1"/>
                                          </p:val>
                                        </p:tav>
                                        <p:tav tm="100000">
                                          <p:val>
                                            <p:strVal val="#ppt_y"/>
                                          </p:val>
                                        </p:tav>
                                      </p:tavLst>
                                    </p:anim>
                                  </p:childTnLst>
                                </p:cTn>
                              </p:par>
                              <p:par>
                                <p:cTn id="294" presetID="42" presetClass="entr" presetSubtype="0" fill="hold" grpId="0" nodeType="withEffect">
                                  <p:stCondLst>
                                    <p:cond delay="0"/>
                                  </p:stCondLst>
                                  <p:childTnLst>
                                    <p:set>
                                      <p:cBhvr>
                                        <p:cTn id="295" dur="1" fill="hold">
                                          <p:stCondLst>
                                            <p:cond delay="0"/>
                                          </p:stCondLst>
                                        </p:cTn>
                                        <p:tgtEl>
                                          <p:spTgt spid="64"/>
                                        </p:tgtEl>
                                        <p:attrNameLst>
                                          <p:attrName>style.visibility</p:attrName>
                                        </p:attrNameLst>
                                      </p:cBhvr>
                                      <p:to>
                                        <p:strVal val="visible"/>
                                      </p:to>
                                    </p:set>
                                    <p:animEffect transition="in" filter="fade">
                                      <p:cBhvr>
                                        <p:cTn id="296" dur="1000"/>
                                        <p:tgtEl>
                                          <p:spTgt spid="64"/>
                                        </p:tgtEl>
                                      </p:cBhvr>
                                    </p:animEffect>
                                    <p:anim calcmode="lin" valueType="num">
                                      <p:cBhvr>
                                        <p:cTn id="297" dur="1000" fill="hold"/>
                                        <p:tgtEl>
                                          <p:spTgt spid="64"/>
                                        </p:tgtEl>
                                        <p:attrNameLst>
                                          <p:attrName>ppt_x</p:attrName>
                                        </p:attrNameLst>
                                      </p:cBhvr>
                                      <p:tavLst>
                                        <p:tav tm="0">
                                          <p:val>
                                            <p:strVal val="#ppt_x"/>
                                          </p:val>
                                        </p:tav>
                                        <p:tav tm="100000">
                                          <p:val>
                                            <p:strVal val="#ppt_x"/>
                                          </p:val>
                                        </p:tav>
                                      </p:tavLst>
                                    </p:anim>
                                    <p:anim calcmode="lin" valueType="num">
                                      <p:cBhvr>
                                        <p:cTn id="29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42" presetClass="entr" presetSubtype="0" fill="hold" grpId="0" nodeType="clickEffect">
                                  <p:stCondLst>
                                    <p:cond delay="0"/>
                                  </p:stCondLst>
                                  <p:childTnLst>
                                    <p:set>
                                      <p:cBhvr>
                                        <p:cTn id="302" dur="1" fill="hold">
                                          <p:stCondLst>
                                            <p:cond delay="0"/>
                                          </p:stCondLst>
                                        </p:cTn>
                                        <p:tgtEl>
                                          <p:spTgt spid="68"/>
                                        </p:tgtEl>
                                        <p:attrNameLst>
                                          <p:attrName>style.visibility</p:attrName>
                                        </p:attrNameLst>
                                      </p:cBhvr>
                                      <p:to>
                                        <p:strVal val="visible"/>
                                      </p:to>
                                    </p:set>
                                    <p:animEffect transition="in" filter="fade">
                                      <p:cBhvr>
                                        <p:cTn id="303" dur="1000"/>
                                        <p:tgtEl>
                                          <p:spTgt spid="68"/>
                                        </p:tgtEl>
                                      </p:cBhvr>
                                    </p:animEffect>
                                    <p:anim calcmode="lin" valueType="num">
                                      <p:cBhvr>
                                        <p:cTn id="304" dur="1000" fill="hold"/>
                                        <p:tgtEl>
                                          <p:spTgt spid="68"/>
                                        </p:tgtEl>
                                        <p:attrNameLst>
                                          <p:attrName>ppt_x</p:attrName>
                                        </p:attrNameLst>
                                      </p:cBhvr>
                                      <p:tavLst>
                                        <p:tav tm="0">
                                          <p:val>
                                            <p:strVal val="#ppt_x"/>
                                          </p:val>
                                        </p:tav>
                                        <p:tav tm="100000">
                                          <p:val>
                                            <p:strVal val="#ppt_x"/>
                                          </p:val>
                                        </p:tav>
                                      </p:tavLst>
                                    </p:anim>
                                    <p:anim calcmode="lin" valueType="num">
                                      <p:cBhvr>
                                        <p:cTn id="305" dur="1000" fill="hold"/>
                                        <p:tgtEl>
                                          <p:spTgt spid="68"/>
                                        </p:tgtEl>
                                        <p:attrNameLst>
                                          <p:attrName>ppt_y</p:attrName>
                                        </p:attrNameLst>
                                      </p:cBhvr>
                                      <p:tavLst>
                                        <p:tav tm="0">
                                          <p:val>
                                            <p:strVal val="#ppt_y+.1"/>
                                          </p:val>
                                        </p:tav>
                                        <p:tav tm="100000">
                                          <p:val>
                                            <p:strVal val="#ppt_y"/>
                                          </p:val>
                                        </p:tav>
                                      </p:tavLst>
                                    </p:anim>
                                  </p:childTnLst>
                                </p:cTn>
                              </p:par>
                              <p:par>
                                <p:cTn id="306" presetID="42" presetClass="entr" presetSubtype="0" fill="hold" nodeType="withEffect">
                                  <p:stCondLst>
                                    <p:cond delay="0"/>
                                  </p:stCondLst>
                                  <p:childTnLst>
                                    <p:set>
                                      <p:cBhvr>
                                        <p:cTn id="307" dur="1" fill="hold">
                                          <p:stCondLst>
                                            <p:cond delay="0"/>
                                          </p:stCondLst>
                                        </p:cTn>
                                        <p:tgtEl>
                                          <p:spTgt spid="67"/>
                                        </p:tgtEl>
                                        <p:attrNameLst>
                                          <p:attrName>style.visibility</p:attrName>
                                        </p:attrNameLst>
                                      </p:cBhvr>
                                      <p:to>
                                        <p:strVal val="visible"/>
                                      </p:to>
                                    </p:set>
                                    <p:animEffect transition="in" filter="fade">
                                      <p:cBhvr>
                                        <p:cTn id="308" dur="1000"/>
                                        <p:tgtEl>
                                          <p:spTgt spid="67"/>
                                        </p:tgtEl>
                                      </p:cBhvr>
                                    </p:animEffect>
                                    <p:anim calcmode="lin" valueType="num">
                                      <p:cBhvr>
                                        <p:cTn id="309" dur="1000" fill="hold"/>
                                        <p:tgtEl>
                                          <p:spTgt spid="67"/>
                                        </p:tgtEl>
                                        <p:attrNameLst>
                                          <p:attrName>ppt_x</p:attrName>
                                        </p:attrNameLst>
                                      </p:cBhvr>
                                      <p:tavLst>
                                        <p:tav tm="0">
                                          <p:val>
                                            <p:strVal val="#ppt_x"/>
                                          </p:val>
                                        </p:tav>
                                        <p:tav tm="100000">
                                          <p:val>
                                            <p:strVal val="#ppt_x"/>
                                          </p:val>
                                        </p:tav>
                                      </p:tavLst>
                                    </p:anim>
                                    <p:anim calcmode="lin" valueType="num">
                                      <p:cBhvr>
                                        <p:cTn id="310" dur="1000" fill="hold"/>
                                        <p:tgtEl>
                                          <p:spTgt spid="67"/>
                                        </p:tgtEl>
                                        <p:attrNameLst>
                                          <p:attrName>ppt_y</p:attrName>
                                        </p:attrNameLst>
                                      </p:cBhvr>
                                      <p:tavLst>
                                        <p:tav tm="0">
                                          <p:val>
                                            <p:strVal val="#ppt_y+.1"/>
                                          </p:val>
                                        </p:tav>
                                        <p:tav tm="100000">
                                          <p:val>
                                            <p:strVal val="#ppt_y"/>
                                          </p:val>
                                        </p:tav>
                                      </p:tavLst>
                                    </p:anim>
                                  </p:childTnLst>
                                </p:cTn>
                              </p:par>
                              <p:par>
                                <p:cTn id="311" presetID="42" presetClass="entr" presetSubtype="0" fill="hold" grpId="0" nodeType="withEffect">
                                  <p:stCondLst>
                                    <p:cond delay="0"/>
                                  </p:stCondLst>
                                  <p:childTnLst>
                                    <p:set>
                                      <p:cBhvr>
                                        <p:cTn id="312" dur="1" fill="hold">
                                          <p:stCondLst>
                                            <p:cond delay="0"/>
                                          </p:stCondLst>
                                        </p:cTn>
                                        <p:tgtEl>
                                          <p:spTgt spid="66"/>
                                        </p:tgtEl>
                                        <p:attrNameLst>
                                          <p:attrName>style.visibility</p:attrName>
                                        </p:attrNameLst>
                                      </p:cBhvr>
                                      <p:to>
                                        <p:strVal val="visible"/>
                                      </p:to>
                                    </p:set>
                                    <p:animEffect transition="in" filter="fade">
                                      <p:cBhvr>
                                        <p:cTn id="313" dur="1000"/>
                                        <p:tgtEl>
                                          <p:spTgt spid="66"/>
                                        </p:tgtEl>
                                      </p:cBhvr>
                                    </p:animEffect>
                                    <p:anim calcmode="lin" valueType="num">
                                      <p:cBhvr>
                                        <p:cTn id="314" dur="1000" fill="hold"/>
                                        <p:tgtEl>
                                          <p:spTgt spid="66"/>
                                        </p:tgtEl>
                                        <p:attrNameLst>
                                          <p:attrName>ppt_x</p:attrName>
                                        </p:attrNameLst>
                                      </p:cBhvr>
                                      <p:tavLst>
                                        <p:tav tm="0">
                                          <p:val>
                                            <p:strVal val="#ppt_x"/>
                                          </p:val>
                                        </p:tav>
                                        <p:tav tm="100000">
                                          <p:val>
                                            <p:strVal val="#ppt_x"/>
                                          </p:val>
                                        </p:tav>
                                      </p:tavLst>
                                    </p:anim>
                                    <p:anim calcmode="lin" valueType="num">
                                      <p:cBhvr>
                                        <p:cTn id="31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16" fill="hold">
                      <p:stCondLst>
                        <p:cond delay="indefinite"/>
                      </p:stCondLst>
                      <p:childTnLst>
                        <p:par>
                          <p:cTn id="317" fill="hold">
                            <p:stCondLst>
                              <p:cond delay="0"/>
                            </p:stCondLst>
                            <p:childTnLst>
                              <p:par>
                                <p:cTn id="318" presetID="42" presetClass="entr" presetSubtype="0" fill="hold" grpId="0" nodeType="clickEffect">
                                  <p:stCondLst>
                                    <p:cond delay="0"/>
                                  </p:stCondLst>
                                  <p:childTnLst>
                                    <p:set>
                                      <p:cBhvr>
                                        <p:cTn id="319" dur="1" fill="hold">
                                          <p:stCondLst>
                                            <p:cond delay="0"/>
                                          </p:stCondLst>
                                        </p:cTn>
                                        <p:tgtEl>
                                          <p:spTgt spid="71"/>
                                        </p:tgtEl>
                                        <p:attrNameLst>
                                          <p:attrName>style.visibility</p:attrName>
                                        </p:attrNameLst>
                                      </p:cBhvr>
                                      <p:to>
                                        <p:strVal val="visible"/>
                                      </p:to>
                                    </p:set>
                                    <p:animEffect transition="in" filter="fade">
                                      <p:cBhvr>
                                        <p:cTn id="320" dur="1000"/>
                                        <p:tgtEl>
                                          <p:spTgt spid="71"/>
                                        </p:tgtEl>
                                      </p:cBhvr>
                                    </p:animEffect>
                                    <p:anim calcmode="lin" valueType="num">
                                      <p:cBhvr>
                                        <p:cTn id="321" dur="1000" fill="hold"/>
                                        <p:tgtEl>
                                          <p:spTgt spid="71"/>
                                        </p:tgtEl>
                                        <p:attrNameLst>
                                          <p:attrName>ppt_x</p:attrName>
                                        </p:attrNameLst>
                                      </p:cBhvr>
                                      <p:tavLst>
                                        <p:tav tm="0">
                                          <p:val>
                                            <p:strVal val="#ppt_x"/>
                                          </p:val>
                                        </p:tav>
                                        <p:tav tm="100000">
                                          <p:val>
                                            <p:strVal val="#ppt_x"/>
                                          </p:val>
                                        </p:tav>
                                      </p:tavLst>
                                    </p:anim>
                                    <p:anim calcmode="lin" valueType="num">
                                      <p:cBhvr>
                                        <p:cTn id="322" dur="1000" fill="hold"/>
                                        <p:tgtEl>
                                          <p:spTgt spid="71"/>
                                        </p:tgtEl>
                                        <p:attrNameLst>
                                          <p:attrName>ppt_y</p:attrName>
                                        </p:attrNameLst>
                                      </p:cBhvr>
                                      <p:tavLst>
                                        <p:tav tm="0">
                                          <p:val>
                                            <p:strVal val="#ppt_y+.1"/>
                                          </p:val>
                                        </p:tav>
                                        <p:tav tm="100000">
                                          <p:val>
                                            <p:strVal val="#ppt_y"/>
                                          </p:val>
                                        </p:tav>
                                      </p:tavLst>
                                    </p:anim>
                                  </p:childTnLst>
                                </p:cTn>
                              </p:par>
                              <p:par>
                                <p:cTn id="323" presetID="42" presetClass="entr" presetSubtype="0" fill="hold" nodeType="withEffect">
                                  <p:stCondLst>
                                    <p:cond delay="0"/>
                                  </p:stCondLst>
                                  <p:childTnLst>
                                    <p:set>
                                      <p:cBhvr>
                                        <p:cTn id="324" dur="1" fill="hold">
                                          <p:stCondLst>
                                            <p:cond delay="0"/>
                                          </p:stCondLst>
                                        </p:cTn>
                                        <p:tgtEl>
                                          <p:spTgt spid="73"/>
                                        </p:tgtEl>
                                        <p:attrNameLst>
                                          <p:attrName>style.visibility</p:attrName>
                                        </p:attrNameLst>
                                      </p:cBhvr>
                                      <p:to>
                                        <p:strVal val="visible"/>
                                      </p:to>
                                    </p:set>
                                    <p:animEffect transition="in" filter="fade">
                                      <p:cBhvr>
                                        <p:cTn id="325" dur="1000"/>
                                        <p:tgtEl>
                                          <p:spTgt spid="73"/>
                                        </p:tgtEl>
                                      </p:cBhvr>
                                    </p:animEffect>
                                    <p:anim calcmode="lin" valueType="num">
                                      <p:cBhvr>
                                        <p:cTn id="326" dur="1000" fill="hold"/>
                                        <p:tgtEl>
                                          <p:spTgt spid="73"/>
                                        </p:tgtEl>
                                        <p:attrNameLst>
                                          <p:attrName>ppt_x</p:attrName>
                                        </p:attrNameLst>
                                      </p:cBhvr>
                                      <p:tavLst>
                                        <p:tav tm="0">
                                          <p:val>
                                            <p:strVal val="#ppt_x"/>
                                          </p:val>
                                        </p:tav>
                                        <p:tav tm="100000">
                                          <p:val>
                                            <p:strVal val="#ppt_x"/>
                                          </p:val>
                                        </p:tav>
                                      </p:tavLst>
                                    </p:anim>
                                    <p:anim calcmode="lin" valueType="num">
                                      <p:cBhvr>
                                        <p:cTn id="327" dur="1000" fill="hold"/>
                                        <p:tgtEl>
                                          <p:spTgt spid="73"/>
                                        </p:tgtEl>
                                        <p:attrNameLst>
                                          <p:attrName>ppt_y</p:attrName>
                                        </p:attrNameLst>
                                      </p:cBhvr>
                                      <p:tavLst>
                                        <p:tav tm="0">
                                          <p:val>
                                            <p:strVal val="#ppt_y+.1"/>
                                          </p:val>
                                        </p:tav>
                                        <p:tav tm="100000">
                                          <p:val>
                                            <p:strVal val="#ppt_y"/>
                                          </p:val>
                                        </p:tav>
                                      </p:tavLst>
                                    </p:anim>
                                  </p:childTnLst>
                                </p:cTn>
                              </p:par>
                              <p:par>
                                <p:cTn id="328" presetID="42" presetClass="entr" presetSubtype="0" fill="hold" grpId="0" nodeType="withEffect">
                                  <p:stCondLst>
                                    <p:cond delay="0"/>
                                  </p:stCondLst>
                                  <p:childTnLst>
                                    <p:set>
                                      <p:cBhvr>
                                        <p:cTn id="329" dur="1" fill="hold">
                                          <p:stCondLst>
                                            <p:cond delay="0"/>
                                          </p:stCondLst>
                                        </p:cTn>
                                        <p:tgtEl>
                                          <p:spTgt spid="72"/>
                                        </p:tgtEl>
                                        <p:attrNameLst>
                                          <p:attrName>style.visibility</p:attrName>
                                        </p:attrNameLst>
                                      </p:cBhvr>
                                      <p:to>
                                        <p:strVal val="visible"/>
                                      </p:to>
                                    </p:set>
                                    <p:animEffect transition="in" filter="fade">
                                      <p:cBhvr>
                                        <p:cTn id="330" dur="1000"/>
                                        <p:tgtEl>
                                          <p:spTgt spid="72"/>
                                        </p:tgtEl>
                                      </p:cBhvr>
                                    </p:animEffect>
                                    <p:anim calcmode="lin" valueType="num">
                                      <p:cBhvr>
                                        <p:cTn id="331" dur="1000" fill="hold"/>
                                        <p:tgtEl>
                                          <p:spTgt spid="72"/>
                                        </p:tgtEl>
                                        <p:attrNameLst>
                                          <p:attrName>ppt_x</p:attrName>
                                        </p:attrNameLst>
                                      </p:cBhvr>
                                      <p:tavLst>
                                        <p:tav tm="0">
                                          <p:val>
                                            <p:strVal val="#ppt_x"/>
                                          </p:val>
                                        </p:tav>
                                        <p:tav tm="100000">
                                          <p:val>
                                            <p:strVal val="#ppt_x"/>
                                          </p:val>
                                        </p:tav>
                                      </p:tavLst>
                                    </p:anim>
                                    <p:anim calcmode="lin" valueType="num">
                                      <p:cBhvr>
                                        <p:cTn id="332"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33" fill="hold">
                      <p:stCondLst>
                        <p:cond delay="indefinite"/>
                      </p:stCondLst>
                      <p:childTnLst>
                        <p:par>
                          <p:cTn id="334" fill="hold">
                            <p:stCondLst>
                              <p:cond delay="0"/>
                            </p:stCondLst>
                            <p:childTnLst>
                              <p:par>
                                <p:cTn id="335" presetID="42" presetClass="entr" presetSubtype="0" fill="hold" grpId="0" nodeType="clickEffect">
                                  <p:stCondLst>
                                    <p:cond delay="0"/>
                                  </p:stCondLst>
                                  <p:childTnLst>
                                    <p:set>
                                      <p:cBhvr>
                                        <p:cTn id="336" dur="1" fill="hold">
                                          <p:stCondLst>
                                            <p:cond delay="0"/>
                                          </p:stCondLst>
                                        </p:cTn>
                                        <p:tgtEl>
                                          <p:spTgt spid="74"/>
                                        </p:tgtEl>
                                        <p:attrNameLst>
                                          <p:attrName>style.visibility</p:attrName>
                                        </p:attrNameLst>
                                      </p:cBhvr>
                                      <p:to>
                                        <p:strVal val="visible"/>
                                      </p:to>
                                    </p:set>
                                    <p:animEffect transition="in" filter="fade">
                                      <p:cBhvr>
                                        <p:cTn id="337" dur="1000"/>
                                        <p:tgtEl>
                                          <p:spTgt spid="74"/>
                                        </p:tgtEl>
                                      </p:cBhvr>
                                    </p:animEffect>
                                    <p:anim calcmode="lin" valueType="num">
                                      <p:cBhvr>
                                        <p:cTn id="338" dur="1000" fill="hold"/>
                                        <p:tgtEl>
                                          <p:spTgt spid="74"/>
                                        </p:tgtEl>
                                        <p:attrNameLst>
                                          <p:attrName>ppt_x</p:attrName>
                                        </p:attrNameLst>
                                      </p:cBhvr>
                                      <p:tavLst>
                                        <p:tav tm="0">
                                          <p:val>
                                            <p:strVal val="#ppt_x"/>
                                          </p:val>
                                        </p:tav>
                                        <p:tav tm="100000">
                                          <p:val>
                                            <p:strVal val="#ppt_x"/>
                                          </p:val>
                                        </p:tav>
                                      </p:tavLst>
                                    </p:anim>
                                    <p:anim calcmode="lin" valueType="num">
                                      <p:cBhvr>
                                        <p:cTn id="339" dur="1000" fill="hold"/>
                                        <p:tgtEl>
                                          <p:spTgt spid="74"/>
                                        </p:tgtEl>
                                        <p:attrNameLst>
                                          <p:attrName>ppt_y</p:attrName>
                                        </p:attrNameLst>
                                      </p:cBhvr>
                                      <p:tavLst>
                                        <p:tav tm="0">
                                          <p:val>
                                            <p:strVal val="#ppt_y+.1"/>
                                          </p:val>
                                        </p:tav>
                                        <p:tav tm="100000">
                                          <p:val>
                                            <p:strVal val="#ppt_y"/>
                                          </p:val>
                                        </p:tav>
                                      </p:tavLst>
                                    </p:anim>
                                  </p:childTnLst>
                                </p:cTn>
                              </p:par>
                              <p:par>
                                <p:cTn id="340" presetID="42" presetClass="entr" presetSubtype="0" fill="hold" nodeType="withEffect">
                                  <p:stCondLst>
                                    <p:cond delay="0"/>
                                  </p:stCondLst>
                                  <p:childTnLst>
                                    <p:set>
                                      <p:cBhvr>
                                        <p:cTn id="341" dur="1" fill="hold">
                                          <p:stCondLst>
                                            <p:cond delay="0"/>
                                          </p:stCondLst>
                                        </p:cTn>
                                        <p:tgtEl>
                                          <p:spTgt spid="75"/>
                                        </p:tgtEl>
                                        <p:attrNameLst>
                                          <p:attrName>style.visibility</p:attrName>
                                        </p:attrNameLst>
                                      </p:cBhvr>
                                      <p:to>
                                        <p:strVal val="visible"/>
                                      </p:to>
                                    </p:set>
                                    <p:animEffect transition="in" filter="fade">
                                      <p:cBhvr>
                                        <p:cTn id="342" dur="1000"/>
                                        <p:tgtEl>
                                          <p:spTgt spid="75"/>
                                        </p:tgtEl>
                                      </p:cBhvr>
                                    </p:animEffect>
                                    <p:anim calcmode="lin" valueType="num">
                                      <p:cBhvr>
                                        <p:cTn id="343" dur="1000" fill="hold"/>
                                        <p:tgtEl>
                                          <p:spTgt spid="75"/>
                                        </p:tgtEl>
                                        <p:attrNameLst>
                                          <p:attrName>ppt_x</p:attrName>
                                        </p:attrNameLst>
                                      </p:cBhvr>
                                      <p:tavLst>
                                        <p:tav tm="0">
                                          <p:val>
                                            <p:strVal val="#ppt_x"/>
                                          </p:val>
                                        </p:tav>
                                        <p:tav tm="100000">
                                          <p:val>
                                            <p:strVal val="#ppt_x"/>
                                          </p:val>
                                        </p:tav>
                                      </p:tavLst>
                                    </p:anim>
                                    <p:anim calcmode="lin" valueType="num">
                                      <p:cBhvr>
                                        <p:cTn id="344" dur="1000" fill="hold"/>
                                        <p:tgtEl>
                                          <p:spTgt spid="75"/>
                                        </p:tgtEl>
                                        <p:attrNameLst>
                                          <p:attrName>ppt_y</p:attrName>
                                        </p:attrNameLst>
                                      </p:cBhvr>
                                      <p:tavLst>
                                        <p:tav tm="0">
                                          <p:val>
                                            <p:strVal val="#ppt_y+.1"/>
                                          </p:val>
                                        </p:tav>
                                        <p:tav tm="100000">
                                          <p:val>
                                            <p:strVal val="#ppt_y"/>
                                          </p:val>
                                        </p:tav>
                                      </p:tavLst>
                                    </p:anim>
                                  </p:childTnLst>
                                </p:cTn>
                              </p:par>
                              <p:par>
                                <p:cTn id="345" presetID="42" presetClass="entr" presetSubtype="0" fill="hold" grpId="0" nodeType="withEffect">
                                  <p:stCondLst>
                                    <p:cond delay="0"/>
                                  </p:stCondLst>
                                  <p:childTnLst>
                                    <p:set>
                                      <p:cBhvr>
                                        <p:cTn id="346" dur="1" fill="hold">
                                          <p:stCondLst>
                                            <p:cond delay="0"/>
                                          </p:stCondLst>
                                        </p:cTn>
                                        <p:tgtEl>
                                          <p:spTgt spid="76"/>
                                        </p:tgtEl>
                                        <p:attrNameLst>
                                          <p:attrName>style.visibility</p:attrName>
                                        </p:attrNameLst>
                                      </p:cBhvr>
                                      <p:to>
                                        <p:strVal val="visible"/>
                                      </p:to>
                                    </p:set>
                                    <p:animEffect transition="in" filter="fade">
                                      <p:cBhvr>
                                        <p:cTn id="347" dur="1000"/>
                                        <p:tgtEl>
                                          <p:spTgt spid="76"/>
                                        </p:tgtEl>
                                      </p:cBhvr>
                                    </p:animEffect>
                                    <p:anim calcmode="lin" valueType="num">
                                      <p:cBhvr>
                                        <p:cTn id="348" dur="1000" fill="hold"/>
                                        <p:tgtEl>
                                          <p:spTgt spid="76"/>
                                        </p:tgtEl>
                                        <p:attrNameLst>
                                          <p:attrName>ppt_x</p:attrName>
                                        </p:attrNameLst>
                                      </p:cBhvr>
                                      <p:tavLst>
                                        <p:tav tm="0">
                                          <p:val>
                                            <p:strVal val="#ppt_x"/>
                                          </p:val>
                                        </p:tav>
                                        <p:tav tm="100000">
                                          <p:val>
                                            <p:strVal val="#ppt_x"/>
                                          </p:val>
                                        </p:tav>
                                      </p:tavLst>
                                    </p:anim>
                                    <p:anim calcmode="lin" valueType="num">
                                      <p:cBhvr>
                                        <p:cTn id="34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50" fill="hold">
                      <p:stCondLst>
                        <p:cond delay="indefinite"/>
                      </p:stCondLst>
                      <p:childTnLst>
                        <p:par>
                          <p:cTn id="351" fill="hold">
                            <p:stCondLst>
                              <p:cond delay="0"/>
                            </p:stCondLst>
                            <p:childTnLst>
                              <p:par>
                                <p:cTn id="352" presetID="42" presetClass="entr" presetSubtype="0" fill="hold" grpId="0" nodeType="clickEffect">
                                  <p:stCondLst>
                                    <p:cond delay="0"/>
                                  </p:stCondLst>
                                  <p:childTnLst>
                                    <p:set>
                                      <p:cBhvr>
                                        <p:cTn id="353" dur="1" fill="hold">
                                          <p:stCondLst>
                                            <p:cond delay="0"/>
                                          </p:stCondLst>
                                        </p:cTn>
                                        <p:tgtEl>
                                          <p:spTgt spid="77"/>
                                        </p:tgtEl>
                                        <p:attrNameLst>
                                          <p:attrName>style.visibility</p:attrName>
                                        </p:attrNameLst>
                                      </p:cBhvr>
                                      <p:to>
                                        <p:strVal val="visible"/>
                                      </p:to>
                                    </p:set>
                                    <p:animEffect transition="in" filter="fade">
                                      <p:cBhvr>
                                        <p:cTn id="354" dur="1000"/>
                                        <p:tgtEl>
                                          <p:spTgt spid="77"/>
                                        </p:tgtEl>
                                      </p:cBhvr>
                                    </p:animEffect>
                                    <p:anim calcmode="lin" valueType="num">
                                      <p:cBhvr>
                                        <p:cTn id="355" dur="1000" fill="hold"/>
                                        <p:tgtEl>
                                          <p:spTgt spid="77"/>
                                        </p:tgtEl>
                                        <p:attrNameLst>
                                          <p:attrName>ppt_x</p:attrName>
                                        </p:attrNameLst>
                                      </p:cBhvr>
                                      <p:tavLst>
                                        <p:tav tm="0">
                                          <p:val>
                                            <p:strVal val="#ppt_x"/>
                                          </p:val>
                                        </p:tav>
                                        <p:tav tm="100000">
                                          <p:val>
                                            <p:strVal val="#ppt_x"/>
                                          </p:val>
                                        </p:tav>
                                      </p:tavLst>
                                    </p:anim>
                                    <p:anim calcmode="lin" valueType="num">
                                      <p:cBhvr>
                                        <p:cTn id="356" dur="1000" fill="hold"/>
                                        <p:tgtEl>
                                          <p:spTgt spid="77"/>
                                        </p:tgtEl>
                                        <p:attrNameLst>
                                          <p:attrName>ppt_y</p:attrName>
                                        </p:attrNameLst>
                                      </p:cBhvr>
                                      <p:tavLst>
                                        <p:tav tm="0">
                                          <p:val>
                                            <p:strVal val="#ppt_y+.1"/>
                                          </p:val>
                                        </p:tav>
                                        <p:tav tm="100000">
                                          <p:val>
                                            <p:strVal val="#ppt_y"/>
                                          </p:val>
                                        </p:tav>
                                      </p:tavLst>
                                    </p:anim>
                                  </p:childTnLst>
                                </p:cTn>
                              </p:par>
                              <p:par>
                                <p:cTn id="357" presetID="42" presetClass="entr" presetSubtype="0" fill="hold" nodeType="withEffect">
                                  <p:stCondLst>
                                    <p:cond delay="0"/>
                                  </p:stCondLst>
                                  <p:childTnLst>
                                    <p:set>
                                      <p:cBhvr>
                                        <p:cTn id="358" dur="1" fill="hold">
                                          <p:stCondLst>
                                            <p:cond delay="0"/>
                                          </p:stCondLst>
                                        </p:cTn>
                                        <p:tgtEl>
                                          <p:spTgt spid="79"/>
                                        </p:tgtEl>
                                        <p:attrNameLst>
                                          <p:attrName>style.visibility</p:attrName>
                                        </p:attrNameLst>
                                      </p:cBhvr>
                                      <p:to>
                                        <p:strVal val="visible"/>
                                      </p:to>
                                    </p:set>
                                    <p:animEffect transition="in" filter="fade">
                                      <p:cBhvr>
                                        <p:cTn id="359" dur="1000"/>
                                        <p:tgtEl>
                                          <p:spTgt spid="79"/>
                                        </p:tgtEl>
                                      </p:cBhvr>
                                    </p:animEffect>
                                    <p:anim calcmode="lin" valueType="num">
                                      <p:cBhvr>
                                        <p:cTn id="360" dur="1000" fill="hold"/>
                                        <p:tgtEl>
                                          <p:spTgt spid="79"/>
                                        </p:tgtEl>
                                        <p:attrNameLst>
                                          <p:attrName>ppt_x</p:attrName>
                                        </p:attrNameLst>
                                      </p:cBhvr>
                                      <p:tavLst>
                                        <p:tav tm="0">
                                          <p:val>
                                            <p:strVal val="#ppt_x"/>
                                          </p:val>
                                        </p:tav>
                                        <p:tav tm="100000">
                                          <p:val>
                                            <p:strVal val="#ppt_x"/>
                                          </p:val>
                                        </p:tav>
                                      </p:tavLst>
                                    </p:anim>
                                    <p:anim calcmode="lin" valueType="num">
                                      <p:cBhvr>
                                        <p:cTn id="361" dur="1000" fill="hold"/>
                                        <p:tgtEl>
                                          <p:spTgt spid="79"/>
                                        </p:tgtEl>
                                        <p:attrNameLst>
                                          <p:attrName>ppt_y</p:attrName>
                                        </p:attrNameLst>
                                      </p:cBhvr>
                                      <p:tavLst>
                                        <p:tav tm="0">
                                          <p:val>
                                            <p:strVal val="#ppt_y+.1"/>
                                          </p:val>
                                        </p:tav>
                                        <p:tav tm="100000">
                                          <p:val>
                                            <p:strVal val="#ppt_y"/>
                                          </p:val>
                                        </p:tav>
                                      </p:tavLst>
                                    </p:anim>
                                  </p:childTnLst>
                                </p:cTn>
                              </p:par>
                              <p:par>
                                <p:cTn id="362" presetID="42" presetClass="entr" presetSubtype="0" fill="hold" grpId="0" nodeType="withEffect">
                                  <p:stCondLst>
                                    <p:cond delay="0"/>
                                  </p:stCondLst>
                                  <p:childTnLst>
                                    <p:set>
                                      <p:cBhvr>
                                        <p:cTn id="363" dur="1" fill="hold">
                                          <p:stCondLst>
                                            <p:cond delay="0"/>
                                          </p:stCondLst>
                                        </p:cTn>
                                        <p:tgtEl>
                                          <p:spTgt spid="78"/>
                                        </p:tgtEl>
                                        <p:attrNameLst>
                                          <p:attrName>style.visibility</p:attrName>
                                        </p:attrNameLst>
                                      </p:cBhvr>
                                      <p:to>
                                        <p:strVal val="visible"/>
                                      </p:to>
                                    </p:set>
                                    <p:animEffect transition="in" filter="fade">
                                      <p:cBhvr>
                                        <p:cTn id="364" dur="1000"/>
                                        <p:tgtEl>
                                          <p:spTgt spid="78"/>
                                        </p:tgtEl>
                                      </p:cBhvr>
                                    </p:animEffect>
                                    <p:anim calcmode="lin" valueType="num">
                                      <p:cBhvr>
                                        <p:cTn id="365" dur="1000" fill="hold"/>
                                        <p:tgtEl>
                                          <p:spTgt spid="78"/>
                                        </p:tgtEl>
                                        <p:attrNameLst>
                                          <p:attrName>ppt_x</p:attrName>
                                        </p:attrNameLst>
                                      </p:cBhvr>
                                      <p:tavLst>
                                        <p:tav tm="0">
                                          <p:val>
                                            <p:strVal val="#ppt_x"/>
                                          </p:val>
                                        </p:tav>
                                        <p:tav tm="100000">
                                          <p:val>
                                            <p:strVal val="#ppt_x"/>
                                          </p:val>
                                        </p:tav>
                                      </p:tavLst>
                                    </p:anim>
                                    <p:anim calcmode="lin" valueType="num">
                                      <p:cBhvr>
                                        <p:cTn id="36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367" fill="hold">
                      <p:stCondLst>
                        <p:cond delay="indefinite"/>
                      </p:stCondLst>
                      <p:childTnLst>
                        <p:par>
                          <p:cTn id="368" fill="hold">
                            <p:stCondLst>
                              <p:cond delay="0"/>
                            </p:stCondLst>
                            <p:childTnLst>
                              <p:par>
                                <p:cTn id="369" presetID="42" presetClass="entr" presetSubtype="0" fill="hold" grpId="0" nodeType="clickEffect">
                                  <p:stCondLst>
                                    <p:cond delay="0"/>
                                  </p:stCondLst>
                                  <p:childTnLst>
                                    <p:set>
                                      <p:cBhvr>
                                        <p:cTn id="370" dur="1" fill="hold">
                                          <p:stCondLst>
                                            <p:cond delay="0"/>
                                          </p:stCondLst>
                                        </p:cTn>
                                        <p:tgtEl>
                                          <p:spTgt spid="81"/>
                                        </p:tgtEl>
                                        <p:attrNameLst>
                                          <p:attrName>style.visibility</p:attrName>
                                        </p:attrNameLst>
                                      </p:cBhvr>
                                      <p:to>
                                        <p:strVal val="visible"/>
                                      </p:to>
                                    </p:set>
                                    <p:animEffect transition="in" filter="fade">
                                      <p:cBhvr>
                                        <p:cTn id="371" dur="1000"/>
                                        <p:tgtEl>
                                          <p:spTgt spid="81"/>
                                        </p:tgtEl>
                                      </p:cBhvr>
                                    </p:animEffect>
                                    <p:anim calcmode="lin" valueType="num">
                                      <p:cBhvr>
                                        <p:cTn id="372" dur="1000" fill="hold"/>
                                        <p:tgtEl>
                                          <p:spTgt spid="81"/>
                                        </p:tgtEl>
                                        <p:attrNameLst>
                                          <p:attrName>ppt_x</p:attrName>
                                        </p:attrNameLst>
                                      </p:cBhvr>
                                      <p:tavLst>
                                        <p:tav tm="0">
                                          <p:val>
                                            <p:strVal val="#ppt_x"/>
                                          </p:val>
                                        </p:tav>
                                        <p:tav tm="100000">
                                          <p:val>
                                            <p:strVal val="#ppt_x"/>
                                          </p:val>
                                        </p:tav>
                                      </p:tavLst>
                                    </p:anim>
                                    <p:anim calcmode="lin" valueType="num">
                                      <p:cBhvr>
                                        <p:cTn id="373" dur="1000" fill="hold"/>
                                        <p:tgtEl>
                                          <p:spTgt spid="81"/>
                                        </p:tgtEl>
                                        <p:attrNameLst>
                                          <p:attrName>ppt_y</p:attrName>
                                        </p:attrNameLst>
                                      </p:cBhvr>
                                      <p:tavLst>
                                        <p:tav tm="0">
                                          <p:val>
                                            <p:strVal val="#ppt_y+.1"/>
                                          </p:val>
                                        </p:tav>
                                        <p:tav tm="100000">
                                          <p:val>
                                            <p:strVal val="#ppt_y"/>
                                          </p:val>
                                        </p:tav>
                                      </p:tavLst>
                                    </p:anim>
                                  </p:childTnLst>
                                </p:cTn>
                              </p:par>
                              <p:par>
                                <p:cTn id="374" presetID="42" presetClass="entr" presetSubtype="0" fill="hold" grpId="0" nodeType="withEffect">
                                  <p:stCondLst>
                                    <p:cond delay="0"/>
                                  </p:stCondLst>
                                  <p:childTnLst>
                                    <p:set>
                                      <p:cBhvr>
                                        <p:cTn id="375" dur="1" fill="hold">
                                          <p:stCondLst>
                                            <p:cond delay="0"/>
                                          </p:stCondLst>
                                        </p:cTn>
                                        <p:tgtEl>
                                          <p:spTgt spid="82"/>
                                        </p:tgtEl>
                                        <p:attrNameLst>
                                          <p:attrName>style.visibility</p:attrName>
                                        </p:attrNameLst>
                                      </p:cBhvr>
                                      <p:to>
                                        <p:strVal val="visible"/>
                                      </p:to>
                                    </p:set>
                                    <p:animEffect transition="in" filter="fade">
                                      <p:cBhvr>
                                        <p:cTn id="376" dur="1000"/>
                                        <p:tgtEl>
                                          <p:spTgt spid="82"/>
                                        </p:tgtEl>
                                      </p:cBhvr>
                                    </p:animEffect>
                                    <p:anim calcmode="lin" valueType="num">
                                      <p:cBhvr>
                                        <p:cTn id="377" dur="1000" fill="hold"/>
                                        <p:tgtEl>
                                          <p:spTgt spid="82"/>
                                        </p:tgtEl>
                                        <p:attrNameLst>
                                          <p:attrName>ppt_x</p:attrName>
                                        </p:attrNameLst>
                                      </p:cBhvr>
                                      <p:tavLst>
                                        <p:tav tm="0">
                                          <p:val>
                                            <p:strVal val="#ppt_x"/>
                                          </p:val>
                                        </p:tav>
                                        <p:tav tm="100000">
                                          <p:val>
                                            <p:strVal val="#ppt_x"/>
                                          </p:val>
                                        </p:tav>
                                      </p:tavLst>
                                    </p:anim>
                                    <p:anim calcmode="lin" valueType="num">
                                      <p:cBhvr>
                                        <p:cTn id="378" dur="1000" fill="hold"/>
                                        <p:tgtEl>
                                          <p:spTgt spid="82"/>
                                        </p:tgtEl>
                                        <p:attrNameLst>
                                          <p:attrName>ppt_y</p:attrName>
                                        </p:attrNameLst>
                                      </p:cBhvr>
                                      <p:tavLst>
                                        <p:tav tm="0">
                                          <p:val>
                                            <p:strVal val="#ppt_y+.1"/>
                                          </p:val>
                                        </p:tav>
                                        <p:tav tm="100000">
                                          <p:val>
                                            <p:strVal val="#ppt_y"/>
                                          </p:val>
                                        </p:tav>
                                      </p:tavLst>
                                    </p:anim>
                                  </p:childTnLst>
                                </p:cTn>
                              </p:par>
                              <p:par>
                                <p:cTn id="379" presetID="42" presetClass="entr" presetSubtype="0" fill="hold" nodeType="withEffect">
                                  <p:stCondLst>
                                    <p:cond delay="0"/>
                                  </p:stCondLst>
                                  <p:childTnLst>
                                    <p:set>
                                      <p:cBhvr>
                                        <p:cTn id="380" dur="1" fill="hold">
                                          <p:stCondLst>
                                            <p:cond delay="0"/>
                                          </p:stCondLst>
                                        </p:cTn>
                                        <p:tgtEl>
                                          <p:spTgt spid="83"/>
                                        </p:tgtEl>
                                        <p:attrNameLst>
                                          <p:attrName>style.visibility</p:attrName>
                                        </p:attrNameLst>
                                      </p:cBhvr>
                                      <p:to>
                                        <p:strVal val="visible"/>
                                      </p:to>
                                    </p:set>
                                    <p:animEffect transition="in" filter="fade">
                                      <p:cBhvr>
                                        <p:cTn id="381" dur="1000"/>
                                        <p:tgtEl>
                                          <p:spTgt spid="83"/>
                                        </p:tgtEl>
                                      </p:cBhvr>
                                    </p:animEffect>
                                    <p:anim calcmode="lin" valueType="num">
                                      <p:cBhvr>
                                        <p:cTn id="382" dur="1000" fill="hold"/>
                                        <p:tgtEl>
                                          <p:spTgt spid="83"/>
                                        </p:tgtEl>
                                        <p:attrNameLst>
                                          <p:attrName>ppt_x</p:attrName>
                                        </p:attrNameLst>
                                      </p:cBhvr>
                                      <p:tavLst>
                                        <p:tav tm="0">
                                          <p:val>
                                            <p:strVal val="#ppt_x"/>
                                          </p:val>
                                        </p:tav>
                                        <p:tav tm="100000">
                                          <p:val>
                                            <p:strVal val="#ppt_x"/>
                                          </p:val>
                                        </p:tav>
                                      </p:tavLst>
                                    </p:anim>
                                    <p:anim calcmode="lin" valueType="num">
                                      <p:cBhvr>
                                        <p:cTn id="383" dur="1000" fill="hold"/>
                                        <p:tgtEl>
                                          <p:spTgt spid="83"/>
                                        </p:tgtEl>
                                        <p:attrNameLst>
                                          <p:attrName>ppt_y</p:attrName>
                                        </p:attrNameLst>
                                      </p:cBhvr>
                                      <p:tavLst>
                                        <p:tav tm="0">
                                          <p:val>
                                            <p:strVal val="#ppt_y+.1"/>
                                          </p:val>
                                        </p:tav>
                                        <p:tav tm="100000">
                                          <p:val>
                                            <p:strVal val="#ppt_y"/>
                                          </p:val>
                                        </p:tav>
                                      </p:tavLst>
                                    </p:anim>
                                  </p:childTnLst>
                                </p:cTn>
                              </p:par>
                              <p:par>
                                <p:cTn id="384" presetID="42" presetClass="entr" presetSubtype="0" fill="hold" grpId="0" nodeType="withEffect">
                                  <p:stCondLst>
                                    <p:cond delay="0"/>
                                  </p:stCondLst>
                                  <p:childTnLst>
                                    <p:set>
                                      <p:cBhvr>
                                        <p:cTn id="385" dur="1" fill="hold">
                                          <p:stCondLst>
                                            <p:cond delay="0"/>
                                          </p:stCondLst>
                                        </p:cTn>
                                        <p:tgtEl>
                                          <p:spTgt spid="84"/>
                                        </p:tgtEl>
                                        <p:attrNameLst>
                                          <p:attrName>style.visibility</p:attrName>
                                        </p:attrNameLst>
                                      </p:cBhvr>
                                      <p:to>
                                        <p:strVal val="visible"/>
                                      </p:to>
                                    </p:set>
                                    <p:animEffect transition="in" filter="fade">
                                      <p:cBhvr>
                                        <p:cTn id="386" dur="1000"/>
                                        <p:tgtEl>
                                          <p:spTgt spid="84"/>
                                        </p:tgtEl>
                                      </p:cBhvr>
                                    </p:animEffect>
                                    <p:anim calcmode="lin" valueType="num">
                                      <p:cBhvr>
                                        <p:cTn id="387" dur="1000" fill="hold"/>
                                        <p:tgtEl>
                                          <p:spTgt spid="84"/>
                                        </p:tgtEl>
                                        <p:attrNameLst>
                                          <p:attrName>ppt_x</p:attrName>
                                        </p:attrNameLst>
                                      </p:cBhvr>
                                      <p:tavLst>
                                        <p:tav tm="0">
                                          <p:val>
                                            <p:strVal val="#ppt_x"/>
                                          </p:val>
                                        </p:tav>
                                        <p:tav tm="100000">
                                          <p:val>
                                            <p:strVal val="#ppt_x"/>
                                          </p:val>
                                        </p:tav>
                                      </p:tavLst>
                                    </p:anim>
                                    <p:anim calcmode="lin" valueType="num">
                                      <p:cBhvr>
                                        <p:cTn id="388" dur="1000" fill="hold"/>
                                        <p:tgtEl>
                                          <p:spTgt spid="84"/>
                                        </p:tgtEl>
                                        <p:attrNameLst>
                                          <p:attrName>ppt_y</p:attrName>
                                        </p:attrNameLst>
                                      </p:cBhvr>
                                      <p:tavLst>
                                        <p:tav tm="0">
                                          <p:val>
                                            <p:strVal val="#ppt_y+.1"/>
                                          </p:val>
                                        </p:tav>
                                        <p:tav tm="100000">
                                          <p:val>
                                            <p:strVal val="#ppt_y"/>
                                          </p:val>
                                        </p:tav>
                                      </p:tavLst>
                                    </p:anim>
                                  </p:childTnLst>
                                </p:cTn>
                              </p:par>
                              <p:par>
                                <p:cTn id="389" presetID="42" presetClass="entr" presetSubtype="0" fill="hold" nodeType="withEffect">
                                  <p:stCondLst>
                                    <p:cond delay="0"/>
                                  </p:stCondLst>
                                  <p:childTnLst>
                                    <p:set>
                                      <p:cBhvr>
                                        <p:cTn id="390" dur="1" fill="hold">
                                          <p:stCondLst>
                                            <p:cond delay="0"/>
                                          </p:stCondLst>
                                        </p:cTn>
                                        <p:tgtEl>
                                          <p:spTgt spid="85"/>
                                        </p:tgtEl>
                                        <p:attrNameLst>
                                          <p:attrName>style.visibility</p:attrName>
                                        </p:attrNameLst>
                                      </p:cBhvr>
                                      <p:to>
                                        <p:strVal val="visible"/>
                                      </p:to>
                                    </p:set>
                                    <p:animEffect transition="in" filter="fade">
                                      <p:cBhvr>
                                        <p:cTn id="391" dur="1000"/>
                                        <p:tgtEl>
                                          <p:spTgt spid="85"/>
                                        </p:tgtEl>
                                      </p:cBhvr>
                                    </p:animEffect>
                                    <p:anim calcmode="lin" valueType="num">
                                      <p:cBhvr>
                                        <p:cTn id="392" dur="1000" fill="hold"/>
                                        <p:tgtEl>
                                          <p:spTgt spid="85"/>
                                        </p:tgtEl>
                                        <p:attrNameLst>
                                          <p:attrName>ppt_x</p:attrName>
                                        </p:attrNameLst>
                                      </p:cBhvr>
                                      <p:tavLst>
                                        <p:tav tm="0">
                                          <p:val>
                                            <p:strVal val="#ppt_x"/>
                                          </p:val>
                                        </p:tav>
                                        <p:tav tm="100000">
                                          <p:val>
                                            <p:strVal val="#ppt_x"/>
                                          </p:val>
                                        </p:tav>
                                      </p:tavLst>
                                    </p:anim>
                                    <p:anim calcmode="lin" valueType="num">
                                      <p:cBhvr>
                                        <p:cTn id="393" dur="1000" fill="hold"/>
                                        <p:tgtEl>
                                          <p:spTgt spid="85"/>
                                        </p:tgtEl>
                                        <p:attrNameLst>
                                          <p:attrName>ppt_y</p:attrName>
                                        </p:attrNameLst>
                                      </p:cBhvr>
                                      <p:tavLst>
                                        <p:tav tm="0">
                                          <p:val>
                                            <p:strVal val="#ppt_y+.1"/>
                                          </p:val>
                                        </p:tav>
                                        <p:tav tm="100000">
                                          <p:val>
                                            <p:strVal val="#ppt_y"/>
                                          </p:val>
                                        </p:tav>
                                      </p:tavLst>
                                    </p:anim>
                                  </p:childTnLst>
                                </p:cTn>
                              </p:par>
                              <p:par>
                                <p:cTn id="394" presetID="42" presetClass="entr" presetSubtype="0" fill="hold" grpId="0" nodeType="withEffect">
                                  <p:stCondLst>
                                    <p:cond delay="0"/>
                                  </p:stCondLst>
                                  <p:childTnLst>
                                    <p:set>
                                      <p:cBhvr>
                                        <p:cTn id="395" dur="1" fill="hold">
                                          <p:stCondLst>
                                            <p:cond delay="0"/>
                                          </p:stCondLst>
                                        </p:cTn>
                                        <p:tgtEl>
                                          <p:spTgt spid="87"/>
                                        </p:tgtEl>
                                        <p:attrNameLst>
                                          <p:attrName>style.visibility</p:attrName>
                                        </p:attrNameLst>
                                      </p:cBhvr>
                                      <p:to>
                                        <p:strVal val="visible"/>
                                      </p:to>
                                    </p:set>
                                    <p:animEffect transition="in" filter="fade">
                                      <p:cBhvr>
                                        <p:cTn id="396" dur="1000"/>
                                        <p:tgtEl>
                                          <p:spTgt spid="87"/>
                                        </p:tgtEl>
                                      </p:cBhvr>
                                    </p:animEffect>
                                    <p:anim calcmode="lin" valueType="num">
                                      <p:cBhvr>
                                        <p:cTn id="397" dur="1000" fill="hold"/>
                                        <p:tgtEl>
                                          <p:spTgt spid="87"/>
                                        </p:tgtEl>
                                        <p:attrNameLst>
                                          <p:attrName>ppt_x</p:attrName>
                                        </p:attrNameLst>
                                      </p:cBhvr>
                                      <p:tavLst>
                                        <p:tav tm="0">
                                          <p:val>
                                            <p:strVal val="#ppt_x"/>
                                          </p:val>
                                        </p:tav>
                                        <p:tav tm="100000">
                                          <p:val>
                                            <p:strVal val="#ppt_x"/>
                                          </p:val>
                                        </p:tav>
                                      </p:tavLst>
                                    </p:anim>
                                    <p:anim calcmode="lin" valueType="num">
                                      <p:cBhvr>
                                        <p:cTn id="398" dur="1000" fill="hold"/>
                                        <p:tgtEl>
                                          <p:spTgt spid="87"/>
                                        </p:tgtEl>
                                        <p:attrNameLst>
                                          <p:attrName>ppt_y</p:attrName>
                                        </p:attrNameLst>
                                      </p:cBhvr>
                                      <p:tavLst>
                                        <p:tav tm="0">
                                          <p:val>
                                            <p:strVal val="#ppt_y+.1"/>
                                          </p:val>
                                        </p:tav>
                                        <p:tav tm="100000">
                                          <p:val>
                                            <p:strVal val="#ppt_y"/>
                                          </p:val>
                                        </p:tav>
                                      </p:tavLst>
                                    </p:anim>
                                  </p:childTnLst>
                                </p:cTn>
                              </p:par>
                              <p:par>
                                <p:cTn id="399" presetID="42" presetClass="entr" presetSubtype="0" fill="hold" nodeType="withEffect">
                                  <p:stCondLst>
                                    <p:cond delay="0"/>
                                  </p:stCondLst>
                                  <p:childTnLst>
                                    <p:set>
                                      <p:cBhvr>
                                        <p:cTn id="400" dur="1" fill="hold">
                                          <p:stCondLst>
                                            <p:cond delay="0"/>
                                          </p:stCondLst>
                                        </p:cTn>
                                        <p:tgtEl>
                                          <p:spTgt spid="88"/>
                                        </p:tgtEl>
                                        <p:attrNameLst>
                                          <p:attrName>style.visibility</p:attrName>
                                        </p:attrNameLst>
                                      </p:cBhvr>
                                      <p:to>
                                        <p:strVal val="visible"/>
                                      </p:to>
                                    </p:set>
                                    <p:animEffect transition="in" filter="fade">
                                      <p:cBhvr>
                                        <p:cTn id="401" dur="1000"/>
                                        <p:tgtEl>
                                          <p:spTgt spid="88"/>
                                        </p:tgtEl>
                                      </p:cBhvr>
                                    </p:animEffect>
                                    <p:anim calcmode="lin" valueType="num">
                                      <p:cBhvr>
                                        <p:cTn id="402" dur="1000" fill="hold"/>
                                        <p:tgtEl>
                                          <p:spTgt spid="88"/>
                                        </p:tgtEl>
                                        <p:attrNameLst>
                                          <p:attrName>ppt_x</p:attrName>
                                        </p:attrNameLst>
                                      </p:cBhvr>
                                      <p:tavLst>
                                        <p:tav tm="0">
                                          <p:val>
                                            <p:strVal val="#ppt_x"/>
                                          </p:val>
                                        </p:tav>
                                        <p:tav tm="100000">
                                          <p:val>
                                            <p:strVal val="#ppt_x"/>
                                          </p:val>
                                        </p:tav>
                                      </p:tavLst>
                                    </p:anim>
                                    <p:anim calcmode="lin" valueType="num">
                                      <p:cBhvr>
                                        <p:cTn id="403" dur="1000" fill="hold"/>
                                        <p:tgtEl>
                                          <p:spTgt spid="88"/>
                                        </p:tgtEl>
                                        <p:attrNameLst>
                                          <p:attrName>ppt_y</p:attrName>
                                        </p:attrNameLst>
                                      </p:cBhvr>
                                      <p:tavLst>
                                        <p:tav tm="0">
                                          <p:val>
                                            <p:strVal val="#ppt_y+.1"/>
                                          </p:val>
                                        </p:tav>
                                        <p:tav tm="100000">
                                          <p:val>
                                            <p:strVal val="#ppt_y"/>
                                          </p:val>
                                        </p:tav>
                                      </p:tavLst>
                                    </p:anim>
                                  </p:childTnLst>
                                </p:cTn>
                              </p:par>
                              <p:par>
                                <p:cTn id="404" presetID="42" presetClass="entr" presetSubtype="0" fill="hold" grpId="0" nodeType="withEffect">
                                  <p:stCondLst>
                                    <p:cond delay="0"/>
                                  </p:stCondLst>
                                  <p:childTnLst>
                                    <p:set>
                                      <p:cBhvr>
                                        <p:cTn id="405" dur="1" fill="hold">
                                          <p:stCondLst>
                                            <p:cond delay="0"/>
                                          </p:stCondLst>
                                        </p:cTn>
                                        <p:tgtEl>
                                          <p:spTgt spid="89"/>
                                        </p:tgtEl>
                                        <p:attrNameLst>
                                          <p:attrName>style.visibility</p:attrName>
                                        </p:attrNameLst>
                                      </p:cBhvr>
                                      <p:to>
                                        <p:strVal val="visible"/>
                                      </p:to>
                                    </p:set>
                                    <p:animEffect transition="in" filter="fade">
                                      <p:cBhvr>
                                        <p:cTn id="406" dur="1000"/>
                                        <p:tgtEl>
                                          <p:spTgt spid="89"/>
                                        </p:tgtEl>
                                      </p:cBhvr>
                                    </p:animEffect>
                                    <p:anim calcmode="lin" valueType="num">
                                      <p:cBhvr>
                                        <p:cTn id="407" dur="1000" fill="hold"/>
                                        <p:tgtEl>
                                          <p:spTgt spid="89"/>
                                        </p:tgtEl>
                                        <p:attrNameLst>
                                          <p:attrName>ppt_x</p:attrName>
                                        </p:attrNameLst>
                                      </p:cBhvr>
                                      <p:tavLst>
                                        <p:tav tm="0">
                                          <p:val>
                                            <p:strVal val="#ppt_x"/>
                                          </p:val>
                                        </p:tav>
                                        <p:tav tm="100000">
                                          <p:val>
                                            <p:strVal val="#ppt_x"/>
                                          </p:val>
                                        </p:tav>
                                      </p:tavLst>
                                    </p:anim>
                                    <p:anim calcmode="lin" valueType="num">
                                      <p:cBhvr>
                                        <p:cTn id="408" dur="1000" fill="hold"/>
                                        <p:tgtEl>
                                          <p:spTgt spid="89"/>
                                        </p:tgtEl>
                                        <p:attrNameLst>
                                          <p:attrName>ppt_y</p:attrName>
                                        </p:attrNameLst>
                                      </p:cBhvr>
                                      <p:tavLst>
                                        <p:tav tm="0">
                                          <p:val>
                                            <p:strVal val="#ppt_y+.1"/>
                                          </p:val>
                                        </p:tav>
                                        <p:tav tm="100000">
                                          <p:val>
                                            <p:strVal val="#ppt_y"/>
                                          </p:val>
                                        </p:tav>
                                      </p:tavLst>
                                    </p:anim>
                                  </p:childTnLst>
                                </p:cTn>
                              </p:par>
                              <p:par>
                                <p:cTn id="409" presetID="42" presetClass="entr" presetSubtype="0" fill="hold" grpId="0" nodeType="withEffect">
                                  <p:stCondLst>
                                    <p:cond delay="0"/>
                                  </p:stCondLst>
                                  <p:childTnLst>
                                    <p:set>
                                      <p:cBhvr>
                                        <p:cTn id="410" dur="1" fill="hold">
                                          <p:stCondLst>
                                            <p:cond delay="0"/>
                                          </p:stCondLst>
                                        </p:cTn>
                                        <p:tgtEl>
                                          <p:spTgt spid="90"/>
                                        </p:tgtEl>
                                        <p:attrNameLst>
                                          <p:attrName>style.visibility</p:attrName>
                                        </p:attrNameLst>
                                      </p:cBhvr>
                                      <p:to>
                                        <p:strVal val="visible"/>
                                      </p:to>
                                    </p:set>
                                    <p:animEffect transition="in" filter="fade">
                                      <p:cBhvr>
                                        <p:cTn id="411" dur="1000"/>
                                        <p:tgtEl>
                                          <p:spTgt spid="90"/>
                                        </p:tgtEl>
                                      </p:cBhvr>
                                    </p:animEffect>
                                    <p:anim calcmode="lin" valueType="num">
                                      <p:cBhvr>
                                        <p:cTn id="412" dur="1000" fill="hold"/>
                                        <p:tgtEl>
                                          <p:spTgt spid="90"/>
                                        </p:tgtEl>
                                        <p:attrNameLst>
                                          <p:attrName>ppt_x</p:attrName>
                                        </p:attrNameLst>
                                      </p:cBhvr>
                                      <p:tavLst>
                                        <p:tav tm="0">
                                          <p:val>
                                            <p:strVal val="#ppt_x"/>
                                          </p:val>
                                        </p:tav>
                                        <p:tav tm="100000">
                                          <p:val>
                                            <p:strVal val="#ppt_x"/>
                                          </p:val>
                                        </p:tav>
                                      </p:tavLst>
                                    </p:anim>
                                    <p:anim calcmode="lin" valueType="num">
                                      <p:cBhvr>
                                        <p:cTn id="413" dur="1000" fill="hold"/>
                                        <p:tgtEl>
                                          <p:spTgt spid="90"/>
                                        </p:tgtEl>
                                        <p:attrNameLst>
                                          <p:attrName>ppt_y</p:attrName>
                                        </p:attrNameLst>
                                      </p:cBhvr>
                                      <p:tavLst>
                                        <p:tav tm="0">
                                          <p:val>
                                            <p:strVal val="#ppt_y+.1"/>
                                          </p:val>
                                        </p:tav>
                                        <p:tav tm="100000">
                                          <p:val>
                                            <p:strVal val="#ppt_y"/>
                                          </p:val>
                                        </p:tav>
                                      </p:tavLst>
                                    </p:anim>
                                  </p:childTnLst>
                                </p:cTn>
                              </p:par>
                              <p:par>
                                <p:cTn id="414" presetID="42" presetClass="entr" presetSubtype="0" fill="hold" grpId="0" nodeType="withEffect">
                                  <p:stCondLst>
                                    <p:cond delay="0"/>
                                  </p:stCondLst>
                                  <p:childTnLst>
                                    <p:set>
                                      <p:cBhvr>
                                        <p:cTn id="415" dur="1" fill="hold">
                                          <p:stCondLst>
                                            <p:cond delay="0"/>
                                          </p:stCondLst>
                                        </p:cTn>
                                        <p:tgtEl>
                                          <p:spTgt spid="91"/>
                                        </p:tgtEl>
                                        <p:attrNameLst>
                                          <p:attrName>style.visibility</p:attrName>
                                        </p:attrNameLst>
                                      </p:cBhvr>
                                      <p:to>
                                        <p:strVal val="visible"/>
                                      </p:to>
                                    </p:set>
                                    <p:animEffect transition="in" filter="fade">
                                      <p:cBhvr>
                                        <p:cTn id="416" dur="1000"/>
                                        <p:tgtEl>
                                          <p:spTgt spid="91"/>
                                        </p:tgtEl>
                                      </p:cBhvr>
                                    </p:animEffect>
                                    <p:anim calcmode="lin" valueType="num">
                                      <p:cBhvr>
                                        <p:cTn id="417" dur="1000" fill="hold"/>
                                        <p:tgtEl>
                                          <p:spTgt spid="91"/>
                                        </p:tgtEl>
                                        <p:attrNameLst>
                                          <p:attrName>ppt_x</p:attrName>
                                        </p:attrNameLst>
                                      </p:cBhvr>
                                      <p:tavLst>
                                        <p:tav tm="0">
                                          <p:val>
                                            <p:strVal val="#ppt_x"/>
                                          </p:val>
                                        </p:tav>
                                        <p:tav tm="100000">
                                          <p:val>
                                            <p:strVal val="#ppt_x"/>
                                          </p:val>
                                        </p:tav>
                                      </p:tavLst>
                                    </p:anim>
                                    <p:anim calcmode="lin" valueType="num">
                                      <p:cBhvr>
                                        <p:cTn id="418" dur="1000" fill="hold"/>
                                        <p:tgtEl>
                                          <p:spTgt spid="91"/>
                                        </p:tgtEl>
                                        <p:attrNameLst>
                                          <p:attrName>ppt_y</p:attrName>
                                        </p:attrNameLst>
                                      </p:cBhvr>
                                      <p:tavLst>
                                        <p:tav tm="0">
                                          <p:val>
                                            <p:strVal val="#ppt_y+.1"/>
                                          </p:val>
                                        </p:tav>
                                        <p:tav tm="100000">
                                          <p:val>
                                            <p:strVal val="#ppt_y"/>
                                          </p:val>
                                        </p:tav>
                                      </p:tavLst>
                                    </p:anim>
                                  </p:childTnLst>
                                </p:cTn>
                              </p:par>
                              <p:par>
                                <p:cTn id="419" presetID="42" presetClass="entr" presetSubtype="0" fill="hold" nodeType="withEffect">
                                  <p:stCondLst>
                                    <p:cond delay="0"/>
                                  </p:stCondLst>
                                  <p:childTnLst>
                                    <p:set>
                                      <p:cBhvr>
                                        <p:cTn id="420" dur="1" fill="hold">
                                          <p:stCondLst>
                                            <p:cond delay="0"/>
                                          </p:stCondLst>
                                        </p:cTn>
                                        <p:tgtEl>
                                          <p:spTgt spid="92"/>
                                        </p:tgtEl>
                                        <p:attrNameLst>
                                          <p:attrName>style.visibility</p:attrName>
                                        </p:attrNameLst>
                                      </p:cBhvr>
                                      <p:to>
                                        <p:strVal val="visible"/>
                                      </p:to>
                                    </p:set>
                                    <p:animEffect transition="in" filter="fade">
                                      <p:cBhvr>
                                        <p:cTn id="421" dur="1000"/>
                                        <p:tgtEl>
                                          <p:spTgt spid="92"/>
                                        </p:tgtEl>
                                      </p:cBhvr>
                                    </p:animEffect>
                                    <p:anim calcmode="lin" valueType="num">
                                      <p:cBhvr>
                                        <p:cTn id="422" dur="1000" fill="hold"/>
                                        <p:tgtEl>
                                          <p:spTgt spid="92"/>
                                        </p:tgtEl>
                                        <p:attrNameLst>
                                          <p:attrName>ppt_x</p:attrName>
                                        </p:attrNameLst>
                                      </p:cBhvr>
                                      <p:tavLst>
                                        <p:tav tm="0">
                                          <p:val>
                                            <p:strVal val="#ppt_x"/>
                                          </p:val>
                                        </p:tav>
                                        <p:tav tm="100000">
                                          <p:val>
                                            <p:strVal val="#ppt_x"/>
                                          </p:val>
                                        </p:tav>
                                      </p:tavLst>
                                    </p:anim>
                                    <p:anim calcmode="lin" valueType="num">
                                      <p:cBhvr>
                                        <p:cTn id="423" dur="1000" fill="hold"/>
                                        <p:tgtEl>
                                          <p:spTgt spid="92"/>
                                        </p:tgtEl>
                                        <p:attrNameLst>
                                          <p:attrName>ppt_y</p:attrName>
                                        </p:attrNameLst>
                                      </p:cBhvr>
                                      <p:tavLst>
                                        <p:tav tm="0">
                                          <p:val>
                                            <p:strVal val="#ppt_y+.1"/>
                                          </p:val>
                                        </p:tav>
                                        <p:tav tm="100000">
                                          <p:val>
                                            <p:strVal val="#ppt_y"/>
                                          </p:val>
                                        </p:tav>
                                      </p:tavLst>
                                    </p:anim>
                                  </p:childTnLst>
                                </p:cTn>
                              </p:par>
                              <p:par>
                                <p:cTn id="424" presetID="42" presetClass="entr" presetSubtype="0" fill="hold" grpId="0" nodeType="withEffect">
                                  <p:stCondLst>
                                    <p:cond delay="0"/>
                                  </p:stCondLst>
                                  <p:childTnLst>
                                    <p:set>
                                      <p:cBhvr>
                                        <p:cTn id="425" dur="1" fill="hold">
                                          <p:stCondLst>
                                            <p:cond delay="0"/>
                                          </p:stCondLst>
                                        </p:cTn>
                                        <p:tgtEl>
                                          <p:spTgt spid="95"/>
                                        </p:tgtEl>
                                        <p:attrNameLst>
                                          <p:attrName>style.visibility</p:attrName>
                                        </p:attrNameLst>
                                      </p:cBhvr>
                                      <p:to>
                                        <p:strVal val="visible"/>
                                      </p:to>
                                    </p:set>
                                    <p:animEffect transition="in" filter="fade">
                                      <p:cBhvr>
                                        <p:cTn id="426" dur="1000"/>
                                        <p:tgtEl>
                                          <p:spTgt spid="95"/>
                                        </p:tgtEl>
                                      </p:cBhvr>
                                    </p:animEffect>
                                    <p:anim calcmode="lin" valueType="num">
                                      <p:cBhvr>
                                        <p:cTn id="427" dur="1000" fill="hold"/>
                                        <p:tgtEl>
                                          <p:spTgt spid="95"/>
                                        </p:tgtEl>
                                        <p:attrNameLst>
                                          <p:attrName>ppt_x</p:attrName>
                                        </p:attrNameLst>
                                      </p:cBhvr>
                                      <p:tavLst>
                                        <p:tav tm="0">
                                          <p:val>
                                            <p:strVal val="#ppt_x"/>
                                          </p:val>
                                        </p:tav>
                                        <p:tav tm="100000">
                                          <p:val>
                                            <p:strVal val="#ppt_x"/>
                                          </p:val>
                                        </p:tav>
                                      </p:tavLst>
                                    </p:anim>
                                    <p:anim calcmode="lin" valueType="num">
                                      <p:cBhvr>
                                        <p:cTn id="428" dur="1000" fill="hold"/>
                                        <p:tgtEl>
                                          <p:spTgt spid="95"/>
                                        </p:tgtEl>
                                        <p:attrNameLst>
                                          <p:attrName>ppt_y</p:attrName>
                                        </p:attrNameLst>
                                      </p:cBhvr>
                                      <p:tavLst>
                                        <p:tav tm="0">
                                          <p:val>
                                            <p:strVal val="#ppt_y+.1"/>
                                          </p:val>
                                        </p:tav>
                                        <p:tav tm="100000">
                                          <p:val>
                                            <p:strVal val="#ppt_y"/>
                                          </p:val>
                                        </p:tav>
                                      </p:tavLst>
                                    </p:anim>
                                  </p:childTnLst>
                                </p:cTn>
                              </p:par>
                              <p:par>
                                <p:cTn id="429" presetID="42" presetClass="entr" presetSubtype="0" fill="hold" grpId="0" nodeType="withEffect">
                                  <p:stCondLst>
                                    <p:cond delay="0"/>
                                  </p:stCondLst>
                                  <p:childTnLst>
                                    <p:set>
                                      <p:cBhvr>
                                        <p:cTn id="430" dur="1" fill="hold">
                                          <p:stCondLst>
                                            <p:cond delay="0"/>
                                          </p:stCondLst>
                                        </p:cTn>
                                        <p:tgtEl>
                                          <p:spTgt spid="96"/>
                                        </p:tgtEl>
                                        <p:attrNameLst>
                                          <p:attrName>style.visibility</p:attrName>
                                        </p:attrNameLst>
                                      </p:cBhvr>
                                      <p:to>
                                        <p:strVal val="visible"/>
                                      </p:to>
                                    </p:set>
                                    <p:animEffect transition="in" filter="fade">
                                      <p:cBhvr>
                                        <p:cTn id="431" dur="1000"/>
                                        <p:tgtEl>
                                          <p:spTgt spid="96"/>
                                        </p:tgtEl>
                                      </p:cBhvr>
                                    </p:animEffect>
                                    <p:anim calcmode="lin" valueType="num">
                                      <p:cBhvr>
                                        <p:cTn id="432" dur="1000" fill="hold"/>
                                        <p:tgtEl>
                                          <p:spTgt spid="96"/>
                                        </p:tgtEl>
                                        <p:attrNameLst>
                                          <p:attrName>ppt_x</p:attrName>
                                        </p:attrNameLst>
                                      </p:cBhvr>
                                      <p:tavLst>
                                        <p:tav tm="0">
                                          <p:val>
                                            <p:strVal val="#ppt_x"/>
                                          </p:val>
                                        </p:tav>
                                        <p:tav tm="100000">
                                          <p:val>
                                            <p:strVal val="#ppt_x"/>
                                          </p:val>
                                        </p:tav>
                                      </p:tavLst>
                                    </p:anim>
                                    <p:anim calcmode="lin" valueType="num">
                                      <p:cBhvr>
                                        <p:cTn id="433" dur="1000" fill="hold"/>
                                        <p:tgtEl>
                                          <p:spTgt spid="96"/>
                                        </p:tgtEl>
                                        <p:attrNameLst>
                                          <p:attrName>ppt_y</p:attrName>
                                        </p:attrNameLst>
                                      </p:cBhvr>
                                      <p:tavLst>
                                        <p:tav tm="0">
                                          <p:val>
                                            <p:strVal val="#ppt_y+.1"/>
                                          </p:val>
                                        </p:tav>
                                        <p:tav tm="100000">
                                          <p:val>
                                            <p:strVal val="#ppt_y"/>
                                          </p:val>
                                        </p:tav>
                                      </p:tavLst>
                                    </p:anim>
                                  </p:childTnLst>
                                </p:cTn>
                              </p:par>
                              <p:par>
                                <p:cTn id="434" presetID="42" presetClass="entr" presetSubtype="0" fill="hold" grpId="0" nodeType="withEffect">
                                  <p:stCondLst>
                                    <p:cond delay="0"/>
                                  </p:stCondLst>
                                  <p:childTnLst>
                                    <p:set>
                                      <p:cBhvr>
                                        <p:cTn id="435" dur="1" fill="hold">
                                          <p:stCondLst>
                                            <p:cond delay="0"/>
                                          </p:stCondLst>
                                        </p:cTn>
                                        <p:tgtEl>
                                          <p:spTgt spid="97"/>
                                        </p:tgtEl>
                                        <p:attrNameLst>
                                          <p:attrName>style.visibility</p:attrName>
                                        </p:attrNameLst>
                                      </p:cBhvr>
                                      <p:to>
                                        <p:strVal val="visible"/>
                                      </p:to>
                                    </p:set>
                                    <p:animEffect transition="in" filter="fade">
                                      <p:cBhvr>
                                        <p:cTn id="436" dur="1000"/>
                                        <p:tgtEl>
                                          <p:spTgt spid="97"/>
                                        </p:tgtEl>
                                      </p:cBhvr>
                                    </p:animEffect>
                                    <p:anim calcmode="lin" valueType="num">
                                      <p:cBhvr>
                                        <p:cTn id="437" dur="1000" fill="hold"/>
                                        <p:tgtEl>
                                          <p:spTgt spid="97"/>
                                        </p:tgtEl>
                                        <p:attrNameLst>
                                          <p:attrName>ppt_x</p:attrName>
                                        </p:attrNameLst>
                                      </p:cBhvr>
                                      <p:tavLst>
                                        <p:tav tm="0">
                                          <p:val>
                                            <p:strVal val="#ppt_x"/>
                                          </p:val>
                                        </p:tav>
                                        <p:tav tm="100000">
                                          <p:val>
                                            <p:strVal val="#ppt_x"/>
                                          </p:val>
                                        </p:tav>
                                      </p:tavLst>
                                    </p:anim>
                                    <p:anim calcmode="lin" valueType="num">
                                      <p:cBhvr>
                                        <p:cTn id="438" dur="1000" fill="hold"/>
                                        <p:tgtEl>
                                          <p:spTgt spid="97"/>
                                        </p:tgtEl>
                                        <p:attrNameLst>
                                          <p:attrName>ppt_y</p:attrName>
                                        </p:attrNameLst>
                                      </p:cBhvr>
                                      <p:tavLst>
                                        <p:tav tm="0">
                                          <p:val>
                                            <p:strVal val="#ppt_y+.1"/>
                                          </p:val>
                                        </p:tav>
                                        <p:tav tm="100000">
                                          <p:val>
                                            <p:strVal val="#ppt_y"/>
                                          </p:val>
                                        </p:tav>
                                      </p:tavLst>
                                    </p:anim>
                                  </p:childTnLst>
                                </p:cTn>
                              </p:par>
                              <p:par>
                                <p:cTn id="439" presetID="42" presetClass="entr" presetSubtype="0" fill="hold" nodeType="withEffect">
                                  <p:stCondLst>
                                    <p:cond delay="0"/>
                                  </p:stCondLst>
                                  <p:childTnLst>
                                    <p:set>
                                      <p:cBhvr>
                                        <p:cTn id="440" dur="1" fill="hold">
                                          <p:stCondLst>
                                            <p:cond delay="0"/>
                                          </p:stCondLst>
                                        </p:cTn>
                                        <p:tgtEl>
                                          <p:spTgt spid="98"/>
                                        </p:tgtEl>
                                        <p:attrNameLst>
                                          <p:attrName>style.visibility</p:attrName>
                                        </p:attrNameLst>
                                      </p:cBhvr>
                                      <p:to>
                                        <p:strVal val="visible"/>
                                      </p:to>
                                    </p:set>
                                    <p:animEffect transition="in" filter="fade">
                                      <p:cBhvr>
                                        <p:cTn id="441" dur="1000"/>
                                        <p:tgtEl>
                                          <p:spTgt spid="98"/>
                                        </p:tgtEl>
                                      </p:cBhvr>
                                    </p:animEffect>
                                    <p:anim calcmode="lin" valueType="num">
                                      <p:cBhvr>
                                        <p:cTn id="442" dur="1000" fill="hold"/>
                                        <p:tgtEl>
                                          <p:spTgt spid="98"/>
                                        </p:tgtEl>
                                        <p:attrNameLst>
                                          <p:attrName>ppt_x</p:attrName>
                                        </p:attrNameLst>
                                      </p:cBhvr>
                                      <p:tavLst>
                                        <p:tav tm="0">
                                          <p:val>
                                            <p:strVal val="#ppt_x"/>
                                          </p:val>
                                        </p:tav>
                                        <p:tav tm="100000">
                                          <p:val>
                                            <p:strVal val="#ppt_x"/>
                                          </p:val>
                                        </p:tav>
                                      </p:tavLst>
                                    </p:anim>
                                    <p:anim calcmode="lin" valueType="num">
                                      <p:cBhvr>
                                        <p:cTn id="443" dur="1000" fill="hold"/>
                                        <p:tgtEl>
                                          <p:spTgt spid="98"/>
                                        </p:tgtEl>
                                        <p:attrNameLst>
                                          <p:attrName>ppt_y</p:attrName>
                                        </p:attrNameLst>
                                      </p:cBhvr>
                                      <p:tavLst>
                                        <p:tav tm="0">
                                          <p:val>
                                            <p:strVal val="#ppt_y+.1"/>
                                          </p:val>
                                        </p:tav>
                                        <p:tav tm="100000">
                                          <p:val>
                                            <p:strVal val="#ppt_y"/>
                                          </p:val>
                                        </p:tav>
                                      </p:tavLst>
                                    </p:anim>
                                  </p:childTnLst>
                                </p:cTn>
                              </p:par>
                              <p:par>
                                <p:cTn id="444" presetID="42" presetClass="entr" presetSubtype="0" fill="hold" grpId="0" nodeType="withEffect">
                                  <p:stCondLst>
                                    <p:cond delay="0"/>
                                  </p:stCondLst>
                                  <p:childTnLst>
                                    <p:set>
                                      <p:cBhvr>
                                        <p:cTn id="445" dur="1" fill="hold">
                                          <p:stCondLst>
                                            <p:cond delay="0"/>
                                          </p:stCondLst>
                                        </p:cTn>
                                        <p:tgtEl>
                                          <p:spTgt spid="99"/>
                                        </p:tgtEl>
                                        <p:attrNameLst>
                                          <p:attrName>style.visibility</p:attrName>
                                        </p:attrNameLst>
                                      </p:cBhvr>
                                      <p:to>
                                        <p:strVal val="visible"/>
                                      </p:to>
                                    </p:set>
                                    <p:animEffect transition="in" filter="fade">
                                      <p:cBhvr>
                                        <p:cTn id="446" dur="1000"/>
                                        <p:tgtEl>
                                          <p:spTgt spid="99"/>
                                        </p:tgtEl>
                                      </p:cBhvr>
                                    </p:animEffect>
                                    <p:anim calcmode="lin" valueType="num">
                                      <p:cBhvr>
                                        <p:cTn id="447" dur="1000" fill="hold"/>
                                        <p:tgtEl>
                                          <p:spTgt spid="99"/>
                                        </p:tgtEl>
                                        <p:attrNameLst>
                                          <p:attrName>ppt_x</p:attrName>
                                        </p:attrNameLst>
                                      </p:cBhvr>
                                      <p:tavLst>
                                        <p:tav tm="0">
                                          <p:val>
                                            <p:strVal val="#ppt_x"/>
                                          </p:val>
                                        </p:tav>
                                        <p:tav tm="100000">
                                          <p:val>
                                            <p:strVal val="#ppt_x"/>
                                          </p:val>
                                        </p:tav>
                                      </p:tavLst>
                                    </p:anim>
                                    <p:anim calcmode="lin" valueType="num">
                                      <p:cBhvr>
                                        <p:cTn id="448" dur="1000" fill="hold"/>
                                        <p:tgtEl>
                                          <p:spTgt spid="99"/>
                                        </p:tgtEl>
                                        <p:attrNameLst>
                                          <p:attrName>ppt_y</p:attrName>
                                        </p:attrNameLst>
                                      </p:cBhvr>
                                      <p:tavLst>
                                        <p:tav tm="0">
                                          <p:val>
                                            <p:strVal val="#ppt_y+.1"/>
                                          </p:val>
                                        </p:tav>
                                        <p:tav tm="100000">
                                          <p:val>
                                            <p:strVal val="#ppt_y"/>
                                          </p:val>
                                        </p:tav>
                                      </p:tavLst>
                                    </p:anim>
                                  </p:childTnLst>
                                </p:cTn>
                              </p:par>
                              <p:par>
                                <p:cTn id="449" presetID="42" presetClass="entr" presetSubtype="0" fill="hold" grpId="0" nodeType="withEffect">
                                  <p:stCondLst>
                                    <p:cond delay="0"/>
                                  </p:stCondLst>
                                  <p:childTnLst>
                                    <p:set>
                                      <p:cBhvr>
                                        <p:cTn id="450" dur="1" fill="hold">
                                          <p:stCondLst>
                                            <p:cond delay="0"/>
                                          </p:stCondLst>
                                        </p:cTn>
                                        <p:tgtEl>
                                          <p:spTgt spid="86"/>
                                        </p:tgtEl>
                                        <p:attrNameLst>
                                          <p:attrName>style.visibility</p:attrName>
                                        </p:attrNameLst>
                                      </p:cBhvr>
                                      <p:to>
                                        <p:strVal val="visible"/>
                                      </p:to>
                                    </p:set>
                                    <p:animEffect transition="in" filter="fade">
                                      <p:cBhvr>
                                        <p:cTn id="451" dur="1000"/>
                                        <p:tgtEl>
                                          <p:spTgt spid="86"/>
                                        </p:tgtEl>
                                      </p:cBhvr>
                                    </p:animEffect>
                                    <p:anim calcmode="lin" valueType="num">
                                      <p:cBhvr>
                                        <p:cTn id="452" dur="1000" fill="hold"/>
                                        <p:tgtEl>
                                          <p:spTgt spid="86"/>
                                        </p:tgtEl>
                                        <p:attrNameLst>
                                          <p:attrName>ppt_x</p:attrName>
                                        </p:attrNameLst>
                                      </p:cBhvr>
                                      <p:tavLst>
                                        <p:tav tm="0">
                                          <p:val>
                                            <p:strVal val="#ppt_x"/>
                                          </p:val>
                                        </p:tav>
                                        <p:tav tm="100000">
                                          <p:val>
                                            <p:strVal val="#ppt_x"/>
                                          </p:val>
                                        </p:tav>
                                      </p:tavLst>
                                    </p:anim>
                                    <p:anim calcmode="lin" valueType="num">
                                      <p:cBhvr>
                                        <p:cTn id="453"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3" grpId="0" animBg="1"/>
      <p:bldP spid="24" grpId="0"/>
      <p:bldP spid="26" grpId="0" animBg="1"/>
      <p:bldP spid="27" grpId="0"/>
      <p:bldP spid="29" grpId="0" animBg="1"/>
      <p:bldP spid="30" grpId="0"/>
      <p:bldP spid="31" grpId="0" animBg="1"/>
      <p:bldP spid="32" grpId="0"/>
      <p:bldP spid="33" grpId="0" animBg="1"/>
      <p:bldP spid="34" grpId="0" animBg="1"/>
      <p:bldP spid="35" grpId="0"/>
      <p:bldP spid="37" grpId="0" animBg="1"/>
      <p:bldP spid="38" grpId="0"/>
      <p:bldP spid="41" grpId="0"/>
      <p:bldP spid="43" grpId="0" animBg="1"/>
      <p:bldP spid="44" grpId="0"/>
      <p:bldP spid="46" grpId="0" animBg="1"/>
      <p:bldP spid="47" grpId="0"/>
      <p:bldP spid="49" grpId="0" animBg="1"/>
      <p:bldP spid="50" grpId="0"/>
      <p:bldP spid="52" grpId="0" animBg="1"/>
      <p:bldP spid="53" grpId="0"/>
      <p:bldP spid="55" grpId="0" animBg="1"/>
      <p:bldP spid="56" grpId="0"/>
      <p:bldP spid="58" grpId="0"/>
      <p:bldP spid="59" grpId="0" animBg="1"/>
      <p:bldP spid="61" grpId="0"/>
      <p:bldP spid="62" grpId="0"/>
      <p:bldP spid="63" grpId="0" animBg="1"/>
      <p:bldP spid="64" grpId="0"/>
      <p:bldP spid="66" grpId="0" animBg="1"/>
      <p:bldP spid="68" grpId="0"/>
      <p:bldP spid="71" grpId="0" animBg="1"/>
      <p:bldP spid="72" grpId="0"/>
      <p:bldP spid="74" grpId="0" animBg="1"/>
      <p:bldP spid="76" grpId="0"/>
      <p:bldP spid="77" grpId="0" animBg="1"/>
      <p:bldP spid="78" grpId="0"/>
      <p:bldP spid="81" grpId="0" animBg="1"/>
      <p:bldP spid="82" grpId="0"/>
      <p:bldP spid="84" grpId="0" animBg="1"/>
      <p:bldP spid="86" grpId="0"/>
      <p:bldP spid="87" grpId="0" animBg="1"/>
      <p:bldP spid="89" grpId="0"/>
      <p:bldP spid="90" grpId="0" animBg="1"/>
      <p:bldP spid="91" grpId="0"/>
      <p:bldP spid="95" grpId="0" animBg="1"/>
      <p:bldP spid="96" grpId="0"/>
      <p:bldP spid="97" grpId="0" animBg="1"/>
      <p:bldP spid="99" grpId="0"/>
      <p:bldP spid="100" grpId="0" animBg="1"/>
      <p:bldP spid="102" grpId="0"/>
      <p:bldP spid="10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99" y="250825"/>
            <a:ext cx="4826001" cy="1041643"/>
          </a:xfrm>
        </p:spPr>
        <p:txBody>
          <a:bodyPr>
            <a:noAutofit/>
          </a:bodyPr>
          <a:lstStyle/>
          <a:p>
            <a:r>
              <a:rPr lang="en-US" sz="3200" dirty="0"/>
              <a:t>Methods of Effective Communication with the Proposal Team</a:t>
            </a:r>
          </a:p>
        </p:txBody>
      </p:sp>
      <p:sp>
        <p:nvSpPr>
          <p:cNvPr id="3" name="Content Placeholder 2"/>
          <p:cNvSpPr>
            <a:spLocks noGrp="1"/>
          </p:cNvSpPr>
          <p:nvPr>
            <p:ph idx="1"/>
          </p:nvPr>
        </p:nvSpPr>
        <p:spPr>
          <a:xfrm>
            <a:off x="584199" y="2600931"/>
            <a:ext cx="4826001" cy="3672869"/>
          </a:xfrm>
        </p:spPr>
        <p:txBody>
          <a:bodyPr>
            <a:normAutofit fontScale="62500" lnSpcReduction="20000"/>
          </a:bodyPr>
          <a:lstStyle/>
          <a:p>
            <a:r>
              <a:rPr lang="en-US" dirty="0"/>
              <a:t>Ensure that you communicate the same message </a:t>
            </a:r>
            <a:r>
              <a:rPr lang="en-US" b="1" dirty="0"/>
              <a:t>at least six times</a:t>
            </a:r>
            <a:r>
              <a:rPr lang="en-US" dirty="0"/>
              <a:t>, in </a:t>
            </a:r>
            <a:r>
              <a:rPr lang="en-US" b="1" dirty="0"/>
              <a:t>six different ways </a:t>
            </a:r>
            <a:r>
              <a:rPr lang="en-US" dirty="0"/>
              <a:t>to ensure it sticks</a:t>
            </a:r>
          </a:p>
          <a:p>
            <a:pPr lvl="1"/>
            <a:r>
              <a:rPr lang="en-US" sz="2600" dirty="0"/>
              <a:t>Status and other meetings (verbal)</a:t>
            </a:r>
          </a:p>
          <a:p>
            <a:pPr lvl="1"/>
            <a:r>
              <a:rPr lang="en-US" sz="2600" dirty="0"/>
              <a:t>Written agenda, notes, and videos posted and/or sent out and attached to meeting invites</a:t>
            </a:r>
          </a:p>
          <a:p>
            <a:pPr lvl="1"/>
            <a:r>
              <a:rPr lang="en-US" sz="2600" dirty="0"/>
              <a:t>Wall or whiteboard sign (announcement)</a:t>
            </a:r>
          </a:p>
          <a:p>
            <a:pPr lvl="1"/>
            <a:r>
              <a:rPr lang="en-US" sz="2600" dirty="0"/>
              <a:t>Proposal collaboration workspace bulletin board (announcement)</a:t>
            </a:r>
          </a:p>
          <a:p>
            <a:pPr lvl="1"/>
            <a:r>
              <a:rPr lang="en-US" sz="2600" dirty="0"/>
              <a:t>Email reminder (written)</a:t>
            </a:r>
          </a:p>
          <a:p>
            <a:pPr lvl="1"/>
            <a:r>
              <a:rPr lang="en-US" sz="2600" dirty="0"/>
              <a:t>Conversation in person, videocall, or by phone</a:t>
            </a:r>
          </a:p>
          <a:p>
            <a:r>
              <a:rPr lang="en-US" dirty="0"/>
              <a:t>If you said something once, count on most not following your directions</a:t>
            </a:r>
          </a:p>
          <a:p>
            <a:r>
              <a:rPr lang="en-US" dirty="0"/>
              <a:t>Don’t count on anyone reading anything just because it’s been provided</a:t>
            </a:r>
            <a:br>
              <a:rPr lang="en-US" dirty="0"/>
            </a:br>
            <a:endParaRPr lang="en-US" dirty="0"/>
          </a:p>
        </p:txBody>
      </p:sp>
      <p:sp>
        <p:nvSpPr>
          <p:cNvPr id="4" name="TextBox 3"/>
          <p:cNvSpPr txBox="1"/>
          <p:nvPr/>
        </p:nvSpPr>
        <p:spPr>
          <a:xfrm>
            <a:off x="584199" y="1523712"/>
            <a:ext cx="4597401" cy="1077218"/>
          </a:xfrm>
          <a:prstGeom prst="rect">
            <a:avLst/>
          </a:prstGeom>
          <a:noFill/>
        </p:spPr>
        <p:txBody>
          <a:bodyPr wrap="square" rtlCol="0">
            <a:spAutoFit/>
          </a:bodyPr>
          <a:lstStyle/>
          <a:p>
            <a:r>
              <a:rPr lang="en-US" sz="1600" i="1" dirty="0">
                <a:solidFill>
                  <a:schemeClr val="tx2"/>
                </a:solidFill>
              </a:rPr>
              <a:t>Count on people not doing what they are supposed to do and compensate for the general lack of diligence; expect to be pleasantly surprised by those few who follow directions the first time.</a:t>
            </a:r>
          </a:p>
        </p:txBody>
      </p:sp>
      <p:pic>
        <p:nvPicPr>
          <p:cNvPr id="6" name="Picture 5" descr="A person sitting at a desk with a computer&#10;&#10;Description automatically generated">
            <a:extLst>
              <a:ext uri="{FF2B5EF4-FFF2-40B4-BE49-F238E27FC236}">
                <a16:creationId xmlns:a16="http://schemas.microsoft.com/office/drawing/2014/main" id="{E99C7F11-8599-6C27-B986-27C79D37F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0288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99" y="225425"/>
            <a:ext cx="4622801" cy="1041643"/>
          </a:xfrm>
        </p:spPr>
        <p:txBody>
          <a:bodyPr>
            <a:normAutofit fontScale="90000"/>
          </a:bodyPr>
          <a:lstStyle/>
          <a:p>
            <a:r>
              <a:rPr lang="en-US" dirty="0"/>
              <a:t>Promote Proposal Team Cohesiveness</a:t>
            </a:r>
          </a:p>
        </p:txBody>
      </p:sp>
      <p:sp>
        <p:nvSpPr>
          <p:cNvPr id="3" name="Content Placeholder 2"/>
          <p:cNvSpPr>
            <a:spLocks noGrp="1"/>
          </p:cNvSpPr>
          <p:nvPr>
            <p:ph idx="1"/>
          </p:nvPr>
        </p:nvSpPr>
        <p:spPr>
          <a:xfrm>
            <a:off x="584199" y="2630518"/>
            <a:ext cx="4622801" cy="3843685"/>
          </a:xfrm>
        </p:spPr>
        <p:txBody>
          <a:bodyPr>
            <a:normAutofit fontScale="55000" lnSpcReduction="20000"/>
          </a:bodyPr>
          <a:lstStyle/>
          <a:p>
            <a:pPr>
              <a:spcBef>
                <a:spcPts val="600"/>
              </a:spcBef>
            </a:pPr>
            <a:r>
              <a:rPr lang="en-US" dirty="0"/>
              <a:t>Subdivide groups larger than 12 into smaller teams (by volume or major section)</a:t>
            </a:r>
          </a:p>
          <a:p>
            <a:pPr>
              <a:spcBef>
                <a:spcPts val="600"/>
              </a:spcBef>
            </a:pPr>
            <a:r>
              <a:rPr lang="en-US" dirty="0"/>
              <a:t>Promote a perception that being part of your proposal team is an honor to make people feel special through describing the toughness of the task and their importance to the business and those who work there</a:t>
            </a:r>
          </a:p>
          <a:p>
            <a:pPr>
              <a:spcBef>
                <a:spcPts val="600"/>
              </a:spcBef>
            </a:pPr>
            <a:r>
              <a:rPr lang="en-US" dirty="0"/>
              <a:t>Gather the team in a dedicated room or building wing if proposal is not virtual to promote intra-team interaction; create a dedicated channel in a virtual space</a:t>
            </a:r>
          </a:p>
          <a:p>
            <a:pPr>
              <a:spcBef>
                <a:spcPts val="600"/>
              </a:spcBef>
            </a:pPr>
            <a:r>
              <a:rPr lang="en-US" dirty="0"/>
              <a:t>Give specific groups assignment in a form of a challenge requiring cooperation for success to get team to pull together and rely on each other</a:t>
            </a:r>
          </a:p>
          <a:p>
            <a:pPr>
              <a:spcBef>
                <a:spcPts val="600"/>
              </a:spcBef>
            </a:pPr>
            <a:r>
              <a:rPr lang="en-US" dirty="0"/>
              <a:t>Remind of the competition to emphasize the team's identity and the members' interdependence </a:t>
            </a:r>
          </a:p>
          <a:p>
            <a:pPr>
              <a:spcBef>
                <a:spcPts val="600"/>
              </a:spcBef>
            </a:pPr>
            <a:r>
              <a:rPr lang="en-US" dirty="0"/>
              <a:t>Reward the team, less so the individual members, to highlight interdependence and reinforce cooperation</a:t>
            </a:r>
          </a:p>
          <a:p>
            <a:pPr>
              <a:spcBef>
                <a:spcPts val="600"/>
              </a:spcBef>
            </a:pPr>
            <a:r>
              <a:rPr lang="en-US" dirty="0"/>
              <a:t>Focus on the team's successes – success engenders cohesiveness</a:t>
            </a:r>
          </a:p>
          <a:p>
            <a:pPr>
              <a:spcBef>
                <a:spcPts val="600"/>
              </a:spcBef>
            </a:pPr>
            <a:endParaRPr lang="en-US" dirty="0"/>
          </a:p>
        </p:txBody>
      </p:sp>
      <p:sp>
        <p:nvSpPr>
          <p:cNvPr id="4" name="TextBox 3"/>
          <p:cNvSpPr txBox="1"/>
          <p:nvPr/>
        </p:nvSpPr>
        <p:spPr>
          <a:xfrm>
            <a:off x="584199" y="1502500"/>
            <a:ext cx="4622801" cy="1077218"/>
          </a:xfrm>
          <a:prstGeom prst="rect">
            <a:avLst/>
          </a:prstGeom>
          <a:noFill/>
        </p:spPr>
        <p:txBody>
          <a:bodyPr wrap="square" rtlCol="0">
            <a:spAutoFit/>
          </a:bodyPr>
          <a:lstStyle/>
          <a:p>
            <a:r>
              <a:rPr lang="en-US" sz="1600" i="1" dirty="0">
                <a:solidFill>
                  <a:schemeClr val="tx2"/>
                </a:solidFill>
              </a:rPr>
              <a:t>Small and mid-size proposal teams are naturally easier to manage; it gets trickier with large proposals; most teams are not cohesive and are </a:t>
            </a:r>
            <a:r>
              <a:rPr lang="en-US" sz="1600" b="1" i="1" dirty="0">
                <a:solidFill>
                  <a:schemeClr val="tx2"/>
                </a:solidFill>
              </a:rPr>
              <a:t>committees, </a:t>
            </a:r>
            <a:r>
              <a:rPr lang="en-US" sz="1600" i="1" dirty="0">
                <a:solidFill>
                  <a:schemeClr val="tx2"/>
                </a:solidFill>
              </a:rPr>
              <a:t>which are at their worst when unmanaged and unruly</a:t>
            </a:r>
          </a:p>
        </p:txBody>
      </p:sp>
      <p:pic>
        <p:nvPicPr>
          <p:cNvPr id="8" name="Picture 7" descr="A group of people in a meeting&#10;&#10;Description automatically generated">
            <a:extLst>
              <a:ext uri="{FF2B5EF4-FFF2-40B4-BE49-F238E27FC236}">
                <a16:creationId xmlns:a16="http://schemas.microsoft.com/office/drawing/2014/main" id="{4A93B15E-F92F-EF4E-CCD6-362B5BFF3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2240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group of people&#10;&#10;Description automatically generated">
            <a:extLst>
              <a:ext uri="{FF2B5EF4-FFF2-40B4-BE49-F238E27FC236}">
                <a16:creationId xmlns:a16="http://schemas.microsoft.com/office/drawing/2014/main" id="{0E6B4E62-8BB0-EA07-9604-2B4E1AFC7B80}"/>
              </a:ext>
            </a:extLst>
          </p:cNvPr>
          <p:cNvPicPr>
            <a:picLocks noChangeAspect="1"/>
          </p:cNvPicPr>
          <p:nvPr/>
        </p:nvPicPr>
        <p:blipFill rotWithShape="1">
          <a:blip r:embed="rId3">
            <a:extLst>
              <a:ext uri="{28A0092B-C50C-407E-A947-70E740481C1C}">
                <a14:useLocalDpi xmlns:a14="http://schemas.microsoft.com/office/drawing/2010/main" val="0"/>
              </a:ext>
            </a:extLst>
          </a:blip>
          <a:srcRect t="10291" b="5461"/>
          <a:stretch/>
        </p:blipFill>
        <p:spPr>
          <a:xfrm>
            <a:off x="-19549" y="0"/>
            <a:ext cx="12211549" cy="6858000"/>
          </a:xfrm>
          <a:prstGeom prst="rect">
            <a:avLst/>
          </a:prstGeom>
        </p:spPr>
      </p:pic>
      <p:sp>
        <p:nvSpPr>
          <p:cNvPr id="12" name="Rectangle 11">
            <a:extLst>
              <a:ext uri="{FF2B5EF4-FFF2-40B4-BE49-F238E27FC236}">
                <a16:creationId xmlns:a16="http://schemas.microsoft.com/office/drawing/2014/main" id="{261F255C-E0A2-13CF-9382-9E27F05E26D4}"/>
              </a:ext>
            </a:extLst>
          </p:cNvPr>
          <p:cNvSpPr/>
          <p:nvPr/>
        </p:nvSpPr>
        <p:spPr>
          <a:xfrm>
            <a:off x="5727700" y="0"/>
            <a:ext cx="6464300" cy="6858000"/>
          </a:xfrm>
          <a:prstGeom prst="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096000" y="368300"/>
            <a:ext cx="5000875" cy="1041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Additional Team-Related Tasks for Proposal Manager</a:t>
            </a:r>
          </a:p>
        </p:txBody>
      </p:sp>
      <p:sp>
        <p:nvSpPr>
          <p:cNvPr id="14" name="Content Placeholder 2"/>
          <p:cNvSpPr txBox="1">
            <a:spLocks/>
          </p:cNvSpPr>
          <p:nvPr/>
        </p:nvSpPr>
        <p:spPr>
          <a:xfrm>
            <a:off x="6096000" y="1710102"/>
            <a:ext cx="5765800" cy="494469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Facilitate Tasks</a:t>
            </a:r>
          </a:p>
          <a:p>
            <a:pPr lvl="1"/>
            <a:r>
              <a:rPr lang="en-US" dirty="0"/>
              <a:t>Provide process and how-to for the tasks assigned (through JIT Training)</a:t>
            </a:r>
          </a:p>
          <a:p>
            <a:pPr lvl="1"/>
            <a:r>
              <a:rPr lang="en-US" dirty="0"/>
              <a:t>Fetch and disseminate information, get answers to team’s questions</a:t>
            </a:r>
          </a:p>
          <a:p>
            <a:pPr lvl="1"/>
            <a:r>
              <a:rPr lang="en-US" dirty="0"/>
              <a:t>Direct efforts back to the task</a:t>
            </a:r>
          </a:p>
          <a:p>
            <a:pPr lvl="1"/>
            <a:r>
              <a:rPr lang="en-US" dirty="0"/>
              <a:t>Review work and provide feedback</a:t>
            </a:r>
          </a:p>
          <a:p>
            <a:pPr lvl="1"/>
            <a:r>
              <a:rPr lang="en-US" dirty="0"/>
              <a:t>Monitor performance and </a:t>
            </a:r>
            <a:r>
              <a:rPr lang="en-US" b="1" dirty="0"/>
              <a:t>replace non-performers</a:t>
            </a:r>
          </a:p>
          <a:p>
            <a:pPr lvl="1"/>
            <a:r>
              <a:rPr lang="en-US" dirty="0"/>
              <a:t>Track progress against schedule</a:t>
            </a:r>
          </a:p>
          <a:p>
            <a:pPr lvl="1"/>
            <a:r>
              <a:rPr lang="en-US" dirty="0"/>
              <a:t>Enforce the process and procedures</a:t>
            </a:r>
          </a:p>
          <a:p>
            <a:r>
              <a:rPr lang="en-US" dirty="0"/>
              <a:t>Build Relationships</a:t>
            </a:r>
          </a:p>
          <a:p>
            <a:pPr lvl="1"/>
            <a:r>
              <a:rPr lang="en-US" dirty="0"/>
              <a:t>Mediate conflicts</a:t>
            </a:r>
          </a:p>
          <a:p>
            <a:pPr lvl="1"/>
            <a:r>
              <a:rPr lang="en-US" dirty="0"/>
              <a:t>Relieve tension with humor or other diversions </a:t>
            </a:r>
          </a:p>
          <a:p>
            <a:pPr lvl="1"/>
            <a:r>
              <a:rPr lang="en-US" dirty="0"/>
              <a:t>Challenge inappropriate interpersonal exchanges </a:t>
            </a:r>
          </a:p>
          <a:p>
            <a:pPr lvl="1"/>
            <a:r>
              <a:rPr lang="en-US" dirty="0"/>
              <a:t>Empathize with proposal team members</a:t>
            </a:r>
          </a:p>
          <a:p>
            <a:pPr lvl="1"/>
            <a:r>
              <a:rPr lang="en-US" dirty="0"/>
              <a:t>Exude enthusiasm and encourage others</a:t>
            </a:r>
          </a:p>
        </p:txBody>
      </p:sp>
    </p:spTree>
    <p:extLst>
      <p:ext uri="{BB962C8B-B14F-4D97-AF65-F5344CB8AC3E}">
        <p14:creationId xmlns:p14="http://schemas.microsoft.com/office/powerpoint/2010/main" val="37041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anim calcmode="lin" valueType="num">
                                      <p:cBhvr>
                                        <p:cTn id="1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1000"/>
                                        <p:tgtEl>
                                          <p:spTgt spid="14">
                                            <p:txEl>
                                              <p:pRg st="3" end="3"/>
                                            </p:txEl>
                                          </p:spTgt>
                                        </p:tgtEl>
                                      </p:cBhvr>
                                    </p:animEffect>
                                    <p:anim calcmode="lin" valueType="num">
                                      <p:cBhvr>
                                        <p:cTn id="23"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1000"/>
                                        <p:tgtEl>
                                          <p:spTgt spid="14">
                                            <p:txEl>
                                              <p:pRg st="4" end="4"/>
                                            </p:txEl>
                                          </p:spTgt>
                                        </p:tgtEl>
                                      </p:cBhvr>
                                    </p:animEffect>
                                    <p:anim calcmode="lin" valueType="num">
                                      <p:cBhvr>
                                        <p:cTn id="2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1000"/>
                                        <p:tgtEl>
                                          <p:spTgt spid="14">
                                            <p:txEl>
                                              <p:pRg st="5" end="5"/>
                                            </p:txEl>
                                          </p:spTgt>
                                        </p:tgtEl>
                                      </p:cBhvr>
                                    </p:animEffect>
                                    <p:anim calcmode="lin" valueType="num">
                                      <p:cBhvr>
                                        <p:cTn id="3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1000"/>
                                        <p:tgtEl>
                                          <p:spTgt spid="14">
                                            <p:txEl>
                                              <p:pRg st="6" end="6"/>
                                            </p:txEl>
                                          </p:spTgt>
                                        </p:tgtEl>
                                      </p:cBhvr>
                                    </p:animEffect>
                                    <p:anim calcmode="lin" valueType="num">
                                      <p:cBhvr>
                                        <p:cTn id="38"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1000"/>
                                        <p:tgtEl>
                                          <p:spTgt spid="14">
                                            <p:txEl>
                                              <p:pRg st="7" end="7"/>
                                            </p:txEl>
                                          </p:spTgt>
                                        </p:tgtEl>
                                      </p:cBhvr>
                                    </p:animEffect>
                                    <p:anim calcmode="lin" valueType="num">
                                      <p:cBhvr>
                                        <p:cTn id="43"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xEl>
                                              <p:pRg st="8" end="8"/>
                                            </p:txEl>
                                          </p:spTgt>
                                        </p:tgtEl>
                                        <p:attrNameLst>
                                          <p:attrName>style.visibility</p:attrName>
                                        </p:attrNameLst>
                                      </p:cBhvr>
                                      <p:to>
                                        <p:strVal val="visible"/>
                                      </p:to>
                                    </p:set>
                                    <p:animEffect transition="in" filter="fade">
                                      <p:cBhvr>
                                        <p:cTn id="49" dur="1000"/>
                                        <p:tgtEl>
                                          <p:spTgt spid="14">
                                            <p:txEl>
                                              <p:pRg st="8" end="8"/>
                                            </p:txEl>
                                          </p:spTgt>
                                        </p:tgtEl>
                                      </p:cBhvr>
                                    </p:animEffect>
                                    <p:anim calcmode="lin" valueType="num">
                                      <p:cBhvr>
                                        <p:cTn id="50"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xEl>
                                              <p:pRg st="9" end="9"/>
                                            </p:txEl>
                                          </p:spTgt>
                                        </p:tgtEl>
                                        <p:attrNameLst>
                                          <p:attrName>style.visibility</p:attrName>
                                        </p:attrNameLst>
                                      </p:cBhvr>
                                      <p:to>
                                        <p:strVal val="visible"/>
                                      </p:to>
                                    </p:set>
                                    <p:animEffect transition="in" filter="fade">
                                      <p:cBhvr>
                                        <p:cTn id="54" dur="1000"/>
                                        <p:tgtEl>
                                          <p:spTgt spid="14">
                                            <p:txEl>
                                              <p:pRg st="9" end="9"/>
                                            </p:txEl>
                                          </p:spTgt>
                                        </p:tgtEl>
                                      </p:cBhvr>
                                    </p:animEffect>
                                    <p:anim calcmode="lin" valueType="num">
                                      <p:cBhvr>
                                        <p:cTn id="55"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xEl>
                                              <p:pRg st="10" end="10"/>
                                            </p:txEl>
                                          </p:spTgt>
                                        </p:tgtEl>
                                        <p:attrNameLst>
                                          <p:attrName>style.visibility</p:attrName>
                                        </p:attrNameLst>
                                      </p:cBhvr>
                                      <p:to>
                                        <p:strVal val="visible"/>
                                      </p:to>
                                    </p:set>
                                    <p:animEffect transition="in" filter="fade">
                                      <p:cBhvr>
                                        <p:cTn id="59" dur="1000"/>
                                        <p:tgtEl>
                                          <p:spTgt spid="14">
                                            <p:txEl>
                                              <p:pRg st="10" end="10"/>
                                            </p:txEl>
                                          </p:spTgt>
                                        </p:tgtEl>
                                      </p:cBhvr>
                                    </p:animEffect>
                                    <p:anim calcmode="lin" valueType="num">
                                      <p:cBhvr>
                                        <p:cTn id="60"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14">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xEl>
                                              <p:pRg st="11" end="11"/>
                                            </p:txEl>
                                          </p:spTgt>
                                        </p:tgtEl>
                                        <p:attrNameLst>
                                          <p:attrName>style.visibility</p:attrName>
                                        </p:attrNameLst>
                                      </p:cBhvr>
                                      <p:to>
                                        <p:strVal val="visible"/>
                                      </p:to>
                                    </p:set>
                                    <p:animEffect transition="in" filter="fade">
                                      <p:cBhvr>
                                        <p:cTn id="64" dur="1000"/>
                                        <p:tgtEl>
                                          <p:spTgt spid="14">
                                            <p:txEl>
                                              <p:pRg st="11" end="11"/>
                                            </p:txEl>
                                          </p:spTgt>
                                        </p:tgtEl>
                                      </p:cBhvr>
                                    </p:animEffect>
                                    <p:anim calcmode="lin" valueType="num">
                                      <p:cBhvr>
                                        <p:cTn id="65" dur="1000" fill="hold"/>
                                        <p:tgtEl>
                                          <p:spTgt spid="14">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14">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4">
                                            <p:txEl>
                                              <p:pRg st="12" end="12"/>
                                            </p:txEl>
                                          </p:spTgt>
                                        </p:tgtEl>
                                        <p:attrNameLst>
                                          <p:attrName>style.visibility</p:attrName>
                                        </p:attrNameLst>
                                      </p:cBhvr>
                                      <p:to>
                                        <p:strVal val="visible"/>
                                      </p:to>
                                    </p:set>
                                    <p:animEffect transition="in" filter="fade">
                                      <p:cBhvr>
                                        <p:cTn id="69" dur="1000"/>
                                        <p:tgtEl>
                                          <p:spTgt spid="14">
                                            <p:txEl>
                                              <p:pRg st="12" end="12"/>
                                            </p:txEl>
                                          </p:spTgt>
                                        </p:tgtEl>
                                      </p:cBhvr>
                                    </p:animEffect>
                                    <p:anim calcmode="lin" valueType="num">
                                      <p:cBhvr>
                                        <p:cTn id="70" dur="1000" fill="hold"/>
                                        <p:tgtEl>
                                          <p:spTgt spid="14">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14">
                                            <p:txEl>
                                              <p:pRg st="12" end="12"/>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4">
                                            <p:txEl>
                                              <p:pRg st="13" end="13"/>
                                            </p:txEl>
                                          </p:spTgt>
                                        </p:tgtEl>
                                        <p:attrNameLst>
                                          <p:attrName>style.visibility</p:attrName>
                                        </p:attrNameLst>
                                      </p:cBhvr>
                                      <p:to>
                                        <p:strVal val="visible"/>
                                      </p:to>
                                    </p:set>
                                    <p:animEffect transition="in" filter="fade">
                                      <p:cBhvr>
                                        <p:cTn id="74" dur="1000"/>
                                        <p:tgtEl>
                                          <p:spTgt spid="14">
                                            <p:txEl>
                                              <p:pRg st="13" end="13"/>
                                            </p:txEl>
                                          </p:spTgt>
                                        </p:tgtEl>
                                      </p:cBhvr>
                                    </p:animEffect>
                                    <p:anim calcmode="lin" valueType="num">
                                      <p:cBhvr>
                                        <p:cTn id="75" dur="1000" fill="hold"/>
                                        <p:tgtEl>
                                          <p:spTgt spid="14">
                                            <p:txEl>
                                              <p:pRg st="13" end="13"/>
                                            </p:txEl>
                                          </p:spTgt>
                                        </p:tgtEl>
                                        <p:attrNameLst>
                                          <p:attrName>ppt_x</p:attrName>
                                        </p:attrNameLst>
                                      </p:cBhvr>
                                      <p:tavLst>
                                        <p:tav tm="0">
                                          <p:val>
                                            <p:strVal val="#ppt_x"/>
                                          </p:val>
                                        </p:tav>
                                        <p:tav tm="100000">
                                          <p:val>
                                            <p:strVal val="#ppt_x"/>
                                          </p:val>
                                        </p:tav>
                                      </p:tavLst>
                                    </p:anim>
                                    <p:anim calcmode="lin" valueType="num">
                                      <p:cBhvr>
                                        <p:cTn id="76" dur="1000" fill="hold"/>
                                        <p:tgtEl>
                                          <p:spTgt spid="1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with her arms crossed&#10;&#10;Description automatically generated">
            <a:extLst>
              <a:ext uri="{FF2B5EF4-FFF2-40B4-BE49-F238E27FC236}">
                <a16:creationId xmlns:a16="http://schemas.microsoft.com/office/drawing/2014/main" id="{03AE4738-2564-B892-598C-97BA522A04B5}"/>
              </a:ext>
            </a:extLst>
          </p:cNvPr>
          <p:cNvPicPr>
            <a:picLocks noChangeAspect="1"/>
          </p:cNvPicPr>
          <p:nvPr/>
        </p:nvPicPr>
        <p:blipFill rotWithShape="1">
          <a:blip r:embed="rId2">
            <a:extLst>
              <a:ext uri="{28A0092B-C50C-407E-A947-70E740481C1C}">
                <a14:useLocalDpi xmlns:a14="http://schemas.microsoft.com/office/drawing/2010/main" val="0"/>
              </a:ext>
            </a:extLst>
          </a:blip>
          <a:srcRect b="15735"/>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1FABB86E-EDAB-7090-A153-C7C5D7A0891D}"/>
              </a:ext>
            </a:extLst>
          </p:cNvPr>
          <p:cNvSpPr/>
          <p:nvPr/>
        </p:nvSpPr>
        <p:spPr>
          <a:xfrm>
            <a:off x="0" y="0"/>
            <a:ext cx="12192000" cy="68580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444499" y="400293"/>
            <a:ext cx="10617201" cy="10416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Recognize and Deal with Proposal Personalities</a:t>
            </a:r>
          </a:p>
        </p:txBody>
      </p:sp>
      <p:sp>
        <p:nvSpPr>
          <p:cNvPr id="24" name="Content Placeholder 2"/>
          <p:cNvSpPr txBox="1">
            <a:spLocks/>
          </p:cNvSpPr>
          <p:nvPr/>
        </p:nvSpPr>
        <p:spPr>
          <a:xfrm>
            <a:off x="444499" y="1884495"/>
            <a:ext cx="11173692" cy="439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People who are already juggling one or two full time jobs and now are assigned to support your proposal</a:t>
            </a:r>
          </a:p>
          <a:p>
            <a:pPr lvl="1"/>
            <a:r>
              <a:rPr lang="en-US" sz="2000" dirty="0"/>
              <a:t>The Murphy’s Law of proposals states that your full-time people will be no good, and your good people will be in high demand already, because they are so good</a:t>
            </a:r>
          </a:p>
          <a:p>
            <a:r>
              <a:rPr lang="en-US" sz="2400" dirty="0"/>
              <a:t>Team members, subcontractors, and vendors who possess the subject matter expertise, but are unavailable or unresponsive in one way or another </a:t>
            </a:r>
          </a:p>
          <a:p>
            <a:pPr lvl="2"/>
            <a:r>
              <a:rPr lang="en-US" sz="1800" dirty="0"/>
              <a:t>Will send you either cut-and-paste stuff or other unusable information; if they can get away with it, they often won’t respond on time</a:t>
            </a:r>
          </a:p>
          <a:p>
            <a:r>
              <a:rPr lang="en-US" sz="2400" dirty="0"/>
              <a:t>Remote SMEs with full-time day jobs at a customer’s site </a:t>
            </a:r>
          </a:p>
          <a:p>
            <a:pPr lvl="1"/>
            <a:r>
              <a:rPr lang="en-US" sz="2000" dirty="0"/>
              <a:t>They often don’t have the time to keep up with proposal developments or status meetings or to participate in any daytime proposal activities, but you have to rely on their good graces on nights and weekends, when they don’t get paid</a:t>
            </a:r>
          </a:p>
          <a:p>
            <a:endParaRPr lang="en-US" sz="2400" dirty="0"/>
          </a:p>
        </p:txBody>
      </p:sp>
      <p:sp>
        <p:nvSpPr>
          <p:cNvPr id="25" name="TextBox 24"/>
          <p:cNvSpPr txBox="1"/>
          <p:nvPr/>
        </p:nvSpPr>
        <p:spPr>
          <a:xfrm>
            <a:off x="444499" y="1212525"/>
            <a:ext cx="10350501" cy="369332"/>
          </a:xfrm>
          <a:prstGeom prst="rect">
            <a:avLst/>
          </a:prstGeom>
          <a:noFill/>
        </p:spPr>
        <p:txBody>
          <a:bodyPr wrap="square" rtlCol="0">
            <a:spAutoFit/>
          </a:bodyPr>
          <a:lstStyle/>
          <a:p>
            <a:r>
              <a:rPr lang="en-US" i="1" dirty="0">
                <a:solidFill>
                  <a:schemeClr val="tx2"/>
                </a:solidFill>
              </a:rPr>
              <a:t>Each type of the proposal team member requires an individualized approach to get the best results</a:t>
            </a:r>
          </a:p>
        </p:txBody>
      </p:sp>
    </p:spTree>
    <p:extLst>
      <p:ext uri="{BB962C8B-B14F-4D97-AF65-F5344CB8AC3E}">
        <p14:creationId xmlns:p14="http://schemas.microsoft.com/office/powerpoint/2010/main" val="41239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1000"/>
                                        <p:tgtEl>
                                          <p:spTgt spid="24">
                                            <p:txEl>
                                              <p:pRg st="1" end="1"/>
                                            </p:txEl>
                                          </p:spTgt>
                                        </p:tgtEl>
                                      </p:cBhvr>
                                    </p:animEffect>
                                    <p:anim calcmode="lin" valueType="num">
                                      <p:cBhvr>
                                        <p:cTn id="13"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1000"/>
                                        <p:tgtEl>
                                          <p:spTgt spid="24">
                                            <p:txEl>
                                              <p:pRg st="2" end="2"/>
                                            </p:txEl>
                                          </p:spTgt>
                                        </p:tgtEl>
                                      </p:cBhvr>
                                    </p:animEffect>
                                    <p:anim calcmode="lin" valueType="num">
                                      <p:cBhvr>
                                        <p:cTn id="20"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xEl>
                                              <p:pRg st="3" end="3"/>
                                            </p:txEl>
                                          </p:spTgt>
                                        </p:tgtEl>
                                        <p:attrNameLst>
                                          <p:attrName>style.visibility</p:attrName>
                                        </p:attrNameLst>
                                      </p:cBhvr>
                                      <p:to>
                                        <p:strVal val="visible"/>
                                      </p:to>
                                    </p:set>
                                    <p:animEffect transition="in" filter="fade">
                                      <p:cBhvr>
                                        <p:cTn id="24" dur="1000"/>
                                        <p:tgtEl>
                                          <p:spTgt spid="24">
                                            <p:txEl>
                                              <p:pRg st="3" end="3"/>
                                            </p:txEl>
                                          </p:spTgt>
                                        </p:tgtEl>
                                      </p:cBhvr>
                                    </p:animEffect>
                                    <p:anim calcmode="lin" valueType="num">
                                      <p:cBhvr>
                                        <p:cTn id="25"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xEl>
                                              <p:pRg st="4" end="4"/>
                                            </p:txEl>
                                          </p:spTgt>
                                        </p:tgtEl>
                                        <p:attrNameLst>
                                          <p:attrName>style.visibility</p:attrName>
                                        </p:attrNameLst>
                                      </p:cBhvr>
                                      <p:to>
                                        <p:strVal val="visible"/>
                                      </p:to>
                                    </p:set>
                                    <p:animEffect transition="in" filter="fade">
                                      <p:cBhvr>
                                        <p:cTn id="31" dur="1000"/>
                                        <p:tgtEl>
                                          <p:spTgt spid="24">
                                            <p:txEl>
                                              <p:pRg st="4" end="4"/>
                                            </p:txEl>
                                          </p:spTgt>
                                        </p:tgtEl>
                                      </p:cBhvr>
                                    </p:animEffect>
                                    <p:anim calcmode="lin" valueType="num">
                                      <p:cBhvr>
                                        <p:cTn id="3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xEl>
                                              <p:pRg st="5" end="5"/>
                                            </p:txEl>
                                          </p:spTgt>
                                        </p:tgtEl>
                                        <p:attrNameLst>
                                          <p:attrName>style.visibility</p:attrName>
                                        </p:attrNameLst>
                                      </p:cBhvr>
                                      <p:to>
                                        <p:strVal val="visible"/>
                                      </p:to>
                                    </p:set>
                                    <p:animEffect transition="in" filter="fade">
                                      <p:cBhvr>
                                        <p:cTn id="36" dur="1000"/>
                                        <p:tgtEl>
                                          <p:spTgt spid="24">
                                            <p:txEl>
                                              <p:pRg st="5" end="5"/>
                                            </p:txEl>
                                          </p:spTgt>
                                        </p:tgtEl>
                                      </p:cBhvr>
                                    </p:animEffect>
                                    <p:anim calcmode="lin" valueType="num">
                                      <p:cBhvr>
                                        <p:cTn id="37"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7B28137A-F72B-8A56-7C28-CABC821EB31D}"/>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988F332-9E3A-5032-E137-485CF9B93477}"/>
              </a:ext>
            </a:extLst>
          </p:cNvPr>
          <p:cNvSpPr/>
          <p:nvPr/>
        </p:nvSpPr>
        <p:spPr>
          <a:xfrm>
            <a:off x="0" y="0"/>
            <a:ext cx="12192000" cy="6858000"/>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11213981-BA4F-C6BF-B193-E1EEB83B7653}"/>
              </a:ext>
            </a:extLst>
          </p:cNvPr>
          <p:cNvSpPr>
            <a:spLocks noGrp="1"/>
          </p:cNvSpPr>
          <p:nvPr>
            <p:ph type="title"/>
          </p:nvPr>
        </p:nvSpPr>
        <p:spPr>
          <a:xfrm>
            <a:off x="838199" y="365125"/>
            <a:ext cx="8547101" cy="1041643"/>
          </a:xfrm>
        </p:spPr>
        <p:txBody>
          <a:bodyPr>
            <a:normAutofit/>
          </a:bodyPr>
          <a:lstStyle/>
          <a:p>
            <a:r>
              <a:rPr lang="en-US" dirty="0"/>
              <a:t>More Challenging Personalities</a:t>
            </a:r>
          </a:p>
        </p:txBody>
      </p:sp>
      <p:sp>
        <p:nvSpPr>
          <p:cNvPr id="14" name="Content Placeholder 2"/>
          <p:cNvSpPr txBox="1">
            <a:spLocks/>
          </p:cNvSpPr>
          <p:nvPr/>
        </p:nvSpPr>
        <p:spPr>
          <a:xfrm>
            <a:off x="647702" y="1596788"/>
            <a:ext cx="11341097" cy="5071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Talented individual performers who are unproductive or uncomfortable in a collaborative setting</a:t>
            </a:r>
          </a:p>
          <a:p>
            <a:pPr lvl="1"/>
            <a:r>
              <a:rPr lang="en-US" sz="1800" dirty="0"/>
              <a:t>Like to drag their section(s) away into a quiet space and disappear until they feel inspiration; Won’t share their work until they are finished with it; They give you reassurances that they are working hard and that you must trust them to produce a high-quality finished product</a:t>
            </a:r>
          </a:p>
          <a:p>
            <a:r>
              <a:rPr lang="en-US" sz="2000" dirty="0"/>
              <a:t>Busy executives who assign themselves an important section but underestimate the work it takes</a:t>
            </a:r>
          </a:p>
          <a:p>
            <a:pPr lvl="1"/>
            <a:r>
              <a:rPr lang="en-US" sz="1800" dirty="0"/>
              <a:t>Get overwhelmed with their actual jobs or pop-up management emergencies they have to address; may occasionally surprise you, they usually produce a piece that comes in too late or is substandard writing they did in a hurry</a:t>
            </a:r>
          </a:p>
          <a:p>
            <a:r>
              <a:rPr lang="en-US" sz="2000" dirty="0"/>
              <a:t>Talented rebels who feel that the whole proposal process is an artificial, cumbersome, and unnecessary imposition</a:t>
            </a:r>
          </a:p>
          <a:p>
            <a:pPr lvl="1"/>
            <a:r>
              <a:rPr lang="en-US" sz="1800" dirty="0"/>
              <a:t>Would rather you let them write; they abhor reviews and passive-aggressively sabotage everything they disagree with</a:t>
            </a:r>
          </a:p>
          <a:p>
            <a:pPr lvl="1"/>
            <a:r>
              <a:rPr lang="en-US" sz="1800" dirty="0"/>
              <a:t>Prima-donnas who always know better and secretly believe that this whole proposal stuff, with you included, are way below their levels of intelligence</a:t>
            </a:r>
          </a:p>
        </p:txBody>
      </p:sp>
    </p:spTree>
    <p:extLst>
      <p:ext uri="{BB962C8B-B14F-4D97-AF65-F5344CB8AC3E}">
        <p14:creationId xmlns:p14="http://schemas.microsoft.com/office/powerpoint/2010/main" val="3369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fade">
                                      <p:cBhvr>
                                        <p:cTn id="24" dur="1000"/>
                                        <p:tgtEl>
                                          <p:spTgt spid="14">
                                            <p:txEl>
                                              <p:pRg st="3" end="3"/>
                                            </p:txEl>
                                          </p:spTgt>
                                        </p:tgtEl>
                                      </p:cBhvr>
                                    </p:animEffect>
                                    <p:anim calcmode="lin" valueType="num">
                                      <p:cBhvr>
                                        <p:cTn id="2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1000"/>
                                        <p:tgtEl>
                                          <p:spTgt spid="14">
                                            <p:txEl>
                                              <p:pRg st="4" end="4"/>
                                            </p:txEl>
                                          </p:spTgt>
                                        </p:tgtEl>
                                      </p:cBhvr>
                                    </p:animEffect>
                                    <p:anim calcmode="lin" valueType="num">
                                      <p:cBhvr>
                                        <p:cTn id="3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xEl>
                                              <p:pRg st="5" end="5"/>
                                            </p:txEl>
                                          </p:spTgt>
                                        </p:tgtEl>
                                        <p:attrNameLst>
                                          <p:attrName>style.visibility</p:attrName>
                                        </p:attrNameLst>
                                      </p:cBhvr>
                                      <p:to>
                                        <p:strVal val="visible"/>
                                      </p:to>
                                    </p:set>
                                    <p:animEffect transition="in" filter="fade">
                                      <p:cBhvr>
                                        <p:cTn id="36" dur="1000"/>
                                        <p:tgtEl>
                                          <p:spTgt spid="14">
                                            <p:txEl>
                                              <p:pRg st="5" end="5"/>
                                            </p:txEl>
                                          </p:spTgt>
                                        </p:tgtEl>
                                      </p:cBhvr>
                                    </p:animEffect>
                                    <p:anim calcmode="lin" valueType="num">
                                      <p:cBhvr>
                                        <p:cTn id="37"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xEl>
                                              <p:pRg st="6" end="6"/>
                                            </p:txEl>
                                          </p:spTgt>
                                        </p:tgtEl>
                                        <p:attrNameLst>
                                          <p:attrName>style.visibility</p:attrName>
                                        </p:attrNameLst>
                                      </p:cBhvr>
                                      <p:to>
                                        <p:strVal val="visible"/>
                                      </p:to>
                                    </p:set>
                                    <p:animEffect transition="in" filter="fade">
                                      <p:cBhvr>
                                        <p:cTn id="41" dur="1000"/>
                                        <p:tgtEl>
                                          <p:spTgt spid="14">
                                            <p:txEl>
                                              <p:pRg st="6" end="6"/>
                                            </p:txEl>
                                          </p:spTgt>
                                        </p:tgtEl>
                                      </p:cBhvr>
                                    </p:animEffect>
                                    <p:anim calcmode="lin" valueType="num">
                                      <p:cBhvr>
                                        <p:cTn id="42"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365125"/>
            <a:ext cx="4953000" cy="1041643"/>
          </a:xfrm>
        </p:spPr>
        <p:txBody>
          <a:bodyPr>
            <a:noAutofit/>
          </a:bodyPr>
          <a:lstStyle/>
          <a:p>
            <a:r>
              <a:rPr lang="en-US" sz="3600" dirty="0"/>
              <a:t>And More Personalities to Keep You On Your Toes</a:t>
            </a:r>
          </a:p>
        </p:txBody>
      </p:sp>
      <p:sp>
        <p:nvSpPr>
          <p:cNvPr id="3" name="Content Placeholder 2"/>
          <p:cNvSpPr>
            <a:spLocks noGrp="1"/>
          </p:cNvSpPr>
          <p:nvPr>
            <p:ph idx="1"/>
          </p:nvPr>
        </p:nvSpPr>
        <p:spPr>
          <a:xfrm>
            <a:off x="469901" y="1652156"/>
            <a:ext cx="4952999" cy="4977244"/>
          </a:xfrm>
        </p:spPr>
        <p:txBody>
          <a:bodyPr>
            <a:normAutofit fontScale="62500" lnSpcReduction="20000"/>
          </a:bodyPr>
          <a:lstStyle/>
          <a:p>
            <a:r>
              <a:rPr lang="en-US" dirty="0"/>
              <a:t>People who worked with other proposal managers or managed proposals themselves, who use a different method to which they are married</a:t>
            </a:r>
          </a:p>
          <a:p>
            <a:pPr lvl="1"/>
            <a:r>
              <a:rPr lang="en-US" dirty="0"/>
              <a:t>Second-guess you or your process, and wonder whether you know what you are doing if you are doing it differently; May undermine and challenge you </a:t>
            </a:r>
          </a:p>
          <a:p>
            <a:r>
              <a:rPr lang="en-US" dirty="0"/>
              <a:t>People who are brand new to the company; assigned to proposal because the company has not yet won a new project where they can charge directly</a:t>
            </a:r>
          </a:p>
          <a:p>
            <a:pPr lvl="1"/>
            <a:r>
              <a:rPr lang="en-US" dirty="0"/>
              <a:t>Don’t have the background in developing this company’s solutions, have never read old proposals, don’t know the company’s capabilities, have not done proposals ever, and do not feel empowered to make key decisions</a:t>
            </a:r>
          </a:p>
          <a:p>
            <a:r>
              <a:rPr lang="en-US" dirty="0"/>
              <a:t>People who are smart and are experts on the subject but believe they cannot write, or actually cannot write</a:t>
            </a:r>
          </a:p>
          <a:p>
            <a:pPr lvl="1"/>
            <a:r>
              <a:rPr lang="en-US" dirty="0"/>
              <a:t>Both types need to be identified correctly and need a lot of handholding, inspiring, training in transcribing and AI usage, and/or pairing with others</a:t>
            </a:r>
          </a:p>
          <a:p>
            <a:endParaRPr lang="en-US" dirty="0"/>
          </a:p>
        </p:txBody>
      </p:sp>
      <p:pic>
        <p:nvPicPr>
          <p:cNvPr id="5" name="Picture 4" descr="A person with her hand on her forehead&#10;&#10;Description automatically generated">
            <a:extLst>
              <a:ext uri="{FF2B5EF4-FFF2-40B4-BE49-F238E27FC236}">
                <a16:creationId xmlns:a16="http://schemas.microsoft.com/office/drawing/2014/main" id="{9CF4E4C6-FEAA-15AD-642B-9A0CE424E665}"/>
              </a:ext>
            </a:extLst>
          </p:cNvPr>
          <p:cNvPicPr>
            <a:picLocks noChangeAspect="1"/>
          </p:cNvPicPr>
          <p:nvPr/>
        </p:nvPicPr>
        <p:blipFill rotWithShape="1">
          <a:blip r:embed="rId2">
            <a:extLst>
              <a:ext uri="{28A0092B-C50C-407E-A947-70E740481C1C}">
                <a14:useLocalDpi xmlns:a14="http://schemas.microsoft.com/office/drawing/2010/main" val="0"/>
              </a:ext>
            </a:extLst>
          </a:blip>
          <a:srcRect l="19382" r="14816"/>
          <a:stretch/>
        </p:blipFill>
        <p:spPr>
          <a:xfrm>
            <a:off x="5422900" y="0"/>
            <a:ext cx="6769100" cy="6858000"/>
          </a:xfrm>
          <a:prstGeom prst="rect">
            <a:avLst/>
          </a:prstGeom>
        </p:spPr>
      </p:pic>
    </p:spTree>
    <p:extLst>
      <p:ext uri="{BB962C8B-B14F-4D97-AF65-F5344CB8AC3E}">
        <p14:creationId xmlns:p14="http://schemas.microsoft.com/office/powerpoint/2010/main" val="722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people holding hands&#10;&#10;Description automatically generated">
            <a:extLst>
              <a:ext uri="{FF2B5EF4-FFF2-40B4-BE49-F238E27FC236}">
                <a16:creationId xmlns:a16="http://schemas.microsoft.com/office/drawing/2014/main" id="{FD97DDE1-4D80-F4E0-A410-B4B7D2C6233F}"/>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12700"/>
            <a:ext cx="12214578" cy="6870700"/>
          </a:xfrm>
          <a:prstGeom prst="rect">
            <a:avLst/>
          </a:prstGeom>
        </p:spPr>
      </p:pic>
      <p:sp>
        <p:nvSpPr>
          <p:cNvPr id="6" name="Rectangle 5">
            <a:extLst>
              <a:ext uri="{FF2B5EF4-FFF2-40B4-BE49-F238E27FC236}">
                <a16:creationId xmlns:a16="http://schemas.microsoft.com/office/drawing/2014/main" id="{EB93FA5C-D8D0-4238-9D86-33D586511AEC}"/>
              </a:ext>
            </a:extLst>
          </p:cNvPr>
          <p:cNvSpPr/>
          <p:nvPr/>
        </p:nvSpPr>
        <p:spPr>
          <a:xfrm>
            <a:off x="0" y="-12699"/>
            <a:ext cx="12214578" cy="68707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838199" y="365125"/>
            <a:ext cx="5484963" cy="1041643"/>
          </a:xfrm>
        </p:spPr>
        <p:txBody>
          <a:bodyPr/>
          <a:lstStyle/>
          <a:p>
            <a:r>
              <a:rPr lang="en-US" dirty="0"/>
              <a:t>And More…</a:t>
            </a:r>
          </a:p>
        </p:txBody>
      </p:sp>
      <p:sp>
        <p:nvSpPr>
          <p:cNvPr id="12" name="Content Placeholder 2"/>
          <p:cNvSpPr>
            <a:spLocks noGrp="1"/>
          </p:cNvSpPr>
          <p:nvPr>
            <p:ph idx="1"/>
          </p:nvPr>
        </p:nvSpPr>
        <p:spPr>
          <a:xfrm>
            <a:off x="805011" y="1406768"/>
            <a:ext cx="11036301" cy="5257800"/>
          </a:xfrm>
        </p:spPr>
        <p:txBody>
          <a:bodyPr>
            <a:noAutofit/>
          </a:bodyPr>
          <a:lstStyle/>
          <a:p>
            <a:r>
              <a:rPr lang="en-US" sz="2400" dirty="0"/>
              <a:t>Employees whose entire goal in life is to get the most for doing the least. They can talk a good game, but they never have what they promised</a:t>
            </a:r>
          </a:p>
          <a:p>
            <a:pPr lvl="1"/>
            <a:r>
              <a:rPr lang="en-US" sz="2000" dirty="0"/>
              <a:t>The work is always in progress, there is always a great status report, until you see that they actually recycled text from other proposals and threw their sections together at the last minute</a:t>
            </a:r>
          </a:p>
          <a:p>
            <a:r>
              <a:rPr lang="en-US" sz="2400" dirty="0"/>
              <a:t>Your management people who think you should spend nearly nothing to win everything, since it is a slam dunk anyway, or since they simply do not have the budget</a:t>
            </a:r>
          </a:p>
          <a:p>
            <a:pPr lvl="1"/>
            <a:r>
              <a:rPr lang="en-US" sz="2000" dirty="0"/>
              <a:t>Usually underestimate how hard it is going to be, or how much you have to do; may understand that you do not have anyone assigned to half the sections, but hope that somehow you will manage like you always have</a:t>
            </a:r>
          </a:p>
          <a:p>
            <a:r>
              <a:rPr lang="en-US" sz="2400" dirty="0"/>
              <a:t>Long-suffering, overworked, all-knowing, and highly competent production department managers who are perpetually angry at you for getting stuck on the receiving end of your missed deadlines</a:t>
            </a:r>
          </a:p>
          <a:p>
            <a:pPr lvl="1"/>
            <a:r>
              <a:rPr lang="en-US" sz="2000" dirty="0"/>
              <a:t>They are masters of the impossible; if you keep them constantly annoyed with you, they may one day teach you a lesson, which is never pleasant</a:t>
            </a:r>
          </a:p>
          <a:p>
            <a:endParaRPr lang="en-US" sz="2400" dirty="0"/>
          </a:p>
        </p:txBody>
      </p:sp>
    </p:spTree>
    <p:extLst>
      <p:ext uri="{BB962C8B-B14F-4D97-AF65-F5344CB8AC3E}">
        <p14:creationId xmlns:p14="http://schemas.microsoft.com/office/powerpoint/2010/main" val="265825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1000"/>
                                        <p:tgtEl>
                                          <p:spTgt spid="12">
                                            <p:txEl>
                                              <p:pRg st="4" end="4"/>
                                            </p:txEl>
                                          </p:spTgt>
                                        </p:tgtEl>
                                      </p:cBhvr>
                                    </p:animEffect>
                                    <p:anim calcmode="lin" valueType="num">
                                      <p:cBhvr>
                                        <p:cTn id="3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fade">
                                      <p:cBhvr>
                                        <p:cTn id="36" dur="1000"/>
                                        <p:tgtEl>
                                          <p:spTgt spid="12">
                                            <p:txEl>
                                              <p:pRg st="5" end="5"/>
                                            </p:txEl>
                                          </p:spTgt>
                                        </p:tgtEl>
                                      </p:cBhvr>
                                    </p:animEffect>
                                    <p:anim calcmode="lin" valueType="num">
                                      <p:cBhvr>
                                        <p:cTn id="37"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3" y="377038"/>
            <a:ext cx="8026401" cy="1041643"/>
          </a:xfrm>
        </p:spPr>
        <p:txBody>
          <a:bodyPr>
            <a:normAutofit fontScale="90000"/>
          </a:bodyPr>
          <a:lstStyle/>
          <a:p>
            <a:r>
              <a:rPr lang="en-US" dirty="0"/>
              <a:t>Culling Disruptive Meeting Behaviors</a:t>
            </a:r>
          </a:p>
        </p:txBody>
      </p:sp>
      <p:grpSp>
        <p:nvGrpSpPr>
          <p:cNvPr id="4" name="Group 3">
            <a:extLst>
              <a:ext uri="{FF2B5EF4-FFF2-40B4-BE49-F238E27FC236}">
                <a16:creationId xmlns:a16="http://schemas.microsoft.com/office/drawing/2014/main" id="{E209B29B-8ABD-A5C3-307C-0EF9D3FE3F98}"/>
              </a:ext>
            </a:extLst>
          </p:cNvPr>
          <p:cNvGrpSpPr/>
          <p:nvPr/>
        </p:nvGrpSpPr>
        <p:grpSpPr>
          <a:xfrm>
            <a:off x="1231900" y="1689100"/>
            <a:ext cx="9740900" cy="4963786"/>
            <a:chOff x="2346861" y="2161309"/>
            <a:chExt cx="7410203" cy="3771255"/>
          </a:xfrm>
        </p:grpSpPr>
        <p:pic>
          <p:nvPicPr>
            <p:cNvPr id="2050" name="Picture 2" descr="http://i.crackedcdn.com/phpimages/article/7/3/7/163737.jpg?v=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464" y="2794721"/>
              <a:ext cx="3810000" cy="2543175"/>
            </a:xfrm>
            <a:prstGeom prst="ellipse">
              <a:avLst/>
            </a:prstGeom>
            <a:solidFill>
              <a:schemeClr val="accent1"/>
            </a:solidFill>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ounded Rectangle 2"/>
            <p:cNvSpPr/>
            <p:nvPr/>
          </p:nvSpPr>
          <p:spPr bwMode="auto">
            <a:xfrm>
              <a:off x="2746664" y="4622195"/>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Non-participatory</a:t>
              </a:r>
            </a:p>
            <a:p>
              <a:pPr algn="ctr" eaLnBrk="0" fontAlgn="base" hangingPunct="0">
                <a:spcBef>
                  <a:spcPct val="0"/>
                </a:spcBef>
                <a:spcAft>
                  <a:spcPct val="0"/>
                </a:spcAft>
              </a:pPr>
              <a:r>
                <a:rPr lang="en-US" dirty="0">
                  <a:solidFill>
                    <a:srgbClr val="FFFFFF"/>
                  </a:solidFill>
                  <a:latin typeface="Arial" charset="0"/>
                </a:rPr>
                <a:t>silence</a:t>
              </a:r>
            </a:p>
          </p:txBody>
        </p:sp>
        <p:sp>
          <p:nvSpPr>
            <p:cNvPr id="6" name="Rounded Rectangle 5"/>
            <p:cNvSpPr/>
            <p:nvPr/>
          </p:nvSpPr>
          <p:spPr bwMode="auto">
            <a:xfrm>
              <a:off x="5173602" y="5246764"/>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Argumentativeness</a:t>
              </a:r>
            </a:p>
          </p:txBody>
        </p:sp>
        <p:sp>
          <p:nvSpPr>
            <p:cNvPr id="7" name="Rounded Rectangle 6"/>
            <p:cNvSpPr/>
            <p:nvPr/>
          </p:nvSpPr>
          <p:spPr bwMode="auto">
            <a:xfrm>
              <a:off x="2746664" y="2618509"/>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Lateness</a:t>
              </a:r>
            </a:p>
          </p:txBody>
        </p:sp>
        <p:sp>
          <p:nvSpPr>
            <p:cNvPr id="8" name="Rounded Rectangle 7"/>
            <p:cNvSpPr/>
            <p:nvPr/>
          </p:nvSpPr>
          <p:spPr bwMode="auto">
            <a:xfrm>
              <a:off x="5032664" y="2161309"/>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Rambling on </a:t>
              </a:r>
            </a:p>
            <a:p>
              <a:pPr algn="ctr" eaLnBrk="0" fontAlgn="base" hangingPunct="0">
                <a:spcBef>
                  <a:spcPct val="0"/>
                </a:spcBef>
                <a:spcAft>
                  <a:spcPct val="0"/>
                </a:spcAft>
              </a:pPr>
              <a:r>
                <a:rPr lang="en-US" dirty="0">
                  <a:solidFill>
                    <a:srgbClr val="FFFFFF"/>
                  </a:solidFill>
                  <a:latin typeface="Arial" charset="0"/>
                </a:rPr>
                <a:t>and excessive talk</a:t>
              </a:r>
            </a:p>
          </p:txBody>
        </p:sp>
        <p:sp>
          <p:nvSpPr>
            <p:cNvPr id="9" name="Rounded Rectangle 8"/>
            <p:cNvSpPr/>
            <p:nvPr/>
          </p:nvSpPr>
          <p:spPr bwMode="auto">
            <a:xfrm>
              <a:off x="7231002" y="2504209"/>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Negativity</a:t>
              </a:r>
            </a:p>
          </p:txBody>
        </p:sp>
        <p:sp>
          <p:nvSpPr>
            <p:cNvPr id="10" name="Rounded Rectangle 9"/>
            <p:cNvSpPr/>
            <p:nvPr/>
          </p:nvSpPr>
          <p:spPr bwMode="auto">
            <a:xfrm>
              <a:off x="7699664" y="3532907"/>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Off-topic </a:t>
              </a:r>
            </a:p>
            <a:p>
              <a:pPr algn="ctr" eaLnBrk="0" fontAlgn="base" hangingPunct="0">
                <a:spcBef>
                  <a:spcPct val="0"/>
                </a:spcBef>
                <a:spcAft>
                  <a:spcPct val="0"/>
                </a:spcAft>
              </a:pPr>
              <a:r>
                <a:rPr lang="en-US" dirty="0">
                  <a:solidFill>
                    <a:srgbClr val="FFFFFF"/>
                  </a:solidFill>
                  <a:latin typeface="Arial" charset="0"/>
                </a:rPr>
                <a:t>discussions</a:t>
              </a:r>
            </a:p>
          </p:txBody>
        </p:sp>
        <p:sp>
          <p:nvSpPr>
            <p:cNvPr id="11" name="Rounded Rectangle 10"/>
            <p:cNvSpPr/>
            <p:nvPr/>
          </p:nvSpPr>
          <p:spPr bwMode="auto">
            <a:xfrm>
              <a:off x="2346861" y="3532907"/>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Sidebars</a:t>
              </a:r>
            </a:p>
          </p:txBody>
        </p:sp>
        <p:sp>
          <p:nvSpPr>
            <p:cNvPr id="12" name="Rounded Rectangle 11"/>
            <p:cNvSpPr/>
            <p:nvPr/>
          </p:nvSpPr>
          <p:spPr bwMode="auto">
            <a:xfrm>
              <a:off x="7356764" y="4569809"/>
              <a:ext cx="2057400" cy="685800"/>
            </a:xfrm>
            <a:prstGeom prst="roundRect">
              <a:avLst/>
            </a:prstGeom>
            <a:solidFill>
              <a:schemeClr val="accent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charset="0"/>
                </a:rPr>
                <a:t>Questioning</a:t>
              </a:r>
            </a:p>
          </p:txBody>
        </p:sp>
      </p:grpSp>
    </p:spTree>
    <p:extLst>
      <p:ext uri="{BB962C8B-B14F-4D97-AF65-F5344CB8AC3E}">
        <p14:creationId xmlns:p14="http://schemas.microsoft.com/office/powerpoint/2010/main" val="277838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352425"/>
            <a:ext cx="4457701" cy="1041643"/>
          </a:xfrm>
        </p:spPr>
        <p:txBody>
          <a:bodyPr>
            <a:normAutofit/>
          </a:bodyPr>
          <a:lstStyle/>
          <a:p>
            <a:r>
              <a:rPr lang="en-US" sz="4000" dirty="0"/>
              <a:t>Providing Feedback</a:t>
            </a:r>
          </a:p>
        </p:txBody>
      </p:sp>
      <p:sp>
        <p:nvSpPr>
          <p:cNvPr id="3" name="Content Placeholder 2"/>
          <p:cNvSpPr>
            <a:spLocks noGrp="1"/>
          </p:cNvSpPr>
          <p:nvPr>
            <p:ph idx="1"/>
          </p:nvPr>
        </p:nvSpPr>
        <p:spPr>
          <a:xfrm>
            <a:off x="495299" y="1746493"/>
            <a:ext cx="4191001" cy="4733682"/>
          </a:xfrm>
        </p:spPr>
        <p:txBody>
          <a:bodyPr>
            <a:normAutofit fontScale="92500" lnSpcReduction="20000"/>
          </a:bodyPr>
          <a:lstStyle/>
          <a:p>
            <a:r>
              <a:rPr lang="en-US" dirty="0"/>
              <a:t>Use the </a:t>
            </a:r>
            <a:r>
              <a:rPr lang="en-US" b="1" dirty="0"/>
              <a:t>OILS</a:t>
            </a:r>
            <a:r>
              <a:rPr lang="en-US" dirty="0"/>
              <a:t> formula when providing feedback and addressing conflict: </a:t>
            </a:r>
          </a:p>
          <a:p>
            <a:pPr lvl="1"/>
            <a:r>
              <a:rPr lang="en-US" b="1" dirty="0"/>
              <a:t>Observation</a:t>
            </a:r>
            <a:r>
              <a:rPr lang="en-US" dirty="0"/>
              <a:t> – present and clarify the issue; focus on the issue, not the person; address the behavior</a:t>
            </a:r>
          </a:p>
          <a:p>
            <a:pPr lvl="1"/>
            <a:r>
              <a:rPr lang="en-US" b="1" dirty="0"/>
              <a:t>Impact </a:t>
            </a:r>
            <a:r>
              <a:rPr lang="en-US" dirty="0"/>
              <a:t>– how it has impacted you and/or the team</a:t>
            </a:r>
          </a:p>
          <a:p>
            <a:pPr lvl="1"/>
            <a:r>
              <a:rPr lang="en-US" b="1" dirty="0"/>
              <a:t>Listening</a:t>
            </a:r>
            <a:r>
              <a:rPr lang="en-US" dirty="0"/>
              <a:t> – allow the other party to confirm or correct, and deeply listen to them to understand</a:t>
            </a:r>
          </a:p>
          <a:p>
            <a:pPr lvl="1"/>
            <a:r>
              <a:rPr lang="en-US" b="1" dirty="0"/>
              <a:t>Solution </a:t>
            </a:r>
            <a:r>
              <a:rPr lang="en-US" dirty="0"/>
              <a:t>– determine how to move forward and summarize the conversation</a:t>
            </a:r>
          </a:p>
          <a:p>
            <a:endParaRPr lang="en-US" dirty="0"/>
          </a:p>
        </p:txBody>
      </p:sp>
      <p:pic>
        <p:nvPicPr>
          <p:cNvPr id="7" name="Picture 6" descr="A person and person sitting at a table&#10;&#10;Description automatically generated">
            <a:extLst>
              <a:ext uri="{FF2B5EF4-FFF2-40B4-BE49-F238E27FC236}">
                <a16:creationId xmlns:a16="http://schemas.microsoft.com/office/drawing/2014/main" id="{A572E9C6-D185-E288-CD22-5F0EE971C9A1}"/>
              </a:ext>
            </a:extLst>
          </p:cNvPr>
          <p:cNvPicPr>
            <a:picLocks noChangeAspect="1"/>
          </p:cNvPicPr>
          <p:nvPr/>
        </p:nvPicPr>
        <p:blipFill rotWithShape="1">
          <a:blip r:embed="rId3">
            <a:extLst>
              <a:ext uri="{28A0092B-C50C-407E-A947-70E740481C1C}">
                <a14:useLocalDpi xmlns:a14="http://schemas.microsoft.com/office/drawing/2010/main" val="0"/>
              </a:ext>
            </a:extLst>
          </a:blip>
          <a:srcRect l="8641" r="20989"/>
          <a:stretch/>
        </p:blipFill>
        <p:spPr>
          <a:xfrm>
            <a:off x="4953000" y="0"/>
            <a:ext cx="7239000" cy="6858000"/>
          </a:xfrm>
          <a:prstGeom prst="rect">
            <a:avLst/>
          </a:prstGeom>
        </p:spPr>
      </p:pic>
    </p:spTree>
    <p:extLst>
      <p:ext uri="{BB962C8B-B14F-4D97-AF65-F5344CB8AC3E}">
        <p14:creationId xmlns:p14="http://schemas.microsoft.com/office/powerpoint/2010/main" val="352086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ushing letters&#10;&#10;Description automatically generated">
            <a:extLst>
              <a:ext uri="{FF2B5EF4-FFF2-40B4-BE49-F238E27FC236}">
                <a16:creationId xmlns:a16="http://schemas.microsoft.com/office/drawing/2014/main" id="{CA25B160-2FD7-7EDA-0D53-7D2548516447}"/>
              </a:ext>
            </a:extLst>
          </p:cNvPr>
          <p:cNvPicPr>
            <a:picLocks noChangeAspect="1"/>
          </p:cNvPicPr>
          <p:nvPr/>
        </p:nvPicPr>
        <p:blipFill rotWithShape="1">
          <a:blip r:embed="rId3">
            <a:extLst>
              <a:ext uri="{28A0092B-C50C-407E-A947-70E740481C1C}">
                <a14:useLocalDpi xmlns:a14="http://schemas.microsoft.com/office/drawing/2010/main" val="0"/>
              </a:ext>
            </a:extLst>
          </a:blip>
          <a:srcRect t="1563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DFF141B-3A77-7474-77F6-880F309EA39B}"/>
              </a:ext>
            </a:extLst>
          </p:cNvPr>
          <p:cNvSpPr/>
          <p:nvPr/>
        </p:nvSpPr>
        <p:spPr>
          <a:xfrm>
            <a:off x="0" y="0"/>
            <a:ext cx="12192000" cy="6858000"/>
          </a:xfrm>
          <a:prstGeom prst="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690532" y="417910"/>
            <a:ext cx="11107768" cy="600075"/>
          </a:xfrm>
        </p:spPr>
        <p:txBody>
          <a:bodyPr>
            <a:normAutofit fontScale="90000"/>
          </a:bodyPr>
          <a:lstStyle/>
          <a:p>
            <a:r>
              <a:rPr lang="en-US" dirty="0"/>
              <a:t>How To Work Effectively With Remote Participants</a:t>
            </a:r>
          </a:p>
        </p:txBody>
      </p:sp>
      <p:sp>
        <p:nvSpPr>
          <p:cNvPr id="13" name="Content Placeholder 2"/>
          <p:cNvSpPr>
            <a:spLocks noGrp="1"/>
          </p:cNvSpPr>
          <p:nvPr>
            <p:ph idx="1"/>
          </p:nvPr>
        </p:nvSpPr>
        <p:spPr>
          <a:xfrm>
            <a:off x="690532" y="1794400"/>
            <a:ext cx="11269620" cy="4605166"/>
          </a:xfrm>
        </p:spPr>
        <p:txBody>
          <a:bodyPr>
            <a:noAutofit/>
          </a:bodyPr>
          <a:lstStyle/>
          <a:p>
            <a:r>
              <a:rPr lang="en-US" sz="2400" dirty="0"/>
              <a:t>Understand that working with a remote team requires extra management and accountability measures – set an expectation that your team must “make their work visible”</a:t>
            </a:r>
          </a:p>
          <a:p>
            <a:r>
              <a:rPr lang="en-US" sz="2400" dirty="0"/>
              <a:t>Over-communicate and set up extra check-ins</a:t>
            </a:r>
          </a:p>
          <a:p>
            <a:r>
              <a:rPr lang="en-US" sz="2400" dirty="0"/>
              <a:t>Avoid “uneven meetings” – where some are in the proposal room while others are virtual – make everyone virtual to get on an even footing; alternatively use high-quality equipment for hybrid engagement</a:t>
            </a:r>
          </a:p>
          <a:p>
            <a:r>
              <a:rPr lang="en-US" sz="2400" dirty="0"/>
              <a:t>Enforce collaborative document development in a shared space – get off email</a:t>
            </a:r>
          </a:p>
          <a:p>
            <a:r>
              <a:rPr lang="en-US" sz="2400" dirty="0"/>
              <a:t>Use chat and video to replace hallway talk (set the expectation at kickoff that people should be on camera)</a:t>
            </a:r>
          </a:p>
          <a:p>
            <a:r>
              <a:rPr lang="en-US" sz="2400" dirty="0"/>
              <a:t>Master remote collaboration tools such as the Microsoft Whiteboard, Miro, Trello, and breakout rooms feature for brainstorming</a:t>
            </a:r>
            <a:br>
              <a:rPr lang="en-US" sz="2400" dirty="0"/>
            </a:br>
            <a:endParaRPr lang="en-US" sz="2400" dirty="0"/>
          </a:p>
        </p:txBody>
      </p:sp>
      <p:sp>
        <p:nvSpPr>
          <p:cNvPr id="14" name="TextBox 13"/>
          <p:cNvSpPr txBox="1"/>
          <p:nvPr/>
        </p:nvSpPr>
        <p:spPr>
          <a:xfrm>
            <a:off x="690532" y="1083027"/>
            <a:ext cx="10993467" cy="646331"/>
          </a:xfrm>
          <a:prstGeom prst="rect">
            <a:avLst/>
          </a:prstGeom>
          <a:noFill/>
        </p:spPr>
        <p:txBody>
          <a:bodyPr wrap="square" rtlCol="0">
            <a:spAutoFit/>
          </a:bodyPr>
          <a:lstStyle/>
          <a:p>
            <a:r>
              <a:rPr lang="en-US" i="1" dirty="0">
                <a:solidFill>
                  <a:schemeClr val="tx2"/>
                </a:solidFill>
              </a:rPr>
              <a:t>Most proposals are now virtual – you can benefit from more flexible work hours, lower overhead, and around-the-clock productivity by compensating for natural virtual teams pitfalls</a:t>
            </a:r>
          </a:p>
        </p:txBody>
      </p:sp>
    </p:spTree>
    <p:extLst>
      <p:ext uri="{BB962C8B-B14F-4D97-AF65-F5344CB8AC3E}">
        <p14:creationId xmlns:p14="http://schemas.microsoft.com/office/powerpoint/2010/main" val="285543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1000"/>
                                        <p:tgtEl>
                                          <p:spTgt spid="13">
                                            <p:txEl>
                                              <p:pRg st="5" end="5"/>
                                            </p:txEl>
                                          </p:spTgt>
                                        </p:tgtEl>
                                      </p:cBhvr>
                                    </p:animEffect>
                                    <p:anim calcmode="lin" valueType="num">
                                      <p:cBhvr>
                                        <p:cTn id="4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74" y="451971"/>
            <a:ext cx="8520113" cy="600075"/>
          </a:xfrm>
        </p:spPr>
        <p:txBody>
          <a:bodyPr>
            <a:normAutofit fontScale="90000"/>
          </a:bodyPr>
          <a:lstStyle/>
          <a:p>
            <a:r>
              <a:rPr lang="en-US" b="1" dirty="0"/>
              <a:t>Landmine 9</a:t>
            </a:r>
            <a:r>
              <a:rPr lang="en-US" dirty="0"/>
              <a:t>: Not Treating the Cost Proposal as a Sales Document</a:t>
            </a:r>
          </a:p>
        </p:txBody>
      </p:sp>
      <p:sp>
        <p:nvSpPr>
          <p:cNvPr id="3" name="Content Placeholder 2"/>
          <p:cNvSpPr>
            <a:spLocks noGrp="1"/>
          </p:cNvSpPr>
          <p:nvPr>
            <p:ph idx="1"/>
          </p:nvPr>
        </p:nvSpPr>
        <p:spPr>
          <a:xfrm>
            <a:off x="709829" y="2483224"/>
            <a:ext cx="6946030" cy="4155666"/>
          </a:xfrm>
        </p:spPr>
        <p:txBody>
          <a:bodyPr>
            <a:normAutofit/>
          </a:bodyPr>
          <a:lstStyle/>
          <a:p>
            <a:r>
              <a:rPr lang="en-US" sz="2000" dirty="0"/>
              <a:t>Although widely recognized as a best practice, competitive labor rate analysis and Price-To-Win (PTW) calculation are still not a common practice</a:t>
            </a:r>
          </a:p>
          <a:p>
            <a:r>
              <a:rPr lang="en-US" sz="2000" dirty="0"/>
              <a:t>The most basic task is often failed: to make sure that technical and cost volumes agree</a:t>
            </a:r>
          </a:p>
          <a:p>
            <a:r>
              <a:rPr lang="en-US" sz="2000" dirty="0"/>
              <a:t>Cost volume is full of boilerplate cut and pasted from proposal to proposal</a:t>
            </a:r>
          </a:p>
          <a:p>
            <a:r>
              <a:rPr lang="en-US" sz="2000" dirty="0"/>
              <a:t>Basis of Estimate (BOE) is a missed opportunity to use as a ghosting technique for low-ballers, even in the LPTA environment</a:t>
            </a:r>
          </a:p>
          <a:p>
            <a:endParaRPr lang="en-US" sz="2000" dirty="0"/>
          </a:p>
        </p:txBody>
      </p:sp>
      <p:pic>
        <p:nvPicPr>
          <p:cNvPr id="3078" name="Picture 6" descr="http://alexisexhibits.com/Portals/56415/images/tradeshow_budg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695" y="2239595"/>
            <a:ext cx="1873626" cy="1515935"/>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53" t="13333" r="28788" b="9091"/>
          <a:stretch/>
        </p:blipFill>
        <p:spPr bwMode="auto">
          <a:xfrm>
            <a:off x="10053918" y="4264974"/>
            <a:ext cx="1499822" cy="1792890"/>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9444318" y="3572664"/>
            <a:ext cx="2109422" cy="707886"/>
          </a:xfrm>
          <a:prstGeom prst="rect">
            <a:avLst/>
          </a:prstGeom>
          <a:noFill/>
        </p:spPr>
        <p:txBody>
          <a:bodyPr wrap="square" rtlCol="0">
            <a:spAutoFit/>
          </a:bodyPr>
          <a:lstStyle/>
          <a:p>
            <a:r>
              <a:rPr lang="en-US" sz="4000" b="1" dirty="0">
                <a:solidFill>
                  <a:srgbClr val="C00000"/>
                </a:solidFill>
              </a:rPr>
              <a:t>and (!)</a:t>
            </a:r>
          </a:p>
        </p:txBody>
      </p:sp>
      <p:sp>
        <p:nvSpPr>
          <p:cNvPr id="12" name="Rectangle 11"/>
          <p:cNvSpPr/>
          <p:nvPr/>
        </p:nvSpPr>
        <p:spPr>
          <a:xfrm>
            <a:off x="709830" y="1601534"/>
            <a:ext cx="11150476" cy="646331"/>
          </a:xfrm>
          <a:prstGeom prst="rect">
            <a:avLst/>
          </a:prstGeom>
        </p:spPr>
        <p:txBody>
          <a:bodyPr wrap="square">
            <a:spAutoFit/>
          </a:bodyPr>
          <a:lstStyle/>
          <a:p>
            <a:r>
              <a:rPr lang="en-US" i="1" dirty="0">
                <a:solidFill>
                  <a:schemeClr val="tx2"/>
                </a:solidFill>
              </a:rPr>
              <a:t>With technical and management volumes mostly equal (true even for small businesses) and may become more equal with the advent of generative AI, cost volume narrative becomes your core differentiator</a:t>
            </a:r>
          </a:p>
        </p:txBody>
      </p:sp>
      <p:sp>
        <p:nvSpPr>
          <p:cNvPr id="5" name="TextBox 4">
            <a:extLst>
              <a:ext uri="{FF2B5EF4-FFF2-40B4-BE49-F238E27FC236}">
                <a16:creationId xmlns:a16="http://schemas.microsoft.com/office/drawing/2014/main" id="{697D30E8-A847-E639-F08E-BC431A6D6DE3}"/>
              </a:ext>
            </a:extLst>
          </p:cNvPr>
          <p:cNvSpPr txBox="1"/>
          <p:nvPr/>
        </p:nvSpPr>
        <p:spPr>
          <a:xfrm>
            <a:off x="902295" y="5725174"/>
            <a:ext cx="7253883" cy="369332"/>
          </a:xfrm>
          <a:prstGeom prst="rect">
            <a:avLst/>
          </a:prstGeom>
          <a:noFill/>
        </p:spPr>
        <p:txBody>
          <a:bodyPr wrap="square">
            <a:spAutoFit/>
          </a:bodyPr>
          <a:lstStyle/>
          <a:p>
            <a:r>
              <a:rPr lang="en-US" i="1" dirty="0">
                <a:solidFill>
                  <a:schemeClr val="tx2"/>
                </a:solidFill>
              </a:rPr>
              <a:t>T</a:t>
            </a:r>
            <a:r>
              <a:rPr lang="en-US" sz="1800" i="1" dirty="0">
                <a:solidFill>
                  <a:schemeClr val="tx2"/>
                </a:solidFill>
              </a:rPr>
              <a:t>ake the </a:t>
            </a:r>
            <a:r>
              <a:rPr lang="en-US" sz="1800" b="1" i="1" dirty="0">
                <a:solidFill>
                  <a:schemeClr val="tx2"/>
                </a:solidFill>
              </a:rPr>
              <a:t>Competitive Analysis: Black Hat &amp; Price to Win (PTW) </a:t>
            </a:r>
            <a:r>
              <a:rPr lang="en-US" sz="1800" i="1" dirty="0">
                <a:solidFill>
                  <a:schemeClr val="tx2"/>
                </a:solidFill>
              </a:rPr>
              <a:t>course</a:t>
            </a:r>
            <a:endParaRPr lang="en-US" dirty="0"/>
          </a:p>
        </p:txBody>
      </p:sp>
    </p:spTree>
    <p:extLst>
      <p:ext uri="{BB962C8B-B14F-4D97-AF65-F5344CB8AC3E}">
        <p14:creationId xmlns:p14="http://schemas.microsoft.com/office/powerpoint/2010/main" val="66776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Mastering Data Calls</a:t>
            </a:r>
          </a:p>
        </p:txBody>
      </p:sp>
      <p:sp>
        <p:nvSpPr>
          <p:cNvPr id="3" name="Content Placeholder 2"/>
          <p:cNvSpPr>
            <a:spLocks noGrp="1"/>
          </p:cNvSpPr>
          <p:nvPr>
            <p:ph idx="1"/>
          </p:nvPr>
        </p:nvSpPr>
        <p:spPr>
          <a:xfrm>
            <a:off x="876795" y="2168766"/>
            <a:ext cx="3875148" cy="4168534"/>
          </a:xfrm>
        </p:spPr>
        <p:txBody>
          <a:bodyPr>
            <a:normAutofit fontScale="77500" lnSpcReduction="20000"/>
          </a:bodyPr>
          <a:lstStyle/>
          <a:p>
            <a:r>
              <a:rPr lang="en-US" dirty="0"/>
              <a:t>Variety of data calls covered in the Foundations class</a:t>
            </a:r>
          </a:p>
          <a:p>
            <a:r>
              <a:rPr lang="en-US" dirty="0"/>
              <a:t>Have standard data call text for each – to modify as needed</a:t>
            </a:r>
          </a:p>
          <a:p>
            <a:r>
              <a:rPr lang="en-US" dirty="0"/>
              <a:t>Create data call Outlook signatures to stamp it quickly into your email body and modify</a:t>
            </a:r>
          </a:p>
          <a:p>
            <a:r>
              <a:rPr lang="en-US" dirty="0"/>
              <a:t>Key is to provide a clear deadline, and format in which to receive inputs</a:t>
            </a:r>
          </a:p>
          <a:p>
            <a:r>
              <a:rPr lang="en-US" dirty="0"/>
              <a:t>Track who has provided inputs and who hasn’t</a:t>
            </a:r>
            <a:br>
              <a:rPr lang="en-US" dirty="0"/>
            </a:br>
            <a:endParaRPr lang="en-US"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542" y="2113665"/>
            <a:ext cx="6537863" cy="28604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199" y="1467334"/>
            <a:ext cx="10908805" cy="646331"/>
          </a:xfrm>
          <a:prstGeom prst="rect">
            <a:avLst/>
          </a:prstGeom>
          <a:noFill/>
        </p:spPr>
        <p:txBody>
          <a:bodyPr wrap="square" rtlCol="0">
            <a:spAutoFit/>
          </a:bodyPr>
          <a:lstStyle/>
          <a:p>
            <a:r>
              <a:rPr lang="en-US" i="1" dirty="0">
                <a:solidFill>
                  <a:schemeClr val="tx2"/>
                </a:solidFill>
              </a:rPr>
              <a:t>Data calls, from logos to a variety of statistics, become more onerous if you don’t have the boilerplate, and if you don’t track the inputs</a:t>
            </a:r>
          </a:p>
        </p:txBody>
      </p:sp>
    </p:spTree>
    <p:extLst>
      <p:ext uri="{BB962C8B-B14F-4D97-AF65-F5344CB8AC3E}">
        <p14:creationId xmlns:p14="http://schemas.microsoft.com/office/powerpoint/2010/main" val="7431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69"/>
                                        </p:tgtEl>
                                        <p:attrNameLst>
                                          <p:attrName>style.visibility</p:attrName>
                                        </p:attrNameLst>
                                      </p:cBhvr>
                                      <p:to>
                                        <p:strVal val="visible"/>
                                      </p:to>
                                    </p:set>
                                    <p:animEffect transition="in" filter="fade">
                                      <p:cBhvr>
                                        <p:cTn id="42" dur="1000"/>
                                        <p:tgtEl>
                                          <p:spTgt spid="7169"/>
                                        </p:tgtEl>
                                      </p:cBhvr>
                                    </p:animEffect>
                                    <p:anim calcmode="lin" valueType="num">
                                      <p:cBhvr>
                                        <p:cTn id="43" dur="1000" fill="hold"/>
                                        <p:tgtEl>
                                          <p:spTgt spid="7169"/>
                                        </p:tgtEl>
                                        <p:attrNameLst>
                                          <p:attrName>ppt_x</p:attrName>
                                        </p:attrNameLst>
                                      </p:cBhvr>
                                      <p:tavLst>
                                        <p:tav tm="0">
                                          <p:val>
                                            <p:strVal val="#ppt_x"/>
                                          </p:val>
                                        </p:tav>
                                        <p:tav tm="100000">
                                          <p:val>
                                            <p:strVal val="#ppt_x"/>
                                          </p:val>
                                        </p:tav>
                                      </p:tavLst>
                                    </p:anim>
                                    <p:anim calcmode="lin" valueType="num">
                                      <p:cBhvr>
                                        <p:cTn id="44" dur="1000" fill="hold"/>
                                        <p:tgtEl>
                                          <p:spTgt spid="7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9472"/>
            <a:ext cx="4127500" cy="1041643"/>
          </a:xfrm>
        </p:spPr>
        <p:txBody>
          <a:bodyPr>
            <a:normAutofit fontScale="90000"/>
          </a:bodyPr>
          <a:lstStyle/>
          <a:p>
            <a:r>
              <a:rPr lang="en-US" dirty="0"/>
              <a:t>Module 12 Exercise</a:t>
            </a:r>
          </a:p>
        </p:txBody>
      </p:sp>
      <p:sp>
        <p:nvSpPr>
          <p:cNvPr id="3" name="Content Placeholder 2"/>
          <p:cNvSpPr>
            <a:spLocks noGrp="1"/>
          </p:cNvSpPr>
          <p:nvPr>
            <p:ph idx="1"/>
          </p:nvPr>
        </p:nvSpPr>
        <p:spPr>
          <a:xfrm>
            <a:off x="712645" y="2283694"/>
            <a:ext cx="3592655" cy="4391025"/>
          </a:xfrm>
        </p:spPr>
        <p:txBody>
          <a:bodyPr>
            <a:normAutofit/>
          </a:bodyPr>
          <a:lstStyle/>
          <a:p>
            <a:r>
              <a:rPr lang="en-US" sz="2400" dirty="0"/>
              <a:t>Get a suggestion using AI or share a team building game or contest for team building you have experienced that worked well</a:t>
            </a:r>
          </a:p>
          <a:p>
            <a:r>
              <a:rPr lang="en-US" sz="2400" dirty="0"/>
              <a:t>What team building activities could be accomplished virtually?</a:t>
            </a:r>
          </a:p>
          <a:p>
            <a:r>
              <a:rPr lang="en-US" sz="2400" dirty="0"/>
              <a:t>At what proposal stage could you employ it?</a:t>
            </a:r>
          </a:p>
          <a:p>
            <a:endParaRPr lang="en-US" sz="2400" dirty="0"/>
          </a:p>
        </p:txBody>
      </p:sp>
      <p:sp>
        <p:nvSpPr>
          <p:cNvPr id="5" name="TextBox 4"/>
          <p:cNvSpPr txBox="1"/>
          <p:nvPr/>
        </p:nvSpPr>
        <p:spPr>
          <a:xfrm>
            <a:off x="609600" y="1614489"/>
            <a:ext cx="3695700" cy="646331"/>
          </a:xfrm>
          <a:prstGeom prst="rect">
            <a:avLst/>
          </a:prstGeom>
          <a:noFill/>
        </p:spPr>
        <p:txBody>
          <a:bodyPr wrap="square" rtlCol="0">
            <a:spAutoFit/>
          </a:bodyPr>
          <a:lstStyle/>
          <a:p>
            <a:r>
              <a:rPr lang="en-US" i="1" dirty="0">
                <a:solidFill>
                  <a:schemeClr val="tx2"/>
                </a:solidFill>
              </a:rPr>
              <a:t>Everything from kids’ games to specific team building exercises goes</a:t>
            </a:r>
          </a:p>
        </p:txBody>
      </p:sp>
      <p:pic>
        <p:nvPicPr>
          <p:cNvPr id="6" name="Picture 5" descr="A group of people pulling a rope&#10;&#10;Description automatically generated">
            <a:extLst>
              <a:ext uri="{FF2B5EF4-FFF2-40B4-BE49-F238E27FC236}">
                <a16:creationId xmlns:a16="http://schemas.microsoft.com/office/drawing/2014/main" id="{AFEFFEFB-89CA-4950-AF98-8379D4E6E79D}"/>
              </a:ext>
            </a:extLst>
          </p:cNvPr>
          <p:cNvPicPr>
            <a:picLocks noChangeAspect="1"/>
          </p:cNvPicPr>
          <p:nvPr/>
        </p:nvPicPr>
        <p:blipFill rotWithShape="1">
          <a:blip r:embed="rId3">
            <a:extLst>
              <a:ext uri="{28A0092B-C50C-407E-A947-70E740481C1C}">
                <a14:useLocalDpi xmlns:a14="http://schemas.microsoft.com/office/drawing/2010/main" val="0"/>
              </a:ext>
            </a:extLst>
          </a:blip>
          <a:srcRect l="11857" r="13462"/>
          <a:stretch/>
        </p:blipFill>
        <p:spPr>
          <a:xfrm>
            <a:off x="4494271" y="0"/>
            <a:ext cx="7697729" cy="6870700"/>
          </a:xfrm>
          <a:prstGeom prst="rect">
            <a:avLst/>
          </a:prstGeom>
        </p:spPr>
      </p:pic>
    </p:spTree>
    <p:extLst>
      <p:ext uri="{BB962C8B-B14F-4D97-AF65-F5344CB8AC3E}">
        <p14:creationId xmlns:p14="http://schemas.microsoft.com/office/powerpoint/2010/main" val="147518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ABD85-22D8-2B61-F471-FAAD9165AE69}"/>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951A53E0-6CB8-F856-258A-1593A765D92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74648E2B-645D-F3AD-E4FA-BA278D5D4DEC}"/>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4A64180E-7576-4075-ADB0-A6D93E55E58F}"/>
              </a:ext>
            </a:extLst>
          </p:cNvPr>
          <p:cNvSpPr txBox="1">
            <a:spLocks/>
          </p:cNvSpPr>
          <p:nvPr/>
        </p:nvSpPr>
        <p:spPr>
          <a:xfrm>
            <a:off x="812800" y="2140460"/>
            <a:ext cx="10515600" cy="244900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13: Getting the Most from Proposal Color Review Teams</a:t>
            </a:r>
          </a:p>
        </p:txBody>
      </p:sp>
    </p:spTree>
    <p:extLst>
      <p:ext uri="{BB962C8B-B14F-4D97-AF65-F5344CB8AC3E}">
        <p14:creationId xmlns:p14="http://schemas.microsoft.com/office/powerpoint/2010/main" val="2277827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099" y="365125"/>
            <a:ext cx="4818806" cy="1041643"/>
          </a:xfrm>
        </p:spPr>
        <p:txBody>
          <a:bodyPr>
            <a:noAutofit/>
          </a:bodyPr>
          <a:lstStyle/>
          <a:p>
            <a:pPr>
              <a:defRPr/>
            </a:pPr>
            <a:r>
              <a:rPr sz="3600" b="1" dirty="0"/>
              <a:t>Landmine </a:t>
            </a:r>
            <a:r>
              <a:rPr lang="en-US" sz="3600" b="1" dirty="0"/>
              <a:t>15</a:t>
            </a:r>
            <a:r>
              <a:rPr sz="3600" b="1" dirty="0"/>
              <a:t>: </a:t>
            </a:r>
            <a:r>
              <a:rPr sz="3600" dirty="0"/>
              <a:t>Botching the Reviews</a:t>
            </a:r>
          </a:p>
        </p:txBody>
      </p:sp>
      <p:sp>
        <p:nvSpPr>
          <p:cNvPr id="3" name="Content Placeholder 2"/>
          <p:cNvSpPr>
            <a:spLocks noGrp="1"/>
          </p:cNvSpPr>
          <p:nvPr>
            <p:ph idx="1"/>
          </p:nvPr>
        </p:nvSpPr>
        <p:spPr>
          <a:xfrm>
            <a:off x="546099" y="2349511"/>
            <a:ext cx="4818805" cy="4284663"/>
          </a:xfrm>
        </p:spPr>
        <p:txBody>
          <a:bodyPr>
            <a:normAutofit fontScale="92500" lnSpcReduction="20000"/>
          </a:bodyPr>
          <a:lstStyle/>
          <a:p>
            <a:r>
              <a:rPr lang="en-US" sz="2000" dirty="0">
                <a:latin typeface="Arial" charset="0"/>
                <a:cs typeface="Arial" charset="0"/>
              </a:rPr>
              <a:t>Not issuing invitations on time</a:t>
            </a:r>
          </a:p>
          <a:p>
            <a:r>
              <a:rPr lang="en-US" sz="2000" dirty="0">
                <a:latin typeface="Arial" charset="0"/>
                <a:cs typeface="Arial" charset="0"/>
              </a:rPr>
              <a:t>Inviting the wrong people (too many managers, too few SMEs)</a:t>
            </a:r>
          </a:p>
          <a:p>
            <a:r>
              <a:rPr lang="en-US" sz="2000" dirty="0">
                <a:latin typeface="Arial" charset="0"/>
                <a:cs typeface="Arial" charset="0"/>
              </a:rPr>
              <a:t>Not training the reviewers on what’s required from them, including compliance</a:t>
            </a:r>
          </a:p>
          <a:p>
            <a:r>
              <a:rPr lang="en-US" sz="2000" dirty="0">
                <a:latin typeface="Arial" charset="0"/>
                <a:cs typeface="Arial" charset="0"/>
              </a:rPr>
              <a:t>Not using AI</a:t>
            </a:r>
          </a:p>
          <a:p>
            <a:r>
              <a:rPr lang="en-US" sz="2000" dirty="0">
                <a:latin typeface="Arial" charset="0"/>
                <a:cs typeface="Arial" charset="0"/>
              </a:rPr>
              <a:t>Lack of clear review agenda, reviewer assignments, and questions</a:t>
            </a:r>
          </a:p>
          <a:p>
            <a:r>
              <a:rPr lang="en-US" sz="2000" dirty="0">
                <a:latin typeface="Arial" charset="0"/>
                <a:cs typeface="Arial" charset="0"/>
              </a:rPr>
              <a:t>Failing to tell the reviewers to roll up their sleeves and fix stuff</a:t>
            </a:r>
            <a:endParaRPr lang="en-US" sz="1400" dirty="0">
              <a:latin typeface="Arial" charset="0"/>
              <a:cs typeface="Arial" charset="0"/>
            </a:endParaRPr>
          </a:p>
          <a:p>
            <a:r>
              <a:rPr lang="en-US" sz="2000" dirty="0">
                <a:latin typeface="Arial" charset="0"/>
                <a:cs typeface="Arial" charset="0"/>
              </a:rPr>
              <a:t>Leaving the reviewers to run the show, instead of being in charge (challenging to fix if company culture/process doesn’t allow it)</a:t>
            </a:r>
          </a:p>
          <a:p>
            <a:endParaRPr lang="en-US" sz="2000" dirty="0">
              <a:latin typeface="Arial" charset="0"/>
              <a:cs typeface="Arial" charset="0"/>
            </a:endParaRPr>
          </a:p>
          <a:p>
            <a:endParaRPr lang="en-US" sz="2000" dirty="0">
              <a:latin typeface="Arial" charset="0"/>
              <a:cs typeface="Arial" charset="0"/>
            </a:endParaRPr>
          </a:p>
          <a:p>
            <a:endParaRPr lang="en-US" sz="2000" dirty="0">
              <a:latin typeface="Arial" charset="0"/>
              <a:cs typeface="Arial" charset="0"/>
            </a:endParaRPr>
          </a:p>
        </p:txBody>
      </p:sp>
      <p:pic>
        <p:nvPicPr>
          <p:cNvPr id="24578" name="Picture 2" descr="http://2.bp.blogspot.com/_MMlBTNC85ao/TSJ4EbDmfVI/AAAAAAAAAEA/L32x_LWc9fA/s320/editing_red_pen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62" r="9167"/>
          <a:stretch/>
        </p:blipFill>
        <p:spPr bwMode="auto">
          <a:xfrm>
            <a:off x="5435600" y="0"/>
            <a:ext cx="6946900" cy="6858000"/>
          </a:xfrm>
          <a:prstGeom prst="rect">
            <a:avLst/>
          </a:prstGeom>
        </p:spPr>
      </p:pic>
      <p:sp>
        <p:nvSpPr>
          <p:cNvPr id="5" name="TextBox 4"/>
          <p:cNvSpPr txBox="1"/>
          <p:nvPr/>
        </p:nvSpPr>
        <p:spPr>
          <a:xfrm>
            <a:off x="546099" y="1554974"/>
            <a:ext cx="4512638" cy="646331"/>
          </a:xfrm>
          <a:prstGeom prst="rect">
            <a:avLst/>
          </a:prstGeom>
          <a:noFill/>
        </p:spPr>
        <p:txBody>
          <a:bodyPr wrap="square" rtlCol="0">
            <a:spAutoFit/>
          </a:bodyPr>
          <a:lstStyle/>
          <a:p>
            <a:r>
              <a:rPr lang="en-US" i="1" dirty="0">
                <a:solidFill>
                  <a:schemeClr val="tx2"/>
                </a:solidFill>
              </a:rPr>
              <a:t>Reviews are a ripe area to mess up; but when done right – they are indispensable</a:t>
            </a:r>
          </a:p>
        </p:txBody>
      </p:sp>
    </p:spTree>
    <p:extLst>
      <p:ext uri="{BB962C8B-B14F-4D97-AF65-F5344CB8AC3E}">
        <p14:creationId xmlns:p14="http://schemas.microsoft.com/office/powerpoint/2010/main" val="2024120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853" y="373064"/>
            <a:ext cx="4898447" cy="795337"/>
          </a:xfrm>
        </p:spPr>
        <p:txBody>
          <a:bodyPr>
            <a:noAutofit/>
          </a:bodyPr>
          <a:lstStyle/>
          <a:p>
            <a:r>
              <a:rPr lang="en-US" sz="3200" dirty="0"/>
              <a:t>Rules of Thumb for Selecting the Right Number and Types of Reviews</a:t>
            </a:r>
          </a:p>
        </p:txBody>
      </p:sp>
      <p:sp>
        <p:nvSpPr>
          <p:cNvPr id="3" name="Content Placeholder 2"/>
          <p:cNvSpPr>
            <a:spLocks noGrp="1"/>
          </p:cNvSpPr>
          <p:nvPr>
            <p:ph idx="1"/>
          </p:nvPr>
        </p:nvSpPr>
        <p:spPr>
          <a:xfrm>
            <a:off x="549853" y="1776846"/>
            <a:ext cx="4714875" cy="4903354"/>
          </a:xfrm>
        </p:spPr>
        <p:txBody>
          <a:bodyPr>
            <a:normAutofit fontScale="70000" lnSpcReduction="20000"/>
          </a:bodyPr>
          <a:lstStyle/>
          <a:p>
            <a:r>
              <a:rPr lang="en-US" dirty="0"/>
              <a:t>Hold at least one review, no matter how short is the proposal</a:t>
            </a:r>
          </a:p>
          <a:p>
            <a:r>
              <a:rPr lang="en-US" dirty="0"/>
              <a:t>Have a rolling review if the timeframe is too short</a:t>
            </a:r>
          </a:p>
          <a:p>
            <a:r>
              <a:rPr lang="en-US" dirty="0"/>
              <a:t>Pink and Gold Teams may be sacrificed for proposals under 10 days, the Red Team and Read-Aloud should not</a:t>
            </a:r>
          </a:p>
          <a:p>
            <a:r>
              <a:rPr lang="en-US" dirty="0"/>
              <a:t>Peer Review is usually the most useful review</a:t>
            </a:r>
          </a:p>
          <a:p>
            <a:r>
              <a:rPr lang="en-US" dirty="0"/>
              <a:t>Adjust the review goals per the readiness level and specific proposal needs</a:t>
            </a:r>
          </a:p>
          <a:p>
            <a:r>
              <a:rPr lang="en-US" dirty="0"/>
              <a:t>If the proposal timeframe gets longer, don’t let your proposal go un-reviewed for longer than 7-10 days</a:t>
            </a:r>
          </a:p>
          <a:p>
            <a:r>
              <a:rPr lang="en-US" dirty="0"/>
              <a:t>Can add additional reviews – the color doesn’t matter, the goals do</a:t>
            </a:r>
            <a:br>
              <a:rPr lang="en-US" dirty="0"/>
            </a:br>
            <a:endParaRPr lang="en-US" dirty="0"/>
          </a:p>
        </p:txBody>
      </p:sp>
      <p:pic>
        <p:nvPicPr>
          <p:cNvPr id="5" name="Picture 4" descr="A person writing on a paper&#10;&#10;Description automatically generated">
            <a:extLst>
              <a:ext uri="{FF2B5EF4-FFF2-40B4-BE49-F238E27FC236}">
                <a16:creationId xmlns:a16="http://schemas.microsoft.com/office/drawing/2014/main" id="{115E3A65-FF4B-C58D-A0AD-5C7430DBF58F}"/>
              </a:ext>
            </a:extLst>
          </p:cNvPr>
          <p:cNvPicPr>
            <a:picLocks noChangeAspect="1"/>
          </p:cNvPicPr>
          <p:nvPr/>
        </p:nvPicPr>
        <p:blipFill rotWithShape="1">
          <a:blip r:embed="rId2">
            <a:extLst>
              <a:ext uri="{28A0092B-C50C-407E-A947-70E740481C1C}">
                <a14:useLocalDpi xmlns:a14="http://schemas.microsoft.com/office/drawing/2010/main" val="0"/>
              </a:ext>
            </a:extLst>
          </a:blip>
          <a:srcRect l="24701" r="9744"/>
          <a:stretch/>
        </p:blipFill>
        <p:spPr>
          <a:xfrm>
            <a:off x="5448300" y="0"/>
            <a:ext cx="6743700" cy="6858000"/>
          </a:xfrm>
          <a:prstGeom prst="rect">
            <a:avLst/>
          </a:prstGeom>
        </p:spPr>
      </p:pic>
    </p:spTree>
    <p:extLst>
      <p:ext uri="{BB962C8B-B14F-4D97-AF65-F5344CB8AC3E}">
        <p14:creationId xmlns:p14="http://schemas.microsoft.com/office/powerpoint/2010/main" val="318035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en and looking at a computer&#10;&#10;Description automatically generated">
            <a:extLst>
              <a:ext uri="{FF2B5EF4-FFF2-40B4-BE49-F238E27FC236}">
                <a16:creationId xmlns:a16="http://schemas.microsoft.com/office/drawing/2014/main" id="{35D0F721-D0C8-AA9E-68F5-ECB2CF204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B09AFA9-7D1B-6BF8-82CE-464BCDA3F824}"/>
              </a:ext>
            </a:extLst>
          </p:cNvPr>
          <p:cNvSpPr/>
          <p:nvPr/>
        </p:nvSpPr>
        <p:spPr>
          <a:xfrm>
            <a:off x="-1" y="0"/>
            <a:ext cx="6241143" cy="6858000"/>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411885" y="347664"/>
            <a:ext cx="5265016" cy="795337"/>
          </a:xfrm>
        </p:spPr>
        <p:txBody>
          <a:bodyPr>
            <a:noAutofit/>
          </a:bodyPr>
          <a:lstStyle/>
          <a:p>
            <a:r>
              <a:rPr lang="en-US" sz="3200" dirty="0"/>
              <a:t>Setting the Right Tone for the Review Regardless of Your Company’s Review Process</a:t>
            </a:r>
          </a:p>
        </p:txBody>
      </p:sp>
      <p:sp>
        <p:nvSpPr>
          <p:cNvPr id="12" name="Content Placeholder 2"/>
          <p:cNvSpPr>
            <a:spLocks noGrp="1"/>
          </p:cNvSpPr>
          <p:nvPr>
            <p:ph idx="1"/>
          </p:nvPr>
        </p:nvSpPr>
        <p:spPr>
          <a:xfrm>
            <a:off x="411885" y="1417728"/>
            <a:ext cx="5684115" cy="4802328"/>
          </a:xfrm>
        </p:spPr>
        <p:txBody>
          <a:bodyPr>
            <a:noAutofit/>
          </a:bodyPr>
          <a:lstStyle/>
          <a:p>
            <a:r>
              <a:rPr lang="en-US" sz="1900" dirty="0"/>
              <a:t>The reviewers should work for the proposal manager, not the other way around</a:t>
            </a:r>
          </a:p>
          <a:p>
            <a:r>
              <a:rPr lang="en-US" sz="1900" dirty="0"/>
              <a:t>Train the reviewers on how to comment – which comments are welcome, and which aren’t</a:t>
            </a:r>
          </a:p>
          <a:p>
            <a:r>
              <a:rPr lang="en-US" sz="1900" dirty="0"/>
              <a:t>Give the reviewers work: have them fix the problems they find instead of telling you to go fix them</a:t>
            </a:r>
          </a:p>
          <a:p>
            <a:r>
              <a:rPr lang="en-US" sz="1900" dirty="0"/>
              <a:t>Prevent unconstructive comments from the start</a:t>
            </a:r>
          </a:p>
          <a:p>
            <a:r>
              <a:rPr lang="en-US" sz="1900" dirty="0"/>
              <a:t>Tell the reviewers that copy-editing comments will be ignored (unless it’s the Read-Aloud review or the Gold Team)</a:t>
            </a:r>
          </a:p>
          <a:p>
            <a:r>
              <a:rPr lang="en-US" sz="1900" dirty="0"/>
              <a:t>Ask for help and give assignments at the review kickoff to answer specific questions</a:t>
            </a:r>
          </a:p>
          <a:p>
            <a:r>
              <a:rPr lang="en-US" sz="1900" dirty="0"/>
              <a:t>Tailor comment sheets using the specific questions you want answered</a:t>
            </a:r>
          </a:p>
          <a:p>
            <a:r>
              <a:rPr lang="en-US" sz="1900" dirty="0"/>
              <a:t>Ask the reviewers to avoid disenfranchising your team</a:t>
            </a:r>
          </a:p>
        </p:txBody>
      </p:sp>
    </p:spTree>
    <p:extLst>
      <p:ext uri="{BB962C8B-B14F-4D97-AF65-F5344CB8AC3E}">
        <p14:creationId xmlns:p14="http://schemas.microsoft.com/office/powerpoint/2010/main" val="380366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1000"/>
                                        <p:tgtEl>
                                          <p:spTgt spid="12">
                                            <p:txEl>
                                              <p:pRg st="5" end="5"/>
                                            </p:txEl>
                                          </p:spTgt>
                                        </p:tgtEl>
                                      </p:cBhvr>
                                    </p:animEffect>
                                    <p:anim calcmode="lin" valueType="num">
                                      <p:cBhvr>
                                        <p:cTn id="4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xEl>
                                              <p:pRg st="6" end="6"/>
                                            </p:txEl>
                                          </p:spTgt>
                                        </p:tgtEl>
                                        <p:attrNameLst>
                                          <p:attrName>style.visibility</p:attrName>
                                        </p:attrNameLst>
                                      </p:cBhvr>
                                      <p:to>
                                        <p:strVal val="visible"/>
                                      </p:to>
                                    </p:set>
                                    <p:animEffect transition="in" filter="fade">
                                      <p:cBhvr>
                                        <p:cTn id="49" dur="1000"/>
                                        <p:tgtEl>
                                          <p:spTgt spid="12">
                                            <p:txEl>
                                              <p:pRg st="6" end="6"/>
                                            </p:txEl>
                                          </p:spTgt>
                                        </p:tgtEl>
                                      </p:cBhvr>
                                    </p:animEffect>
                                    <p:anim calcmode="lin" valueType="num">
                                      <p:cBhvr>
                                        <p:cTn id="5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xEl>
                                              <p:pRg st="7" end="7"/>
                                            </p:txEl>
                                          </p:spTgt>
                                        </p:tgtEl>
                                        <p:attrNameLst>
                                          <p:attrName>style.visibility</p:attrName>
                                        </p:attrNameLst>
                                      </p:cBhvr>
                                      <p:to>
                                        <p:strVal val="visible"/>
                                      </p:to>
                                    </p:set>
                                    <p:animEffect transition="in" filter="fade">
                                      <p:cBhvr>
                                        <p:cTn id="56" dur="1000"/>
                                        <p:tgtEl>
                                          <p:spTgt spid="12">
                                            <p:txEl>
                                              <p:pRg st="7" end="7"/>
                                            </p:txEl>
                                          </p:spTgt>
                                        </p:tgtEl>
                                      </p:cBhvr>
                                    </p:animEffect>
                                    <p:anim calcmode="lin" valueType="num">
                                      <p:cBhvr>
                                        <p:cTn id="57"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looking at papers&#10;&#10;Description automatically generated">
            <a:extLst>
              <a:ext uri="{FF2B5EF4-FFF2-40B4-BE49-F238E27FC236}">
                <a16:creationId xmlns:a16="http://schemas.microsoft.com/office/drawing/2014/main" id="{515192A5-5422-B32F-A961-F476DC7FA001}"/>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19B7869-5BE3-39D1-D53A-65DB6CECE406}"/>
              </a:ext>
            </a:extLst>
          </p:cNvPr>
          <p:cNvSpPr/>
          <p:nvPr/>
        </p:nvSpPr>
        <p:spPr>
          <a:xfrm>
            <a:off x="4953000" y="0"/>
            <a:ext cx="7239000" cy="6858000"/>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5140034" y="269693"/>
            <a:ext cx="7051965" cy="1041643"/>
          </a:xfrm>
        </p:spPr>
        <p:txBody>
          <a:bodyPr>
            <a:noAutofit/>
          </a:bodyPr>
          <a:lstStyle/>
          <a:p>
            <a:r>
              <a:rPr lang="en-US" sz="3600" dirty="0"/>
              <a:t>Various Methods for Conducting Reviews and Their Suitability for Your Proposal</a:t>
            </a:r>
          </a:p>
        </p:txBody>
      </p:sp>
      <p:sp>
        <p:nvSpPr>
          <p:cNvPr id="12" name="Content Placeholder 2"/>
          <p:cNvSpPr>
            <a:spLocks noGrp="1"/>
          </p:cNvSpPr>
          <p:nvPr>
            <p:ph idx="1"/>
          </p:nvPr>
        </p:nvSpPr>
        <p:spPr>
          <a:xfrm>
            <a:off x="5272955" y="1581028"/>
            <a:ext cx="6715845" cy="5276972"/>
          </a:xfrm>
        </p:spPr>
        <p:txBody>
          <a:bodyPr>
            <a:normAutofit lnSpcReduction="10000"/>
          </a:bodyPr>
          <a:lstStyle/>
          <a:p>
            <a:r>
              <a:rPr lang="en-US" sz="1700" dirty="0"/>
              <a:t>Simultaneous review in a portal such as SharePoint or Google Docs</a:t>
            </a:r>
          </a:p>
          <a:p>
            <a:r>
              <a:rPr lang="en-US" sz="1700" dirty="0"/>
              <a:t>In-person review where each reviewer gets a copy of the proposal</a:t>
            </a:r>
          </a:p>
          <a:p>
            <a:pPr lvl="1"/>
            <a:r>
              <a:rPr lang="en-US" sz="1700" dirty="0"/>
              <a:t>Print and number copies (or proposal sections), and log them for proposal security</a:t>
            </a:r>
          </a:p>
          <a:p>
            <a:pPr lvl="1"/>
            <a:r>
              <a:rPr lang="en-US" sz="1700" dirty="0"/>
              <a:t>Print a couple of RFP copies; provide red pens, post-its, and comment sheets</a:t>
            </a:r>
          </a:p>
          <a:p>
            <a:r>
              <a:rPr lang="en-US" sz="1700" dirty="0"/>
              <a:t>In-person review where one copy is put on the walls, and each reviewer starts at a different point in the proposal</a:t>
            </a:r>
          </a:p>
          <a:p>
            <a:pPr lvl="1"/>
            <a:r>
              <a:rPr lang="en-US" sz="1700" dirty="0"/>
              <a:t>Only one section is marked up, consolidating and de-conflicting comments automatically</a:t>
            </a:r>
          </a:p>
          <a:p>
            <a:pPr lvl="1"/>
            <a:r>
              <a:rPr lang="en-US" sz="1700" dirty="0"/>
              <a:t>Natural limit on the number of reviewers</a:t>
            </a:r>
          </a:p>
          <a:p>
            <a:r>
              <a:rPr lang="en-US" sz="1700" dirty="0"/>
              <a:t>Virtual review (synchronous)</a:t>
            </a:r>
          </a:p>
          <a:p>
            <a:pPr lvl="1"/>
            <a:r>
              <a:rPr lang="en-US" sz="1700" dirty="0"/>
              <a:t>Virtual review kickoff, followed by the simultaneous virtual reviewers’ caucus and author debrief (could be at the same time as reviewers’ caucus)</a:t>
            </a:r>
          </a:p>
          <a:p>
            <a:r>
              <a:rPr lang="en-US" sz="1700" dirty="0"/>
              <a:t>Asynchronous or rolling virtual review </a:t>
            </a:r>
          </a:p>
          <a:p>
            <a:pPr lvl="1"/>
            <a:r>
              <a:rPr lang="en-US" sz="1700" dirty="0"/>
              <a:t>Proposal is sent for comments and change tracking, simultaneously or in pieces – and reviewers return their review results when ready</a:t>
            </a:r>
            <a:br>
              <a:rPr lang="en-US" sz="1700" dirty="0"/>
            </a:br>
            <a:endParaRPr lang="en-US" sz="1700" dirty="0"/>
          </a:p>
        </p:txBody>
      </p:sp>
    </p:spTree>
    <p:extLst>
      <p:ext uri="{BB962C8B-B14F-4D97-AF65-F5344CB8AC3E}">
        <p14:creationId xmlns:p14="http://schemas.microsoft.com/office/powerpoint/2010/main" val="297093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1000"/>
                                        <p:tgtEl>
                                          <p:spTgt spid="12">
                                            <p:txEl>
                                              <p:pRg st="4" end="4"/>
                                            </p:txEl>
                                          </p:spTgt>
                                        </p:tgtEl>
                                      </p:cBhvr>
                                    </p:animEffect>
                                    <p:anim calcmode="lin" valueType="num">
                                      <p:cBhvr>
                                        <p:cTn id="3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fade">
                                      <p:cBhvr>
                                        <p:cTn id="36" dur="1000"/>
                                        <p:tgtEl>
                                          <p:spTgt spid="12">
                                            <p:txEl>
                                              <p:pRg st="5" end="5"/>
                                            </p:txEl>
                                          </p:spTgt>
                                        </p:tgtEl>
                                      </p:cBhvr>
                                    </p:animEffect>
                                    <p:anim calcmode="lin" valueType="num">
                                      <p:cBhvr>
                                        <p:cTn id="37"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xEl>
                                              <p:pRg st="6" end="6"/>
                                            </p:txEl>
                                          </p:spTgt>
                                        </p:tgtEl>
                                        <p:attrNameLst>
                                          <p:attrName>style.visibility</p:attrName>
                                        </p:attrNameLst>
                                      </p:cBhvr>
                                      <p:to>
                                        <p:strVal val="visible"/>
                                      </p:to>
                                    </p:set>
                                    <p:animEffect transition="in" filter="fade">
                                      <p:cBhvr>
                                        <p:cTn id="41" dur="1000"/>
                                        <p:tgtEl>
                                          <p:spTgt spid="12">
                                            <p:txEl>
                                              <p:pRg st="6" end="6"/>
                                            </p:txEl>
                                          </p:spTgt>
                                        </p:tgtEl>
                                      </p:cBhvr>
                                    </p:animEffect>
                                    <p:anim calcmode="lin" valueType="num">
                                      <p:cBhvr>
                                        <p:cTn id="42"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xEl>
                                              <p:pRg st="7" end="7"/>
                                            </p:txEl>
                                          </p:spTgt>
                                        </p:tgtEl>
                                        <p:attrNameLst>
                                          <p:attrName>style.visibility</p:attrName>
                                        </p:attrNameLst>
                                      </p:cBhvr>
                                      <p:to>
                                        <p:strVal val="visible"/>
                                      </p:to>
                                    </p:set>
                                    <p:animEffect transition="in" filter="fade">
                                      <p:cBhvr>
                                        <p:cTn id="48" dur="1000"/>
                                        <p:tgtEl>
                                          <p:spTgt spid="12">
                                            <p:txEl>
                                              <p:pRg st="7" end="7"/>
                                            </p:txEl>
                                          </p:spTgt>
                                        </p:tgtEl>
                                      </p:cBhvr>
                                    </p:animEffect>
                                    <p:anim calcmode="lin" valueType="num">
                                      <p:cBhvr>
                                        <p:cTn id="49"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xEl>
                                              <p:pRg st="8" end="8"/>
                                            </p:txEl>
                                          </p:spTgt>
                                        </p:tgtEl>
                                        <p:attrNameLst>
                                          <p:attrName>style.visibility</p:attrName>
                                        </p:attrNameLst>
                                      </p:cBhvr>
                                      <p:to>
                                        <p:strVal val="visible"/>
                                      </p:to>
                                    </p:set>
                                    <p:animEffect transition="in" filter="fade">
                                      <p:cBhvr>
                                        <p:cTn id="53" dur="1000"/>
                                        <p:tgtEl>
                                          <p:spTgt spid="12">
                                            <p:txEl>
                                              <p:pRg st="8" end="8"/>
                                            </p:txEl>
                                          </p:spTgt>
                                        </p:tgtEl>
                                      </p:cBhvr>
                                    </p:animEffect>
                                    <p:anim calcmode="lin" valueType="num">
                                      <p:cBhvr>
                                        <p:cTn id="54"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xEl>
                                              <p:pRg st="9" end="9"/>
                                            </p:txEl>
                                          </p:spTgt>
                                        </p:tgtEl>
                                        <p:attrNameLst>
                                          <p:attrName>style.visibility</p:attrName>
                                        </p:attrNameLst>
                                      </p:cBhvr>
                                      <p:to>
                                        <p:strVal val="visible"/>
                                      </p:to>
                                    </p:set>
                                    <p:animEffect transition="in" filter="fade">
                                      <p:cBhvr>
                                        <p:cTn id="60" dur="1000"/>
                                        <p:tgtEl>
                                          <p:spTgt spid="12">
                                            <p:txEl>
                                              <p:pRg st="9" end="9"/>
                                            </p:txEl>
                                          </p:spTgt>
                                        </p:tgtEl>
                                      </p:cBhvr>
                                    </p:animEffect>
                                    <p:anim calcmode="lin" valueType="num">
                                      <p:cBhvr>
                                        <p:cTn id="61"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12">
                                            <p:txEl>
                                              <p:pRg st="9" end="9"/>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2">
                                            <p:txEl>
                                              <p:pRg st="10" end="10"/>
                                            </p:txEl>
                                          </p:spTgt>
                                        </p:tgtEl>
                                        <p:attrNameLst>
                                          <p:attrName>style.visibility</p:attrName>
                                        </p:attrNameLst>
                                      </p:cBhvr>
                                      <p:to>
                                        <p:strVal val="visible"/>
                                      </p:to>
                                    </p:set>
                                    <p:animEffect transition="in" filter="fade">
                                      <p:cBhvr>
                                        <p:cTn id="65" dur="1000"/>
                                        <p:tgtEl>
                                          <p:spTgt spid="12">
                                            <p:txEl>
                                              <p:pRg st="10" end="10"/>
                                            </p:txEl>
                                          </p:spTgt>
                                        </p:tgtEl>
                                      </p:cBhvr>
                                    </p:animEffect>
                                    <p:anim calcmode="lin" valueType="num">
                                      <p:cBhvr>
                                        <p:cTn id="66"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1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riting on a piece of paper&#10;&#10;Description automatically generated">
            <a:extLst>
              <a:ext uri="{FF2B5EF4-FFF2-40B4-BE49-F238E27FC236}">
                <a16:creationId xmlns:a16="http://schemas.microsoft.com/office/drawing/2014/main" id="{7587E2DD-3495-547C-5E99-83C36291A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59485" cy="6870700"/>
          </a:xfrm>
          <a:prstGeom prst="rect">
            <a:avLst/>
          </a:prstGeom>
        </p:spPr>
      </p:pic>
      <p:sp>
        <p:nvSpPr>
          <p:cNvPr id="10" name="Rectangle 9">
            <a:extLst>
              <a:ext uri="{FF2B5EF4-FFF2-40B4-BE49-F238E27FC236}">
                <a16:creationId xmlns:a16="http://schemas.microsoft.com/office/drawing/2014/main" id="{D07E506F-847D-DFDA-919D-4D030F39BF07}"/>
              </a:ext>
            </a:extLst>
          </p:cNvPr>
          <p:cNvSpPr/>
          <p:nvPr/>
        </p:nvSpPr>
        <p:spPr>
          <a:xfrm>
            <a:off x="0" y="0"/>
            <a:ext cx="6261100" cy="6870700"/>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546099" y="333976"/>
            <a:ext cx="5422901" cy="1041643"/>
          </a:xfrm>
        </p:spPr>
        <p:txBody>
          <a:bodyPr>
            <a:noAutofit/>
          </a:bodyPr>
          <a:lstStyle/>
          <a:p>
            <a:r>
              <a:rPr lang="en-US" sz="3600" dirty="0"/>
              <a:t>Techniques for Quickly Integrating Reviewers’ Input Into Your Proposal</a:t>
            </a:r>
          </a:p>
        </p:txBody>
      </p:sp>
      <p:sp>
        <p:nvSpPr>
          <p:cNvPr id="12" name="Content Placeholder 2"/>
          <p:cNvSpPr>
            <a:spLocks noGrp="1"/>
          </p:cNvSpPr>
          <p:nvPr>
            <p:ph idx="1"/>
          </p:nvPr>
        </p:nvSpPr>
        <p:spPr>
          <a:xfrm>
            <a:off x="546099" y="1696895"/>
            <a:ext cx="5422901" cy="5161105"/>
          </a:xfrm>
        </p:spPr>
        <p:txBody>
          <a:bodyPr>
            <a:normAutofit fontScale="85000" lnSpcReduction="20000"/>
          </a:bodyPr>
          <a:lstStyle/>
          <a:p>
            <a:r>
              <a:rPr lang="en-US" dirty="0"/>
              <a:t>Use automated tools or single copy review to avoid manual integration work</a:t>
            </a:r>
          </a:p>
          <a:p>
            <a:r>
              <a:rPr lang="en-US" dirty="0"/>
              <a:t>Decide if the proposal manager will address and delete comments or the authors will</a:t>
            </a:r>
          </a:p>
          <a:p>
            <a:r>
              <a:rPr lang="en-US" dirty="0"/>
              <a:t> Integrating Word redlines and comments</a:t>
            </a:r>
          </a:p>
          <a:p>
            <a:pPr lvl="1"/>
            <a:r>
              <a:rPr lang="en-US" dirty="0"/>
              <a:t>Glance through and merge the first two documents with the most changes; look over the conflicts</a:t>
            </a:r>
          </a:p>
          <a:p>
            <a:pPr lvl="1"/>
            <a:r>
              <a:rPr lang="en-US" dirty="0"/>
              <a:t>Integrate the rest by hand to avoid overwrites</a:t>
            </a:r>
          </a:p>
          <a:p>
            <a:r>
              <a:rPr lang="en-US" dirty="0"/>
              <a:t>Collating physical inputs:</a:t>
            </a:r>
          </a:p>
          <a:p>
            <a:pPr lvl="1"/>
            <a:r>
              <a:rPr lang="en-US" dirty="0"/>
              <a:t>Start with comment sheets</a:t>
            </a:r>
          </a:p>
          <a:p>
            <a:pPr lvl="1"/>
            <a:r>
              <a:rPr lang="en-US" dirty="0"/>
              <a:t>Put all the page 1s together, then page 2s, etc.</a:t>
            </a:r>
          </a:p>
          <a:p>
            <a:pPr lvl="1"/>
            <a:r>
              <a:rPr lang="en-US" dirty="0"/>
              <a:t>Issue to authors to integrate changes one by one</a:t>
            </a:r>
          </a:p>
        </p:txBody>
      </p:sp>
    </p:spTree>
    <p:extLst>
      <p:ext uri="{BB962C8B-B14F-4D97-AF65-F5344CB8AC3E}">
        <p14:creationId xmlns:p14="http://schemas.microsoft.com/office/powerpoint/2010/main" val="291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fade">
                                      <p:cBhvr>
                                        <p:cTn id="26" dur="1000"/>
                                        <p:tgtEl>
                                          <p:spTgt spid="12">
                                            <p:txEl>
                                              <p:pRg st="3" end="3"/>
                                            </p:txEl>
                                          </p:spTgt>
                                        </p:tgtEl>
                                      </p:cBhvr>
                                    </p:animEffect>
                                    <p:anim calcmode="lin" valueType="num">
                                      <p:cBhvr>
                                        <p:cTn id="27"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1000"/>
                                        <p:tgtEl>
                                          <p:spTgt spid="12">
                                            <p:txEl>
                                              <p:pRg st="4" end="4"/>
                                            </p:txEl>
                                          </p:spTgt>
                                        </p:tgtEl>
                                      </p:cBhvr>
                                    </p:animEffect>
                                    <p:anim calcmode="lin" valueType="num">
                                      <p:cBhvr>
                                        <p:cTn id="3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Effect transition="in" filter="fade">
                                      <p:cBhvr>
                                        <p:cTn id="38" dur="1000"/>
                                        <p:tgtEl>
                                          <p:spTgt spid="12">
                                            <p:txEl>
                                              <p:pRg st="5" end="5"/>
                                            </p:txEl>
                                          </p:spTgt>
                                        </p:tgtEl>
                                      </p:cBhvr>
                                    </p:animEffect>
                                    <p:anim calcmode="lin" valueType="num">
                                      <p:cBhvr>
                                        <p:cTn id="39"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animEffect transition="in" filter="fade">
                                      <p:cBhvr>
                                        <p:cTn id="43" dur="1000"/>
                                        <p:tgtEl>
                                          <p:spTgt spid="12">
                                            <p:txEl>
                                              <p:pRg st="6" end="6"/>
                                            </p:txEl>
                                          </p:spTgt>
                                        </p:tgtEl>
                                      </p:cBhvr>
                                    </p:animEffect>
                                    <p:anim calcmode="lin" valueType="num">
                                      <p:cBhvr>
                                        <p:cTn id="44"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xEl>
                                              <p:pRg st="7" end="7"/>
                                            </p:txEl>
                                          </p:spTgt>
                                        </p:tgtEl>
                                        <p:attrNameLst>
                                          <p:attrName>style.visibility</p:attrName>
                                        </p:attrNameLst>
                                      </p:cBhvr>
                                      <p:to>
                                        <p:strVal val="visible"/>
                                      </p:to>
                                    </p:set>
                                    <p:animEffect transition="in" filter="fade">
                                      <p:cBhvr>
                                        <p:cTn id="48" dur="1000"/>
                                        <p:tgtEl>
                                          <p:spTgt spid="12">
                                            <p:txEl>
                                              <p:pRg st="7" end="7"/>
                                            </p:txEl>
                                          </p:spTgt>
                                        </p:tgtEl>
                                      </p:cBhvr>
                                    </p:animEffect>
                                    <p:anim calcmode="lin" valueType="num">
                                      <p:cBhvr>
                                        <p:cTn id="49"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xEl>
                                              <p:pRg st="8" end="8"/>
                                            </p:txEl>
                                          </p:spTgt>
                                        </p:tgtEl>
                                        <p:attrNameLst>
                                          <p:attrName>style.visibility</p:attrName>
                                        </p:attrNameLst>
                                      </p:cBhvr>
                                      <p:to>
                                        <p:strVal val="visible"/>
                                      </p:to>
                                    </p:set>
                                    <p:animEffect transition="in" filter="fade">
                                      <p:cBhvr>
                                        <p:cTn id="53" dur="1000"/>
                                        <p:tgtEl>
                                          <p:spTgt spid="12">
                                            <p:txEl>
                                              <p:pRg st="8" end="8"/>
                                            </p:txEl>
                                          </p:spTgt>
                                        </p:tgtEl>
                                      </p:cBhvr>
                                    </p:animEffect>
                                    <p:anim calcmode="lin" valueType="num">
                                      <p:cBhvr>
                                        <p:cTn id="54"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13 Case Study</a:t>
            </a:r>
          </a:p>
        </p:txBody>
      </p:sp>
      <p:sp>
        <p:nvSpPr>
          <p:cNvPr id="3" name="Content Placeholder 2"/>
          <p:cNvSpPr>
            <a:spLocks noGrp="1"/>
          </p:cNvSpPr>
          <p:nvPr>
            <p:ph idx="1"/>
          </p:nvPr>
        </p:nvSpPr>
        <p:spPr>
          <a:xfrm>
            <a:off x="838200" y="1728789"/>
            <a:ext cx="6362700" cy="4276725"/>
          </a:xfrm>
        </p:spPr>
        <p:txBody>
          <a:bodyPr>
            <a:normAutofit/>
          </a:bodyPr>
          <a:lstStyle/>
          <a:p>
            <a:r>
              <a:rPr lang="en-US" dirty="0"/>
              <a:t>Review the evaluation debrief</a:t>
            </a:r>
          </a:p>
          <a:p>
            <a:r>
              <a:rPr lang="en-US" dirty="0"/>
              <a:t>What are your conclusions from the perspective of the losing companies?</a:t>
            </a:r>
          </a:p>
          <a:p>
            <a:r>
              <a:rPr lang="en-US" dirty="0"/>
              <a:t>Can you apply any lessons learned to your proposals?</a:t>
            </a:r>
          </a:p>
          <a:p>
            <a:endParaRPr lang="en-US" dirty="0"/>
          </a:p>
          <a:p>
            <a:endParaRPr lang="en-US" dirty="0"/>
          </a:p>
          <a:p>
            <a:pPr marL="0" indent="0">
              <a:buNone/>
            </a:pPr>
            <a:r>
              <a:rPr lang="en-US" b="1" dirty="0"/>
              <a:t>Use file </a:t>
            </a:r>
            <a:r>
              <a:rPr lang="en-US" b="1" dirty="0">
                <a:solidFill>
                  <a:schemeClr val="accent1"/>
                </a:solidFill>
              </a:rPr>
              <a:t>Module 13 Debrief Case Study.pdf</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38" t="10813" r="31542" b="6638"/>
          <a:stretch/>
        </p:blipFill>
        <p:spPr bwMode="auto">
          <a:xfrm>
            <a:off x="8407401" y="1728789"/>
            <a:ext cx="3448988" cy="4534334"/>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76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7955F-1BBB-0814-9CA6-7BBE0F378EC4}"/>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7F013C38-7079-D725-713E-4E36072DA40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3C162424-F143-C5E2-4E0D-9903F6CD2044}"/>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D23B887D-3FC3-3AB2-AD00-A3882164B953}"/>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14: Improving Proposal Performance</a:t>
            </a:r>
          </a:p>
        </p:txBody>
      </p:sp>
    </p:spTree>
    <p:extLst>
      <p:ext uri="{BB962C8B-B14F-4D97-AF65-F5344CB8AC3E}">
        <p14:creationId xmlns:p14="http://schemas.microsoft.com/office/powerpoint/2010/main" val="629828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26" y="578378"/>
            <a:ext cx="4281440" cy="600075"/>
          </a:xfrm>
        </p:spPr>
        <p:txBody>
          <a:bodyPr>
            <a:normAutofit fontScale="90000"/>
          </a:bodyPr>
          <a:lstStyle/>
          <a:p>
            <a:r>
              <a:rPr lang="en-US" dirty="0"/>
              <a:t>How to Avoid the Landmine</a:t>
            </a:r>
          </a:p>
        </p:txBody>
      </p:sp>
      <p:sp>
        <p:nvSpPr>
          <p:cNvPr id="199" name="Content Placeholder 198"/>
          <p:cNvSpPr>
            <a:spLocks noGrp="1"/>
          </p:cNvSpPr>
          <p:nvPr>
            <p:ph idx="1"/>
          </p:nvPr>
        </p:nvSpPr>
        <p:spPr>
          <a:xfrm>
            <a:off x="451925" y="2286231"/>
            <a:ext cx="4648993" cy="4016222"/>
          </a:xfrm>
        </p:spPr>
        <p:txBody>
          <a:bodyPr>
            <a:normAutofit fontScale="62500" lnSpcReduction="20000"/>
          </a:bodyPr>
          <a:lstStyle/>
          <a:p>
            <a:r>
              <a:rPr lang="en-US" dirty="0"/>
              <a:t>Get serious about developing the PTW and Price Strategy to get to the Price to Win</a:t>
            </a:r>
          </a:p>
          <a:p>
            <a:r>
              <a:rPr lang="en-US" dirty="0"/>
              <a:t>Assign a cost volume lead early</a:t>
            </a:r>
          </a:p>
          <a:p>
            <a:r>
              <a:rPr lang="en-US" dirty="0"/>
              <a:t>Get technical staff involved in tweaking the solution to achieve lower price</a:t>
            </a:r>
          </a:p>
          <a:p>
            <a:r>
              <a:rPr lang="en-US" dirty="0"/>
              <a:t>Treat the narrative as you would the rest of the proposal</a:t>
            </a:r>
          </a:p>
          <a:p>
            <a:pPr lvl="1"/>
            <a:r>
              <a:rPr lang="en-US" sz="2600" dirty="0"/>
              <a:t>Follow the process instead of completing the cost volume last at the last minute</a:t>
            </a:r>
          </a:p>
          <a:p>
            <a:pPr lvl="1"/>
            <a:r>
              <a:rPr lang="en-US" sz="2600" dirty="0"/>
              <a:t>Include a cost volume-specific executive summary</a:t>
            </a:r>
          </a:p>
          <a:p>
            <a:pPr lvl="1"/>
            <a:r>
              <a:rPr lang="en-US" sz="2600" dirty="0"/>
              <a:t>Infuse benefits in the cost narrative</a:t>
            </a:r>
          </a:p>
          <a:p>
            <a:pPr lvl="1"/>
            <a:r>
              <a:rPr lang="en-US" sz="2600" dirty="0"/>
              <a:t>Consider including BOEs even if not requested if the competitors are likely to low-ball or it’s an LPTA where you may not be the lowest-priced </a:t>
            </a:r>
            <a:r>
              <a:rPr lang="en-US" sz="2600" dirty="0" err="1"/>
              <a:t>offeror</a:t>
            </a:r>
            <a:endParaRPr lang="en-US" sz="2600" dirty="0"/>
          </a:p>
          <a:p>
            <a:pPr lvl="1"/>
            <a:endParaRPr lang="en-US" sz="2900" dirty="0"/>
          </a:p>
          <a:p>
            <a:endParaRPr lang="en-US" dirty="0"/>
          </a:p>
        </p:txBody>
      </p:sp>
      <p:sp>
        <p:nvSpPr>
          <p:cNvPr id="200" name="Rectangle 199"/>
          <p:cNvSpPr/>
          <p:nvPr/>
        </p:nvSpPr>
        <p:spPr>
          <a:xfrm>
            <a:off x="451925" y="1524001"/>
            <a:ext cx="4882075" cy="646331"/>
          </a:xfrm>
          <a:prstGeom prst="rect">
            <a:avLst/>
          </a:prstGeom>
        </p:spPr>
        <p:txBody>
          <a:bodyPr wrap="square">
            <a:spAutoFit/>
          </a:bodyPr>
          <a:lstStyle/>
          <a:p>
            <a:r>
              <a:rPr lang="en-US" i="1" dirty="0">
                <a:solidFill>
                  <a:schemeClr val="tx2"/>
                </a:solidFill>
              </a:rPr>
              <a:t>More than 85% of the “best value” awards are made to the lowest bidder</a:t>
            </a:r>
          </a:p>
        </p:txBody>
      </p:sp>
      <p:pic>
        <p:nvPicPr>
          <p:cNvPr id="4" name="Picture 3" descr="A person sitting at a desk using a computer&#10;&#10;Description automatically generated">
            <a:extLst>
              <a:ext uri="{FF2B5EF4-FFF2-40B4-BE49-F238E27FC236}">
                <a16:creationId xmlns:a16="http://schemas.microsoft.com/office/drawing/2014/main" id="{FDABEE60-94C0-75C3-38FD-0D4E63FCC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7919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erson's hand&#10;&#10;Description automatically generated">
            <a:extLst>
              <a:ext uri="{FF2B5EF4-FFF2-40B4-BE49-F238E27FC236}">
                <a16:creationId xmlns:a16="http://schemas.microsoft.com/office/drawing/2014/main" id="{9FD83E75-4051-4CCA-043B-226089D81EA9}"/>
              </a:ext>
            </a:extLst>
          </p:cNvPr>
          <p:cNvPicPr>
            <a:picLocks noChangeAspect="1"/>
          </p:cNvPicPr>
          <p:nvPr/>
        </p:nvPicPr>
        <p:blipFill rotWithShape="1">
          <a:blip r:embed="rId2">
            <a:extLst>
              <a:ext uri="{28A0092B-C50C-407E-A947-70E740481C1C}">
                <a14:useLocalDpi xmlns:a14="http://schemas.microsoft.com/office/drawing/2010/main" val="0"/>
              </a:ext>
            </a:extLst>
          </a:blip>
          <a:srcRect r="40737"/>
          <a:stretch/>
        </p:blipFill>
        <p:spPr>
          <a:xfrm>
            <a:off x="0" y="0"/>
            <a:ext cx="12192001" cy="6858000"/>
          </a:xfrm>
          <a:prstGeom prst="rect">
            <a:avLst/>
          </a:prstGeom>
        </p:spPr>
      </p:pic>
      <p:sp>
        <p:nvSpPr>
          <p:cNvPr id="17" name="Rectangle 16">
            <a:extLst>
              <a:ext uri="{FF2B5EF4-FFF2-40B4-BE49-F238E27FC236}">
                <a16:creationId xmlns:a16="http://schemas.microsoft.com/office/drawing/2014/main" id="{501327D9-CEDD-2977-058B-E1B9B302B427}"/>
              </a:ext>
            </a:extLst>
          </p:cNvPr>
          <p:cNvSpPr/>
          <p:nvPr/>
        </p:nvSpPr>
        <p:spPr>
          <a:xfrm>
            <a:off x="5574890" y="0"/>
            <a:ext cx="6617110" cy="68580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5840666" y="72682"/>
            <a:ext cx="6892637" cy="104164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Navigating Through Difficult Proposal Interfaces</a:t>
            </a:r>
          </a:p>
        </p:txBody>
      </p:sp>
      <p:sp>
        <p:nvSpPr>
          <p:cNvPr id="19" name="Content Placeholder 2"/>
          <p:cNvSpPr txBox="1">
            <a:spLocks/>
          </p:cNvSpPr>
          <p:nvPr/>
        </p:nvSpPr>
        <p:spPr>
          <a:xfrm>
            <a:off x="5840666" y="1301535"/>
            <a:ext cx="6050267" cy="4816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 Failure 1: Transitioning from capture to proposal team</a:t>
            </a:r>
          </a:p>
          <a:p>
            <a:pPr lvl="1"/>
            <a:r>
              <a:rPr lang="en-US" sz="1800" dirty="0"/>
              <a:t>Valuable capture knowledge is lost if not properly documented</a:t>
            </a:r>
          </a:p>
          <a:p>
            <a:pPr lvl="1"/>
            <a:r>
              <a:rPr lang="en-US" sz="1800" dirty="0"/>
              <a:t>Capture manager doesn’t continue involvement in the proposal</a:t>
            </a:r>
          </a:p>
          <a:p>
            <a:r>
              <a:rPr lang="en-US" sz="1800" b="1" dirty="0"/>
              <a:t>Failure 2: Transitioning from storyboards to draft</a:t>
            </a:r>
          </a:p>
          <a:p>
            <a:pPr marL="381000" lvl="1" indent="-188913" eaLnBrk="0" fontAlgn="base" hangingPunct="0">
              <a:spcBef>
                <a:spcPct val="30000"/>
              </a:spcBef>
              <a:spcAft>
                <a:spcPct val="0"/>
              </a:spcAft>
              <a:buClr>
                <a:schemeClr val="accent1"/>
              </a:buClr>
              <a:buChar char="-"/>
            </a:pPr>
            <a:r>
              <a:rPr lang="en-US" sz="1800" dirty="0">
                <a:ea typeface="ＭＳ Ｐゴシック" charset="0"/>
              </a:rPr>
              <a:t>Work gets wasted</a:t>
            </a:r>
          </a:p>
          <a:p>
            <a:pPr marL="381000" lvl="1" indent="-188913" eaLnBrk="0" fontAlgn="base" hangingPunct="0">
              <a:spcBef>
                <a:spcPct val="30000"/>
              </a:spcBef>
              <a:spcAft>
                <a:spcPct val="0"/>
              </a:spcAft>
              <a:buClr>
                <a:schemeClr val="accent1"/>
              </a:buClr>
              <a:buChar char="-"/>
            </a:pPr>
            <a:r>
              <a:rPr lang="en-US" sz="1800" dirty="0">
                <a:ea typeface="ＭＳ Ｐゴシック" charset="0"/>
              </a:rPr>
              <a:t>Writers just start to write something else instead of continuing to mature the storyboard content</a:t>
            </a:r>
          </a:p>
          <a:p>
            <a:pPr marL="190500" lvl="1" indent="-190500" eaLnBrk="0" fontAlgn="base" hangingPunct="0">
              <a:spcBef>
                <a:spcPct val="60000"/>
              </a:spcBef>
              <a:spcAft>
                <a:spcPct val="0"/>
              </a:spcAft>
              <a:buClr>
                <a:schemeClr val="accent1"/>
              </a:buClr>
              <a:buFont typeface="Wingdings" charset="0"/>
              <a:buChar char="§"/>
            </a:pPr>
            <a:r>
              <a:rPr lang="en-US" sz="1800" b="1" dirty="0">
                <a:ea typeface="ＭＳ Ｐゴシック" charset="0"/>
              </a:rPr>
              <a:t>Failure 3: Writers’ drift</a:t>
            </a:r>
          </a:p>
          <a:p>
            <a:pPr marL="381000" lvl="1" indent="-188913" eaLnBrk="0" fontAlgn="base" hangingPunct="0">
              <a:spcBef>
                <a:spcPct val="30000"/>
              </a:spcBef>
              <a:spcAft>
                <a:spcPct val="0"/>
              </a:spcAft>
              <a:buClr>
                <a:schemeClr val="accent1"/>
              </a:buClr>
              <a:buChar char="-"/>
            </a:pPr>
            <a:r>
              <a:rPr lang="en-US" sz="1800" dirty="0">
                <a:ea typeface="ＭＳ Ｐゴシック" charset="0"/>
              </a:rPr>
              <a:t>Writers start telling their own story instead of following the proposal manager’s instructions in the outline</a:t>
            </a:r>
          </a:p>
          <a:p>
            <a:pPr marL="190500" indent="-190500" eaLnBrk="0" fontAlgn="base" hangingPunct="0">
              <a:spcBef>
                <a:spcPct val="60000"/>
              </a:spcBef>
              <a:spcAft>
                <a:spcPct val="0"/>
              </a:spcAft>
              <a:buClr>
                <a:schemeClr val="accent1"/>
              </a:buClr>
              <a:buFont typeface="Wingdings" charset="0"/>
              <a:buChar char="§"/>
            </a:pPr>
            <a:r>
              <a:rPr lang="en-US" sz="1800" b="1" dirty="0">
                <a:ea typeface="ＭＳ Ｐゴシック" charset="0"/>
              </a:rPr>
              <a:t>Failure 4: There is a disconnect between sections and volumes</a:t>
            </a:r>
          </a:p>
          <a:p>
            <a:pPr marL="381000" lvl="1" indent="-188913" eaLnBrk="0" fontAlgn="base" hangingPunct="0">
              <a:spcBef>
                <a:spcPct val="30000"/>
              </a:spcBef>
              <a:spcAft>
                <a:spcPct val="0"/>
              </a:spcAft>
              <a:buClr>
                <a:schemeClr val="accent1"/>
              </a:buClr>
              <a:buChar char="-"/>
            </a:pPr>
            <a:r>
              <a:rPr lang="en-US" sz="1800" dirty="0">
                <a:ea typeface="ＭＳ Ｐゴシック" charset="0"/>
              </a:rPr>
              <a:t>Cost volume and technical volume</a:t>
            </a:r>
          </a:p>
          <a:p>
            <a:pPr marL="381000" lvl="1" indent="-188913" eaLnBrk="0" fontAlgn="base" hangingPunct="0">
              <a:spcBef>
                <a:spcPct val="30000"/>
              </a:spcBef>
              <a:spcAft>
                <a:spcPct val="0"/>
              </a:spcAft>
              <a:buClr>
                <a:schemeClr val="accent1"/>
              </a:buClr>
              <a:buChar char="-"/>
            </a:pPr>
            <a:r>
              <a:rPr lang="en-US" sz="1800" dirty="0">
                <a:ea typeface="ＭＳ Ｐゴシック" charset="0"/>
              </a:rPr>
              <a:t>Technical, cost, and orals</a:t>
            </a:r>
          </a:p>
          <a:p>
            <a:pPr marL="381000" lvl="1" indent="-188913" eaLnBrk="0" fontAlgn="base" hangingPunct="0">
              <a:spcBef>
                <a:spcPct val="30000"/>
              </a:spcBef>
              <a:spcAft>
                <a:spcPct val="0"/>
              </a:spcAft>
              <a:buClr>
                <a:schemeClr val="accent1"/>
              </a:buClr>
              <a:buChar char="-"/>
            </a:pPr>
            <a:r>
              <a:rPr lang="en-US" sz="1800" dirty="0">
                <a:ea typeface="ＭＳ Ｐゴシック" charset="0"/>
              </a:rPr>
              <a:t>Sample task orders</a:t>
            </a:r>
          </a:p>
          <a:p>
            <a:endParaRPr lang="en-US" sz="1800" b="1" dirty="0"/>
          </a:p>
          <a:p>
            <a:pPr lvl="1"/>
            <a:endParaRPr lang="en-US" sz="1800" dirty="0"/>
          </a:p>
        </p:txBody>
      </p:sp>
      <p:sp>
        <p:nvSpPr>
          <p:cNvPr id="20" name="Rectangle 19"/>
          <p:cNvSpPr/>
          <p:nvPr/>
        </p:nvSpPr>
        <p:spPr>
          <a:xfrm>
            <a:off x="5840665" y="929659"/>
            <a:ext cx="5306305" cy="369332"/>
          </a:xfrm>
          <a:prstGeom prst="rect">
            <a:avLst/>
          </a:prstGeom>
        </p:spPr>
        <p:txBody>
          <a:bodyPr wrap="square">
            <a:spAutoFit/>
          </a:bodyPr>
          <a:lstStyle/>
          <a:p>
            <a:r>
              <a:rPr lang="en-US" i="1" dirty="0">
                <a:solidFill>
                  <a:schemeClr val="tx2"/>
                </a:solidFill>
              </a:rPr>
              <a:t>Interfaces are most susceptible to breakdowns</a:t>
            </a:r>
          </a:p>
        </p:txBody>
      </p:sp>
    </p:spTree>
    <p:extLst>
      <p:ext uri="{BB962C8B-B14F-4D97-AF65-F5344CB8AC3E}">
        <p14:creationId xmlns:p14="http://schemas.microsoft.com/office/powerpoint/2010/main" val="310928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1000"/>
                                        <p:tgtEl>
                                          <p:spTgt spid="19">
                                            <p:txEl>
                                              <p:pRg st="1" end="1"/>
                                            </p:txEl>
                                          </p:spTgt>
                                        </p:tgtEl>
                                      </p:cBhvr>
                                    </p:animEffect>
                                    <p:anim calcmode="lin" valueType="num">
                                      <p:cBhvr>
                                        <p:cTn id="13"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1000"/>
                                        <p:tgtEl>
                                          <p:spTgt spid="19">
                                            <p:txEl>
                                              <p:pRg st="2" end="2"/>
                                            </p:txEl>
                                          </p:spTgt>
                                        </p:tgtEl>
                                      </p:cBhvr>
                                    </p:animEffect>
                                    <p:anim calcmode="lin" valueType="num">
                                      <p:cBhvr>
                                        <p:cTn id="18"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fade">
                                      <p:cBhvr>
                                        <p:cTn id="24" dur="1000"/>
                                        <p:tgtEl>
                                          <p:spTgt spid="19">
                                            <p:txEl>
                                              <p:pRg st="3" end="3"/>
                                            </p:txEl>
                                          </p:spTgt>
                                        </p:tgtEl>
                                      </p:cBhvr>
                                    </p:animEffect>
                                    <p:anim calcmode="lin" valueType="num">
                                      <p:cBhvr>
                                        <p:cTn id="25"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fade">
                                      <p:cBhvr>
                                        <p:cTn id="31" dur="1000"/>
                                        <p:tgtEl>
                                          <p:spTgt spid="19">
                                            <p:txEl>
                                              <p:pRg st="4" end="4"/>
                                            </p:txEl>
                                          </p:spTgt>
                                        </p:tgtEl>
                                      </p:cBhvr>
                                    </p:animEffect>
                                    <p:anim calcmode="lin" valueType="num">
                                      <p:cBhvr>
                                        <p:cTn id="32"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xEl>
                                              <p:pRg st="5" end="5"/>
                                            </p:txEl>
                                          </p:spTgt>
                                        </p:tgtEl>
                                        <p:attrNameLst>
                                          <p:attrName>style.visibility</p:attrName>
                                        </p:attrNameLst>
                                      </p:cBhvr>
                                      <p:to>
                                        <p:strVal val="visible"/>
                                      </p:to>
                                    </p:set>
                                    <p:animEffect transition="in" filter="fade">
                                      <p:cBhvr>
                                        <p:cTn id="38" dur="1000"/>
                                        <p:tgtEl>
                                          <p:spTgt spid="19">
                                            <p:txEl>
                                              <p:pRg st="5" end="5"/>
                                            </p:txEl>
                                          </p:spTgt>
                                        </p:tgtEl>
                                      </p:cBhvr>
                                    </p:animEffect>
                                    <p:anim calcmode="lin" valueType="num">
                                      <p:cBhvr>
                                        <p:cTn id="39"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9">
                                            <p:txEl>
                                              <p:pRg st="6" end="6"/>
                                            </p:txEl>
                                          </p:spTgt>
                                        </p:tgtEl>
                                        <p:attrNameLst>
                                          <p:attrName>style.visibility</p:attrName>
                                        </p:attrNameLst>
                                      </p:cBhvr>
                                      <p:to>
                                        <p:strVal val="visible"/>
                                      </p:to>
                                    </p:set>
                                    <p:animEffect transition="in" filter="fade">
                                      <p:cBhvr>
                                        <p:cTn id="45" dur="1000"/>
                                        <p:tgtEl>
                                          <p:spTgt spid="19">
                                            <p:txEl>
                                              <p:pRg st="6" end="6"/>
                                            </p:txEl>
                                          </p:spTgt>
                                        </p:tgtEl>
                                      </p:cBhvr>
                                    </p:animEffect>
                                    <p:anim calcmode="lin" valueType="num">
                                      <p:cBhvr>
                                        <p:cTn id="46"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1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xEl>
                                              <p:pRg st="7" end="7"/>
                                            </p:txEl>
                                          </p:spTgt>
                                        </p:tgtEl>
                                        <p:attrNameLst>
                                          <p:attrName>style.visibility</p:attrName>
                                        </p:attrNameLst>
                                      </p:cBhvr>
                                      <p:to>
                                        <p:strVal val="visible"/>
                                      </p:to>
                                    </p:set>
                                    <p:animEffect transition="in" filter="fade">
                                      <p:cBhvr>
                                        <p:cTn id="52" dur="1000"/>
                                        <p:tgtEl>
                                          <p:spTgt spid="19">
                                            <p:txEl>
                                              <p:pRg st="7" end="7"/>
                                            </p:txEl>
                                          </p:spTgt>
                                        </p:tgtEl>
                                      </p:cBhvr>
                                    </p:animEffect>
                                    <p:anim calcmode="lin" valueType="num">
                                      <p:cBhvr>
                                        <p:cTn id="53" dur="1000" fill="hold"/>
                                        <p:tgtEl>
                                          <p:spTgt spid="19">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1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9">
                                            <p:txEl>
                                              <p:pRg st="8" end="8"/>
                                            </p:txEl>
                                          </p:spTgt>
                                        </p:tgtEl>
                                        <p:attrNameLst>
                                          <p:attrName>style.visibility</p:attrName>
                                        </p:attrNameLst>
                                      </p:cBhvr>
                                      <p:to>
                                        <p:strVal val="visible"/>
                                      </p:to>
                                    </p:set>
                                    <p:animEffect transition="in" filter="fade">
                                      <p:cBhvr>
                                        <p:cTn id="59" dur="1000"/>
                                        <p:tgtEl>
                                          <p:spTgt spid="19">
                                            <p:txEl>
                                              <p:pRg st="8" end="8"/>
                                            </p:txEl>
                                          </p:spTgt>
                                        </p:tgtEl>
                                      </p:cBhvr>
                                    </p:animEffect>
                                    <p:anim calcmode="lin" valueType="num">
                                      <p:cBhvr>
                                        <p:cTn id="60" dur="1000" fill="hold"/>
                                        <p:tgtEl>
                                          <p:spTgt spid="19">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1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9">
                                            <p:txEl>
                                              <p:pRg st="9" end="9"/>
                                            </p:txEl>
                                          </p:spTgt>
                                        </p:tgtEl>
                                        <p:attrNameLst>
                                          <p:attrName>style.visibility</p:attrName>
                                        </p:attrNameLst>
                                      </p:cBhvr>
                                      <p:to>
                                        <p:strVal val="visible"/>
                                      </p:to>
                                    </p:set>
                                    <p:animEffect transition="in" filter="fade">
                                      <p:cBhvr>
                                        <p:cTn id="66" dur="1000"/>
                                        <p:tgtEl>
                                          <p:spTgt spid="19">
                                            <p:txEl>
                                              <p:pRg st="9" end="9"/>
                                            </p:txEl>
                                          </p:spTgt>
                                        </p:tgtEl>
                                      </p:cBhvr>
                                    </p:animEffect>
                                    <p:anim calcmode="lin" valueType="num">
                                      <p:cBhvr>
                                        <p:cTn id="67" dur="1000" fill="hold"/>
                                        <p:tgtEl>
                                          <p:spTgt spid="19">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1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9">
                                            <p:txEl>
                                              <p:pRg st="10" end="10"/>
                                            </p:txEl>
                                          </p:spTgt>
                                        </p:tgtEl>
                                        <p:attrNameLst>
                                          <p:attrName>style.visibility</p:attrName>
                                        </p:attrNameLst>
                                      </p:cBhvr>
                                      <p:to>
                                        <p:strVal val="visible"/>
                                      </p:to>
                                    </p:set>
                                    <p:animEffect transition="in" filter="fade">
                                      <p:cBhvr>
                                        <p:cTn id="73" dur="1000"/>
                                        <p:tgtEl>
                                          <p:spTgt spid="19">
                                            <p:txEl>
                                              <p:pRg st="10" end="10"/>
                                            </p:txEl>
                                          </p:spTgt>
                                        </p:tgtEl>
                                      </p:cBhvr>
                                    </p:animEffect>
                                    <p:anim calcmode="lin" valueType="num">
                                      <p:cBhvr>
                                        <p:cTn id="74" dur="1000" fill="hold"/>
                                        <p:tgtEl>
                                          <p:spTgt spid="19">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1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9">
                                            <p:txEl>
                                              <p:pRg st="11" end="11"/>
                                            </p:txEl>
                                          </p:spTgt>
                                        </p:tgtEl>
                                        <p:attrNameLst>
                                          <p:attrName>style.visibility</p:attrName>
                                        </p:attrNameLst>
                                      </p:cBhvr>
                                      <p:to>
                                        <p:strVal val="visible"/>
                                      </p:to>
                                    </p:set>
                                    <p:animEffect transition="in" filter="fade">
                                      <p:cBhvr>
                                        <p:cTn id="80" dur="1000"/>
                                        <p:tgtEl>
                                          <p:spTgt spid="19">
                                            <p:txEl>
                                              <p:pRg st="11" end="11"/>
                                            </p:txEl>
                                          </p:spTgt>
                                        </p:tgtEl>
                                      </p:cBhvr>
                                    </p:animEffect>
                                    <p:anim calcmode="lin" valueType="num">
                                      <p:cBhvr>
                                        <p:cTn id="81" dur="1000" fill="hold"/>
                                        <p:tgtEl>
                                          <p:spTgt spid="19">
                                            <p:txEl>
                                              <p:pRg st="11" end="11"/>
                                            </p:txEl>
                                          </p:spTgt>
                                        </p:tgtEl>
                                        <p:attrNameLst>
                                          <p:attrName>ppt_x</p:attrName>
                                        </p:attrNameLst>
                                      </p:cBhvr>
                                      <p:tavLst>
                                        <p:tav tm="0">
                                          <p:val>
                                            <p:strVal val="#ppt_x"/>
                                          </p:val>
                                        </p:tav>
                                        <p:tav tm="100000">
                                          <p:val>
                                            <p:strVal val="#ppt_x"/>
                                          </p:val>
                                        </p:tav>
                                      </p:tavLst>
                                    </p:anim>
                                    <p:anim calcmode="lin" valueType="num">
                                      <p:cBhvr>
                                        <p:cTn id="82" dur="1000" fill="hold"/>
                                        <p:tgtEl>
                                          <p:spTgt spid="1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looking at a diagram&#10;&#10;Description automatically generated">
            <a:extLst>
              <a:ext uri="{FF2B5EF4-FFF2-40B4-BE49-F238E27FC236}">
                <a16:creationId xmlns:a16="http://schemas.microsoft.com/office/drawing/2014/main" id="{B78736BA-58D2-DBE3-43F8-BD18C333FD5F}"/>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FD5F094C-1BC1-6F20-1CC3-02882C3CB149}"/>
              </a:ext>
            </a:extLst>
          </p:cNvPr>
          <p:cNvSpPr/>
          <p:nvPr/>
        </p:nvSpPr>
        <p:spPr>
          <a:xfrm>
            <a:off x="0" y="0"/>
            <a:ext cx="12192000" cy="6858000"/>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491347" y="427447"/>
            <a:ext cx="9826609" cy="600075"/>
          </a:xfrm>
        </p:spPr>
        <p:txBody>
          <a:bodyPr>
            <a:normAutofit fontScale="90000"/>
          </a:bodyPr>
          <a:lstStyle/>
          <a:p>
            <a:r>
              <a:rPr lang="en-US" dirty="0"/>
              <a:t>Scaling the Proposal Effort Up and Down</a:t>
            </a:r>
          </a:p>
        </p:txBody>
      </p:sp>
      <p:sp>
        <p:nvSpPr>
          <p:cNvPr id="21" name="Content Placeholder 2"/>
          <p:cNvSpPr>
            <a:spLocks noGrp="1"/>
          </p:cNvSpPr>
          <p:nvPr>
            <p:ph idx="1"/>
          </p:nvPr>
        </p:nvSpPr>
        <p:spPr>
          <a:xfrm>
            <a:off x="317176" y="1752599"/>
            <a:ext cx="11584538" cy="5244251"/>
          </a:xfrm>
        </p:spPr>
        <p:txBody>
          <a:bodyPr>
            <a:normAutofit/>
          </a:bodyPr>
          <a:lstStyle/>
          <a:p>
            <a:r>
              <a:rPr lang="en-US" sz="1800" dirty="0"/>
              <a:t>Very intense during the kickoff preparation period (proposal manager works up to 12 hours/day or more to integrate everything)</a:t>
            </a:r>
          </a:p>
          <a:p>
            <a:r>
              <a:rPr lang="en-US" sz="1800" dirty="0"/>
              <a:t>Drops off to 40-50 hours per week between the reviews</a:t>
            </a:r>
          </a:p>
          <a:p>
            <a:pPr lvl="1"/>
            <a:r>
              <a:rPr lang="en-US" sz="1600" dirty="0"/>
              <a:t>Depends on how much writing the proposal manager needs to do</a:t>
            </a:r>
          </a:p>
          <a:p>
            <a:pPr lvl="1"/>
            <a:r>
              <a:rPr lang="en-US" sz="1600" dirty="0"/>
              <a:t>Hours go up if the proposal manager needs to do more than management, or the proposal team/effort is large and complex</a:t>
            </a:r>
          </a:p>
          <a:p>
            <a:r>
              <a:rPr lang="en-US" sz="1800" dirty="0"/>
              <a:t>Review days require late work meeting with the team after the review, integrating the inputs, and issuing directions to writers</a:t>
            </a:r>
          </a:p>
          <a:p>
            <a:r>
              <a:rPr lang="en-US" sz="1800" dirty="0"/>
              <a:t>Work picks up during polishing and production phase up to 10-12 hours per day</a:t>
            </a:r>
          </a:p>
          <a:p>
            <a:r>
              <a:rPr lang="en-US" sz="1800" dirty="0"/>
              <a:t>Writers normally come in at kickoff and drop off after red team recovery</a:t>
            </a:r>
          </a:p>
          <a:p>
            <a:r>
              <a:rPr lang="en-US" sz="1800" dirty="0"/>
              <a:t>Desktop publishers need to set up proper templates, and pitch in around Red in some cases, and definitely after the Red team </a:t>
            </a:r>
          </a:p>
          <a:p>
            <a:r>
              <a:rPr lang="en-US" sz="1800" dirty="0"/>
              <a:t>Graphic artists normally start right before or after pink team</a:t>
            </a:r>
          </a:p>
          <a:p>
            <a:pPr lvl="1"/>
            <a:endParaRPr lang="en-US" sz="1600" dirty="0"/>
          </a:p>
        </p:txBody>
      </p:sp>
      <p:sp>
        <p:nvSpPr>
          <p:cNvPr id="22" name="Rectangle 21"/>
          <p:cNvSpPr/>
          <p:nvPr/>
        </p:nvSpPr>
        <p:spPr>
          <a:xfrm>
            <a:off x="491347" y="1108857"/>
            <a:ext cx="8610600" cy="369332"/>
          </a:xfrm>
          <a:prstGeom prst="rect">
            <a:avLst/>
          </a:prstGeom>
        </p:spPr>
        <p:txBody>
          <a:bodyPr wrap="square">
            <a:spAutoFit/>
          </a:bodyPr>
          <a:lstStyle/>
          <a:p>
            <a:r>
              <a:rPr lang="en-US" i="1" dirty="0">
                <a:solidFill>
                  <a:schemeClr val="tx2"/>
                </a:solidFill>
              </a:rPr>
              <a:t>Understand the natural proposal cycle to allocate and manage resources </a:t>
            </a:r>
          </a:p>
        </p:txBody>
      </p:sp>
    </p:spTree>
    <p:extLst>
      <p:ext uri="{BB962C8B-B14F-4D97-AF65-F5344CB8AC3E}">
        <p14:creationId xmlns:p14="http://schemas.microsoft.com/office/powerpoint/2010/main" val="236885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000"/>
                                        <p:tgtEl>
                                          <p:spTgt spid="21">
                                            <p:txEl>
                                              <p:pRg st="0" end="0"/>
                                            </p:txEl>
                                          </p:spTgt>
                                        </p:tgtEl>
                                      </p:cBhvr>
                                    </p:animEffect>
                                    <p:anim calcmode="lin" valueType="num">
                                      <p:cBhvr>
                                        <p:cTn id="1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fade">
                                      <p:cBhvr>
                                        <p:cTn id="19" dur="1000"/>
                                        <p:tgtEl>
                                          <p:spTgt spid="21">
                                            <p:txEl>
                                              <p:pRg st="1" end="1"/>
                                            </p:txEl>
                                          </p:spTgt>
                                        </p:tgtEl>
                                      </p:cBhvr>
                                    </p:animEffect>
                                    <p:anim calcmode="lin" valueType="num">
                                      <p:cBhvr>
                                        <p:cTn id="2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fade">
                                      <p:cBhvr>
                                        <p:cTn id="24" dur="1000"/>
                                        <p:tgtEl>
                                          <p:spTgt spid="21">
                                            <p:txEl>
                                              <p:pRg st="2" end="2"/>
                                            </p:txEl>
                                          </p:spTgt>
                                        </p:tgtEl>
                                      </p:cBhvr>
                                    </p:animEffect>
                                    <p:anim calcmode="lin" valueType="num">
                                      <p:cBhvr>
                                        <p:cTn id="2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xEl>
                                              <p:pRg st="3" end="3"/>
                                            </p:txEl>
                                          </p:spTgt>
                                        </p:tgtEl>
                                        <p:attrNameLst>
                                          <p:attrName>style.visibility</p:attrName>
                                        </p:attrNameLst>
                                      </p:cBhvr>
                                      <p:to>
                                        <p:strVal val="visible"/>
                                      </p:to>
                                    </p:set>
                                    <p:animEffect transition="in" filter="fade">
                                      <p:cBhvr>
                                        <p:cTn id="29" dur="1000"/>
                                        <p:tgtEl>
                                          <p:spTgt spid="21">
                                            <p:txEl>
                                              <p:pRg st="3" end="3"/>
                                            </p:txEl>
                                          </p:spTgt>
                                        </p:tgtEl>
                                      </p:cBhvr>
                                    </p:animEffect>
                                    <p:anim calcmode="lin" valueType="num">
                                      <p:cBhvr>
                                        <p:cTn id="30"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xEl>
                                              <p:pRg st="4" end="4"/>
                                            </p:txEl>
                                          </p:spTgt>
                                        </p:tgtEl>
                                        <p:attrNameLst>
                                          <p:attrName>style.visibility</p:attrName>
                                        </p:attrNameLst>
                                      </p:cBhvr>
                                      <p:to>
                                        <p:strVal val="visible"/>
                                      </p:to>
                                    </p:set>
                                    <p:animEffect transition="in" filter="fade">
                                      <p:cBhvr>
                                        <p:cTn id="36" dur="1000"/>
                                        <p:tgtEl>
                                          <p:spTgt spid="21">
                                            <p:txEl>
                                              <p:pRg st="4" end="4"/>
                                            </p:txEl>
                                          </p:spTgt>
                                        </p:tgtEl>
                                      </p:cBhvr>
                                    </p:animEffect>
                                    <p:anim calcmode="lin" valueType="num">
                                      <p:cBhvr>
                                        <p:cTn id="37"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xEl>
                                              <p:pRg st="5" end="5"/>
                                            </p:txEl>
                                          </p:spTgt>
                                        </p:tgtEl>
                                        <p:attrNameLst>
                                          <p:attrName>style.visibility</p:attrName>
                                        </p:attrNameLst>
                                      </p:cBhvr>
                                      <p:to>
                                        <p:strVal val="visible"/>
                                      </p:to>
                                    </p:set>
                                    <p:animEffect transition="in" filter="fade">
                                      <p:cBhvr>
                                        <p:cTn id="43" dur="1000"/>
                                        <p:tgtEl>
                                          <p:spTgt spid="21">
                                            <p:txEl>
                                              <p:pRg st="5" end="5"/>
                                            </p:txEl>
                                          </p:spTgt>
                                        </p:tgtEl>
                                      </p:cBhvr>
                                    </p:animEffect>
                                    <p:anim calcmode="lin" valueType="num">
                                      <p:cBhvr>
                                        <p:cTn id="44"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xEl>
                                              <p:pRg st="6" end="6"/>
                                            </p:txEl>
                                          </p:spTgt>
                                        </p:tgtEl>
                                        <p:attrNameLst>
                                          <p:attrName>style.visibility</p:attrName>
                                        </p:attrNameLst>
                                      </p:cBhvr>
                                      <p:to>
                                        <p:strVal val="visible"/>
                                      </p:to>
                                    </p:set>
                                    <p:animEffect transition="in" filter="fade">
                                      <p:cBhvr>
                                        <p:cTn id="50" dur="1000"/>
                                        <p:tgtEl>
                                          <p:spTgt spid="21">
                                            <p:txEl>
                                              <p:pRg st="6" end="6"/>
                                            </p:txEl>
                                          </p:spTgt>
                                        </p:tgtEl>
                                      </p:cBhvr>
                                    </p:animEffect>
                                    <p:anim calcmode="lin" valueType="num">
                                      <p:cBhvr>
                                        <p:cTn id="51"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1">
                                            <p:txEl>
                                              <p:pRg st="7" end="7"/>
                                            </p:txEl>
                                          </p:spTgt>
                                        </p:tgtEl>
                                        <p:attrNameLst>
                                          <p:attrName>style.visibility</p:attrName>
                                        </p:attrNameLst>
                                      </p:cBhvr>
                                      <p:to>
                                        <p:strVal val="visible"/>
                                      </p:to>
                                    </p:set>
                                    <p:animEffect transition="in" filter="fade">
                                      <p:cBhvr>
                                        <p:cTn id="57" dur="1000"/>
                                        <p:tgtEl>
                                          <p:spTgt spid="21">
                                            <p:txEl>
                                              <p:pRg st="7" end="7"/>
                                            </p:txEl>
                                          </p:spTgt>
                                        </p:tgtEl>
                                      </p:cBhvr>
                                    </p:animEffect>
                                    <p:anim calcmode="lin" valueType="num">
                                      <p:cBhvr>
                                        <p:cTn id="58" dur="10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2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1">
                                            <p:txEl>
                                              <p:pRg st="8" end="8"/>
                                            </p:txEl>
                                          </p:spTgt>
                                        </p:tgtEl>
                                        <p:attrNameLst>
                                          <p:attrName>style.visibility</p:attrName>
                                        </p:attrNameLst>
                                      </p:cBhvr>
                                      <p:to>
                                        <p:strVal val="visible"/>
                                      </p:to>
                                    </p:set>
                                    <p:animEffect transition="in" filter="fade">
                                      <p:cBhvr>
                                        <p:cTn id="64" dur="1000"/>
                                        <p:tgtEl>
                                          <p:spTgt spid="21">
                                            <p:txEl>
                                              <p:pRg st="8" end="8"/>
                                            </p:txEl>
                                          </p:spTgt>
                                        </p:tgtEl>
                                      </p:cBhvr>
                                    </p:animEffect>
                                    <p:anim calcmode="lin" valueType="num">
                                      <p:cBhvr>
                                        <p:cTn id="65" dur="1000" fill="hold"/>
                                        <p:tgtEl>
                                          <p:spTgt spid="21">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2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609115" cy="1041643"/>
          </a:xfrm>
        </p:spPr>
        <p:txBody>
          <a:bodyPr>
            <a:normAutofit fontScale="90000"/>
          </a:bodyPr>
          <a:lstStyle/>
          <a:p>
            <a:r>
              <a:rPr lang="en-US" dirty="0"/>
              <a:t>Effective Management of Proposal Budget</a:t>
            </a:r>
          </a:p>
        </p:txBody>
      </p:sp>
      <p:graphicFrame>
        <p:nvGraphicFramePr>
          <p:cNvPr id="4" name="Table 3"/>
          <p:cNvGraphicFramePr>
            <a:graphicFrameLocks noGrp="1"/>
          </p:cNvGraphicFramePr>
          <p:nvPr>
            <p:extLst>
              <p:ext uri="{D42A27DB-BD31-4B8C-83A1-F6EECF244321}">
                <p14:modId xmlns:p14="http://schemas.microsoft.com/office/powerpoint/2010/main" val="1656578827"/>
              </p:ext>
            </p:extLst>
          </p:nvPr>
        </p:nvGraphicFramePr>
        <p:xfrm>
          <a:off x="838200" y="1944912"/>
          <a:ext cx="10758719" cy="4284494"/>
        </p:xfrm>
        <a:graphic>
          <a:graphicData uri="http://schemas.openxmlformats.org/drawingml/2006/table">
            <a:tbl>
              <a:tblPr firstRow="1" firstCol="1" bandRow="1">
                <a:tableStyleId>{5C22544A-7EE6-4342-B048-85BDC9FD1C3A}</a:tableStyleId>
              </a:tblPr>
              <a:tblGrid>
                <a:gridCol w="1162705">
                  <a:extLst>
                    <a:ext uri="{9D8B030D-6E8A-4147-A177-3AD203B41FA5}">
                      <a16:colId xmlns:a16="http://schemas.microsoft.com/office/drawing/2014/main" val="20000"/>
                    </a:ext>
                  </a:extLst>
                </a:gridCol>
                <a:gridCol w="686831">
                  <a:extLst>
                    <a:ext uri="{9D8B030D-6E8A-4147-A177-3AD203B41FA5}">
                      <a16:colId xmlns:a16="http://schemas.microsoft.com/office/drawing/2014/main" val="20001"/>
                    </a:ext>
                  </a:extLst>
                </a:gridCol>
                <a:gridCol w="686831">
                  <a:extLst>
                    <a:ext uri="{9D8B030D-6E8A-4147-A177-3AD203B41FA5}">
                      <a16:colId xmlns:a16="http://schemas.microsoft.com/office/drawing/2014/main" val="20002"/>
                    </a:ext>
                  </a:extLst>
                </a:gridCol>
                <a:gridCol w="686831">
                  <a:extLst>
                    <a:ext uri="{9D8B030D-6E8A-4147-A177-3AD203B41FA5}">
                      <a16:colId xmlns:a16="http://schemas.microsoft.com/office/drawing/2014/main" val="20003"/>
                    </a:ext>
                  </a:extLst>
                </a:gridCol>
                <a:gridCol w="686831">
                  <a:extLst>
                    <a:ext uri="{9D8B030D-6E8A-4147-A177-3AD203B41FA5}">
                      <a16:colId xmlns:a16="http://schemas.microsoft.com/office/drawing/2014/main" val="20004"/>
                    </a:ext>
                  </a:extLst>
                </a:gridCol>
                <a:gridCol w="686831">
                  <a:extLst>
                    <a:ext uri="{9D8B030D-6E8A-4147-A177-3AD203B41FA5}">
                      <a16:colId xmlns:a16="http://schemas.microsoft.com/office/drawing/2014/main" val="20005"/>
                    </a:ext>
                  </a:extLst>
                </a:gridCol>
                <a:gridCol w="686831">
                  <a:extLst>
                    <a:ext uri="{9D8B030D-6E8A-4147-A177-3AD203B41FA5}">
                      <a16:colId xmlns:a16="http://schemas.microsoft.com/office/drawing/2014/main" val="20006"/>
                    </a:ext>
                  </a:extLst>
                </a:gridCol>
                <a:gridCol w="686831">
                  <a:extLst>
                    <a:ext uri="{9D8B030D-6E8A-4147-A177-3AD203B41FA5}">
                      <a16:colId xmlns:a16="http://schemas.microsoft.com/office/drawing/2014/main" val="20007"/>
                    </a:ext>
                  </a:extLst>
                </a:gridCol>
                <a:gridCol w="686831">
                  <a:extLst>
                    <a:ext uri="{9D8B030D-6E8A-4147-A177-3AD203B41FA5}">
                      <a16:colId xmlns:a16="http://schemas.microsoft.com/office/drawing/2014/main" val="20008"/>
                    </a:ext>
                  </a:extLst>
                </a:gridCol>
                <a:gridCol w="686831">
                  <a:extLst>
                    <a:ext uri="{9D8B030D-6E8A-4147-A177-3AD203B41FA5}">
                      <a16:colId xmlns:a16="http://schemas.microsoft.com/office/drawing/2014/main" val="20009"/>
                    </a:ext>
                  </a:extLst>
                </a:gridCol>
                <a:gridCol w="3414535">
                  <a:extLst>
                    <a:ext uri="{9D8B030D-6E8A-4147-A177-3AD203B41FA5}">
                      <a16:colId xmlns:a16="http://schemas.microsoft.com/office/drawing/2014/main" val="20010"/>
                    </a:ext>
                  </a:extLst>
                </a:gridCol>
              </a:tblGrid>
              <a:tr h="1701403">
                <a:tc>
                  <a:txBody>
                    <a:bodyPr/>
                    <a:lstStyle/>
                    <a:p>
                      <a:pPr marL="71755" marR="71755">
                        <a:spcBef>
                          <a:spcPts val="500"/>
                        </a:spcBef>
                        <a:spcAft>
                          <a:spcPts val="500"/>
                        </a:spcAft>
                      </a:pPr>
                      <a:r>
                        <a:rPr lang="en-US" sz="1600" dirty="0">
                          <a:effectLst/>
                        </a:rPr>
                        <a:t>Proposal Member</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Role</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Sections Assigned</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Estimated Speed, with assumptions</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Hours Estimated</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Hourly Rate</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Actual Hours Week 1</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Actual Hours Week 2</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Actual Cost</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dirty="0">
                          <a:effectLst/>
                        </a:rPr>
                        <a:t>Actual Speed</a:t>
                      </a:r>
                      <a:endParaRPr lang="en-US" sz="1600" b="1" dirty="0">
                        <a:effectLst/>
                        <a:latin typeface="Times New Roman"/>
                      </a:endParaRPr>
                    </a:p>
                  </a:txBody>
                  <a:tcPr marL="68580" marR="68580" marT="0" marB="0" vert="vert270"/>
                </a:tc>
                <a:tc>
                  <a:txBody>
                    <a:bodyPr/>
                    <a:lstStyle/>
                    <a:p>
                      <a:pPr marL="71755" marR="71755">
                        <a:spcBef>
                          <a:spcPts val="500"/>
                        </a:spcBef>
                        <a:spcAft>
                          <a:spcPts val="500"/>
                        </a:spcAft>
                      </a:pPr>
                      <a:r>
                        <a:rPr lang="en-US" sz="1600">
                          <a:effectLst/>
                        </a:rPr>
                        <a:t>Productivity Notes and Lessons Learned</a:t>
                      </a:r>
                      <a:endParaRPr lang="en-US" sz="1600" b="1">
                        <a:effectLst/>
                        <a:latin typeface="Times New Roman"/>
                      </a:endParaRPr>
                    </a:p>
                  </a:txBody>
                  <a:tcPr marL="68580" marR="68580" marT="0" marB="0" vert="vert270"/>
                </a:tc>
                <a:extLst>
                  <a:ext uri="{0D108BD9-81ED-4DB2-BD59-A6C34878D82A}">
                    <a16:rowId xmlns:a16="http://schemas.microsoft.com/office/drawing/2014/main" val="10000"/>
                  </a:ext>
                </a:extLst>
              </a:tr>
              <a:tr h="2095411">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a:effectLst/>
                        </a:rPr>
                        <a:t> </a:t>
                      </a:r>
                      <a:endParaRPr lang="en-US" sz="1600" b="1">
                        <a:effectLst/>
                        <a:latin typeface="Times New Roman"/>
                      </a:endParaRPr>
                    </a:p>
                  </a:txBody>
                  <a:tcPr marL="68580" marR="68580" marT="0" marB="0"/>
                </a:tc>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dirty="0">
                          <a:effectLst/>
                        </a:rPr>
                        <a:t> </a:t>
                      </a:r>
                      <a:endParaRPr lang="en-US" sz="1600" b="1" dirty="0">
                        <a:effectLst/>
                        <a:latin typeface="Times New Roman"/>
                      </a:endParaRPr>
                    </a:p>
                  </a:txBody>
                  <a:tcPr marL="68580" marR="68580" marT="0" marB="0"/>
                </a:tc>
                <a:tc>
                  <a:txBody>
                    <a:bodyPr/>
                    <a:lstStyle/>
                    <a:p>
                      <a:pPr marL="0" marR="0"/>
                      <a:r>
                        <a:rPr lang="en-US" sz="1600">
                          <a:effectLst/>
                        </a:rPr>
                        <a:t> </a:t>
                      </a:r>
                      <a:endParaRPr lang="en-US" sz="1600" b="1">
                        <a:effectLst/>
                        <a:latin typeface="Times New Roman"/>
                      </a:endParaRPr>
                    </a:p>
                  </a:txBody>
                  <a:tcPr marL="68580" marR="68580" marT="0" marB="0"/>
                </a:tc>
                <a:tc>
                  <a:txBody>
                    <a:bodyPr/>
                    <a:lstStyle/>
                    <a:p>
                      <a:pPr marL="0" marR="0"/>
                      <a:r>
                        <a:rPr lang="en-US" sz="1600" dirty="0">
                          <a:effectLst/>
                        </a:rPr>
                        <a:t>Perform analysis, asking such questions as:</a:t>
                      </a:r>
                    </a:p>
                    <a:p>
                      <a:pPr marL="0" marR="0"/>
                      <a:r>
                        <a:rPr lang="en-US" sz="1600" dirty="0">
                          <a:effectLst/>
                        </a:rPr>
                        <a:t>Were the assumptions correct? </a:t>
                      </a:r>
                    </a:p>
                    <a:p>
                      <a:pPr marL="0" marR="0"/>
                      <a:r>
                        <a:rPr lang="en-US" sz="1600" dirty="0">
                          <a:effectLst/>
                        </a:rPr>
                        <a:t>Did this resource perform extra work, resulting in the increase of their hours? </a:t>
                      </a:r>
                    </a:p>
                    <a:p>
                      <a:pPr marL="0" marR="0"/>
                      <a:r>
                        <a:rPr lang="en-US" sz="1600" dirty="0">
                          <a:effectLst/>
                        </a:rPr>
                        <a:t>What was the overall quality of the work?</a:t>
                      </a:r>
                      <a:endParaRPr lang="en-US" sz="1600" b="1" dirty="0">
                        <a:effectLst/>
                        <a:latin typeface="Times New Roman"/>
                      </a:endParaRPr>
                    </a:p>
                  </a:txBody>
                  <a:tcPr marL="68580" marR="68580" marT="0" marB="0"/>
                </a:tc>
                <a:extLst>
                  <a:ext uri="{0D108BD9-81ED-4DB2-BD59-A6C34878D82A}">
                    <a16:rowId xmlns:a16="http://schemas.microsoft.com/office/drawing/2014/main" val="10001"/>
                  </a:ext>
                </a:extLst>
              </a:tr>
              <a:tr h="213422">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extLst>
                  <a:ext uri="{0D108BD9-81ED-4DB2-BD59-A6C34878D82A}">
                    <a16:rowId xmlns:a16="http://schemas.microsoft.com/office/drawing/2014/main" val="10002"/>
                  </a:ext>
                </a:extLst>
              </a:tr>
              <a:tr h="213422">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tc>
                  <a:txBody>
                    <a:bodyPr/>
                    <a:lstStyle/>
                    <a:p>
                      <a:pPr marL="0" marR="0"/>
                      <a:endParaRPr lang="en-US" sz="1600" b="1" dirty="0">
                        <a:effectLst/>
                        <a:latin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4"/>
          <p:cNvSpPr/>
          <p:nvPr/>
        </p:nvSpPr>
        <p:spPr>
          <a:xfrm>
            <a:off x="838199" y="1532038"/>
            <a:ext cx="8416481" cy="369332"/>
          </a:xfrm>
          <a:prstGeom prst="rect">
            <a:avLst/>
          </a:prstGeom>
        </p:spPr>
        <p:txBody>
          <a:bodyPr wrap="square">
            <a:spAutoFit/>
          </a:bodyPr>
          <a:lstStyle/>
          <a:p>
            <a:r>
              <a:rPr lang="en-US" i="1" dirty="0">
                <a:solidFill>
                  <a:schemeClr val="tx2"/>
                </a:solidFill>
              </a:rPr>
              <a:t>Use tracking matrix to take the hours into consideration</a:t>
            </a:r>
          </a:p>
        </p:txBody>
      </p:sp>
    </p:spTree>
    <p:extLst>
      <p:ext uri="{BB962C8B-B14F-4D97-AF65-F5344CB8AC3E}">
        <p14:creationId xmlns:p14="http://schemas.microsoft.com/office/powerpoint/2010/main" val="357272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c.europa.eu/anti_fraud/fake/debriefPG3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2" b="7812"/>
          <a:stretch/>
        </p:blipFill>
        <p:spPr bwMode="auto">
          <a:xfrm>
            <a:off x="0" y="0"/>
            <a:ext cx="12192000" cy="6858000"/>
          </a:xfrm>
          <a:prstGeom prst="rect">
            <a:avLst/>
          </a:prstGeom>
        </p:spPr>
      </p:pic>
      <p:sp>
        <p:nvSpPr>
          <p:cNvPr id="12" name="Rectangle 11">
            <a:extLst>
              <a:ext uri="{FF2B5EF4-FFF2-40B4-BE49-F238E27FC236}">
                <a16:creationId xmlns:a16="http://schemas.microsoft.com/office/drawing/2014/main" id="{52784A0F-5468-CFB6-F003-1D769B9219B6}"/>
              </a:ext>
            </a:extLst>
          </p:cNvPr>
          <p:cNvSpPr/>
          <p:nvPr/>
        </p:nvSpPr>
        <p:spPr>
          <a:xfrm>
            <a:off x="5254171" y="0"/>
            <a:ext cx="6937829" cy="685800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
          <p:cNvSpPr>
            <a:spLocks noGrp="1"/>
          </p:cNvSpPr>
          <p:nvPr>
            <p:ph idx="1"/>
          </p:nvPr>
        </p:nvSpPr>
        <p:spPr>
          <a:xfrm>
            <a:off x="5573655" y="2196709"/>
            <a:ext cx="6270005" cy="4391025"/>
          </a:xfrm>
        </p:spPr>
        <p:txBody>
          <a:bodyPr>
            <a:normAutofit/>
          </a:bodyPr>
          <a:lstStyle/>
          <a:p>
            <a:pPr>
              <a:buFont typeface="Arial" pitchFamily="34" charset="0"/>
              <a:buChar char="•"/>
            </a:pPr>
            <a:r>
              <a:rPr lang="en-US" sz="2400" dirty="0"/>
              <a:t>Always request a debrief immediately (within 3 calendar days) – whether you won or lost</a:t>
            </a:r>
          </a:p>
          <a:p>
            <a:pPr>
              <a:buFont typeface="Arial" pitchFamily="34" charset="0"/>
              <a:buChar char="•"/>
            </a:pPr>
            <a:r>
              <a:rPr lang="en-US" sz="2400" dirty="0"/>
              <a:t>Always keep a positive attitude and put the </a:t>
            </a:r>
            <a:br>
              <a:rPr lang="en-US" sz="2400" dirty="0"/>
            </a:br>
            <a:r>
              <a:rPr lang="en-US" sz="2400" dirty="0"/>
              <a:t>government at ease</a:t>
            </a:r>
          </a:p>
          <a:p>
            <a:pPr>
              <a:buFont typeface="Arial" pitchFamily="34" charset="0"/>
              <a:buChar char="•"/>
            </a:pPr>
            <a:r>
              <a:rPr lang="en-US" sz="2400" dirty="0"/>
              <a:t>Ask, ask, ask in the spirit of learning</a:t>
            </a:r>
          </a:p>
          <a:p>
            <a:pPr>
              <a:buFont typeface="Arial" pitchFamily="34" charset="0"/>
              <a:buChar char="•"/>
            </a:pPr>
            <a:r>
              <a:rPr lang="en-US" sz="2400" dirty="0"/>
              <a:t>Unless protest is your win strategy, </a:t>
            </a:r>
            <a:br>
              <a:rPr lang="en-US" sz="2400" dirty="0"/>
            </a:br>
            <a:r>
              <a:rPr lang="en-US" sz="2400" dirty="0"/>
              <a:t>don’t bring a lawyer</a:t>
            </a:r>
          </a:p>
          <a:p>
            <a:pPr>
              <a:buFont typeface="Arial" pitchFamily="34" charset="0"/>
              <a:buChar char="•"/>
            </a:pPr>
            <a:r>
              <a:rPr lang="en-US" sz="2400" dirty="0"/>
              <a:t>This is your opportunity to collect lessons </a:t>
            </a:r>
            <a:br>
              <a:rPr lang="en-US" sz="2400" dirty="0"/>
            </a:br>
            <a:r>
              <a:rPr lang="en-US" sz="2400" dirty="0"/>
              <a:t>learned and continue building the relationship</a:t>
            </a:r>
          </a:p>
        </p:txBody>
      </p:sp>
      <p:sp>
        <p:nvSpPr>
          <p:cNvPr id="18" name="Title 2"/>
          <p:cNvSpPr>
            <a:spLocks noGrp="1"/>
          </p:cNvSpPr>
          <p:nvPr>
            <p:ph type="title"/>
          </p:nvPr>
        </p:nvSpPr>
        <p:spPr>
          <a:xfrm>
            <a:off x="5729517" y="423182"/>
            <a:ext cx="5852887" cy="1041643"/>
          </a:xfrm>
          <a:noFill/>
          <a:ln>
            <a:noFill/>
          </a:ln>
        </p:spPr>
        <p:txBody>
          <a:bodyPr vert="horz" wrap="square" lIns="0" tIns="45720" rIns="0" bIns="45720" numCol="1" rtlCol="0" anchor="t" anchorCtr="0" compatLnSpc="1">
            <a:prstTxWarp prst="textNoShape">
              <a:avLst/>
            </a:prstTxWarp>
            <a:noAutofit/>
          </a:bodyPr>
          <a:lstStyle/>
          <a:p>
            <a:r>
              <a:rPr lang="en-US" dirty="0"/>
              <a:t>After-Award Debriefs</a:t>
            </a:r>
          </a:p>
        </p:txBody>
      </p:sp>
      <p:sp>
        <p:nvSpPr>
          <p:cNvPr id="19" name="Rectangle 18"/>
          <p:cNvSpPr/>
          <p:nvPr/>
        </p:nvSpPr>
        <p:spPr>
          <a:xfrm>
            <a:off x="5729517" y="1230626"/>
            <a:ext cx="6270005" cy="369332"/>
          </a:xfrm>
          <a:prstGeom prst="rect">
            <a:avLst/>
          </a:prstGeom>
        </p:spPr>
        <p:txBody>
          <a:bodyPr wrap="square">
            <a:spAutoFit/>
          </a:bodyPr>
          <a:lstStyle/>
          <a:p>
            <a:r>
              <a:rPr lang="en-US" i="1" dirty="0">
                <a:solidFill>
                  <a:schemeClr val="tx2"/>
                </a:solidFill>
              </a:rPr>
              <a:t>Debriefs are a fishing expedition and a relationship-building task</a:t>
            </a:r>
          </a:p>
        </p:txBody>
      </p:sp>
    </p:spTree>
    <p:extLst>
      <p:ext uri="{BB962C8B-B14F-4D97-AF65-F5344CB8AC3E}">
        <p14:creationId xmlns:p14="http://schemas.microsoft.com/office/powerpoint/2010/main" val="28911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1675" y="1830977"/>
            <a:ext cx="5254669" cy="4023360"/>
          </a:xfrm>
        </p:spPr>
        <p:txBody>
          <a:bodyPr>
            <a:normAutofit/>
          </a:bodyPr>
          <a:lstStyle/>
          <a:p>
            <a:pPr lvl="0"/>
            <a:r>
              <a:rPr lang="en-US" sz="2400" dirty="0"/>
              <a:t>This leads to mistakes repeated</a:t>
            </a:r>
          </a:p>
          <a:p>
            <a:pPr lvl="0"/>
            <a:r>
              <a:rPr lang="en-US" sz="2400" dirty="0"/>
              <a:t>You must:</a:t>
            </a:r>
          </a:p>
          <a:p>
            <a:pPr lvl="1">
              <a:spcBef>
                <a:spcPts val="600"/>
              </a:spcBef>
              <a:spcAft>
                <a:spcPts val="600"/>
              </a:spcAft>
            </a:pPr>
            <a:r>
              <a:rPr lang="en-US" dirty="0"/>
              <a:t>Document your lessons learned after the proposal and again after the debrief</a:t>
            </a:r>
          </a:p>
          <a:p>
            <a:pPr lvl="1">
              <a:spcBef>
                <a:spcPts val="600"/>
              </a:spcBef>
              <a:spcAft>
                <a:spcPts val="600"/>
              </a:spcAft>
            </a:pPr>
            <a:r>
              <a:rPr lang="en-US" dirty="0"/>
              <a:t>Upload your lessons learned document to a common access area</a:t>
            </a:r>
          </a:p>
          <a:p>
            <a:pPr lvl="1">
              <a:spcBef>
                <a:spcPts val="600"/>
              </a:spcBef>
              <a:spcAft>
                <a:spcPts val="600"/>
              </a:spcAft>
            </a:pPr>
            <a:r>
              <a:rPr lang="en-US" dirty="0"/>
              <a:t>Review the file prior to the next proposal</a:t>
            </a:r>
          </a:p>
        </p:txBody>
      </p:sp>
      <p:sp>
        <p:nvSpPr>
          <p:cNvPr id="3" name="Title 2"/>
          <p:cNvSpPr>
            <a:spLocks noGrp="1"/>
          </p:cNvSpPr>
          <p:nvPr>
            <p:ph type="title"/>
          </p:nvPr>
        </p:nvSpPr>
        <p:spPr>
          <a:xfrm>
            <a:off x="681676" y="0"/>
            <a:ext cx="5414324" cy="1143000"/>
          </a:xfrm>
          <a:noFill/>
          <a:ln>
            <a:noFill/>
          </a:ln>
        </p:spPr>
        <p:txBody>
          <a:bodyPr vert="horz" wrap="square" lIns="0" tIns="45720" rIns="0" bIns="45720" numCol="1" rtlCol="0" anchor="t" anchorCtr="0" compatLnSpc="1">
            <a:prstTxWarp prst="textNoShape">
              <a:avLst/>
            </a:prstTxWarp>
            <a:noAutofit/>
          </a:bodyPr>
          <a:lstStyle/>
          <a:p>
            <a:r>
              <a:rPr lang="en-US" sz="3400" dirty="0"/>
              <a:t>Lessons Learned  is the Most Common Best Practice Not Followed</a:t>
            </a:r>
          </a:p>
        </p:txBody>
      </p:sp>
      <p:pic>
        <p:nvPicPr>
          <p:cNvPr id="6" name="Picture 5" descr="A light bulb and crumpled paper&#10;&#10;Description automatically generated">
            <a:extLst>
              <a:ext uri="{FF2B5EF4-FFF2-40B4-BE49-F238E27FC236}">
                <a16:creationId xmlns:a16="http://schemas.microsoft.com/office/drawing/2014/main" id="{95592434-011D-DE2B-D836-FE16F90FFD14}"/>
              </a:ext>
            </a:extLst>
          </p:cNvPr>
          <p:cNvPicPr>
            <a:picLocks noChangeAspect="1"/>
          </p:cNvPicPr>
          <p:nvPr/>
        </p:nvPicPr>
        <p:blipFill rotWithShape="1">
          <a:blip r:embed="rId2">
            <a:extLst>
              <a:ext uri="{28A0092B-C50C-407E-A947-70E740481C1C}">
                <a14:useLocalDpi xmlns:a14="http://schemas.microsoft.com/office/drawing/2010/main" val="0"/>
              </a:ext>
            </a:extLst>
          </a:blip>
          <a:srcRect r="39193"/>
          <a:stretch/>
        </p:blipFill>
        <p:spPr>
          <a:xfrm flipH="1">
            <a:off x="5936344" y="0"/>
            <a:ext cx="6255654" cy="6858000"/>
          </a:xfrm>
          <a:prstGeom prst="rect">
            <a:avLst/>
          </a:prstGeom>
        </p:spPr>
      </p:pic>
    </p:spTree>
    <p:extLst>
      <p:ext uri="{BB962C8B-B14F-4D97-AF65-F5344CB8AC3E}">
        <p14:creationId xmlns:p14="http://schemas.microsoft.com/office/powerpoint/2010/main" val="17964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6178" y="1660073"/>
            <a:ext cx="3836509" cy="4653643"/>
          </a:xfrm>
        </p:spPr>
        <p:txBody>
          <a:bodyPr>
            <a:normAutofit fontScale="92500" lnSpcReduction="10000"/>
          </a:bodyPr>
          <a:lstStyle/>
          <a:p>
            <a:pPr lvl="0"/>
            <a:r>
              <a:rPr lang="en-US" sz="2000" dirty="0"/>
              <a:t>Be candid and honest but remember the “amygdala hijack” effect</a:t>
            </a:r>
          </a:p>
          <a:p>
            <a:pPr lvl="0"/>
            <a:r>
              <a:rPr lang="en-US" sz="2000" dirty="0"/>
              <a:t>Don’t get personal, name names, criticize, point fingers, and play a blame game as it is NOT the purpose of the exercise</a:t>
            </a:r>
          </a:p>
          <a:p>
            <a:pPr lvl="0"/>
            <a:r>
              <a:rPr lang="en-US" sz="2000" dirty="0"/>
              <a:t>Do offer constructive suggestions, comments, feedback, and solutions</a:t>
            </a:r>
          </a:p>
          <a:p>
            <a:pPr lvl="0"/>
            <a:r>
              <a:rPr lang="en-US" sz="2000" dirty="0"/>
              <a:t>Take the work seriously, but not yourself</a:t>
            </a:r>
          </a:p>
          <a:p>
            <a:pPr lvl="0"/>
            <a:r>
              <a:rPr lang="en-US" sz="2000" dirty="0"/>
              <a:t>Be open-minded, and remember why we are conducting the lessons learned session in the first place (it is not to find the guilty – it is to improve our process)</a:t>
            </a:r>
          </a:p>
        </p:txBody>
      </p:sp>
      <p:pic>
        <p:nvPicPr>
          <p:cNvPr id="6" name="Picture 5" descr="A close-up of a typewriter&#10;&#10;Description automatically generated">
            <a:extLst>
              <a:ext uri="{FF2B5EF4-FFF2-40B4-BE49-F238E27FC236}">
                <a16:creationId xmlns:a16="http://schemas.microsoft.com/office/drawing/2014/main" id="{959CB327-C52A-FE21-E37F-3D888E4CC472}"/>
              </a:ext>
            </a:extLst>
          </p:cNvPr>
          <p:cNvPicPr>
            <a:picLocks noChangeAspect="1"/>
          </p:cNvPicPr>
          <p:nvPr/>
        </p:nvPicPr>
        <p:blipFill rotWithShape="1">
          <a:blip r:embed="rId2">
            <a:extLst>
              <a:ext uri="{28A0092B-C50C-407E-A947-70E740481C1C}">
                <a14:useLocalDpi xmlns:a14="http://schemas.microsoft.com/office/drawing/2010/main" val="0"/>
              </a:ext>
            </a:extLst>
          </a:blip>
          <a:srcRect l="15184" r="13413"/>
          <a:stretch/>
        </p:blipFill>
        <p:spPr>
          <a:xfrm>
            <a:off x="4310743" y="0"/>
            <a:ext cx="7881257" cy="6858000"/>
          </a:xfrm>
          <a:prstGeom prst="rect">
            <a:avLst/>
          </a:prstGeom>
        </p:spPr>
      </p:pic>
      <p:sp>
        <p:nvSpPr>
          <p:cNvPr id="9" name="Title 2"/>
          <p:cNvSpPr txBox="1">
            <a:spLocks/>
          </p:cNvSpPr>
          <p:nvPr/>
        </p:nvSpPr>
        <p:spPr>
          <a:xfrm>
            <a:off x="416178" y="82533"/>
            <a:ext cx="3807481" cy="1041643"/>
          </a:xfrm>
          <a:prstGeom prst="rect">
            <a:avLst/>
          </a:prstGeom>
          <a:noFill/>
          <a:ln>
            <a:noFill/>
          </a:ln>
        </p:spPr>
        <p:txBody>
          <a:bodyPr vert="horz" wrap="square" lIns="0" tIns="45720" rIns="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Prepare Lessons Learned Brief and Spell Out the Rules First</a:t>
            </a:r>
          </a:p>
        </p:txBody>
      </p:sp>
    </p:spTree>
    <p:extLst>
      <p:ext uri="{BB962C8B-B14F-4D97-AF65-F5344CB8AC3E}">
        <p14:creationId xmlns:p14="http://schemas.microsoft.com/office/powerpoint/2010/main" val="411455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55369" y="5744425"/>
            <a:ext cx="10732169"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10" name="Rounded Rectangle 9"/>
          <p:cNvSpPr/>
          <p:nvPr/>
        </p:nvSpPr>
        <p:spPr>
          <a:xfrm>
            <a:off x="887268" y="5056447"/>
            <a:ext cx="10732169"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9" name="Rounded Rectangle 8"/>
          <p:cNvSpPr/>
          <p:nvPr/>
        </p:nvSpPr>
        <p:spPr>
          <a:xfrm>
            <a:off x="949613" y="4246993"/>
            <a:ext cx="10732169"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8" name="Rounded Rectangle 7"/>
          <p:cNvSpPr/>
          <p:nvPr/>
        </p:nvSpPr>
        <p:spPr>
          <a:xfrm>
            <a:off x="949613" y="3510255"/>
            <a:ext cx="10732169"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7" name="Rounded Rectangle 6"/>
          <p:cNvSpPr/>
          <p:nvPr/>
        </p:nvSpPr>
        <p:spPr>
          <a:xfrm>
            <a:off x="922044" y="2734141"/>
            <a:ext cx="10732169"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6" name="Rounded Rectangle 5"/>
          <p:cNvSpPr/>
          <p:nvPr/>
        </p:nvSpPr>
        <p:spPr>
          <a:xfrm>
            <a:off x="922044" y="1713793"/>
            <a:ext cx="10732169"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2" name="Content Placeholder 1"/>
          <p:cNvSpPr>
            <a:spLocks noGrp="1"/>
          </p:cNvSpPr>
          <p:nvPr>
            <p:ph idx="1"/>
          </p:nvPr>
        </p:nvSpPr>
        <p:spPr>
          <a:xfrm>
            <a:off x="838199" y="1713793"/>
            <a:ext cx="10816015" cy="4495800"/>
          </a:xfrm>
        </p:spPr>
        <p:txBody>
          <a:bodyPr>
            <a:normAutofit lnSpcReduction="10000"/>
          </a:bodyPr>
          <a:lstStyle/>
          <a:p>
            <a:pPr>
              <a:spcBef>
                <a:spcPts val="1200"/>
              </a:spcBef>
            </a:pPr>
            <a:r>
              <a:rPr lang="en-US" sz="2000" dirty="0"/>
              <a:t>What is the quality of the final proposal?</a:t>
            </a:r>
            <a:endParaRPr lang="en-US" sz="1100" dirty="0"/>
          </a:p>
          <a:p>
            <a:pPr>
              <a:spcBef>
                <a:spcPts val="1200"/>
              </a:spcBef>
            </a:pPr>
            <a:r>
              <a:rPr lang="en-US" sz="2000" dirty="0"/>
              <a:t>Does it have enough graphics? (Remember, the desired proportion is a graphic every other page or even every page)</a:t>
            </a:r>
            <a:endParaRPr lang="en-US" sz="1100" dirty="0"/>
          </a:p>
          <a:p>
            <a:pPr>
              <a:spcBef>
                <a:spcPts val="1200"/>
              </a:spcBef>
            </a:pPr>
            <a:r>
              <a:rPr lang="en-US" sz="2000" dirty="0"/>
              <a:t>Does the proposal read well and doesn’t have errors and typos?</a:t>
            </a:r>
            <a:endParaRPr lang="en-US" sz="1100" dirty="0"/>
          </a:p>
          <a:p>
            <a:pPr>
              <a:spcBef>
                <a:spcPts val="1200"/>
              </a:spcBef>
            </a:pPr>
            <a:r>
              <a:rPr lang="en-US" sz="2000" dirty="0"/>
              <a:t>Does it send the right message to the customer via:</a:t>
            </a:r>
            <a:endParaRPr lang="en-US" sz="1100" dirty="0"/>
          </a:p>
          <a:p>
            <a:pPr lvl="1">
              <a:spcBef>
                <a:spcPts val="1200"/>
              </a:spcBef>
            </a:pPr>
            <a:r>
              <a:rPr lang="en-US" sz="1800" dirty="0"/>
              <a:t>Clear value proposition</a:t>
            </a:r>
            <a:endParaRPr lang="en-US" sz="1050" dirty="0"/>
          </a:p>
          <a:p>
            <a:pPr lvl="1">
              <a:spcBef>
                <a:spcPts val="1200"/>
              </a:spcBef>
            </a:pPr>
            <a:r>
              <a:rPr lang="en-US" sz="1800" dirty="0"/>
              <a:t>Proposal-level and section-level win themes</a:t>
            </a:r>
            <a:endParaRPr lang="en-US" sz="1050" dirty="0"/>
          </a:p>
          <a:p>
            <a:pPr lvl="1">
              <a:spcBef>
                <a:spcPts val="1200"/>
              </a:spcBef>
            </a:pPr>
            <a:r>
              <a:rPr lang="en-US" sz="1800" dirty="0"/>
              <a:t>Professional look and feel</a:t>
            </a:r>
            <a:endParaRPr lang="en-US" sz="1050" dirty="0"/>
          </a:p>
          <a:p>
            <a:pPr lvl="1">
              <a:spcBef>
                <a:spcPts val="1200"/>
              </a:spcBef>
            </a:pPr>
            <a:r>
              <a:rPr lang="en-US" sz="1800" dirty="0"/>
              <a:t>Well-integrated message</a:t>
            </a:r>
            <a:endParaRPr lang="en-US" sz="1050" dirty="0"/>
          </a:p>
          <a:p>
            <a:pPr lvl="1">
              <a:spcBef>
                <a:spcPts val="1200"/>
              </a:spcBef>
            </a:pPr>
            <a:r>
              <a:rPr lang="en-US" sz="1800" dirty="0"/>
              <a:t>Techniques of persuasion</a:t>
            </a:r>
            <a:endParaRPr lang="en-US" sz="1050" dirty="0"/>
          </a:p>
          <a:p>
            <a:pPr lvl="1">
              <a:spcBef>
                <a:spcPts val="1200"/>
              </a:spcBef>
            </a:pPr>
            <a:r>
              <a:rPr lang="en-US" sz="1800" dirty="0"/>
              <a:t>Substantiated claims</a:t>
            </a:r>
            <a:endParaRPr lang="en-US" sz="1050" dirty="0"/>
          </a:p>
          <a:p>
            <a:pPr lvl="1">
              <a:spcBef>
                <a:spcPts val="1200"/>
              </a:spcBef>
            </a:pPr>
            <a:r>
              <a:rPr lang="en-US" sz="1800" dirty="0"/>
              <a:t>The right personnel and past performance selection?</a:t>
            </a:r>
            <a:endParaRPr lang="en-US" sz="1050" dirty="0"/>
          </a:p>
        </p:txBody>
      </p:sp>
      <p:sp>
        <p:nvSpPr>
          <p:cNvPr id="3" name="Title 2"/>
          <p:cNvSpPr>
            <a:spLocks noGrp="1"/>
          </p:cNvSpPr>
          <p:nvPr>
            <p:ph type="title"/>
          </p:nvPr>
        </p:nvSpPr>
        <p:spPr>
          <a:xfrm>
            <a:off x="838199" y="200836"/>
            <a:ext cx="6520544" cy="1041643"/>
          </a:xfrm>
          <a:noFill/>
          <a:ln>
            <a:noFill/>
          </a:ln>
        </p:spPr>
        <p:txBody>
          <a:bodyPr vert="horz" wrap="square" lIns="0" tIns="45720" rIns="0" bIns="45720" numCol="1" rtlCol="0" anchor="t" anchorCtr="0" compatLnSpc="1">
            <a:prstTxWarp prst="textNoShape">
              <a:avLst/>
            </a:prstTxWarp>
            <a:noAutofit/>
          </a:bodyPr>
          <a:lstStyle/>
          <a:p>
            <a:r>
              <a:rPr lang="en-US" dirty="0"/>
              <a:t>First Set of Questions: Deliverable</a:t>
            </a:r>
          </a:p>
        </p:txBody>
      </p:sp>
    </p:spTree>
    <p:extLst>
      <p:ext uri="{BB962C8B-B14F-4D97-AF65-F5344CB8AC3E}">
        <p14:creationId xmlns:p14="http://schemas.microsoft.com/office/powerpoint/2010/main" val="69016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847724" y="4804976"/>
            <a:ext cx="10790262" cy="28106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Lucida Sans Unicode"/>
            </a:endParaRPr>
          </a:p>
        </p:txBody>
      </p:sp>
      <p:sp>
        <p:nvSpPr>
          <p:cNvPr id="9" name="Rounded Rectangle 8"/>
          <p:cNvSpPr/>
          <p:nvPr/>
        </p:nvSpPr>
        <p:spPr>
          <a:xfrm>
            <a:off x="838199" y="3991059"/>
            <a:ext cx="10790262" cy="28106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Lucida Sans Unicode"/>
            </a:endParaRPr>
          </a:p>
        </p:txBody>
      </p:sp>
      <p:sp>
        <p:nvSpPr>
          <p:cNvPr id="8" name="Rounded Rectangle 7"/>
          <p:cNvSpPr/>
          <p:nvPr/>
        </p:nvSpPr>
        <p:spPr>
          <a:xfrm>
            <a:off x="847724" y="3374404"/>
            <a:ext cx="10790262" cy="28106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Lucida Sans Unicode"/>
            </a:endParaRPr>
          </a:p>
        </p:txBody>
      </p:sp>
      <p:sp>
        <p:nvSpPr>
          <p:cNvPr id="7" name="Rounded Rectangle 6"/>
          <p:cNvSpPr/>
          <p:nvPr/>
        </p:nvSpPr>
        <p:spPr>
          <a:xfrm>
            <a:off x="847724" y="2763952"/>
            <a:ext cx="10790262" cy="28106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Lucida Sans Unicode"/>
            </a:endParaRPr>
          </a:p>
        </p:txBody>
      </p:sp>
      <p:sp>
        <p:nvSpPr>
          <p:cNvPr id="6" name="Rounded Rectangle 5"/>
          <p:cNvSpPr/>
          <p:nvPr/>
        </p:nvSpPr>
        <p:spPr>
          <a:xfrm>
            <a:off x="847724" y="1768476"/>
            <a:ext cx="10790262" cy="39415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Lucida Sans Unicode"/>
            </a:endParaRPr>
          </a:p>
        </p:txBody>
      </p:sp>
      <p:sp>
        <p:nvSpPr>
          <p:cNvPr id="2" name="Content Placeholder 1"/>
          <p:cNvSpPr>
            <a:spLocks noGrp="1"/>
          </p:cNvSpPr>
          <p:nvPr>
            <p:ph idx="1"/>
          </p:nvPr>
        </p:nvSpPr>
        <p:spPr>
          <a:xfrm>
            <a:off x="847724" y="1768475"/>
            <a:ext cx="10778219" cy="4356554"/>
          </a:xfrm>
        </p:spPr>
        <p:txBody>
          <a:bodyPr/>
          <a:lstStyle/>
          <a:p>
            <a:pPr lvl="0"/>
            <a:r>
              <a:rPr lang="en-US" sz="2000" dirty="0"/>
              <a:t>How much capture did we do, and how successful were we? Did we build a successful:</a:t>
            </a:r>
            <a:endParaRPr lang="en-US" sz="1100" dirty="0"/>
          </a:p>
          <a:p>
            <a:pPr lvl="1"/>
            <a:r>
              <a:rPr lang="en-US" sz="1800" dirty="0"/>
              <a:t>Customer Relationship</a:t>
            </a:r>
            <a:endParaRPr lang="en-US" sz="1050" dirty="0"/>
          </a:p>
          <a:p>
            <a:pPr lvl="1"/>
            <a:r>
              <a:rPr lang="en-US" sz="1800" dirty="0"/>
              <a:t>Intelligence gathering process</a:t>
            </a:r>
            <a:endParaRPr lang="en-US" sz="1050" dirty="0"/>
          </a:p>
          <a:p>
            <a:pPr lvl="1"/>
            <a:r>
              <a:rPr lang="en-US" sz="1800" dirty="0"/>
              <a:t>Win Strategy</a:t>
            </a:r>
            <a:endParaRPr lang="en-US" sz="1050" dirty="0"/>
          </a:p>
          <a:p>
            <a:pPr lvl="1"/>
            <a:r>
              <a:rPr lang="en-US" sz="1800" dirty="0"/>
              <a:t>Competitive Analysis</a:t>
            </a:r>
            <a:endParaRPr lang="en-US" sz="1050" dirty="0"/>
          </a:p>
          <a:p>
            <a:pPr lvl="1"/>
            <a:r>
              <a:rPr lang="en-US" sz="1800" dirty="0"/>
              <a:t>Team</a:t>
            </a:r>
            <a:endParaRPr lang="en-US" sz="1050" dirty="0"/>
          </a:p>
          <a:p>
            <a:pPr lvl="1"/>
            <a:r>
              <a:rPr lang="en-US" sz="1800" dirty="0"/>
              <a:t>Solution</a:t>
            </a:r>
            <a:endParaRPr lang="en-US" sz="1050" dirty="0"/>
          </a:p>
          <a:p>
            <a:pPr lvl="1"/>
            <a:r>
              <a:rPr lang="en-US" sz="1800" dirty="0"/>
              <a:t>Handoff from the capture to the proposal team</a:t>
            </a:r>
            <a:endParaRPr lang="en-US" sz="1050" dirty="0"/>
          </a:p>
          <a:p>
            <a:pPr lvl="0"/>
            <a:r>
              <a:rPr lang="en-US" sz="2000" dirty="0"/>
              <a:t>If not – why? What were more successful aspects, and less successful aspects of capture?</a:t>
            </a:r>
            <a:endParaRPr lang="en-US" sz="1100" dirty="0"/>
          </a:p>
          <a:p>
            <a:pPr lvl="0"/>
            <a:r>
              <a:rPr lang="en-US" sz="2000" dirty="0"/>
              <a:t>Was there a Program Manager involved in the proposal process?</a:t>
            </a:r>
            <a:endParaRPr lang="en-US" sz="1100" dirty="0"/>
          </a:p>
        </p:txBody>
      </p:sp>
      <p:sp>
        <p:nvSpPr>
          <p:cNvPr id="3" name="Title 2"/>
          <p:cNvSpPr>
            <a:spLocks noGrp="1"/>
          </p:cNvSpPr>
          <p:nvPr>
            <p:ph type="title"/>
          </p:nvPr>
        </p:nvSpPr>
        <p:spPr>
          <a:xfrm>
            <a:off x="838199" y="234499"/>
            <a:ext cx="5722258" cy="1041643"/>
          </a:xfrm>
          <a:noFill/>
          <a:ln>
            <a:noFill/>
          </a:ln>
        </p:spPr>
        <p:txBody>
          <a:bodyPr vert="horz" wrap="square" lIns="0" tIns="45720" rIns="0" bIns="45720" numCol="1" rtlCol="0" anchor="t" anchorCtr="0" compatLnSpc="1">
            <a:prstTxWarp prst="textNoShape">
              <a:avLst/>
            </a:prstTxWarp>
            <a:noAutofit/>
          </a:bodyPr>
          <a:lstStyle/>
          <a:p>
            <a:r>
              <a:rPr lang="en-US" dirty="0"/>
              <a:t>Second Set of Questions: Process</a:t>
            </a:r>
          </a:p>
        </p:txBody>
      </p:sp>
    </p:spTree>
    <p:extLst>
      <p:ext uri="{BB962C8B-B14F-4D97-AF65-F5344CB8AC3E}">
        <p14:creationId xmlns:p14="http://schemas.microsoft.com/office/powerpoint/2010/main" val="38981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15724" y="5449065"/>
            <a:ext cx="10941468" cy="51743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9" name="Rounded Rectangle 8"/>
          <p:cNvSpPr/>
          <p:nvPr/>
        </p:nvSpPr>
        <p:spPr>
          <a:xfrm>
            <a:off x="642987" y="4306065"/>
            <a:ext cx="10941468" cy="54618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8" name="Rounded Rectangle 7"/>
          <p:cNvSpPr/>
          <p:nvPr/>
        </p:nvSpPr>
        <p:spPr>
          <a:xfrm>
            <a:off x="642987" y="3334499"/>
            <a:ext cx="10941468" cy="28746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7" name="Rounded Rectangle 6"/>
          <p:cNvSpPr/>
          <p:nvPr/>
        </p:nvSpPr>
        <p:spPr>
          <a:xfrm>
            <a:off x="642987" y="2587654"/>
            <a:ext cx="10941468" cy="28746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6" name="Rounded Rectangle 5"/>
          <p:cNvSpPr/>
          <p:nvPr/>
        </p:nvSpPr>
        <p:spPr>
          <a:xfrm>
            <a:off x="642987" y="1842346"/>
            <a:ext cx="10941468" cy="28746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Lucida Sans Unicode"/>
            </a:endParaRPr>
          </a:p>
        </p:txBody>
      </p:sp>
      <p:sp>
        <p:nvSpPr>
          <p:cNvPr id="2" name="Content Placeholder 1"/>
          <p:cNvSpPr>
            <a:spLocks noGrp="1"/>
          </p:cNvSpPr>
          <p:nvPr>
            <p:ph idx="1"/>
          </p:nvPr>
        </p:nvSpPr>
        <p:spPr>
          <a:xfrm>
            <a:off x="725714" y="1809563"/>
            <a:ext cx="10929257" cy="4141298"/>
          </a:xfrm>
        </p:spPr>
        <p:txBody>
          <a:bodyPr>
            <a:normAutofit/>
          </a:bodyPr>
          <a:lstStyle/>
          <a:p>
            <a:pPr lvl="0"/>
            <a:r>
              <a:rPr lang="en-US" sz="1800" dirty="0"/>
              <a:t>How well-prepared were we for each proposal review? </a:t>
            </a:r>
          </a:p>
          <a:p>
            <a:pPr lvl="0"/>
            <a:r>
              <a:rPr lang="en-US" sz="1800" dirty="0"/>
              <a:t>What were the results of each review and why? </a:t>
            </a:r>
          </a:p>
          <a:p>
            <a:pPr lvl="0"/>
            <a:r>
              <a:rPr lang="en-US" sz="1800" dirty="0"/>
              <a:t>What could we have done better to prepare for the reviews?</a:t>
            </a:r>
          </a:p>
          <a:p>
            <a:pPr lvl="0"/>
            <a:r>
              <a:rPr lang="en-US" sz="1800" dirty="0"/>
              <a:t>Was the proposal schedule realistic in the circumstances? How could we have done it differently?</a:t>
            </a:r>
          </a:p>
          <a:p>
            <a:pPr lvl="0"/>
            <a:r>
              <a:rPr lang="en-US" sz="1800" dirty="0"/>
              <a:t>Did the team work together effectively, or what could be improved?</a:t>
            </a:r>
          </a:p>
          <a:p>
            <a:pPr lvl="0"/>
            <a:r>
              <a:rPr lang="en-US" sz="1800" dirty="0"/>
              <a:t>How well did the proposal management team communicate with the proposal team – were the instructions and expectations clear?</a:t>
            </a:r>
          </a:p>
          <a:p>
            <a:pPr lvl="0"/>
            <a:r>
              <a:rPr lang="en-US" sz="1800" dirty="0"/>
              <a:t>What problems came up during proposal preparation? Were they avoidable – and how can we avoid them in the future?</a:t>
            </a:r>
          </a:p>
          <a:p>
            <a:pPr lvl="0"/>
            <a:r>
              <a:rPr lang="en-US" sz="1800" dirty="0"/>
              <a:t>Was there any waste in graphics, hours, rewrites, meetings that ran too long – and how could we avoid it in the future?</a:t>
            </a:r>
          </a:p>
          <a:p>
            <a:pPr lvl="0"/>
            <a:r>
              <a:rPr lang="en-US" sz="1800" dirty="0"/>
              <a:t>What were some positive aspects of the proposal, and what were the things that didn’t work well?</a:t>
            </a:r>
          </a:p>
        </p:txBody>
      </p:sp>
      <p:sp>
        <p:nvSpPr>
          <p:cNvPr id="3" name="Title 2"/>
          <p:cNvSpPr>
            <a:spLocks noGrp="1"/>
          </p:cNvSpPr>
          <p:nvPr>
            <p:ph type="title"/>
          </p:nvPr>
        </p:nvSpPr>
        <p:spPr>
          <a:xfrm>
            <a:off x="642987" y="255336"/>
            <a:ext cx="6309136" cy="600075"/>
          </a:xfrm>
          <a:noFill/>
          <a:ln>
            <a:noFill/>
          </a:ln>
        </p:spPr>
        <p:txBody>
          <a:bodyPr vert="horz" wrap="square" lIns="0" tIns="45720" rIns="0" bIns="45720" numCol="1" rtlCol="0" anchor="t" anchorCtr="0" compatLnSpc="1">
            <a:prstTxWarp prst="textNoShape">
              <a:avLst/>
            </a:prstTxWarp>
            <a:noAutofit/>
          </a:bodyPr>
          <a:lstStyle/>
          <a:p>
            <a:r>
              <a:rPr lang="en-US" dirty="0"/>
              <a:t>Third Set of Questions: Process</a:t>
            </a:r>
          </a:p>
        </p:txBody>
      </p:sp>
    </p:spTree>
    <p:extLst>
      <p:ext uri="{BB962C8B-B14F-4D97-AF65-F5344CB8AC3E}">
        <p14:creationId xmlns:p14="http://schemas.microsoft.com/office/powerpoint/2010/main" val="12920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7754" y="1766454"/>
            <a:ext cx="5743780" cy="4330700"/>
          </a:xfrm>
        </p:spPr>
        <p:txBody>
          <a:bodyPr>
            <a:normAutofit fontScale="92500" lnSpcReduction="20000"/>
          </a:bodyPr>
          <a:lstStyle/>
          <a:p>
            <a:pPr>
              <a:spcBef>
                <a:spcPts val="1200"/>
              </a:spcBef>
              <a:spcAft>
                <a:spcPts val="1200"/>
              </a:spcAft>
            </a:pPr>
            <a:r>
              <a:rPr lang="en-US" sz="2400" dirty="0"/>
              <a:t>Use humor, such as funny photos of “lessons learned”</a:t>
            </a:r>
          </a:p>
          <a:p>
            <a:pPr>
              <a:spcBef>
                <a:spcPts val="1200"/>
              </a:spcBef>
              <a:spcAft>
                <a:spcPts val="1200"/>
              </a:spcAft>
            </a:pPr>
            <a:r>
              <a:rPr lang="en-US" sz="2400" dirty="0"/>
              <a:t>Feed your team whether it’s virtual or in-person (full is happier, hungry is grumpy)</a:t>
            </a:r>
          </a:p>
          <a:p>
            <a:pPr lvl="1">
              <a:spcBef>
                <a:spcPts val="1200"/>
              </a:spcBef>
              <a:spcAft>
                <a:spcPts val="1200"/>
              </a:spcAft>
            </a:pPr>
            <a:r>
              <a:rPr lang="en-US" sz="2000" dirty="0"/>
              <a:t>Set aside a budget for virtual team to get reimbursement for lunch </a:t>
            </a:r>
          </a:p>
          <a:p>
            <a:pPr lvl="1">
              <a:spcBef>
                <a:spcPts val="1200"/>
              </a:spcBef>
              <a:spcAft>
                <a:spcPts val="1200"/>
              </a:spcAft>
            </a:pPr>
            <a:r>
              <a:rPr lang="en-US" sz="2000" dirty="0"/>
              <a:t>Order good food (not the regular office fare) for in-person meetings</a:t>
            </a:r>
          </a:p>
          <a:p>
            <a:pPr>
              <a:spcBef>
                <a:spcPts val="1200"/>
              </a:spcBef>
              <a:spcAft>
                <a:spcPts val="1200"/>
              </a:spcAft>
            </a:pPr>
            <a:r>
              <a:rPr lang="en-US" sz="2400" dirty="0"/>
              <a:t>Don’t expect much team enthusiasm initially, so keep explaining what is the purpose of the session, and how to keep things honest but positive</a:t>
            </a:r>
          </a:p>
        </p:txBody>
      </p:sp>
      <p:sp>
        <p:nvSpPr>
          <p:cNvPr id="3" name="Title 2"/>
          <p:cNvSpPr>
            <a:spLocks noGrp="1"/>
          </p:cNvSpPr>
          <p:nvPr>
            <p:ph type="title"/>
          </p:nvPr>
        </p:nvSpPr>
        <p:spPr>
          <a:xfrm>
            <a:off x="737754" y="259017"/>
            <a:ext cx="7879774" cy="1041643"/>
          </a:xfrm>
          <a:noFill/>
          <a:ln>
            <a:noFill/>
          </a:ln>
        </p:spPr>
        <p:txBody>
          <a:bodyPr vert="horz" wrap="square" lIns="0" tIns="45720" rIns="0" bIns="45720" numCol="1" rtlCol="0" anchor="t" anchorCtr="0" compatLnSpc="1">
            <a:prstTxWarp prst="textNoShape">
              <a:avLst/>
            </a:prstTxWarp>
            <a:noAutofit/>
          </a:bodyPr>
          <a:lstStyle/>
          <a:p>
            <a:r>
              <a:rPr lang="en-US" sz="4000" dirty="0"/>
              <a:t>Lessons Learned is a Team Building Effort</a:t>
            </a:r>
          </a:p>
        </p:txBody>
      </p:sp>
      <p:pic>
        <p:nvPicPr>
          <p:cNvPr id="6" name="Picture 5" descr="Loadbomb.jpg"/>
          <p:cNvPicPr>
            <a:picLocks noChangeAspect="1"/>
          </p:cNvPicPr>
          <p:nvPr/>
        </p:nvPicPr>
        <p:blipFill>
          <a:blip r:embed="rId2" cstate="print"/>
          <a:stretch>
            <a:fillRect/>
          </a:stretch>
        </p:blipFill>
        <p:spPr>
          <a:xfrm>
            <a:off x="7344228" y="1554973"/>
            <a:ext cx="4847772" cy="3864166"/>
          </a:xfrm>
          <a:prstGeom prst="rect">
            <a:avLst/>
          </a:prstGeom>
        </p:spPr>
      </p:pic>
      <p:sp>
        <p:nvSpPr>
          <p:cNvPr id="7" name="TextBox 6"/>
          <p:cNvSpPr txBox="1"/>
          <p:nvPr/>
        </p:nvSpPr>
        <p:spPr>
          <a:xfrm>
            <a:off x="7344228" y="5418046"/>
            <a:ext cx="4847772" cy="369332"/>
          </a:xfrm>
          <a:prstGeom prst="rect">
            <a:avLst/>
          </a:prstGeom>
          <a:solidFill>
            <a:schemeClr val="accent1"/>
          </a:solidFill>
        </p:spPr>
        <p:txBody>
          <a:bodyPr wrap="square" rtlCol="0">
            <a:spAutoFit/>
          </a:bodyPr>
          <a:lstStyle/>
          <a:p>
            <a:pPr algn="ctr"/>
            <a:r>
              <a:rPr lang="en-US" b="1" dirty="0">
                <a:solidFill>
                  <a:schemeClr val="bg1"/>
                </a:solidFill>
              </a:rPr>
              <a:t>More driver training? Better load balancing?</a:t>
            </a:r>
          </a:p>
        </p:txBody>
      </p:sp>
    </p:spTree>
    <p:extLst>
      <p:ext uri="{BB962C8B-B14F-4D97-AF65-F5344CB8AC3E}">
        <p14:creationId xmlns:p14="http://schemas.microsoft.com/office/powerpoint/2010/main" val="170495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69" y="557877"/>
            <a:ext cx="9494839" cy="600075"/>
          </a:xfrm>
        </p:spPr>
        <p:txBody>
          <a:bodyPr>
            <a:noAutofit/>
          </a:bodyPr>
          <a:lstStyle/>
          <a:p>
            <a:r>
              <a:rPr lang="en-US" sz="3600" b="1" dirty="0"/>
              <a:t>Landmine 10: </a:t>
            </a:r>
            <a:r>
              <a:rPr lang="en-US" sz="3600" dirty="0"/>
              <a:t>Mismanaging the Simultaneous Orals and Proposal Processes</a:t>
            </a:r>
          </a:p>
        </p:txBody>
      </p:sp>
      <p:sp>
        <p:nvSpPr>
          <p:cNvPr id="3" name="Right Arrow 9">
            <a:extLst>
              <a:ext uri="{FF2B5EF4-FFF2-40B4-BE49-F238E27FC236}">
                <a16:creationId xmlns:a16="http://schemas.microsoft.com/office/drawing/2014/main" id="{08B83E4F-3487-62C3-611A-F06400BA711A}"/>
              </a:ext>
            </a:extLst>
          </p:cNvPr>
          <p:cNvSpPr/>
          <p:nvPr/>
        </p:nvSpPr>
        <p:spPr>
          <a:xfrm>
            <a:off x="8697345" y="3655540"/>
            <a:ext cx="544150"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ight Arrow 9">
            <a:extLst>
              <a:ext uri="{FF2B5EF4-FFF2-40B4-BE49-F238E27FC236}">
                <a16:creationId xmlns:a16="http://schemas.microsoft.com/office/drawing/2014/main" id="{106C8F33-C2FC-2A7D-CC7E-7D66E44F36B6}"/>
              </a:ext>
            </a:extLst>
          </p:cNvPr>
          <p:cNvSpPr/>
          <p:nvPr/>
        </p:nvSpPr>
        <p:spPr>
          <a:xfrm>
            <a:off x="6068549" y="3702470"/>
            <a:ext cx="544150"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Right Arrow 9">
            <a:extLst>
              <a:ext uri="{FF2B5EF4-FFF2-40B4-BE49-F238E27FC236}">
                <a16:creationId xmlns:a16="http://schemas.microsoft.com/office/drawing/2014/main" id="{00956B81-CF72-6DCD-D281-73C3C3FA8CAC}"/>
              </a:ext>
            </a:extLst>
          </p:cNvPr>
          <p:cNvSpPr/>
          <p:nvPr/>
        </p:nvSpPr>
        <p:spPr>
          <a:xfrm>
            <a:off x="3451204" y="3702030"/>
            <a:ext cx="544150"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Right Arrow 31">
            <a:extLst>
              <a:ext uri="{FF2B5EF4-FFF2-40B4-BE49-F238E27FC236}">
                <a16:creationId xmlns:a16="http://schemas.microsoft.com/office/drawing/2014/main" id="{92C3F105-338D-0ECB-DBC3-B1E13DCD35F4}"/>
              </a:ext>
            </a:extLst>
          </p:cNvPr>
          <p:cNvSpPr/>
          <p:nvPr/>
        </p:nvSpPr>
        <p:spPr>
          <a:xfrm>
            <a:off x="10113168" y="2365249"/>
            <a:ext cx="395746"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Right Arrow 4">
            <a:extLst>
              <a:ext uri="{FF2B5EF4-FFF2-40B4-BE49-F238E27FC236}">
                <a16:creationId xmlns:a16="http://schemas.microsoft.com/office/drawing/2014/main" id="{EF05AA91-316C-7B56-A824-656163C94D5F}"/>
              </a:ext>
            </a:extLst>
          </p:cNvPr>
          <p:cNvSpPr/>
          <p:nvPr/>
        </p:nvSpPr>
        <p:spPr>
          <a:xfrm>
            <a:off x="8796941" y="2365249"/>
            <a:ext cx="395746"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Right Arrow 5">
            <a:extLst>
              <a:ext uri="{FF2B5EF4-FFF2-40B4-BE49-F238E27FC236}">
                <a16:creationId xmlns:a16="http://schemas.microsoft.com/office/drawing/2014/main" id="{39FD5BCC-0089-D51B-5DAB-C46DFB74A32F}"/>
              </a:ext>
            </a:extLst>
          </p:cNvPr>
          <p:cNvSpPr/>
          <p:nvPr/>
        </p:nvSpPr>
        <p:spPr>
          <a:xfrm>
            <a:off x="7145838" y="2367900"/>
            <a:ext cx="326878"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Right Arrow 6">
            <a:extLst>
              <a:ext uri="{FF2B5EF4-FFF2-40B4-BE49-F238E27FC236}">
                <a16:creationId xmlns:a16="http://schemas.microsoft.com/office/drawing/2014/main" id="{A85B030F-663E-C303-27A3-781AF3DF7531}"/>
              </a:ext>
            </a:extLst>
          </p:cNvPr>
          <p:cNvSpPr/>
          <p:nvPr/>
        </p:nvSpPr>
        <p:spPr>
          <a:xfrm>
            <a:off x="5411164" y="2379434"/>
            <a:ext cx="494682"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Right Arrow 7">
            <a:extLst>
              <a:ext uri="{FF2B5EF4-FFF2-40B4-BE49-F238E27FC236}">
                <a16:creationId xmlns:a16="http://schemas.microsoft.com/office/drawing/2014/main" id="{80F624B6-52D5-C6E7-0438-10B269249C42}"/>
              </a:ext>
            </a:extLst>
          </p:cNvPr>
          <p:cNvSpPr/>
          <p:nvPr/>
        </p:nvSpPr>
        <p:spPr>
          <a:xfrm>
            <a:off x="9348471" y="1733452"/>
            <a:ext cx="1158212"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Right Arrow 8">
            <a:extLst>
              <a:ext uri="{FF2B5EF4-FFF2-40B4-BE49-F238E27FC236}">
                <a16:creationId xmlns:a16="http://schemas.microsoft.com/office/drawing/2014/main" id="{BC772872-7FE5-4D60-89C3-7EC256B22B55}"/>
              </a:ext>
            </a:extLst>
          </p:cNvPr>
          <p:cNvSpPr/>
          <p:nvPr/>
        </p:nvSpPr>
        <p:spPr>
          <a:xfrm>
            <a:off x="4983570" y="1710685"/>
            <a:ext cx="4201667"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Right Arrow 9">
            <a:extLst>
              <a:ext uri="{FF2B5EF4-FFF2-40B4-BE49-F238E27FC236}">
                <a16:creationId xmlns:a16="http://schemas.microsoft.com/office/drawing/2014/main" id="{1F9ED9B6-ECCA-CBFB-F4B4-068BCAE5A0CB}"/>
              </a:ext>
            </a:extLst>
          </p:cNvPr>
          <p:cNvSpPr/>
          <p:nvPr/>
        </p:nvSpPr>
        <p:spPr>
          <a:xfrm>
            <a:off x="2605203" y="2391311"/>
            <a:ext cx="1372803"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Right Arrow 10">
            <a:extLst>
              <a:ext uri="{FF2B5EF4-FFF2-40B4-BE49-F238E27FC236}">
                <a16:creationId xmlns:a16="http://schemas.microsoft.com/office/drawing/2014/main" id="{9D543A22-D937-E655-5B76-D520921CC2C4}"/>
              </a:ext>
            </a:extLst>
          </p:cNvPr>
          <p:cNvSpPr/>
          <p:nvPr/>
        </p:nvSpPr>
        <p:spPr>
          <a:xfrm>
            <a:off x="2601998" y="1733452"/>
            <a:ext cx="1392351"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Rounded Rectangle 11">
            <a:extLst>
              <a:ext uri="{FF2B5EF4-FFF2-40B4-BE49-F238E27FC236}">
                <a16:creationId xmlns:a16="http://schemas.microsoft.com/office/drawing/2014/main" id="{A92C6D62-1EF3-98B2-D758-D8EC08FDDBE6}"/>
              </a:ext>
            </a:extLst>
          </p:cNvPr>
          <p:cNvSpPr/>
          <p:nvPr/>
        </p:nvSpPr>
        <p:spPr>
          <a:xfrm>
            <a:off x="1376707" y="1577244"/>
            <a:ext cx="1225289" cy="51025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Draft Solicitation</a:t>
            </a:r>
          </a:p>
        </p:txBody>
      </p:sp>
      <p:sp>
        <p:nvSpPr>
          <p:cNvPr id="52" name="Rounded Rectangle 12">
            <a:extLst>
              <a:ext uri="{FF2B5EF4-FFF2-40B4-BE49-F238E27FC236}">
                <a16:creationId xmlns:a16="http://schemas.microsoft.com/office/drawing/2014/main" id="{0F8C68AC-25F1-9B5B-4892-DFB020B6131E}"/>
              </a:ext>
            </a:extLst>
          </p:cNvPr>
          <p:cNvSpPr/>
          <p:nvPr/>
        </p:nvSpPr>
        <p:spPr>
          <a:xfrm>
            <a:off x="3983781" y="1577244"/>
            <a:ext cx="1158542" cy="51025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Final Solicitation Issued</a:t>
            </a:r>
          </a:p>
        </p:txBody>
      </p:sp>
      <p:sp>
        <p:nvSpPr>
          <p:cNvPr id="53" name="Rounded Rectangle 13">
            <a:extLst>
              <a:ext uri="{FF2B5EF4-FFF2-40B4-BE49-F238E27FC236}">
                <a16:creationId xmlns:a16="http://schemas.microsoft.com/office/drawing/2014/main" id="{04AE8C9B-0572-F79D-C824-0984B47377DC}"/>
              </a:ext>
            </a:extLst>
          </p:cNvPr>
          <p:cNvSpPr/>
          <p:nvPr/>
        </p:nvSpPr>
        <p:spPr>
          <a:xfrm>
            <a:off x="9192685" y="1577244"/>
            <a:ext cx="1137769" cy="51025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Response/Slides Submitted</a:t>
            </a:r>
          </a:p>
        </p:txBody>
      </p:sp>
      <p:sp>
        <p:nvSpPr>
          <p:cNvPr id="54" name="Rounded Rectangle 14">
            <a:extLst>
              <a:ext uri="{FF2B5EF4-FFF2-40B4-BE49-F238E27FC236}">
                <a16:creationId xmlns:a16="http://schemas.microsoft.com/office/drawing/2014/main" id="{03001D00-A47E-440D-FD3F-524216CDAF49}"/>
              </a:ext>
            </a:extLst>
          </p:cNvPr>
          <p:cNvSpPr/>
          <p:nvPr/>
        </p:nvSpPr>
        <p:spPr>
          <a:xfrm>
            <a:off x="10508914" y="1577244"/>
            <a:ext cx="1038834" cy="51025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Orals Day</a:t>
            </a:r>
          </a:p>
        </p:txBody>
      </p:sp>
      <p:sp>
        <p:nvSpPr>
          <p:cNvPr id="55" name="Rounded Rectangle 15">
            <a:extLst>
              <a:ext uri="{FF2B5EF4-FFF2-40B4-BE49-F238E27FC236}">
                <a16:creationId xmlns:a16="http://schemas.microsoft.com/office/drawing/2014/main" id="{9D4D90F4-1B4F-75FC-C7D4-DC41D6DC3BF9}"/>
              </a:ext>
            </a:extLst>
          </p:cNvPr>
          <p:cNvSpPr/>
          <p:nvPr/>
        </p:nvSpPr>
        <p:spPr>
          <a:xfrm>
            <a:off x="1376707" y="2168517"/>
            <a:ext cx="1225289" cy="58645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Kickoff</a:t>
            </a:r>
          </a:p>
        </p:txBody>
      </p:sp>
      <p:sp>
        <p:nvSpPr>
          <p:cNvPr id="56" name="Rounded Rectangle 16">
            <a:extLst>
              <a:ext uri="{FF2B5EF4-FFF2-40B4-BE49-F238E27FC236}">
                <a16:creationId xmlns:a16="http://schemas.microsoft.com/office/drawing/2014/main" id="{BCC59B81-889A-5562-FEDD-A4829CF681C9}"/>
              </a:ext>
            </a:extLst>
          </p:cNvPr>
          <p:cNvSpPr/>
          <p:nvPr/>
        </p:nvSpPr>
        <p:spPr>
          <a:xfrm>
            <a:off x="3983781" y="2168517"/>
            <a:ext cx="1473400" cy="58645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Develop Slide Deck Outline, Mockups, and Draft Slides</a:t>
            </a:r>
          </a:p>
        </p:txBody>
      </p:sp>
      <p:sp>
        <p:nvSpPr>
          <p:cNvPr id="57" name="Rounded Rectangle 17">
            <a:extLst>
              <a:ext uri="{FF2B5EF4-FFF2-40B4-BE49-F238E27FC236}">
                <a16:creationId xmlns:a16="http://schemas.microsoft.com/office/drawing/2014/main" id="{8FB41B2E-EAF0-6B7F-BF0B-30AD5DEAF992}"/>
              </a:ext>
            </a:extLst>
          </p:cNvPr>
          <p:cNvSpPr/>
          <p:nvPr/>
        </p:nvSpPr>
        <p:spPr>
          <a:xfrm>
            <a:off x="5891569" y="2178825"/>
            <a:ext cx="1239565" cy="58645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Develop the Correct Flow of Talking Points</a:t>
            </a:r>
          </a:p>
        </p:txBody>
      </p:sp>
      <p:sp>
        <p:nvSpPr>
          <p:cNvPr id="58" name="Rounded Rectangle 18">
            <a:extLst>
              <a:ext uri="{FF2B5EF4-FFF2-40B4-BE49-F238E27FC236}">
                <a16:creationId xmlns:a16="http://schemas.microsoft.com/office/drawing/2014/main" id="{10F62355-CB2C-F9AE-DF60-765A5A8693E1}"/>
              </a:ext>
            </a:extLst>
          </p:cNvPr>
          <p:cNvSpPr/>
          <p:nvPr/>
        </p:nvSpPr>
        <p:spPr>
          <a:xfrm>
            <a:off x="7472716" y="2168517"/>
            <a:ext cx="1423161" cy="58645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Develop Slides</a:t>
            </a:r>
          </a:p>
        </p:txBody>
      </p:sp>
      <p:sp>
        <p:nvSpPr>
          <p:cNvPr id="59" name="Rounded Rectangle 19">
            <a:extLst>
              <a:ext uri="{FF2B5EF4-FFF2-40B4-BE49-F238E27FC236}">
                <a16:creationId xmlns:a16="http://schemas.microsoft.com/office/drawing/2014/main" id="{55B01BEF-A3CF-0A34-21B4-43321A7F4BD6}"/>
              </a:ext>
            </a:extLst>
          </p:cNvPr>
          <p:cNvSpPr/>
          <p:nvPr/>
        </p:nvSpPr>
        <p:spPr>
          <a:xfrm>
            <a:off x="9192686" y="2168517"/>
            <a:ext cx="1137769" cy="58645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Refine Slides </a:t>
            </a:r>
          </a:p>
          <a:p>
            <a:pPr algn="ctr"/>
            <a:r>
              <a:rPr lang="en-US" sz="1000"/>
              <a:t>Through Practice &amp; Finalize</a:t>
            </a:r>
            <a:endParaRPr lang="en-US" sz="1100"/>
          </a:p>
        </p:txBody>
      </p:sp>
      <p:sp>
        <p:nvSpPr>
          <p:cNvPr id="60" name="Rectangle 59">
            <a:extLst>
              <a:ext uri="{FF2B5EF4-FFF2-40B4-BE49-F238E27FC236}">
                <a16:creationId xmlns:a16="http://schemas.microsoft.com/office/drawing/2014/main" id="{C24052E6-53F2-A997-DBC3-21001EE775F5}"/>
              </a:ext>
            </a:extLst>
          </p:cNvPr>
          <p:cNvSpPr/>
          <p:nvPr/>
        </p:nvSpPr>
        <p:spPr>
          <a:xfrm>
            <a:off x="1376707" y="2839844"/>
            <a:ext cx="2331720" cy="1964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Rectangle 60">
            <a:extLst>
              <a:ext uri="{FF2B5EF4-FFF2-40B4-BE49-F238E27FC236}">
                <a16:creationId xmlns:a16="http://schemas.microsoft.com/office/drawing/2014/main" id="{1224811D-12FB-D2D6-30F9-68C3C36AC317}"/>
              </a:ext>
            </a:extLst>
          </p:cNvPr>
          <p:cNvSpPr/>
          <p:nvPr/>
        </p:nvSpPr>
        <p:spPr>
          <a:xfrm>
            <a:off x="3994417" y="2839844"/>
            <a:ext cx="2331720" cy="1964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p>
        </p:txBody>
      </p:sp>
      <p:sp>
        <p:nvSpPr>
          <p:cNvPr id="62" name="Rectangle 61">
            <a:extLst>
              <a:ext uri="{FF2B5EF4-FFF2-40B4-BE49-F238E27FC236}">
                <a16:creationId xmlns:a16="http://schemas.microsoft.com/office/drawing/2014/main" id="{803BB4A8-0580-2D7A-12CF-EFBE2EBA74B6}"/>
              </a:ext>
            </a:extLst>
          </p:cNvPr>
          <p:cNvSpPr/>
          <p:nvPr/>
        </p:nvSpPr>
        <p:spPr>
          <a:xfrm>
            <a:off x="6612127" y="2839844"/>
            <a:ext cx="2331720" cy="195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p>
        </p:txBody>
      </p:sp>
      <p:sp>
        <p:nvSpPr>
          <p:cNvPr id="63" name="Rectangle 62">
            <a:extLst>
              <a:ext uri="{FF2B5EF4-FFF2-40B4-BE49-F238E27FC236}">
                <a16:creationId xmlns:a16="http://schemas.microsoft.com/office/drawing/2014/main" id="{0EC8881E-7BE9-EDCD-6677-B262690210FC}"/>
              </a:ext>
            </a:extLst>
          </p:cNvPr>
          <p:cNvSpPr/>
          <p:nvPr/>
        </p:nvSpPr>
        <p:spPr>
          <a:xfrm>
            <a:off x="9229838" y="2839845"/>
            <a:ext cx="2331720" cy="195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p>
          <a:p>
            <a:endParaRPr lang="en-US" sz="1000"/>
          </a:p>
        </p:txBody>
      </p:sp>
      <p:sp>
        <p:nvSpPr>
          <p:cNvPr id="64" name="Rectangle 63">
            <a:extLst>
              <a:ext uri="{FF2B5EF4-FFF2-40B4-BE49-F238E27FC236}">
                <a16:creationId xmlns:a16="http://schemas.microsoft.com/office/drawing/2014/main" id="{7F6E4FAA-4A05-73C9-8C3C-94698314A168}"/>
              </a:ext>
            </a:extLst>
          </p:cNvPr>
          <p:cNvSpPr/>
          <p:nvPr/>
        </p:nvSpPr>
        <p:spPr>
          <a:xfrm rot="16200000">
            <a:off x="676371" y="1486093"/>
            <a:ext cx="510250" cy="69255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endParaRPr>
          </a:p>
        </p:txBody>
      </p:sp>
      <p:sp>
        <p:nvSpPr>
          <p:cNvPr id="65" name="Rectangle 64">
            <a:extLst>
              <a:ext uri="{FF2B5EF4-FFF2-40B4-BE49-F238E27FC236}">
                <a16:creationId xmlns:a16="http://schemas.microsoft.com/office/drawing/2014/main" id="{32357515-1ECD-EE61-17F9-40CD8C0E92BD}"/>
              </a:ext>
            </a:extLst>
          </p:cNvPr>
          <p:cNvSpPr/>
          <p:nvPr/>
        </p:nvSpPr>
        <p:spPr>
          <a:xfrm rot="16200000">
            <a:off x="564627" y="2119532"/>
            <a:ext cx="733733" cy="692555"/>
          </a:xfrm>
          <a:prstGeom prst="rect">
            <a:avLst/>
          </a:prstGeom>
          <a:solidFill>
            <a:schemeClr val="accent5">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6" name="Rounded Rectangle 30">
            <a:extLst>
              <a:ext uri="{FF2B5EF4-FFF2-40B4-BE49-F238E27FC236}">
                <a16:creationId xmlns:a16="http://schemas.microsoft.com/office/drawing/2014/main" id="{C86785A8-2BF6-56FE-6EF1-13866A47132F}"/>
              </a:ext>
            </a:extLst>
          </p:cNvPr>
          <p:cNvSpPr/>
          <p:nvPr/>
        </p:nvSpPr>
        <p:spPr>
          <a:xfrm>
            <a:off x="10508914" y="2183950"/>
            <a:ext cx="1038833" cy="58645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Present</a:t>
            </a:r>
            <a:endParaRPr lang="en-US" sz="1100"/>
          </a:p>
        </p:txBody>
      </p:sp>
      <p:sp>
        <p:nvSpPr>
          <p:cNvPr id="67" name="Rectangle 66">
            <a:extLst>
              <a:ext uri="{FF2B5EF4-FFF2-40B4-BE49-F238E27FC236}">
                <a16:creationId xmlns:a16="http://schemas.microsoft.com/office/drawing/2014/main" id="{43F95F90-FF56-85C5-4752-6158CA949E08}"/>
              </a:ext>
            </a:extLst>
          </p:cNvPr>
          <p:cNvSpPr/>
          <p:nvPr/>
        </p:nvSpPr>
        <p:spPr>
          <a:xfrm rot="16200000">
            <a:off x="633491" y="4765296"/>
            <a:ext cx="596011" cy="692557"/>
          </a:xfrm>
          <a:prstGeom prst="rect">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8" name="Rectangle 67">
            <a:extLst>
              <a:ext uri="{FF2B5EF4-FFF2-40B4-BE49-F238E27FC236}">
                <a16:creationId xmlns:a16="http://schemas.microsoft.com/office/drawing/2014/main" id="{CDFC1B9C-2E5F-C676-81A7-79CCB87EE33B}"/>
              </a:ext>
            </a:extLst>
          </p:cNvPr>
          <p:cNvSpPr/>
          <p:nvPr/>
        </p:nvSpPr>
        <p:spPr>
          <a:xfrm>
            <a:off x="1388282" y="4871260"/>
            <a:ext cx="10171040" cy="497710"/>
          </a:xfrm>
          <a:prstGeom prst="rect">
            <a:avLst/>
          </a:prstGeom>
          <a:solidFill>
            <a:schemeClr val="bg2">
              <a:lumMod val="60000"/>
              <a:lumOff val="40000"/>
            </a:schemeClr>
          </a:solidFill>
          <a:ln w="3175" cap="flat" cmpd="thickThin" algn="ctr">
            <a:solidFill>
              <a:schemeClr val="accent1"/>
            </a:solidFill>
            <a:prstDash val="solid"/>
          </a:ln>
          <a:effectLst/>
        </p:spPr>
        <p:txBody>
          <a:bodyPr anchor="ctr"/>
          <a:lstStyle/>
          <a:p>
            <a:pPr algn="ctr"/>
            <a:endParaRPr lang="en-US" sz="1800">
              <a:solidFill>
                <a:schemeClr val="accent1"/>
              </a:solidFill>
            </a:endParaRPr>
          </a:p>
        </p:txBody>
      </p:sp>
      <p:sp>
        <p:nvSpPr>
          <p:cNvPr id="69" name="TextBox 68">
            <a:extLst>
              <a:ext uri="{FF2B5EF4-FFF2-40B4-BE49-F238E27FC236}">
                <a16:creationId xmlns:a16="http://schemas.microsoft.com/office/drawing/2014/main" id="{157BBFF8-4ECC-7E3C-5F3B-4D4211E64CEB}"/>
              </a:ext>
            </a:extLst>
          </p:cNvPr>
          <p:cNvSpPr txBox="1"/>
          <p:nvPr/>
        </p:nvSpPr>
        <p:spPr>
          <a:xfrm>
            <a:off x="1698569" y="4929229"/>
            <a:ext cx="1389233" cy="400050"/>
          </a:xfrm>
          <a:prstGeom prst="rect">
            <a:avLst/>
          </a:prstGeom>
          <a:noFill/>
        </p:spPr>
        <p:txBody>
          <a:bodyPr>
            <a:spAutoFit/>
          </a:bodyPr>
          <a:lstStyle/>
          <a:p>
            <a:pPr algn="ctr">
              <a:defRPr/>
            </a:pPr>
            <a:r>
              <a:rPr lang="en-US" sz="1000" b="1" kern="0">
                <a:solidFill>
                  <a:sysClr val="windowText" lastClr="000000"/>
                </a:solidFill>
              </a:rPr>
              <a:t>Integration Phase</a:t>
            </a:r>
          </a:p>
        </p:txBody>
      </p:sp>
      <p:sp>
        <p:nvSpPr>
          <p:cNvPr id="70" name="TextBox 69">
            <a:extLst>
              <a:ext uri="{FF2B5EF4-FFF2-40B4-BE49-F238E27FC236}">
                <a16:creationId xmlns:a16="http://schemas.microsoft.com/office/drawing/2014/main" id="{CCCD5F24-98F3-F165-DA2E-87E2F9702CDF}"/>
              </a:ext>
            </a:extLst>
          </p:cNvPr>
          <p:cNvSpPr txBox="1"/>
          <p:nvPr/>
        </p:nvSpPr>
        <p:spPr>
          <a:xfrm>
            <a:off x="4046246" y="4929229"/>
            <a:ext cx="1341826" cy="246221"/>
          </a:xfrm>
          <a:prstGeom prst="rect">
            <a:avLst/>
          </a:prstGeom>
          <a:noFill/>
        </p:spPr>
        <p:txBody>
          <a:bodyPr>
            <a:spAutoFit/>
          </a:bodyPr>
          <a:lstStyle/>
          <a:p>
            <a:pPr algn="ctr">
              <a:defRPr/>
            </a:pPr>
            <a:r>
              <a:rPr lang="en-US" sz="1000" b="1" kern="0">
                <a:solidFill>
                  <a:sysClr val="windowText" lastClr="000000"/>
                </a:solidFill>
              </a:rPr>
              <a:t>Planning Phase</a:t>
            </a:r>
          </a:p>
        </p:txBody>
      </p:sp>
      <p:sp>
        <p:nvSpPr>
          <p:cNvPr id="71" name="TextBox 70">
            <a:extLst>
              <a:ext uri="{FF2B5EF4-FFF2-40B4-BE49-F238E27FC236}">
                <a16:creationId xmlns:a16="http://schemas.microsoft.com/office/drawing/2014/main" id="{EE222C75-B23A-7226-C434-9300C19151BD}"/>
              </a:ext>
            </a:extLst>
          </p:cNvPr>
          <p:cNvSpPr txBox="1"/>
          <p:nvPr/>
        </p:nvSpPr>
        <p:spPr>
          <a:xfrm>
            <a:off x="5818076" y="4939894"/>
            <a:ext cx="1582983" cy="400050"/>
          </a:xfrm>
          <a:prstGeom prst="rect">
            <a:avLst/>
          </a:prstGeom>
          <a:noFill/>
        </p:spPr>
        <p:txBody>
          <a:bodyPr>
            <a:spAutoFit/>
          </a:bodyPr>
          <a:lstStyle/>
          <a:p>
            <a:pPr algn="ctr">
              <a:defRPr/>
            </a:pPr>
            <a:r>
              <a:rPr lang="en-US" sz="1000" b="1" kern="0">
                <a:solidFill>
                  <a:sysClr val="windowText" lastClr="000000"/>
                </a:solidFill>
              </a:rPr>
              <a:t>Writing and Final Pricing Phase</a:t>
            </a:r>
          </a:p>
        </p:txBody>
      </p:sp>
      <p:sp>
        <p:nvSpPr>
          <p:cNvPr id="72" name="TextBox 71">
            <a:extLst>
              <a:ext uri="{FF2B5EF4-FFF2-40B4-BE49-F238E27FC236}">
                <a16:creationId xmlns:a16="http://schemas.microsoft.com/office/drawing/2014/main" id="{88A0D3DA-58AB-94B1-369F-62198039FA90}"/>
              </a:ext>
            </a:extLst>
          </p:cNvPr>
          <p:cNvSpPr txBox="1"/>
          <p:nvPr/>
        </p:nvSpPr>
        <p:spPr>
          <a:xfrm>
            <a:off x="7607960" y="4929229"/>
            <a:ext cx="1496414" cy="246221"/>
          </a:xfrm>
          <a:prstGeom prst="rect">
            <a:avLst/>
          </a:prstGeom>
          <a:noFill/>
        </p:spPr>
        <p:txBody>
          <a:bodyPr>
            <a:spAutoFit/>
          </a:bodyPr>
          <a:lstStyle/>
          <a:p>
            <a:pPr algn="ctr">
              <a:defRPr/>
            </a:pPr>
            <a:r>
              <a:rPr lang="en-US" sz="1000" b="1" kern="0">
                <a:solidFill>
                  <a:sysClr val="windowText" lastClr="000000"/>
                </a:solidFill>
              </a:rPr>
              <a:t>Polishing Phase</a:t>
            </a:r>
          </a:p>
        </p:txBody>
      </p:sp>
      <p:sp>
        <p:nvSpPr>
          <p:cNvPr id="73" name="TextBox 72">
            <a:extLst>
              <a:ext uri="{FF2B5EF4-FFF2-40B4-BE49-F238E27FC236}">
                <a16:creationId xmlns:a16="http://schemas.microsoft.com/office/drawing/2014/main" id="{C1860537-4081-8BB9-273C-BC28C572EB4A}"/>
              </a:ext>
            </a:extLst>
          </p:cNvPr>
          <p:cNvSpPr txBox="1"/>
          <p:nvPr/>
        </p:nvSpPr>
        <p:spPr>
          <a:xfrm>
            <a:off x="8803593" y="4929229"/>
            <a:ext cx="1174870" cy="400050"/>
          </a:xfrm>
          <a:prstGeom prst="rect">
            <a:avLst/>
          </a:prstGeom>
          <a:noFill/>
        </p:spPr>
        <p:txBody>
          <a:bodyPr>
            <a:spAutoFit/>
          </a:bodyPr>
          <a:lstStyle/>
          <a:p>
            <a:pPr algn="ctr">
              <a:defRPr/>
            </a:pPr>
            <a:r>
              <a:rPr lang="en-US" sz="1000" b="1" kern="0">
                <a:solidFill>
                  <a:sysClr val="windowText" lastClr="000000"/>
                </a:solidFill>
              </a:rPr>
              <a:t>Production </a:t>
            </a:r>
          </a:p>
          <a:p>
            <a:pPr algn="ctr">
              <a:defRPr/>
            </a:pPr>
            <a:r>
              <a:rPr lang="en-US" sz="1000" b="1" kern="0">
                <a:solidFill>
                  <a:sysClr val="windowText" lastClr="000000"/>
                </a:solidFill>
              </a:rPr>
              <a:t>Phase</a:t>
            </a:r>
          </a:p>
        </p:txBody>
      </p:sp>
      <p:sp>
        <p:nvSpPr>
          <p:cNvPr id="74" name="TextBox 73">
            <a:extLst>
              <a:ext uri="{FF2B5EF4-FFF2-40B4-BE49-F238E27FC236}">
                <a16:creationId xmlns:a16="http://schemas.microsoft.com/office/drawing/2014/main" id="{9B7454CA-271F-5446-21DE-C4A7381D7AED}"/>
              </a:ext>
            </a:extLst>
          </p:cNvPr>
          <p:cNvSpPr txBox="1"/>
          <p:nvPr/>
        </p:nvSpPr>
        <p:spPr>
          <a:xfrm>
            <a:off x="10474561" y="4929229"/>
            <a:ext cx="1047007" cy="400050"/>
          </a:xfrm>
          <a:prstGeom prst="rect">
            <a:avLst/>
          </a:prstGeom>
          <a:noFill/>
        </p:spPr>
        <p:txBody>
          <a:bodyPr wrap="square">
            <a:spAutoFit/>
          </a:bodyPr>
          <a:lstStyle/>
          <a:p>
            <a:pPr algn="ctr">
              <a:defRPr/>
            </a:pPr>
            <a:r>
              <a:rPr lang="en-US" sz="1000" b="1" kern="0">
                <a:solidFill>
                  <a:sysClr val="windowText" lastClr="000000"/>
                </a:solidFill>
              </a:rPr>
              <a:t>Post-Proposal</a:t>
            </a:r>
          </a:p>
          <a:p>
            <a:pPr algn="ctr">
              <a:defRPr/>
            </a:pPr>
            <a:r>
              <a:rPr lang="en-US" sz="1000" b="1" kern="0">
                <a:solidFill>
                  <a:sysClr val="windowText" lastClr="000000"/>
                </a:solidFill>
              </a:rPr>
              <a:t>Phase</a:t>
            </a:r>
          </a:p>
        </p:txBody>
      </p:sp>
      <p:sp>
        <p:nvSpPr>
          <p:cNvPr id="75" name="Oval 74">
            <a:extLst>
              <a:ext uri="{FF2B5EF4-FFF2-40B4-BE49-F238E27FC236}">
                <a16:creationId xmlns:a16="http://schemas.microsoft.com/office/drawing/2014/main" id="{C735D131-6504-27BB-8845-12669E139C3B}"/>
              </a:ext>
            </a:extLst>
          </p:cNvPr>
          <p:cNvSpPr/>
          <p:nvPr/>
        </p:nvSpPr>
        <p:spPr>
          <a:xfrm>
            <a:off x="5342929" y="4504337"/>
            <a:ext cx="548640" cy="54864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1"/>
              </a:solidFill>
            </a:endParaRPr>
          </a:p>
        </p:txBody>
      </p:sp>
      <p:sp>
        <p:nvSpPr>
          <p:cNvPr id="76" name="TextBox 75">
            <a:extLst>
              <a:ext uri="{FF2B5EF4-FFF2-40B4-BE49-F238E27FC236}">
                <a16:creationId xmlns:a16="http://schemas.microsoft.com/office/drawing/2014/main" id="{1ECE1A3B-328F-5798-E119-84E6A97DA200}"/>
              </a:ext>
            </a:extLst>
          </p:cNvPr>
          <p:cNvSpPr txBox="1"/>
          <p:nvPr/>
        </p:nvSpPr>
        <p:spPr>
          <a:xfrm>
            <a:off x="5327149" y="4608465"/>
            <a:ext cx="592024" cy="400110"/>
          </a:xfrm>
          <a:prstGeom prst="rect">
            <a:avLst/>
          </a:prstGeom>
          <a:noFill/>
        </p:spPr>
        <p:txBody>
          <a:bodyPr wrap="square">
            <a:spAutoFit/>
          </a:bodyPr>
          <a:lstStyle/>
          <a:p>
            <a:pPr algn="ctr"/>
            <a:r>
              <a:rPr lang="en-US" sz="1000">
                <a:solidFill>
                  <a:schemeClr val="accent1"/>
                </a:solidFill>
              </a:rPr>
              <a:t>Pink Team</a:t>
            </a:r>
          </a:p>
        </p:txBody>
      </p:sp>
      <p:sp>
        <p:nvSpPr>
          <p:cNvPr id="77" name="Oval 76">
            <a:extLst>
              <a:ext uri="{FF2B5EF4-FFF2-40B4-BE49-F238E27FC236}">
                <a16:creationId xmlns:a16="http://schemas.microsoft.com/office/drawing/2014/main" id="{34244BAB-FA7B-CA8B-0298-52DD574D4EE3}"/>
              </a:ext>
            </a:extLst>
          </p:cNvPr>
          <p:cNvSpPr/>
          <p:nvPr/>
        </p:nvSpPr>
        <p:spPr>
          <a:xfrm>
            <a:off x="7464940" y="4504337"/>
            <a:ext cx="548640" cy="5486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1"/>
              </a:solidFill>
            </a:endParaRPr>
          </a:p>
        </p:txBody>
      </p:sp>
      <p:sp>
        <p:nvSpPr>
          <p:cNvPr id="78" name="TextBox 77">
            <a:extLst>
              <a:ext uri="{FF2B5EF4-FFF2-40B4-BE49-F238E27FC236}">
                <a16:creationId xmlns:a16="http://schemas.microsoft.com/office/drawing/2014/main" id="{4F153DCD-022A-CE99-205D-5B7619D24157}"/>
              </a:ext>
            </a:extLst>
          </p:cNvPr>
          <p:cNvSpPr txBox="1"/>
          <p:nvPr/>
        </p:nvSpPr>
        <p:spPr>
          <a:xfrm>
            <a:off x="7449160" y="4605190"/>
            <a:ext cx="592024" cy="400110"/>
          </a:xfrm>
          <a:prstGeom prst="rect">
            <a:avLst/>
          </a:prstGeom>
          <a:noFill/>
        </p:spPr>
        <p:txBody>
          <a:bodyPr wrap="square">
            <a:spAutoFit/>
          </a:bodyPr>
          <a:lstStyle/>
          <a:p>
            <a:pPr algn="ctr"/>
            <a:r>
              <a:rPr lang="en-US" sz="1000">
                <a:solidFill>
                  <a:schemeClr val="bg1"/>
                </a:solidFill>
              </a:rPr>
              <a:t>Red Team</a:t>
            </a:r>
          </a:p>
        </p:txBody>
      </p:sp>
      <p:sp>
        <p:nvSpPr>
          <p:cNvPr id="79" name="Oval 78">
            <a:extLst>
              <a:ext uri="{FF2B5EF4-FFF2-40B4-BE49-F238E27FC236}">
                <a16:creationId xmlns:a16="http://schemas.microsoft.com/office/drawing/2014/main" id="{C175E22B-4CBF-0CA2-A232-3ECD8F063A95}"/>
              </a:ext>
            </a:extLst>
          </p:cNvPr>
          <p:cNvSpPr/>
          <p:nvPr/>
        </p:nvSpPr>
        <p:spPr>
          <a:xfrm>
            <a:off x="9588838" y="4504337"/>
            <a:ext cx="548640" cy="5486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1"/>
              </a:solidFill>
            </a:endParaRPr>
          </a:p>
        </p:txBody>
      </p:sp>
      <p:sp>
        <p:nvSpPr>
          <p:cNvPr id="80" name="TextBox 79">
            <a:extLst>
              <a:ext uri="{FF2B5EF4-FFF2-40B4-BE49-F238E27FC236}">
                <a16:creationId xmlns:a16="http://schemas.microsoft.com/office/drawing/2014/main" id="{3FD46330-6AC0-2E2B-D64F-44BC70218FA9}"/>
              </a:ext>
            </a:extLst>
          </p:cNvPr>
          <p:cNvSpPr txBox="1"/>
          <p:nvPr/>
        </p:nvSpPr>
        <p:spPr>
          <a:xfrm>
            <a:off x="9573058" y="4593615"/>
            <a:ext cx="592024" cy="400110"/>
          </a:xfrm>
          <a:prstGeom prst="rect">
            <a:avLst/>
          </a:prstGeom>
          <a:noFill/>
        </p:spPr>
        <p:txBody>
          <a:bodyPr wrap="square">
            <a:spAutoFit/>
          </a:bodyPr>
          <a:lstStyle/>
          <a:p>
            <a:pPr algn="ctr"/>
            <a:r>
              <a:rPr lang="en-US" sz="1000">
                <a:solidFill>
                  <a:schemeClr val="accent1"/>
                </a:solidFill>
              </a:rPr>
              <a:t>Gold Team</a:t>
            </a:r>
          </a:p>
        </p:txBody>
      </p:sp>
      <p:sp>
        <p:nvSpPr>
          <p:cNvPr id="81" name="Oval 80">
            <a:extLst>
              <a:ext uri="{FF2B5EF4-FFF2-40B4-BE49-F238E27FC236}">
                <a16:creationId xmlns:a16="http://schemas.microsoft.com/office/drawing/2014/main" id="{02B17AC3-CDC6-D95D-63E2-F70B9E7FF1E2}"/>
              </a:ext>
            </a:extLst>
          </p:cNvPr>
          <p:cNvSpPr/>
          <p:nvPr/>
        </p:nvSpPr>
        <p:spPr>
          <a:xfrm>
            <a:off x="10154238" y="4504337"/>
            <a:ext cx="548640" cy="5486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1"/>
              </a:solidFill>
            </a:endParaRPr>
          </a:p>
        </p:txBody>
      </p:sp>
      <p:sp>
        <p:nvSpPr>
          <p:cNvPr id="82" name="TextBox 81">
            <a:extLst>
              <a:ext uri="{FF2B5EF4-FFF2-40B4-BE49-F238E27FC236}">
                <a16:creationId xmlns:a16="http://schemas.microsoft.com/office/drawing/2014/main" id="{0C78B3F1-58A0-A941-353F-B5325C42D82B}"/>
              </a:ext>
            </a:extLst>
          </p:cNvPr>
          <p:cNvSpPr txBox="1"/>
          <p:nvPr/>
        </p:nvSpPr>
        <p:spPr>
          <a:xfrm>
            <a:off x="10138458" y="4593615"/>
            <a:ext cx="592024" cy="400110"/>
          </a:xfrm>
          <a:prstGeom prst="rect">
            <a:avLst/>
          </a:prstGeom>
          <a:noFill/>
        </p:spPr>
        <p:txBody>
          <a:bodyPr wrap="square">
            <a:spAutoFit/>
          </a:bodyPr>
          <a:lstStyle/>
          <a:p>
            <a:pPr algn="ctr"/>
            <a:r>
              <a:rPr lang="en-US" sz="1000">
                <a:solidFill>
                  <a:schemeClr val="accent1"/>
                </a:solidFill>
              </a:rPr>
              <a:t>White Glove</a:t>
            </a:r>
          </a:p>
        </p:txBody>
      </p:sp>
      <p:sp>
        <p:nvSpPr>
          <p:cNvPr id="83" name="Rounded Rectangle 15">
            <a:extLst>
              <a:ext uri="{FF2B5EF4-FFF2-40B4-BE49-F238E27FC236}">
                <a16:creationId xmlns:a16="http://schemas.microsoft.com/office/drawing/2014/main" id="{6FD5DAEC-216C-04BF-BEDF-7C0D912009E6}"/>
              </a:ext>
            </a:extLst>
          </p:cNvPr>
          <p:cNvSpPr/>
          <p:nvPr/>
        </p:nvSpPr>
        <p:spPr>
          <a:xfrm>
            <a:off x="1370626" y="5422956"/>
            <a:ext cx="2077665" cy="58645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Brainstorm on the Solution</a:t>
            </a:r>
          </a:p>
        </p:txBody>
      </p:sp>
      <p:sp>
        <p:nvSpPr>
          <p:cNvPr id="84" name="Rounded Rectangle 15">
            <a:extLst>
              <a:ext uri="{FF2B5EF4-FFF2-40B4-BE49-F238E27FC236}">
                <a16:creationId xmlns:a16="http://schemas.microsoft.com/office/drawing/2014/main" id="{2F900900-4F80-8151-B8ED-100B5B9BF395}"/>
              </a:ext>
            </a:extLst>
          </p:cNvPr>
          <p:cNvSpPr/>
          <p:nvPr/>
        </p:nvSpPr>
        <p:spPr>
          <a:xfrm>
            <a:off x="3957819" y="5422955"/>
            <a:ext cx="1257453" cy="58645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Use Slide Content as Outline of Script Content</a:t>
            </a:r>
          </a:p>
        </p:txBody>
      </p:sp>
      <p:sp>
        <p:nvSpPr>
          <p:cNvPr id="85" name="Rounded Rectangle 15">
            <a:extLst>
              <a:ext uri="{FF2B5EF4-FFF2-40B4-BE49-F238E27FC236}">
                <a16:creationId xmlns:a16="http://schemas.microsoft.com/office/drawing/2014/main" id="{09C5C937-958A-76A9-0E91-0D374951B2AE}"/>
              </a:ext>
            </a:extLst>
          </p:cNvPr>
          <p:cNvSpPr/>
          <p:nvPr/>
        </p:nvSpPr>
        <p:spPr>
          <a:xfrm>
            <a:off x="6612127" y="5436581"/>
            <a:ext cx="2320069" cy="58645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Read the Script Aloud, Have Speakers Practice and Tweak the Language to Sound Natural and Conversational</a:t>
            </a:r>
          </a:p>
        </p:txBody>
      </p:sp>
      <p:sp>
        <p:nvSpPr>
          <p:cNvPr id="86" name="TextBox 85">
            <a:extLst>
              <a:ext uri="{FF2B5EF4-FFF2-40B4-BE49-F238E27FC236}">
                <a16:creationId xmlns:a16="http://schemas.microsoft.com/office/drawing/2014/main" id="{7A33316C-48DF-ABC8-3466-3458B877C013}"/>
              </a:ext>
            </a:extLst>
          </p:cNvPr>
          <p:cNvSpPr txBox="1"/>
          <p:nvPr/>
        </p:nvSpPr>
        <p:spPr>
          <a:xfrm>
            <a:off x="1394618" y="2835017"/>
            <a:ext cx="1127925" cy="307777"/>
          </a:xfrm>
          <a:prstGeom prst="rect">
            <a:avLst/>
          </a:prstGeom>
          <a:noFill/>
        </p:spPr>
        <p:txBody>
          <a:bodyPr wrap="square" rtlCol="0">
            <a:spAutoFit/>
          </a:bodyPr>
          <a:lstStyle/>
          <a:p>
            <a:r>
              <a:rPr lang="en-US" sz="1400" b="1">
                <a:solidFill>
                  <a:schemeClr val="bg1"/>
                </a:solidFill>
              </a:rPr>
              <a:t>Phase 1</a:t>
            </a:r>
          </a:p>
        </p:txBody>
      </p:sp>
      <p:sp>
        <p:nvSpPr>
          <p:cNvPr id="87" name="TextBox 86">
            <a:extLst>
              <a:ext uri="{FF2B5EF4-FFF2-40B4-BE49-F238E27FC236}">
                <a16:creationId xmlns:a16="http://schemas.microsoft.com/office/drawing/2014/main" id="{70B551F1-BA00-B942-00D5-3ECFD591AA06}"/>
              </a:ext>
            </a:extLst>
          </p:cNvPr>
          <p:cNvSpPr txBox="1"/>
          <p:nvPr/>
        </p:nvSpPr>
        <p:spPr>
          <a:xfrm>
            <a:off x="3979672" y="2837905"/>
            <a:ext cx="1127925" cy="307777"/>
          </a:xfrm>
          <a:prstGeom prst="rect">
            <a:avLst/>
          </a:prstGeom>
          <a:noFill/>
        </p:spPr>
        <p:txBody>
          <a:bodyPr wrap="square" rtlCol="0">
            <a:spAutoFit/>
          </a:bodyPr>
          <a:lstStyle/>
          <a:p>
            <a:r>
              <a:rPr lang="en-US" sz="1400" b="1">
                <a:solidFill>
                  <a:schemeClr val="bg1"/>
                </a:solidFill>
              </a:rPr>
              <a:t>Phase 2</a:t>
            </a:r>
          </a:p>
        </p:txBody>
      </p:sp>
      <p:sp>
        <p:nvSpPr>
          <p:cNvPr id="88" name="TextBox 87">
            <a:extLst>
              <a:ext uri="{FF2B5EF4-FFF2-40B4-BE49-F238E27FC236}">
                <a16:creationId xmlns:a16="http://schemas.microsoft.com/office/drawing/2014/main" id="{2EC94D2E-A6A1-3636-D649-7E87E6FE0EE6}"/>
              </a:ext>
            </a:extLst>
          </p:cNvPr>
          <p:cNvSpPr txBox="1"/>
          <p:nvPr/>
        </p:nvSpPr>
        <p:spPr>
          <a:xfrm>
            <a:off x="6583767" y="2851385"/>
            <a:ext cx="1127925" cy="307777"/>
          </a:xfrm>
          <a:prstGeom prst="rect">
            <a:avLst/>
          </a:prstGeom>
          <a:noFill/>
        </p:spPr>
        <p:txBody>
          <a:bodyPr wrap="square" rtlCol="0">
            <a:spAutoFit/>
          </a:bodyPr>
          <a:lstStyle/>
          <a:p>
            <a:r>
              <a:rPr lang="en-US" sz="1400" b="1">
                <a:solidFill>
                  <a:schemeClr val="bg1"/>
                </a:solidFill>
              </a:rPr>
              <a:t>Phase 3</a:t>
            </a:r>
          </a:p>
        </p:txBody>
      </p:sp>
      <p:sp>
        <p:nvSpPr>
          <p:cNvPr id="89" name="TextBox 88">
            <a:extLst>
              <a:ext uri="{FF2B5EF4-FFF2-40B4-BE49-F238E27FC236}">
                <a16:creationId xmlns:a16="http://schemas.microsoft.com/office/drawing/2014/main" id="{864411B5-700E-61D8-6DDC-47C101B86D32}"/>
              </a:ext>
            </a:extLst>
          </p:cNvPr>
          <p:cNvSpPr txBox="1"/>
          <p:nvPr/>
        </p:nvSpPr>
        <p:spPr>
          <a:xfrm>
            <a:off x="9253798" y="2849648"/>
            <a:ext cx="1127925" cy="307777"/>
          </a:xfrm>
          <a:prstGeom prst="rect">
            <a:avLst/>
          </a:prstGeom>
          <a:noFill/>
        </p:spPr>
        <p:txBody>
          <a:bodyPr wrap="square" rtlCol="0">
            <a:spAutoFit/>
          </a:bodyPr>
          <a:lstStyle/>
          <a:p>
            <a:r>
              <a:rPr lang="en-US" sz="1400" b="1">
                <a:solidFill>
                  <a:schemeClr val="bg1"/>
                </a:solidFill>
              </a:rPr>
              <a:t>Phase 4</a:t>
            </a:r>
          </a:p>
        </p:txBody>
      </p:sp>
      <p:sp>
        <p:nvSpPr>
          <p:cNvPr id="90" name="Rounded Rectangle 15">
            <a:extLst>
              <a:ext uri="{FF2B5EF4-FFF2-40B4-BE49-F238E27FC236}">
                <a16:creationId xmlns:a16="http://schemas.microsoft.com/office/drawing/2014/main" id="{79DC6005-F86A-659B-18E7-5354F1AD3A5D}"/>
              </a:ext>
            </a:extLst>
          </p:cNvPr>
          <p:cNvSpPr/>
          <p:nvPr/>
        </p:nvSpPr>
        <p:spPr>
          <a:xfrm>
            <a:off x="9232219" y="5437897"/>
            <a:ext cx="1137769" cy="58645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Refine and Finalize the Script</a:t>
            </a:r>
          </a:p>
        </p:txBody>
      </p:sp>
      <p:sp>
        <p:nvSpPr>
          <p:cNvPr id="91" name="Rectangle 90">
            <a:extLst>
              <a:ext uri="{FF2B5EF4-FFF2-40B4-BE49-F238E27FC236}">
                <a16:creationId xmlns:a16="http://schemas.microsoft.com/office/drawing/2014/main" id="{AAD26D0E-617E-4DF8-8A5F-A4744A4A0283}"/>
              </a:ext>
            </a:extLst>
          </p:cNvPr>
          <p:cNvSpPr/>
          <p:nvPr/>
        </p:nvSpPr>
        <p:spPr>
          <a:xfrm rot="16200000">
            <a:off x="617280" y="5383529"/>
            <a:ext cx="627587" cy="692555"/>
          </a:xfrm>
          <a:prstGeom prst="rect">
            <a:avLst/>
          </a:prstGeom>
          <a:solidFill>
            <a:schemeClr val="accent3">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2" name="TextBox 91">
            <a:extLst>
              <a:ext uri="{FF2B5EF4-FFF2-40B4-BE49-F238E27FC236}">
                <a16:creationId xmlns:a16="http://schemas.microsoft.com/office/drawing/2014/main" id="{B66CB244-CC6D-5394-FA6F-BFFF8B999897}"/>
              </a:ext>
            </a:extLst>
          </p:cNvPr>
          <p:cNvSpPr txBox="1"/>
          <p:nvPr/>
        </p:nvSpPr>
        <p:spPr>
          <a:xfrm rot="16200000">
            <a:off x="620119" y="1696053"/>
            <a:ext cx="622748" cy="261610"/>
          </a:xfrm>
          <a:prstGeom prst="rect">
            <a:avLst/>
          </a:prstGeom>
          <a:noFill/>
        </p:spPr>
        <p:txBody>
          <a:bodyPr wrap="square" rtlCol="0">
            <a:spAutoFit/>
          </a:bodyPr>
          <a:lstStyle/>
          <a:p>
            <a:pPr algn="ctr"/>
            <a:r>
              <a:rPr lang="en-US" sz="1100">
                <a:solidFill>
                  <a:srgbClr val="FFFFFF"/>
                </a:solidFill>
              </a:rPr>
              <a:t>Govt.</a:t>
            </a:r>
            <a:endParaRPr lang="en-US" sz="1100">
              <a:solidFill>
                <a:schemeClr val="bg1"/>
              </a:solidFill>
            </a:endParaRPr>
          </a:p>
        </p:txBody>
      </p:sp>
      <p:sp>
        <p:nvSpPr>
          <p:cNvPr id="93" name="TextBox 92">
            <a:extLst>
              <a:ext uri="{FF2B5EF4-FFF2-40B4-BE49-F238E27FC236}">
                <a16:creationId xmlns:a16="http://schemas.microsoft.com/office/drawing/2014/main" id="{3CAB04C9-F473-3995-7526-7BF418BAFBB9}"/>
              </a:ext>
            </a:extLst>
          </p:cNvPr>
          <p:cNvSpPr txBox="1"/>
          <p:nvPr/>
        </p:nvSpPr>
        <p:spPr>
          <a:xfrm rot="16200000">
            <a:off x="621646" y="2365512"/>
            <a:ext cx="622748" cy="261610"/>
          </a:xfrm>
          <a:prstGeom prst="rect">
            <a:avLst/>
          </a:prstGeom>
          <a:noFill/>
        </p:spPr>
        <p:txBody>
          <a:bodyPr wrap="square" rtlCol="0">
            <a:spAutoFit/>
          </a:bodyPr>
          <a:lstStyle/>
          <a:p>
            <a:pPr algn="ctr"/>
            <a:r>
              <a:rPr lang="en-US" sz="1100">
                <a:solidFill>
                  <a:schemeClr val="bg1"/>
                </a:solidFill>
              </a:rPr>
              <a:t>Slides</a:t>
            </a:r>
          </a:p>
        </p:txBody>
      </p:sp>
      <p:sp>
        <p:nvSpPr>
          <p:cNvPr id="94" name="Rectangle 93">
            <a:extLst>
              <a:ext uri="{FF2B5EF4-FFF2-40B4-BE49-F238E27FC236}">
                <a16:creationId xmlns:a16="http://schemas.microsoft.com/office/drawing/2014/main" id="{85581AF0-5114-83D3-DB12-6F4FC7A184E6}"/>
              </a:ext>
            </a:extLst>
          </p:cNvPr>
          <p:cNvSpPr/>
          <p:nvPr/>
        </p:nvSpPr>
        <p:spPr>
          <a:xfrm rot="16200000">
            <a:off x="-50504" y="3475568"/>
            <a:ext cx="1964001" cy="69255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TextBox 94">
            <a:extLst>
              <a:ext uri="{FF2B5EF4-FFF2-40B4-BE49-F238E27FC236}">
                <a16:creationId xmlns:a16="http://schemas.microsoft.com/office/drawing/2014/main" id="{3839A59B-05BE-3926-2F83-8D8BF7A073D4}"/>
              </a:ext>
            </a:extLst>
          </p:cNvPr>
          <p:cNvSpPr txBox="1"/>
          <p:nvPr/>
        </p:nvSpPr>
        <p:spPr>
          <a:xfrm rot="16200000">
            <a:off x="381373" y="3690111"/>
            <a:ext cx="1131763" cy="261610"/>
          </a:xfrm>
          <a:prstGeom prst="rect">
            <a:avLst/>
          </a:prstGeom>
          <a:noFill/>
        </p:spPr>
        <p:txBody>
          <a:bodyPr wrap="square" rtlCol="0">
            <a:spAutoFit/>
          </a:bodyPr>
          <a:lstStyle/>
          <a:p>
            <a:pPr algn="ctr"/>
            <a:r>
              <a:rPr lang="en-US" sz="1100">
                <a:solidFill>
                  <a:schemeClr val="bg1"/>
                </a:solidFill>
              </a:rPr>
              <a:t>Rehearsals</a:t>
            </a:r>
          </a:p>
        </p:txBody>
      </p:sp>
      <p:sp>
        <p:nvSpPr>
          <p:cNvPr id="96" name="TextBox 95">
            <a:extLst>
              <a:ext uri="{FF2B5EF4-FFF2-40B4-BE49-F238E27FC236}">
                <a16:creationId xmlns:a16="http://schemas.microsoft.com/office/drawing/2014/main" id="{12CC7185-3CE9-EBAE-0A17-53FB935FB459}"/>
              </a:ext>
            </a:extLst>
          </p:cNvPr>
          <p:cNvSpPr txBox="1"/>
          <p:nvPr/>
        </p:nvSpPr>
        <p:spPr>
          <a:xfrm>
            <a:off x="9229838" y="3084919"/>
            <a:ext cx="2339822" cy="1184940"/>
          </a:xfrm>
          <a:prstGeom prst="rect">
            <a:avLst/>
          </a:prstGeom>
          <a:noFill/>
        </p:spPr>
        <p:txBody>
          <a:bodyPr wrap="square" rtlCol="0">
            <a:spAutoFit/>
          </a:bodyPr>
          <a:lstStyle/>
          <a:p>
            <a:r>
              <a:rPr lang="en-US" sz="1100" b="1">
                <a:solidFill>
                  <a:schemeClr val="lt1"/>
                </a:solidFill>
              </a:rPr>
              <a:t>Refinement of the Delivery</a:t>
            </a:r>
          </a:p>
          <a:p>
            <a:r>
              <a:rPr lang="en-US" sz="1000">
                <a:solidFill>
                  <a:schemeClr val="lt1"/>
                </a:solidFill>
              </a:rPr>
              <a:t>-Rehearse with video and coach feedback</a:t>
            </a:r>
          </a:p>
          <a:p>
            <a:pPr>
              <a:buFontTx/>
              <a:buChar char="-"/>
            </a:pPr>
            <a:r>
              <a:rPr lang="en-US" sz="1000">
                <a:solidFill>
                  <a:schemeClr val="lt1"/>
                </a:solidFill>
              </a:rPr>
              <a:t>Build a cohesive team</a:t>
            </a:r>
          </a:p>
          <a:p>
            <a:r>
              <a:rPr lang="en-US" sz="1000">
                <a:solidFill>
                  <a:schemeClr val="lt1"/>
                </a:solidFill>
              </a:rPr>
              <a:t>-Generate Q&amp;A/Sample task and practice</a:t>
            </a:r>
          </a:p>
          <a:p>
            <a:r>
              <a:rPr lang="en-US" sz="1000">
                <a:solidFill>
                  <a:schemeClr val="lt1"/>
                </a:solidFill>
              </a:rPr>
              <a:t>-Finalize  logistics for Orals Day</a:t>
            </a:r>
          </a:p>
          <a:p>
            <a:pPr>
              <a:buFontTx/>
              <a:buChar char="-"/>
            </a:pPr>
            <a:r>
              <a:rPr lang="en-US" sz="1000">
                <a:solidFill>
                  <a:schemeClr val="lt1"/>
                </a:solidFill>
              </a:rPr>
              <a:t>Refine opening and closing remarks</a:t>
            </a:r>
          </a:p>
          <a:p>
            <a:pPr>
              <a:buFontTx/>
              <a:buChar char="-"/>
            </a:pPr>
            <a:r>
              <a:rPr lang="en-US" sz="1000">
                <a:solidFill>
                  <a:schemeClr val="lt1"/>
                </a:solidFill>
              </a:rPr>
              <a:t>Mock Panel, Final Dress Rehearsal</a:t>
            </a:r>
          </a:p>
        </p:txBody>
      </p:sp>
      <p:sp>
        <p:nvSpPr>
          <p:cNvPr id="97" name="TextBox 96">
            <a:extLst>
              <a:ext uri="{FF2B5EF4-FFF2-40B4-BE49-F238E27FC236}">
                <a16:creationId xmlns:a16="http://schemas.microsoft.com/office/drawing/2014/main" id="{AE3D2874-A516-A8CF-30B8-55F0B1793E81}"/>
              </a:ext>
            </a:extLst>
          </p:cNvPr>
          <p:cNvSpPr txBox="1"/>
          <p:nvPr/>
        </p:nvSpPr>
        <p:spPr>
          <a:xfrm>
            <a:off x="6592374" y="3088581"/>
            <a:ext cx="2339822" cy="1492716"/>
          </a:xfrm>
          <a:prstGeom prst="rect">
            <a:avLst/>
          </a:prstGeom>
          <a:noFill/>
        </p:spPr>
        <p:txBody>
          <a:bodyPr wrap="square" rtlCol="0">
            <a:spAutoFit/>
          </a:bodyPr>
          <a:lstStyle/>
          <a:p>
            <a:r>
              <a:rPr lang="en-US" sz="1100" b="1">
                <a:solidFill>
                  <a:schemeClr val="lt1"/>
                </a:solidFill>
              </a:rPr>
              <a:t>Presentation Skills Coaching</a:t>
            </a:r>
          </a:p>
          <a:p>
            <a:r>
              <a:rPr lang="en-US" sz="1000">
                <a:solidFill>
                  <a:schemeClr val="lt1"/>
                </a:solidFill>
              </a:rPr>
              <a:t>-Assess each presenter</a:t>
            </a:r>
          </a:p>
          <a:p>
            <a:r>
              <a:rPr lang="en-US" sz="1000">
                <a:solidFill>
                  <a:schemeClr val="lt1"/>
                </a:solidFill>
              </a:rPr>
              <a:t>-Coach on speaking skills</a:t>
            </a:r>
          </a:p>
          <a:p>
            <a:r>
              <a:rPr lang="en-US" sz="1000">
                <a:solidFill>
                  <a:schemeClr val="lt1"/>
                </a:solidFill>
              </a:rPr>
              <a:t>-Mitigate nervousness</a:t>
            </a:r>
          </a:p>
          <a:p>
            <a:r>
              <a:rPr lang="en-US" sz="1000">
                <a:solidFill>
                  <a:schemeClr val="lt1"/>
                </a:solidFill>
              </a:rPr>
              <a:t>-Integrate anecdotes and benefits</a:t>
            </a:r>
          </a:p>
          <a:p>
            <a:r>
              <a:rPr lang="en-US" sz="1000">
                <a:solidFill>
                  <a:schemeClr val="lt1"/>
                </a:solidFill>
              </a:rPr>
              <a:t>-Conduct in-process slide reviews between Pink and Red Teams</a:t>
            </a:r>
          </a:p>
          <a:p>
            <a:r>
              <a:rPr lang="en-US" sz="1000">
                <a:solidFill>
                  <a:schemeClr val="lt1"/>
                </a:solidFill>
              </a:rPr>
              <a:t>-Red Team: review slides with presentation</a:t>
            </a:r>
          </a:p>
        </p:txBody>
      </p:sp>
      <p:sp>
        <p:nvSpPr>
          <p:cNvPr id="98" name="TextBox 97">
            <a:extLst>
              <a:ext uri="{FF2B5EF4-FFF2-40B4-BE49-F238E27FC236}">
                <a16:creationId xmlns:a16="http://schemas.microsoft.com/office/drawing/2014/main" id="{F177E7EF-D13A-E1AF-710A-93AFFF44B092}"/>
              </a:ext>
            </a:extLst>
          </p:cNvPr>
          <p:cNvSpPr txBox="1"/>
          <p:nvPr/>
        </p:nvSpPr>
        <p:spPr>
          <a:xfrm>
            <a:off x="3971485" y="3107360"/>
            <a:ext cx="2270480" cy="1492716"/>
          </a:xfrm>
          <a:prstGeom prst="rect">
            <a:avLst/>
          </a:prstGeom>
          <a:noFill/>
        </p:spPr>
        <p:txBody>
          <a:bodyPr wrap="square" rtlCol="0">
            <a:spAutoFit/>
          </a:bodyPr>
          <a:lstStyle/>
          <a:p>
            <a:r>
              <a:rPr lang="en-US" sz="1100" b="1">
                <a:solidFill>
                  <a:schemeClr val="lt1"/>
                </a:solidFill>
              </a:rPr>
              <a:t>Speaking Points Refinement</a:t>
            </a:r>
          </a:p>
          <a:p>
            <a:r>
              <a:rPr lang="en-US" sz="1000">
                <a:solidFill>
                  <a:schemeClr val="lt1"/>
                </a:solidFill>
              </a:rPr>
              <a:t>-Develop talking points that support the speaker</a:t>
            </a:r>
          </a:p>
          <a:p>
            <a:r>
              <a:rPr lang="en-US" sz="1000">
                <a:solidFill>
                  <a:schemeClr val="lt1"/>
                </a:solidFill>
              </a:rPr>
              <a:t>-Craft messages</a:t>
            </a:r>
          </a:p>
          <a:p>
            <a:r>
              <a:rPr lang="en-US" sz="1000">
                <a:solidFill>
                  <a:schemeClr val="lt1"/>
                </a:solidFill>
              </a:rPr>
              <a:t>-Mock up and draft individual slides</a:t>
            </a:r>
          </a:p>
          <a:p>
            <a:r>
              <a:rPr lang="en-US" sz="1000">
                <a:solidFill>
                  <a:schemeClr val="lt1"/>
                </a:solidFill>
              </a:rPr>
              <a:t>-Check for consistency with the written proposal</a:t>
            </a:r>
          </a:p>
          <a:p>
            <a:r>
              <a:rPr lang="en-US" sz="1000">
                <a:solidFill>
                  <a:schemeClr val="lt1"/>
                </a:solidFill>
              </a:rPr>
              <a:t>-Pink Team: no presentation – talk through the slides</a:t>
            </a:r>
          </a:p>
        </p:txBody>
      </p:sp>
      <p:sp>
        <p:nvSpPr>
          <p:cNvPr id="99" name="TextBox 98">
            <a:extLst>
              <a:ext uri="{FF2B5EF4-FFF2-40B4-BE49-F238E27FC236}">
                <a16:creationId xmlns:a16="http://schemas.microsoft.com/office/drawing/2014/main" id="{99DEDCB8-EA0D-0252-CC03-8BEAFCE62BA9}"/>
              </a:ext>
            </a:extLst>
          </p:cNvPr>
          <p:cNvSpPr txBox="1"/>
          <p:nvPr/>
        </p:nvSpPr>
        <p:spPr>
          <a:xfrm>
            <a:off x="1408084" y="3119644"/>
            <a:ext cx="2270480" cy="1184940"/>
          </a:xfrm>
          <a:prstGeom prst="rect">
            <a:avLst/>
          </a:prstGeom>
          <a:noFill/>
        </p:spPr>
        <p:txBody>
          <a:bodyPr wrap="square" rtlCol="0">
            <a:spAutoFit/>
          </a:bodyPr>
          <a:lstStyle/>
          <a:p>
            <a:r>
              <a:rPr lang="en-US" sz="1100" b="1">
                <a:solidFill>
                  <a:schemeClr val="lt1"/>
                </a:solidFill>
              </a:rPr>
              <a:t>Solution and Planning</a:t>
            </a:r>
          </a:p>
          <a:p>
            <a:r>
              <a:rPr lang="en-US" sz="1000">
                <a:solidFill>
                  <a:schemeClr val="lt1"/>
                </a:solidFill>
              </a:rPr>
              <a:t>-Conduct Kickoff</a:t>
            </a:r>
          </a:p>
          <a:p>
            <a:r>
              <a:rPr lang="en-US" sz="1000">
                <a:solidFill>
                  <a:schemeClr val="lt1"/>
                </a:solidFill>
              </a:rPr>
              <a:t>-Develop win themes and solution</a:t>
            </a:r>
          </a:p>
          <a:p>
            <a:r>
              <a:rPr lang="en-US" sz="1000">
                <a:solidFill>
                  <a:schemeClr val="lt1"/>
                </a:solidFill>
              </a:rPr>
              <a:t>-Develop schedule that integrates all the orals elements</a:t>
            </a:r>
          </a:p>
          <a:p>
            <a:r>
              <a:rPr lang="en-US" sz="1000">
                <a:solidFill>
                  <a:schemeClr val="lt1"/>
                </a:solidFill>
              </a:rPr>
              <a:t>-Rehearsals and Orals logistics discussion</a:t>
            </a:r>
          </a:p>
        </p:txBody>
      </p:sp>
      <p:sp>
        <p:nvSpPr>
          <p:cNvPr id="100" name="TextBox 99">
            <a:extLst>
              <a:ext uri="{FF2B5EF4-FFF2-40B4-BE49-F238E27FC236}">
                <a16:creationId xmlns:a16="http://schemas.microsoft.com/office/drawing/2014/main" id="{4483CA4C-5E11-6892-3C87-E67CC4AA8882}"/>
              </a:ext>
            </a:extLst>
          </p:cNvPr>
          <p:cNvSpPr txBox="1"/>
          <p:nvPr/>
        </p:nvSpPr>
        <p:spPr>
          <a:xfrm rot="16200000">
            <a:off x="337444" y="4901168"/>
            <a:ext cx="1131763" cy="430887"/>
          </a:xfrm>
          <a:prstGeom prst="rect">
            <a:avLst/>
          </a:prstGeom>
          <a:noFill/>
        </p:spPr>
        <p:txBody>
          <a:bodyPr wrap="square" rtlCol="0">
            <a:spAutoFit/>
          </a:bodyPr>
          <a:lstStyle/>
          <a:p>
            <a:pPr algn="ctr"/>
            <a:r>
              <a:rPr lang="en-US" sz="1100" dirty="0"/>
              <a:t>Written Proposal</a:t>
            </a:r>
          </a:p>
        </p:txBody>
      </p:sp>
      <p:sp>
        <p:nvSpPr>
          <p:cNvPr id="101" name="TextBox 100">
            <a:extLst>
              <a:ext uri="{FF2B5EF4-FFF2-40B4-BE49-F238E27FC236}">
                <a16:creationId xmlns:a16="http://schemas.microsoft.com/office/drawing/2014/main" id="{29326705-56C5-D756-4BE0-8F3A2E77FFBB}"/>
              </a:ext>
            </a:extLst>
          </p:cNvPr>
          <p:cNvSpPr txBox="1"/>
          <p:nvPr/>
        </p:nvSpPr>
        <p:spPr>
          <a:xfrm rot="16200000">
            <a:off x="495068" y="5502007"/>
            <a:ext cx="839198" cy="430887"/>
          </a:xfrm>
          <a:prstGeom prst="rect">
            <a:avLst/>
          </a:prstGeom>
          <a:noFill/>
        </p:spPr>
        <p:txBody>
          <a:bodyPr wrap="square" rtlCol="0">
            <a:spAutoFit/>
          </a:bodyPr>
          <a:lstStyle/>
          <a:p>
            <a:pPr algn="ctr"/>
            <a:r>
              <a:rPr lang="en-US" sz="1100">
                <a:solidFill>
                  <a:schemeClr val="bg1"/>
                </a:solidFill>
              </a:rPr>
              <a:t>Optional: Script</a:t>
            </a:r>
          </a:p>
        </p:txBody>
      </p:sp>
      <p:sp>
        <p:nvSpPr>
          <p:cNvPr id="102" name="Right Arrow 10">
            <a:extLst>
              <a:ext uri="{FF2B5EF4-FFF2-40B4-BE49-F238E27FC236}">
                <a16:creationId xmlns:a16="http://schemas.microsoft.com/office/drawing/2014/main" id="{FBF306D7-C4D0-860D-119B-6D70B350681E}"/>
              </a:ext>
            </a:extLst>
          </p:cNvPr>
          <p:cNvSpPr/>
          <p:nvPr/>
        </p:nvSpPr>
        <p:spPr>
          <a:xfrm>
            <a:off x="3455714" y="5622019"/>
            <a:ext cx="494682"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Right Arrow 8">
            <a:extLst>
              <a:ext uri="{FF2B5EF4-FFF2-40B4-BE49-F238E27FC236}">
                <a16:creationId xmlns:a16="http://schemas.microsoft.com/office/drawing/2014/main" id="{A94DB812-1378-16FD-6EDD-166063CF3883}"/>
              </a:ext>
            </a:extLst>
          </p:cNvPr>
          <p:cNvSpPr/>
          <p:nvPr/>
        </p:nvSpPr>
        <p:spPr>
          <a:xfrm>
            <a:off x="5236269" y="5631747"/>
            <a:ext cx="1373478"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4" name="Right Arrow 8">
            <a:extLst>
              <a:ext uri="{FF2B5EF4-FFF2-40B4-BE49-F238E27FC236}">
                <a16:creationId xmlns:a16="http://schemas.microsoft.com/office/drawing/2014/main" id="{CEB9BD0F-0DC3-630F-C92F-9537B1DE9E69}"/>
              </a:ext>
            </a:extLst>
          </p:cNvPr>
          <p:cNvSpPr/>
          <p:nvPr/>
        </p:nvSpPr>
        <p:spPr>
          <a:xfrm>
            <a:off x="8943375" y="5638367"/>
            <a:ext cx="286464" cy="1828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Arrow: Right 104">
            <a:extLst>
              <a:ext uri="{FF2B5EF4-FFF2-40B4-BE49-F238E27FC236}">
                <a16:creationId xmlns:a16="http://schemas.microsoft.com/office/drawing/2014/main" id="{6FF0CF68-077C-170B-8EA2-27A44122EFAE}"/>
              </a:ext>
            </a:extLst>
          </p:cNvPr>
          <p:cNvSpPr/>
          <p:nvPr/>
        </p:nvSpPr>
        <p:spPr>
          <a:xfrm>
            <a:off x="6609746" y="5998149"/>
            <a:ext cx="4890463" cy="33255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Coding Challenge or Sample Problem Issued in Advance</a:t>
            </a:r>
          </a:p>
        </p:txBody>
      </p:sp>
      <p:sp>
        <p:nvSpPr>
          <p:cNvPr id="106" name="TextBox 105">
            <a:extLst>
              <a:ext uri="{FF2B5EF4-FFF2-40B4-BE49-F238E27FC236}">
                <a16:creationId xmlns:a16="http://schemas.microsoft.com/office/drawing/2014/main" id="{BBBA69BD-8DF2-489E-C010-BD26D79CA344}"/>
              </a:ext>
            </a:extLst>
          </p:cNvPr>
          <p:cNvSpPr txBox="1"/>
          <p:nvPr/>
        </p:nvSpPr>
        <p:spPr>
          <a:xfrm>
            <a:off x="3515288" y="6218199"/>
            <a:ext cx="3441962" cy="523220"/>
          </a:xfrm>
          <a:prstGeom prst="rect">
            <a:avLst/>
          </a:prstGeom>
          <a:noFill/>
        </p:spPr>
        <p:txBody>
          <a:bodyPr wrap="square">
            <a:spAutoFit/>
          </a:bodyPr>
          <a:lstStyle/>
          <a:p>
            <a:r>
              <a:rPr lang="en-US" sz="1400" i="1" dirty="0">
                <a:solidFill>
                  <a:schemeClr val="tx2"/>
                </a:solidFill>
              </a:rPr>
              <a:t>Take the </a:t>
            </a:r>
            <a:r>
              <a:rPr lang="en-US" sz="1400" b="1" i="1" dirty="0">
                <a:solidFill>
                  <a:schemeClr val="tx2"/>
                </a:solidFill>
              </a:rPr>
              <a:t>How to Develop and Coach Winning Oral Proposals </a:t>
            </a:r>
            <a:r>
              <a:rPr lang="en-US" sz="1400" i="1" dirty="0">
                <a:solidFill>
                  <a:schemeClr val="tx2"/>
                </a:solidFill>
              </a:rPr>
              <a:t>on-demand course</a:t>
            </a:r>
            <a:endParaRPr lang="en-US" sz="1400" dirty="0"/>
          </a:p>
        </p:txBody>
      </p:sp>
    </p:spTree>
    <p:extLst>
      <p:ext uri="{BB962C8B-B14F-4D97-AF65-F5344CB8AC3E}">
        <p14:creationId xmlns:p14="http://schemas.microsoft.com/office/powerpoint/2010/main" val="2349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ppt_x</p:attrName>
                                        </p:attrNameLst>
                                      </p:cBhvr>
                                      <p:tavLst>
                                        <p:tav tm="0">
                                          <p:val>
                                            <p:strVal val="#ppt_x"/>
                                          </p:val>
                                        </p:tav>
                                        <p:tav tm="100000">
                                          <p:val>
                                            <p:strVal val="#ppt_x"/>
                                          </p:val>
                                        </p:tav>
                                      </p:tavLst>
                                    </p:anim>
                                    <p:anim calcmode="lin" valueType="num">
                                      <p:cBhvr>
                                        <p:cTn id="29" dur="1000" fill="hold"/>
                                        <p:tgtEl>
                                          <p:spTgt spid="5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anim calcmode="lin" valueType="num">
                                      <p:cBhvr>
                                        <p:cTn id="33" dur="1000" fill="hold"/>
                                        <p:tgtEl>
                                          <p:spTgt spid="53"/>
                                        </p:tgtEl>
                                        <p:attrNameLst>
                                          <p:attrName>ppt_x</p:attrName>
                                        </p:attrNameLst>
                                      </p:cBhvr>
                                      <p:tavLst>
                                        <p:tav tm="0">
                                          <p:val>
                                            <p:strVal val="#ppt_x"/>
                                          </p:val>
                                        </p:tav>
                                        <p:tav tm="100000">
                                          <p:val>
                                            <p:strVal val="#ppt_x"/>
                                          </p:val>
                                        </p:tav>
                                      </p:tavLst>
                                    </p:anim>
                                    <p:anim calcmode="lin" valueType="num">
                                      <p:cBhvr>
                                        <p:cTn id="34" dur="1000" fill="hold"/>
                                        <p:tgtEl>
                                          <p:spTgt spid="5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000"/>
                                        <p:tgtEl>
                                          <p:spTgt spid="64"/>
                                        </p:tgtEl>
                                      </p:cBhvr>
                                    </p:animEffect>
                                    <p:anim calcmode="lin" valueType="num">
                                      <p:cBhvr>
                                        <p:cTn id="43" dur="1000" fill="hold"/>
                                        <p:tgtEl>
                                          <p:spTgt spid="64"/>
                                        </p:tgtEl>
                                        <p:attrNameLst>
                                          <p:attrName>ppt_x</p:attrName>
                                        </p:attrNameLst>
                                      </p:cBhvr>
                                      <p:tavLst>
                                        <p:tav tm="0">
                                          <p:val>
                                            <p:strVal val="#ppt_x"/>
                                          </p:val>
                                        </p:tav>
                                        <p:tav tm="100000">
                                          <p:val>
                                            <p:strVal val="#ppt_x"/>
                                          </p:val>
                                        </p:tav>
                                      </p:tavLst>
                                    </p:anim>
                                    <p:anim calcmode="lin" valueType="num">
                                      <p:cBhvr>
                                        <p:cTn id="44" dur="1000" fill="hold"/>
                                        <p:tgtEl>
                                          <p:spTgt spid="6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1000"/>
                                        <p:tgtEl>
                                          <p:spTgt spid="92"/>
                                        </p:tgtEl>
                                      </p:cBhvr>
                                    </p:animEffect>
                                    <p:anim calcmode="lin" valueType="num">
                                      <p:cBhvr>
                                        <p:cTn id="48" dur="1000" fill="hold"/>
                                        <p:tgtEl>
                                          <p:spTgt spid="92"/>
                                        </p:tgtEl>
                                        <p:attrNameLst>
                                          <p:attrName>ppt_x</p:attrName>
                                        </p:attrNameLst>
                                      </p:cBhvr>
                                      <p:tavLst>
                                        <p:tav tm="0">
                                          <p:val>
                                            <p:strVal val="#ppt_x"/>
                                          </p:val>
                                        </p:tav>
                                        <p:tav tm="100000">
                                          <p:val>
                                            <p:strVal val="#ppt_x"/>
                                          </p:val>
                                        </p:tav>
                                      </p:tavLst>
                                    </p:anim>
                                    <p:anim calcmode="lin" valueType="num">
                                      <p:cBhvr>
                                        <p:cTn id="4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1000"/>
                                        <p:tgtEl>
                                          <p:spTgt spid="43"/>
                                        </p:tgtEl>
                                      </p:cBhvr>
                                    </p:animEffect>
                                    <p:anim calcmode="lin" valueType="num">
                                      <p:cBhvr>
                                        <p:cTn id="55" dur="1000" fill="hold"/>
                                        <p:tgtEl>
                                          <p:spTgt spid="43"/>
                                        </p:tgtEl>
                                        <p:attrNameLst>
                                          <p:attrName>ppt_x</p:attrName>
                                        </p:attrNameLst>
                                      </p:cBhvr>
                                      <p:tavLst>
                                        <p:tav tm="0">
                                          <p:val>
                                            <p:strVal val="#ppt_x"/>
                                          </p:val>
                                        </p:tav>
                                        <p:tav tm="100000">
                                          <p:val>
                                            <p:strVal val="#ppt_x"/>
                                          </p:val>
                                        </p:tav>
                                      </p:tavLst>
                                    </p:anim>
                                    <p:anim calcmode="lin" valueType="num">
                                      <p:cBhvr>
                                        <p:cTn id="56" dur="1000" fill="hold"/>
                                        <p:tgtEl>
                                          <p:spTgt spid="4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1000"/>
                                        <p:tgtEl>
                                          <p:spTgt spid="44"/>
                                        </p:tgtEl>
                                      </p:cBhvr>
                                    </p:animEffect>
                                    <p:anim calcmode="lin" valueType="num">
                                      <p:cBhvr>
                                        <p:cTn id="60" dur="1000" fill="hold"/>
                                        <p:tgtEl>
                                          <p:spTgt spid="44"/>
                                        </p:tgtEl>
                                        <p:attrNameLst>
                                          <p:attrName>ppt_x</p:attrName>
                                        </p:attrNameLst>
                                      </p:cBhvr>
                                      <p:tavLst>
                                        <p:tav tm="0">
                                          <p:val>
                                            <p:strVal val="#ppt_x"/>
                                          </p:val>
                                        </p:tav>
                                        <p:tav tm="100000">
                                          <p:val>
                                            <p:strVal val="#ppt_x"/>
                                          </p:val>
                                        </p:tav>
                                      </p:tavLst>
                                    </p:anim>
                                    <p:anim calcmode="lin" valueType="num">
                                      <p:cBhvr>
                                        <p:cTn id="61" dur="1000" fill="hold"/>
                                        <p:tgtEl>
                                          <p:spTgt spid="4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1000"/>
                                        <p:tgtEl>
                                          <p:spTgt spid="45"/>
                                        </p:tgtEl>
                                      </p:cBhvr>
                                    </p:animEffect>
                                    <p:anim calcmode="lin" valueType="num">
                                      <p:cBhvr>
                                        <p:cTn id="65" dur="1000" fill="hold"/>
                                        <p:tgtEl>
                                          <p:spTgt spid="45"/>
                                        </p:tgtEl>
                                        <p:attrNameLst>
                                          <p:attrName>ppt_x</p:attrName>
                                        </p:attrNameLst>
                                      </p:cBhvr>
                                      <p:tavLst>
                                        <p:tav tm="0">
                                          <p:val>
                                            <p:strVal val="#ppt_x"/>
                                          </p:val>
                                        </p:tav>
                                        <p:tav tm="100000">
                                          <p:val>
                                            <p:strVal val="#ppt_x"/>
                                          </p:val>
                                        </p:tav>
                                      </p:tavLst>
                                    </p:anim>
                                    <p:anim calcmode="lin" valueType="num">
                                      <p:cBhvr>
                                        <p:cTn id="66" dur="1000" fill="hold"/>
                                        <p:tgtEl>
                                          <p:spTgt spid="4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1000"/>
                                        <p:tgtEl>
                                          <p:spTgt spid="49"/>
                                        </p:tgtEl>
                                      </p:cBhvr>
                                    </p:animEffect>
                                    <p:anim calcmode="lin" valueType="num">
                                      <p:cBhvr>
                                        <p:cTn id="75" dur="1000" fill="hold"/>
                                        <p:tgtEl>
                                          <p:spTgt spid="49"/>
                                        </p:tgtEl>
                                        <p:attrNameLst>
                                          <p:attrName>ppt_x</p:attrName>
                                        </p:attrNameLst>
                                      </p:cBhvr>
                                      <p:tavLst>
                                        <p:tav tm="0">
                                          <p:val>
                                            <p:strVal val="#ppt_x"/>
                                          </p:val>
                                        </p:tav>
                                        <p:tav tm="100000">
                                          <p:val>
                                            <p:strVal val="#ppt_x"/>
                                          </p:val>
                                        </p:tav>
                                      </p:tavLst>
                                    </p:anim>
                                    <p:anim calcmode="lin" valueType="num">
                                      <p:cBhvr>
                                        <p:cTn id="76" dur="1000" fill="hold"/>
                                        <p:tgtEl>
                                          <p:spTgt spid="4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1000"/>
                                        <p:tgtEl>
                                          <p:spTgt spid="55"/>
                                        </p:tgtEl>
                                      </p:cBhvr>
                                    </p:animEffect>
                                    <p:anim calcmode="lin" valueType="num">
                                      <p:cBhvr>
                                        <p:cTn id="80" dur="1000" fill="hold"/>
                                        <p:tgtEl>
                                          <p:spTgt spid="55"/>
                                        </p:tgtEl>
                                        <p:attrNameLst>
                                          <p:attrName>ppt_x</p:attrName>
                                        </p:attrNameLst>
                                      </p:cBhvr>
                                      <p:tavLst>
                                        <p:tav tm="0">
                                          <p:val>
                                            <p:strVal val="#ppt_x"/>
                                          </p:val>
                                        </p:tav>
                                        <p:tav tm="100000">
                                          <p:val>
                                            <p:strVal val="#ppt_x"/>
                                          </p:val>
                                        </p:tav>
                                      </p:tavLst>
                                    </p:anim>
                                    <p:anim calcmode="lin" valueType="num">
                                      <p:cBhvr>
                                        <p:cTn id="81" dur="1000" fill="hold"/>
                                        <p:tgtEl>
                                          <p:spTgt spid="5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fade">
                                      <p:cBhvr>
                                        <p:cTn id="84" dur="1000"/>
                                        <p:tgtEl>
                                          <p:spTgt spid="56"/>
                                        </p:tgtEl>
                                      </p:cBhvr>
                                    </p:animEffect>
                                    <p:anim calcmode="lin" valueType="num">
                                      <p:cBhvr>
                                        <p:cTn id="85" dur="1000" fill="hold"/>
                                        <p:tgtEl>
                                          <p:spTgt spid="56"/>
                                        </p:tgtEl>
                                        <p:attrNameLst>
                                          <p:attrName>ppt_x</p:attrName>
                                        </p:attrNameLst>
                                      </p:cBhvr>
                                      <p:tavLst>
                                        <p:tav tm="0">
                                          <p:val>
                                            <p:strVal val="#ppt_x"/>
                                          </p:val>
                                        </p:tav>
                                        <p:tav tm="100000">
                                          <p:val>
                                            <p:strVal val="#ppt_x"/>
                                          </p:val>
                                        </p:tav>
                                      </p:tavLst>
                                    </p:anim>
                                    <p:anim calcmode="lin" valueType="num">
                                      <p:cBhvr>
                                        <p:cTn id="86" dur="1000" fill="hold"/>
                                        <p:tgtEl>
                                          <p:spTgt spid="56"/>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1000"/>
                                        <p:tgtEl>
                                          <p:spTgt spid="57"/>
                                        </p:tgtEl>
                                      </p:cBhvr>
                                    </p:animEffect>
                                    <p:anim calcmode="lin" valueType="num">
                                      <p:cBhvr>
                                        <p:cTn id="90" dur="1000" fill="hold"/>
                                        <p:tgtEl>
                                          <p:spTgt spid="57"/>
                                        </p:tgtEl>
                                        <p:attrNameLst>
                                          <p:attrName>ppt_x</p:attrName>
                                        </p:attrNameLst>
                                      </p:cBhvr>
                                      <p:tavLst>
                                        <p:tav tm="0">
                                          <p:val>
                                            <p:strVal val="#ppt_x"/>
                                          </p:val>
                                        </p:tav>
                                        <p:tav tm="100000">
                                          <p:val>
                                            <p:strVal val="#ppt_x"/>
                                          </p:val>
                                        </p:tav>
                                      </p:tavLst>
                                    </p:anim>
                                    <p:anim calcmode="lin" valueType="num">
                                      <p:cBhvr>
                                        <p:cTn id="91" dur="1000" fill="hold"/>
                                        <p:tgtEl>
                                          <p:spTgt spid="57"/>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fade">
                                      <p:cBhvr>
                                        <p:cTn id="99" dur="1000"/>
                                        <p:tgtEl>
                                          <p:spTgt spid="59"/>
                                        </p:tgtEl>
                                      </p:cBhvr>
                                    </p:animEffect>
                                    <p:anim calcmode="lin" valueType="num">
                                      <p:cBhvr>
                                        <p:cTn id="100" dur="1000" fill="hold"/>
                                        <p:tgtEl>
                                          <p:spTgt spid="59"/>
                                        </p:tgtEl>
                                        <p:attrNameLst>
                                          <p:attrName>ppt_x</p:attrName>
                                        </p:attrNameLst>
                                      </p:cBhvr>
                                      <p:tavLst>
                                        <p:tav tm="0">
                                          <p:val>
                                            <p:strVal val="#ppt_x"/>
                                          </p:val>
                                        </p:tav>
                                        <p:tav tm="100000">
                                          <p:val>
                                            <p:strVal val="#ppt_x"/>
                                          </p:val>
                                        </p:tav>
                                      </p:tavLst>
                                    </p:anim>
                                    <p:anim calcmode="lin" valueType="num">
                                      <p:cBhvr>
                                        <p:cTn id="101" dur="1000" fill="hold"/>
                                        <p:tgtEl>
                                          <p:spTgt spid="59"/>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fade">
                                      <p:cBhvr>
                                        <p:cTn id="104" dur="1000"/>
                                        <p:tgtEl>
                                          <p:spTgt spid="65"/>
                                        </p:tgtEl>
                                      </p:cBhvr>
                                    </p:animEffect>
                                    <p:anim calcmode="lin" valueType="num">
                                      <p:cBhvr>
                                        <p:cTn id="105" dur="1000" fill="hold"/>
                                        <p:tgtEl>
                                          <p:spTgt spid="65"/>
                                        </p:tgtEl>
                                        <p:attrNameLst>
                                          <p:attrName>ppt_x</p:attrName>
                                        </p:attrNameLst>
                                      </p:cBhvr>
                                      <p:tavLst>
                                        <p:tav tm="0">
                                          <p:val>
                                            <p:strVal val="#ppt_x"/>
                                          </p:val>
                                        </p:tav>
                                        <p:tav tm="100000">
                                          <p:val>
                                            <p:strVal val="#ppt_x"/>
                                          </p:val>
                                        </p:tav>
                                      </p:tavLst>
                                    </p:anim>
                                    <p:anim calcmode="lin" valueType="num">
                                      <p:cBhvr>
                                        <p:cTn id="106" dur="1000" fill="hold"/>
                                        <p:tgtEl>
                                          <p:spTgt spid="65"/>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fade">
                                      <p:cBhvr>
                                        <p:cTn id="109" dur="1000"/>
                                        <p:tgtEl>
                                          <p:spTgt spid="66"/>
                                        </p:tgtEl>
                                      </p:cBhvr>
                                    </p:animEffect>
                                    <p:anim calcmode="lin" valueType="num">
                                      <p:cBhvr>
                                        <p:cTn id="110" dur="1000" fill="hold"/>
                                        <p:tgtEl>
                                          <p:spTgt spid="66"/>
                                        </p:tgtEl>
                                        <p:attrNameLst>
                                          <p:attrName>ppt_x</p:attrName>
                                        </p:attrNameLst>
                                      </p:cBhvr>
                                      <p:tavLst>
                                        <p:tav tm="0">
                                          <p:val>
                                            <p:strVal val="#ppt_x"/>
                                          </p:val>
                                        </p:tav>
                                        <p:tav tm="100000">
                                          <p:val>
                                            <p:strVal val="#ppt_x"/>
                                          </p:val>
                                        </p:tav>
                                      </p:tavLst>
                                    </p:anim>
                                    <p:anim calcmode="lin" valueType="num">
                                      <p:cBhvr>
                                        <p:cTn id="111" dur="1000" fill="hold"/>
                                        <p:tgtEl>
                                          <p:spTgt spid="66"/>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fade">
                                      <p:cBhvr>
                                        <p:cTn id="114" dur="1000"/>
                                        <p:tgtEl>
                                          <p:spTgt spid="93"/>
                                        </p:tgtEl>
                                      </p:cBhvr>
                                    </p:animEffect>
                                    <p:anim calcmode="lin" valueType="num">
                                      <p:cBhvr>
                                        <p:cTn id="115" dur="1000" fill="hold"/>
                                        <p:tgtEl>
                                          <p:spTgt spid="93"/>
                                        </p:tgtEl>
                                        <p:attrNameLst>
                                          <p:attrName>ppt_x</p:attrName>
                                        </p:attrNameLst>
                                      </p:cBhvr>
                                      <p:tavLst>
                                        <p:tav tm="0">
                                          <p:val>
                                            <p:strVal val="#ppt_x"/>
                                          </p:val>
                                        </p:tav>
                                        <p:tav tm="100000">
                                          <p:val>
                                            <p:strVal val="#ppt_x"/>
                                          </p:val>
                                        </p:tav>
                                      </p:tavLst>
                                    </p:anim>
                                    <p:anim calcmode="lin" valueType="num">
                                      <p:cBhvr>
                                        <p:cTn id="116"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fade">
                                      <p:cBhvr>
                                        <p:cTn id="121" dur="1000"/>
                                        <p:tgtEl>
                                          <p:spTgt spid="3"/>
                                        </p:tgtEl>
                                      </p:cBhvr>
                                    </p:animEffect>
                                    <p:anim calcmode="lin" valueType="num">
                                      <p:cBhvr>
                                        <p:cTn id="122" dur="1000" fill="hold"/>
                                        <p:tgtEl>
                                          <p:spTgt spid="3"/>
                                        </p:tgtEl>
                                        <p:attrNameLst>
                                          <p:attrName>ppt_x</p:attrName>
                                        </p:attrNameLst>
                                      </p:cBhvr>
                                      <p:tavLst>
                                        <p:tav tm="0">
                                          <p:val>
                                            <p:strVal val="#ppt_x"/>
                                          </p:val>
                                        </p:tav>
                                        <p:tav tm="100000">
                                          <p:val>
                                            <p:strVal val="#ppt_x"/>
                                          </p:val>
                                        </p:tav>
                                      </p:tavLst>
                                    </p:anim>
                                    <p:anim calcmode="lin" valueType="num">
                                      <p:cBhvr>
                                        <p:cTn id="123" dur="1000" fill="hold"/>
                                        <p:tgtEl>
                                          <p:spTgt spid="3"/>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1000"/>
                                        <p:tgtEl>
                                          <p:spTgt spid="4"/>
                                        </p:tgtEl>
                                      </p:cBhvr>
                                    </p:animEffect>
                                    <p:anim calcmode="lin" valueType="num">
                                      <p:cBhvr>
                                        <p:cTn id="127" dur="1000" fill="hold"/>
                                        <p:tgtEl>
                                          <p:spTgt spid="4"/>
                                        </p:tgtEl>
                                        <p:attrNameLst>
                                          <p:attrName>ppt_x</p:attrName>
                                        </p:attrNameLst>
                                      </p:cBhvr>
                                      <p:tavLst>
                                        <p:tav tm="0">
                                          <p:val>
                                            <p:strVal val="#ppt_x"/>
                                          </p:val>
                                        </p:tav>
                                        <p:tav tm="100000">
                                          <p:val>
                                            <p:strVal val="#ppt_x"/>
                                          </p:val>
                                        </p:tav>
                                      </p:tavLst>
                                    </p:anim>
                                    <p:anim calcmode="lin" valueType="num">
                                      <p:cBhvr>
                                        <p:cTn id="128" dur="1000" fill="hold"/>
                                        <p:tgtEl>
                                          <p:spTgt spid="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fade">
                                      <p:cBhvr>
                                        <p:cTn id="131" dur="1000"/>
                                        <p:tgtEl>
                                          <p:spTgt spid="42"/>
                                        </p:tgtEl>
                                      </p:cBhvr>
                                    </p:animEffect>
                                    <p:anim calcmode="lin" valueType="num">
                                      <p:cBhvr>
                                        <p:cTn id="132" dur="1000" fill="hold"/>
                                        <p:tgtEl>
                                          <p:spTgt spid="42"/>
                                        </p:tgtEl>
                                        <p:attrNameLst>
                                          <p:attrName>ppt_x</p:attrName>
                                        </p:attrNameLst>
                                      </p:cBhvr>
                                      <p:tavLst>
                                        <p:tav tm="0">
                                          <p:val>
                                            <p:strVal val="#ppt_x"/>
                                          </p:val>
                                        </p:tav>
                                        <p:tav tm="100000">
                                          <p:val>
                                            <p:strVal val="#ppt_x"/>
                                          </p:val>
                                        </p:tav>
                                      </p:tavLst>
                                    </p:anim>
                                    <p:anim calcmode="lin" valueType="num">
                                      <p:cBhvr>
                                        <p:cTn id="133" dur="1000" fill="hold"/>
                                        <p:tgtEl>
                                          <p:spTgt spid="42"/>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animEffect transition="in" filter="fade">
                                      <p:cBhvr>
                                        <p:cTn id="136" dur="1000"/>
                                        <p:tgtEl>
                                          <p:spTgt spid="60"/>
                                        </p:tgtEl>
                                      </p:cBhvr>
                                    </p:animEffect>
                                    <p:anim calcmode="lin" valueType="num">
                                      <p:cBhvr>
                                        <p:cTn id="137" dur="1000" fill="hold"/>
                                        <p:tgtEl>
                                          <p:spTgt spid="60"/>
                                        </p:tgtEl>
                                        <p:attrNameLst>
                                          <p:attrName>ppt_x</p:attrName>
                                        </p:attrNameLst>
                                      </p:cBhvr>
                                      <p:tavLst>
                                        <p:tav tm="0">
                                          <p:val>
                                            <p:strVal val="#ppt_x"/>
                                          </p:val>
                                        </p:tav>
                                        <p:tav tm="100000">
                                          <p:val>
                                            <p:strVal val="#ppt_x"/>
                                          </p:val>
                                        </p:tav>
                                      </p:tavLst>
                                    </p:anim>
                                    <p:anim calcmode="lin" valueType="num">
                                      <p:cBhvr>
                                        <p:cTn id="138" dur="1000" fill="hold"/>
                                        <p:tgtEl>
                                          <p:spTgt spid="60"/>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fade">
                                      <p:cBhvr>
                                        <p:cTn id="141" dur="1000"/>
                                        <p:tgtEl>
                                          <p:spTgt spid="61"/>
                                        </p:tgtEl>
                                      </p:cBhvr>
                                    </p:animEffect>
                                    <p:anim calcmode="lin" valueType="num">
                                      <p:cBhvr>
                                        <p:cTn id="142" dur="1000" fill="hold"/>
                                        <p:tgtEl>
                                          <p:spTgt spid="61"/>
                                        </p:tgtEl>
                                        <p:attrNameLst>
                                          <p:attrName>ppt_x</p:attrName>
                                        </p:attrNameLst>
                                      </p:cBhvr>
                                      <p:tavLst>
                                        <p:tav tm="0">
                                          <p:val>
                                            <p:strVal val="#ppt_x"/>
                                          </p:val>
                                        </p:tav>
                                        <p:tav tm="100000">
                                          <p:val>
                                            <p:strVal val="#ppt_x"/>
                                          </p:val>
                                        </p:tav>
                                      </p:tavLst>
                                    </p:anim>
                                    <p:anim calcmode="lin" valueType="num">
                                      <p:cBhvr>
                                        <p:cTn id="143" dur="1000" fill="hold"/>
                                        <p:tgtEl>
                                          <p:spTgt spid="61"/>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62"/>
                                        </p:tgtEl>
                                        <p:attrNameLst>
                                          <p:attrName>style.visibility</p:attrName>
                                        </p:attrNameLst>
                                      </p:cBhvr>
                                      <p:to>
                                        <p:strVal val="visible"/>
                                      </p:to>
                                    </p:set>
                                    <p:animEffect transition="in" filter="fade">
                                      <p:cBhvr>
                                        <p:cTn id="146" dur="1000"/>
                                        <p:tgtEl>
                                          <p:spTgt spid="62"/>
                                        </p:tgtEl>
                                      </p:cBhvr>
                                    </p:animEffect>
                                    <p:anim calcmode="lin" valueType="num">
                                      <p:cBhvr>
                                        <p:cTn id="147" dur="1000" fill="hold"/>
                                        <p:tgtEl>
                                          <p:spTgt spid="62"/>
                                        </p:tgtEl>
                                        <p:attrNameLst>
                                          <p:attrName>ppt_x</p:attrName>
                                        </p:attrNameLst>
                                      </p:cBhvr>
                                      <p:tavLst>
                                        <p:tav tm="0">
                                          <p:val>
                                            <p:strVal val="#ppt_x"/>
                                          </p:val>
                                        </p:tav>
                                        <p:tav tm="100000">
                                          <p:val>
                                            <p:strVal val="#ppt_x"/>
                                          </p:val>
                                        </p:tav>
                                      </p:tavLst>
                                    </p:anim>
                                    <p:anim calcmode="lin" valueType="num">
                                      <p:cBhvr>
                                        <p:cTn id="148" dur="1000" fill="hold"/>
                                        <p:tgtEl>
                                          <p:spTgt spid="62"/>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fade">
                                      <p:cBhvr>
                                        <p:cTn id="151" dur="1000"/>
                                        <p:tgtEl>
                                          <p:spTgt spid="63"/>
                                        </p:tgtEl>
                                      </p:cBhvr>
                                    </p:animEffect>
                                    <p:anim calcmode="lin" valueType="num">
                                      <p:cBhvr>
                                        <p:cTn id="152" dur="1000" fill="hold"/>
                                        <p:tgtEl>
                                          <p:spTgt spid="63"/>
                                        </p:tgtEl>
                                        <p:attrNameLst>
                                          <p:attrName>ppt_x</p:attrName>
                                        </p:attrNameLst>
                                      </p:cBhvr>
                                      <p:tavLst>
                                        <p:tav tm="0">
                                          <p:val>
                                            <p:strVal val="#ppt_x"/>
                                          </p:val>
                                        </p:tav>
                                        <p:tav tm="100000">
                                          <p:val>
                                            <p:strVal val="#ppt_x"/>
                                          </p:val>
                                        </p:tav>
                                      </p:tavLst>
                                    </p:anim>
                                    <p:anim calcmode="lin" valueType="num">
                                      <p:cBhvr>
                                        <p:cTn id="153" dur="1000" fill="hold"/>
                                        <p:tgtEl>
                                          <p:spTgt spid="63"/>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fade">
                                      <p:cBhvr>
                                        <p:cTn id="156" dur="1000"/>
                                        <p:tgtEl>
                                          <p:spTgt spid="75"/>
                                        </p:tgtEl>
                                      </p:cBhvr>
                                    </p:animEffect>
                                    <p:anim calcmode="lin" valueType="num">
                                      <p:cBhvr>
                                        <p:cTn id="157" dur="1000" fill="hold"/>
                                        <p:tgtEl>
                                          <p:spTgt spid="75"/>
                                        </p:tgtEl>
                                        <p:attrNameLst>
                                          <p:attrName>ppt_x</p:attrName>
                                        </p:attrNameLst>
                                      </p:cBhvr>
                                      <p:tavLst>
                                        <p:tav tm="0">
                                          <p:val>
                                            <p:strVal val="#ppt_x"/>
                                          </p:val>
                                        </p:tav>
                                        <p:tav tm="100000">
                                          <p:val>
                                            <p:strVal val="#ppt_x"/>
                                          </p:val>
                                        </p:tav>
                                      </p:tavLst>
                                    </p:anim>
                                    <p:anim calcmode="lin" valueType="num">
                                      <p:cBhvr>
                                        <p:cTn id="158" dur="1000" fill="hold"/>
                                        <p:tgtEl>
                                          <p:spTgt spid="75"/>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76"/>
                                        </p:tgtEl>
                                        <p:attrNameLst>
                                          <p:attrName>style.visibility</p:attrName>
                                        </p:attrNameLst>
                                      </p:cBhvr>
                                      <p:to>
                                        <p:strVal val="visible"/>
                                      </p:to>
                                    </p:set>
                                    <p:animEffect transition="in" filter="fade">
                                      <p:cBhvr>
                                        <p:cTn id="161" dur="1000"/>
                                        <p:tgtEl>
                                          <p:spTgt spid="76"/>
                                        </p:tgtEl>
                                      </p:cBhvr>
                                    </p:animEffect>
                                    <p:anim calcmode="lin" valueType="num">
                                      <p:cBhvr>
                                        <p:cTn id="162" dur="1000" fill="hold"/>
                                        <p:tgtEl>
                                          <p:spTgt spid="76"/>
                                        </p:tgtEl>
                                        <p:attrNameLst>
                                          <p:attrName>ppt_x</p:attrName>
                                        </p:attrNameLst>
                                      </p:cBhvr>
                                      <p:tavLst>
                                        <p:tav tm="0">
                                          <p:val>
                                            <p:strVal val="#ppt_x"/>
                                          </p:val>
                                        </p:tav>
                                        <p:tav tm="100000">
                                          <p:val>
                                            <p:strVal val="#ppt_x"/>
                                          </p:val>
                                        </p:tav>
                                      </p:tavLst>
                                    </p:anim>
                                    <p:anim calcmode="lin" valueType="num">
                                      <p:cBhvr>
                                        <p:cTn id="163" dur="1000" fill="hold"/>
                                        <p:tgtEl>
                                          <p:spTgt spid="76"/>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77"/>
                                        </p:tgtEl>
                                        <p:attrNameLst>
                                          <p:attrName>style.visibility</p:attrName>
                                        </p:attrNameLst>
                                      </p:cBhvr>
                                      <p:to>
                                        <p:strVal val="visible"/>
                                      </p:to>
                                    </p:set>
                                    <p:animEffect transition="in" filter="fade">
                                      <p:cBhvr>
                                        <p:cTn id="166" dur="1000"/>
                                        <p:tgtEl>
                                          <p:spTgt spid="77"/>
                                        </p:tgtEl>
                                      </p:cBhvr>
                                    </p:animEffect>
                                    <p:anim calcmode="lin" valueType="num">
                                      <p:cBhvr>
                                        <p:cTn id="167" dur="1000" fill="hold"/>
                                        <p:tgtEl>
                                          <p:spTgt spid="77"/>
                                        </p:tgtEl>
                                        <p:attrNameLst>
                                          <p:attrName>ppt_x</p:attrName>
                                        </p:attrNameLst>
                                      </p:cBhvr>
                                      <p:tavLst>
                                        <p:tav tm="0">
                                          <p:val>
                                            <p:strVal val="#ppt_x"/>
                                          </p:val>
                                        </p:tav>
                                        <p:tav tm="100000">
                                          <p:val>
                                            <p:strVal val="#ppt_x"/>
                                          </p:val>
                                        </p:tav>
                                      </p:tavLst>
                                    </p:anim>
                                    <p:anim calcmode="lin" valueType="num">
                                      <p:cBhvr>
                                        <p:cTn id="168" dur="1000" fill="hold"/>
                                        <p:tgtEl>
                                          <p:spTgt spid="77"/>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78"/>
                                        </p:tgtEl>
                                        <p:attrNameLst>
                                          <p:attrName>style.visibility</p:attrName>
                                        </p:attrNameLst>
                                      </p:cBhvr>
                                      <p:to>
                                        <p:strVal val="visible"/>
                                      </p:to>
                                    </p:set>
                                    <p:animEffect transition="in" filter="fade">
                                      <p:cBhvr>
                                        <p:cTn id="171" dur="1000"/>
                                        <p:tgtEl>
                                          <p:spTgt spid="78"/>
                                        </p:tgtEl>
                                      </p:cBhvr>
                                    </p:animEffect>
                                    <p:anim calcmode="lin" valueType="num">
                                      <p:cBhvr>
                                        <p:cTn id="172" dur="1000" fill="hold"/>
                                        <p:tgtEl>
                                          <p:spTgt spid="78"/>
                                        </p:tgtEl>
                                        <p:attrNameLst>
                                          <p:attrName>ppt_x</p:attrName>
                                        </p:attrNameLst>
                                      </p:cBhvr>
                                      <p:tavLst>
                                        <p:tav tm="0">
                                          <p:val>
                                            <p:strVal val="#ppt_x"/>
                                          </p:val>
                                        </p:tav>
                                        <p:tav tm="100000">
                                          <p:val>
                                            <p:strVal val="#ppt_x"/>
                                          </p:val>
                                        </p:tav>
                                      </p:tavLst>
                                    </p:anim>
                                    <p:anim calcmode="lin" valueType="num">
                                      <p:cBhvr>
                                        <p:cTn id="173" dur="1000" fill="hold"/>
                                        <p:tgtEl>
                                          <p:spTgt spid="78"/>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79"/>
                                        </p:tgtEl>
                                        <p:attrNameLst>
                                          <p:attrName>style.visibility</p:attrName>
                                        </p:attrNameLst>
                                      </p:cBhvr>
                                      <p:to>
                                        <p:strVal val="visible"/>
                                      </p:to>
                                    </p:set>
                                    <p:animEffect transition="in" filter="fade">
                                      <p:cBhvr>
                                        <p:cTn id="176" dur="1000"/>
                                        <p:tgtEl>
                                          <p:spTgt spid="79"/>
                                        </p:tgtEl>
                                      </p:cBhvr>
                                    </p:animEffect>
                                    <p:anim calcmode="lin" valueType="num">
                                      <p:cBhvr>
                                        <p:cTn id="177" dur="1000" fill="hold"/>
                                        <p:tgtEl>
                                          <p:spTgt spid="79"/>
                                        </p:tgtEl>
                                        <p:attrNameLst>
                                          <p:attrName>ppt_x</p:attrName>
                                        </p:attrNameLst>
                                      </p:cBhvr>
                                      <p:tavLst>
                                        <p:tav tm="0">
                                          <p:val>
                                            <p:strVal val="#ppt_x"/>
                                          </p:val>
                                        </p:tav>
                                        <p:tav tm="100000">
                                          <p:val>
                                            <p:strVal val="#ppt_x"/>
                                          </p:val>
                                        </p:tav>
                                      </p:tavLst>
                                    </p:anim>
                                    <p:anim calcmode="lin" valueType="num">
                                      <p:cBhvr>
                                        <p:cTn id="178" dur="1000" fill="hold"/>
                                        <p:tgtEl>
                                          <p:spTgt spid="79"/>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80"/>
                                        </p:tgtEl>
                                        <p:attrNameLst>
                                          <p:attrName>style.visibility</p:attrName>
                                        </p:attrNameLst>
                                      </p:cBhvr>
                                      <p:to>
                                        <p:strVal val="visible"/>
                                      </p:to>
                                    </p:set>
                                    <p:animEffect transition="in" filter="fade">
                                      <p:cBhvr>
                                        <p:cTn id="181" dur="1000"/>
                                        <p:tgtEl>
                                          <p:spTgt spid="80"/>
                                        </p:tgtEl>
                                      </p:cBhvr>
                                    </p:animEffect>
                                    <p:anim calcmode="lin" valueType="num">
                                      <p:cBhvr>
                                        <p:cTn id="182" dur="1000" fill="hold"/>
                                        <p:tgtEl>
                                          <p:spTgt spid="80"/>
                                        </p:tgtEl>
                                        <p:attrNameLst>
                                          <p:attrName>ppt_x</p:attrName>
                                        </p:attrNameLst>
                                      </p:cBhvr>
                                      <p:tavLst>
                                        <p:tav tm="0">
                                          <p:val>
                                            <p:strVal val="#ppt_x"/>
                                          </p:val>
                                        </p:tav>
                                        <p:tav tm="100000">
                                          <p:val>
                                            <p:strVal val="#ppt_x"/>
                                          </p:val>
                                        </p:tav>
                                      </p:tavLst>
                                    </p:anim>
                                    <p:anim calcmode="lin" valueType="num">
                                      <p:cBhvr>
                                        <p:cTn id="183" dur="1000" fill="hold"/>
                                        <p:tgtEl>
                                          <p:spTgt spid="80"/>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81"/>
                                        </p:tgtEl>
                                        <p:attrNameLst>
                                          <p:attrName>style.visibility</p:attrName>
                                        </p:attrNameLst>
                                      </p:cBhvr>
                                      <p:to>
                                        <p:strVal val="visible"/>
                                      </p:to>
                                    </p:set>
                                    <p:animEffect transition="in" filter="fade">
                                      <p:cBhvr>
                                        <p:cTn id="186" dur="1000"/>
                                        <p:tgtEl>
                                          <p:spTgt spid="81"/>
                                        </p:tgtEl>
                                      </p:cBhvr>
                                    </p:animEffect>
                                    <p:anim calcmode="lin" valueType="num">
                                      <p:cBhvr>
                                        <p:cTn id="187" dur="1000" fill="hold"/>
                                        <p:tgtEl>
                                          <p:spTgt spid="81"/>
                                        </p:tgtEl>
                                        <p:attrNameLst>
                                          <p:attrName>ppt_x</p:attrName>
                                        </p:attrNameLst>
                                      </p:cBhvr>
                                      <p:tavLst>
                                        <p:tav tm="0">
                                          <p:val>
                                            <p:strVal val="#ppt_x"/>
                                          </p:val>
                                        </p:tav>
                                        <p:tav tm="100000">
                                          <p:val>
                                            <p:strVal val="#ppt_x"/>
                                          </p:val>
                                        </p:tav>
                                      </p:tavLst>
                                    </p:anim>
                                    <p:anim calcmode="lin" valueType="num">
                                      <p:cBhvr>
                                        <p:cTn id="188" dur="1000" fill="hold"/>
                                        <p:tgtEl>
                                          <p:spTgt spid="81"/>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82"/>
                                        </p:tgtEl>
                                        <p:attrNameLst>
                                          <p:attrName>style.visibility</p:attrName>
                                        </p:attrNameLst>
                                      </p:cBhvr>
                                      <p:to>
                                        <p:strVal val="visible"/>
                                      </p:to>
                                    </p:set>
                                    <p:animEffect transition="in" filter="fade">
                                      <p:cBhvr>
                                        <p:cTn id="191" dur="1000"/>
                                        <p:tgtEl>
                                          <p:spTgt spid="82"/>
                                        </p:tgtEl>
                                      </p:cBhvr>
                                    </p:animEffect>
                                    <p:anim calcmode="lin" valueType="num">
                                      <p:cBhvr>
                                        <p:cTn id="192" dur="1000" fill="hold"/>
                                        <p:tgtEl>
                                          <p:spTgt spid="82"/>
                                        </p:tgtEl>
                                        <p:attrNameLst>
                                          <p:attrName>ppt_x</p:attrName>
                                        </p:attrNameLst>
                                      </p:cBhvr>
                                      <p:tavLst>
                                        <p:tav tm="0">
                                          <p:val>
                                            <p:strVal val="#ppt_x"/>
                                          </p:val>
                                        </p:tav>
                                        <p:tav tm="100000">
                                          <p:val>
                                            <p:strVal val="#ppt_x"/>
                                          </p:val>
                                        </p:tav>
                                      </p:tavLst>
                                    </p:anim>
                                    <p:anim calcmode="lin" valueType="num">
                                      <p:cBhvr>
                                        <p:cTn id="193" dur="1000" fill="hold"/>
                                        <p:tgtEl>
                                          <p:spTgt spid="82"/>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86"/>
                                        </p:tgtEl>
                                        <p:attrNameLst>
                                          <p:attrName>style.visibility</p:attrName>
                                        </p:attrNameLst>
                                      </p:cBhvr>
                                      <p:to>
                                        <p:strVal val="visible"/>
                                      </p:to>
                                    </p:set>
                                    <p:animEffect transition="in" filter="fade">
                                      <p:cBhvr>
                                        <p:cTn id="196" dur="1000"/>
                                        <p:tgtEl>
                                          <p:spTgt spid="86"/>
                                        </p:tgtEl>
                                      </p:cBhvr>
                                    </p:animEffect>
                                    <p:anim calcmode="lin" valueType="num">
                                      <p:cBhvr>
                                        <p:cTn id="197" dur="1000" fill="hold"/>
                                        <p:tgtEl>
                                          <p:spTgt spid="86"/>
                                        </p:tgtEl>
                                        <p:attrNameLst>
                                          <p:attrName>ppt_x</p:attrName>
                                        </p:attrNameLst>
                                      </p:cBhvr>
                                      <p:tavLst>
                                        <p:tav tm="0">
                                          <p:val>
                                            <p:strVal val="#ppt_x"/>
                                          </p:val>
                                        </p:tav>
                                        <p:tav tm="100000">
                                          <p:val>
                                            <p:strVal val="#ppt_x"/>
                                          </p:val>
                                        </p:tav>
                                      </p:tavLst>
                                    </p:anim>
                                    <p:anim calcmode="lin" valueType="num">
                                      <p:cBhvr>
                                        <p:cTn id="198" dur="1000" fill="hold"/>
                                        <p:tgtEl>
                                          <p:spTgt spid="86"/>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87"/>
                                        </p:tgtEl>
                                        <p:attrNameLst>
                                          <p:attrName>style.visibility</p:attrName>
                                        </p:attrNameLst>
                                      </p:cBhvr>
                                      <p:to>
                                        <p:strVal val="visible"/>
                                      </p:to>
                                    </p:set>
                                    <p:animEffect transition="in" filter="fade">
                                      <p:cBhvr>
                                        <p:cTn id="201" dur="1000"/>
                                        <p:tgtEl>
                                          <p:spTgt spid="87"/>
                                        </p:tgtEl>
                                      </p:cBhvr>
                                    </p:animEffect>
                                    <p:anim calcmode="lin" valueType="num">
                                      <p:cBhvr>
                                        <p:cTn id="202" dur="1000" fill="hold"/>
                                        <p:tgtEl>
                                          <p:spTgt spid="87"/>
                                        </p:tgtEl>
                                        <p:attrNameLst>
                                          <p:attrName>ppt_x</p:attrName>
                                        </p:attrNameLst>
                                      </p:cBhvr>
                                      <p:tavLst>
                                        <p:tav tm="0">
                                          <p:val>
                                            <p:strVal val="#ppt_x"/>
                                          </p:val>
                                        </p:tav>
                                        <p:tav tm="100000">
                                          <p:val>
                                            <p:strVal val="#ppt_x"/>
                                          </p:val>
                                        </p:tav>
                                      </p:tavLst>
                                    </p:anim>
                                    <p:anim calcmode="lin" valueType="num">
                                      <p:cBhvr>
                                        <p:cTn id="203" dur="1000" fill="hold"/>
                                        <p:tgtEl>
                                          <p:spTgt spid="87"/>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88"/>
                                        </p:tgtEl>
                                        <p:attrNameLst>
                                          <p:attrName>style.visibility</p:attrName>
                                        </p:attrNameLst>
                                      </p:cBhvr>
                                      <p:to>
                                        <p:strVal val="visible"/>
                                      </p:to>
                                    </p:set>
                                    <p:animEffect transition="in" filter="fade">
                                      <p:cBhvr>
                                        <p:cTn id="206" dur="1000"/>
                                        <p:tgtEl>
                                          <p:spTgt spid="88"/>
                                        </p:tgtEl>
                                      </p:cBhvr>
                                    </p:animEffect>
                                    <p:anim calcmode="lin" valueType="num">
                                      <p:cBhvr>
                                        <p:cTn id="207" dur="1000" fill="hold"/>
                                        <p:tgtEl>
                                          <p:spTgt spid="88"/>
                                        </p:tgtEl>
                                        <p:attrNameLst>
                                          <p:attrName>ppt_x</p:attrName>
                                        </p:attrNameLst>
                                      </p:cBhvr>
                                      <p:tavLst>
                                        <p:tav tm="0">
                                          <p:val>
                                            <p:strVal val="#ppt_x"/>
                                          </p:val>
                                        </p:tav>
                                        <p:tav tm="100000">
                                          <p:val>
                                            <p:strVal val="#ppt_x"/>
                                          </p:val>
                                        </p:tav>
                                      </p:tavLst>
                                    </p:anim>
                                    <p:anim calcmode="lin" valueType="num">
                                      <p:cBhvr>
                                        <p:cTn id="208" dur="1000" fill="hold"/>
                                        <p:tgtEl>
                                          <p:spTgt spid="88"/>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89"/>
                                        </p:tgtEl>
                                        <p:attrNameLst>
                                          <p:attrName>style.visibility</p:attrName>
                                        </p:attrNameLst>
                                      </p:cBhvr>
                                      <p:to>
                                        <p:strVal val="visible"/>
                                      </p:to>
                                    </p:set>
                                    <p:animEffect transition="in" filter="fade">
                                      <p:cBhvr>
                                        <p:cTn id="211" dur="1000"/>
                                        <p:tgtEl>
                                          <p:spTgt spid="89"/>
                                        </p:tgtEl>
                                      </p:cBhvr>
                                    </p:animEffect>
                                    <p:anim calcmode="lin" valueType="num">
                                      <p:cBhvr>
                                        <p:cTn id="212" dur="1000" fill="hold"/>
                                        <p:tgtEl>
                                          <p:spTgt spid="89"/>
                                        </p:tgtEl>
                                        <p:attrNameLst>
                                          <p:attrName>ppt_x</p:attrName>
                                        </p:attrNameLst>
                                      </p:cBhvr>
                                      <p:tavLst>
                                        <p:tav tm="0">
                                          <p:val>
                                            <p:strVal val="#ppt_x"/>
                                          </p:val>
                                        </p:tav>
                                        <p:tav tm="100000">
                                          <p:val>
                                            <p:strVal val="#ppt_x"/>
                                          </p:val>
                                        </p:tav>
                                      </p:tavLst>
                                    </p:anim>
                                    <p:anim calcmode="lin" valueType="num">
                                      <p:cBhvr>
                                        <p:cTn id="213" dur="1000" fill="hold"/>
                                        <p:tgtEl>
                                          <p:spTgt spid="89"/>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94"/>
                                        </p:tgtEl>
                                        <p:attrNameLst>
                                          <p:attrName>style.visibility</p:attrName>
                                        </p:attrNameLst>
                                      </p:cBhvr>
                                      <p:to>
                                        <p:strVal val="visible"/>
                                      </p:to>
                                    </p:set>
                                    <p:animEffect transition="in" filter="fade">
                                      <p:cBhvr>
                                        <p:cTn id="216" dur="1000"/>
                                        <p:tgtEl>
                                          <p:spTgt spid="94"/>
                                        </p:tgtEl>
                                      </p:cBhvr>
                                    </p:animEffect>
                                    <p:anim calcmode="lin" valueType="num">
                                      <p:cBhvr>
                                        <p:cTn id="217" dur="1000" fill="hold"/>
                                        <p:tgtEl>
                                          <p:spTgt spid="94"/>
                                        </p:tgtEl>
                                        <p:attrNameLst>
                                          <p:attrName>ppt_x</p:attrName>
                                        </p:attrNameLst>
                                      </p:cBhvr>
                                      <p:tavLst>
                                        <p:tav tm="0">
                                          <p:val>
                                            <p:strVal val="#ppt_x"/>
                                          </p:val>
                                        </p:tav>
                                        <p:tav tm="100000">
                                          <p:val>
                                            <p:strVal val="#ppt_x"/>
                                          </p:val>
                                        </p:tav>
                                      </p:tavLst>
                                    </p:anim>
                                    <p:anim calcmode="lin" valueType="num">
                                      <p:cBhvr>
                                        <p:cTn id="218" dur="1000" fill="hold"/>
                                        <p:tgtEl>
                                          <p:spTgt spid="94"/>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95"/>
                                        </p:tgtEl>
                                        <p:attrNameLst>
                                          <p:attrName>style.visibility</p:attrName>
                                        </p:attrNameLst>
                                      </p:cBhvr>
                                      <p:to>
                                        <p:strVal val="visible"/>
                                      </p:to>
                                    </p:set>
                                    <p:animEffect transition="in" filter="fade">
                                      <p:cBhvr>
                                        <p:cTn id="221" dur="1000"/>
                                        <p:tgtEl>
                                          <p:spTgt spid="95"/>
                                        </p:tgtEl>
                                      </p:cBhvr>
                                    </p:animEffect>
                                    <p:anim calcmode="lin" valueType="num">
                                      <p:cBhvr>
                                        <p:cTn id="222" dur="1000" fill="hold"/>
                                        <p:tgtEl>
                                          <p:spTgt spid="95"/>
                                        </p:tgtEl>
                                        <p:attrNameLst>
                                          <p:attrName>ppt_x</p:attrName>
                                        </p:attrNameLst>
                                      </p:cBhvr>
                                      <p:tavLst>
                                        <p:tav tm="0">
                                          <p:val>
                                            <p:strVal val="#ppt_x"/>
                                          </p:val>
                                        </p:tav>
                                        <p:tav tm="100000">
                                          <p:val>
                                            <p:strVal val="#ppt_x"/>
                                          </p:val>
                                        </p:tav>
                                      </p:tavLst>
                                    </p:anim>
                                    <p:anim calcmode="lin" valueType="num">
                                      <p:cBhvr>
                                        <p:cTn id="223" dur="1000" fill="hold"/>
                                        <p:tgtEl>
                                          <p:spTgt spid="95"/>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96"/>
                                        </p:tgtEl>
                                        <p:attrNameLst>
                                          <p:attrName>style.visibility</p:attrName>
                                        </p:attrNameLst>
                                      </p:cBhvr>
                                      <p:to>
                                        <p:strVal val="visible"/>
                                      </p:to>
                                    </p:set>
                                    <p:animEffect transition="in" filter="fade">
                                      <p:cBhvr>
                                        <p:cTn id="226" dur="1000"/>
                                        <p:tgtEl>
                                          <p:spTgt spid="96"/>
                                        </p:tgtEl>
                                      </p:cBhvr>
                                    </p:animEffect>
                                    <p:anim calcmode="lin" valueType="num">
                                      <p:cBhvr>
                                        <p:cTn id="227" dur="1000" fill="hold"/>
                                        <p:tgtEl>
                                          <p:spTgt spid="96"/>
                                        </p:tgtEl>
                                        <p:attrNameLst>
                                          <p:attrName>ppt_x</p:attrName>
                                        </p:attrNameLst>
                                      </p:cBhvr>
                                      <p:tavLst>
                                        <p:tav tm="0">
                                          <p:val>
                                            <p:strVal val="#ppt_x"/>
                                          </p:val>
                                        </p:tav>
                                        <p:tav tm="100000">
                                          <p:val>
                                            <p:strVal val="#ppt_x"/>
                                          </p:val>
                                        </p:tav>
                                      </p:tavLst>
                                    </p:anim>
                                    <p:anim calcmode="lin" valueType="num">
                                      <p:cBhvr>
                                        <p:cTn id="228" dur="1000" fill="hold"/>
                                        <p:tgtEl>
                                          <p:spTgt spid="96"/>
                                        </p:tgtEl>
                                        <p:attrNameLst>
                                          <p:attrName>ppt_y</p:attrName>
                                        </p:attrNameLst>
                                      </p:cBhvr>
                                      <p:tavLst>
                                        <p:tav tm="0">
                                          <p:val>
                                            <p:strVal val="#ppt_y+.1"/>
                                          </p:val>
                                        </p:tav>
                                        <p:tav tm="100000">
                                          <p:val>
                                            <p:strVal val="#ppt_y"/>
                                          </p:val>
                                        </p:tav>
                                      </p:tavLst>
                                    </p:anim>
                                  </p:childTnLst>
                                </p:cTn>
                              </p:par>
                              <p:par>
                                <p:cTn id="229" presetID="42" presetClass="entr" presetSubtype="0" fill="hold" grpId="0" nodeType="with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par>
                                <p:cTn id="234" presetID="42" presetClass="entr" presetSubtype="0" fill="hold" grpId="0" nodeType="withEffect">
                                  <p:stCondLst>
                                    <p:cond delay="0"/>
                                  </p:stCondLst>
                                  <p:childTnLst>
                                    <p:set>
                                      <p:cBhvr>
                                        <p:cTn id="235" dur="1" fill="hold">
                                          <p:stCondLst>
                                            <p:cond delay="0"/>
                                          </p:stCondLst>
                                        </p:cTn>
                                        <p:tgtEl>
                                          <p:spTgt spid="98"/>
                                        </p:tgtEl>
                                        <p:attrNameLst>
                                          <p:attrName>style.visibility</p:attrName>
                                        </p:attrNameLst>
                                      </p:cBhvr>
                                      <p:to>
                                        <p:strVal val="visible"/>
                                      </p:to>
                                    </p:set>
                                    <p:animEffect transition="in" filter="fade">
                                      <p:cBhvr>
                                        <p:cTn id="236" dur="1000"/>
                                        <p:tgtEl>
                                          <p:spTgt spid="98"/>
                                        </p:tgtEl>
                                      </p:cBhvr>
                                    </p:animEffect>
                                    <p:anim calcmode="lin" valueType="num">
                                      <p:cBhvr>
                                        <p:cTn id="237" dur="1000" fill="hold"/>
                                        <p:tgtEl>
                                          <p:spTgt spid="98"/>
                                        </p:tgtEl>
                                        <p:attrNameLst>
                                          <p:attrName>ppt_x</p:attrName>
                                        </p:attrNameLst>
                                      </p:cBhvr>
                                      <p:tavLst>
                                        <p:tav tm="0">
                                          <p:val>
                                            <p:strVal val="#ppt_x"/>
                                          </p:val>
                                        </p:tav>
                                        <p:tav tm="100000">
                                          <p:val>
                                            <p:strVal val="#ppt_x"/>
                                          </p:val>
                                        </p:tav>
                                      </p:tavLst>
                                    </p:anim>
                                    <p:anim calcmode="lin" valueType="num">
                                      <p:cBhvr>
                                        <p:cTn id="238" dur="1000" fill="hold"/>
                                        <p:tgtEl>
                                          <p:spTgt spid="98"/>
                                        </p:tgtEl>
                                        <p:attrNameLst>
                                          <p:attrName>ppt_y</p:attrName>
                                        </p:attrNameLst>
                                      </p:cBhvr>
                                      <p:tavLst>
                                        <p:tav tm="0">
                                          <p:val>
                                            <p:strVal val="#ppt_y+.1"/>
                                          </p:val>
                                        </p:tav>
                                        <p:tav tm="100000">
                                          <p:val>
                                            <p:strVal val="#ppt_y"/>
                                          </p:val>
                                        </p:tav>
                                      </p:tavLst>
                                    </p:anim>
                                  </p:childTnLst>
                                </p:cTn>
                              </p:par>
                              <p:par>
                                <p:cTn id="239" presetID="42" presetClass="entr" presetSubtype="0" fill="hold" grpId="0" nodeType="withEffect">
                                  <p:stCondLst>
                                    <p:cond delay="0"/>
                                  </p:stCondLst>
                                  <p:childTnLst>
                                    <p:set>
                                      <p:cBhvr>
                                        <p:cTn id="240" dur="1" fill="hold">
                                          <p:stCondLst>
                                            <p:cond delay="0"/>
                                          </p:stCondLst>
                                        </p:cTn>
                                        <p:tgtEl>
                                          <p:spTgt spid="99"/>
                                        </p:tgtEl>
                                        <p:attrNameLst>
                                          <p:attrName>style.visibility</p:attrName>
                                        </p:attrNameLst>
                                      </p:cBhvr>
                                      <p:to>
                                        <p:strVal val="visible"/>
                                      </p:to>
                                    </p:set>
                                    <p:animEffect transition="in" filter="fade">
                                      <p:cBhvr>
                                        <p:cTn id="241" dur="1000"/>
                                        <p:tgtEl>
                                          <p:spTgt spid="99"/>
                                        </p:tgtEl>
                                      </p:cBhvr>
                                    </p:animEffect>
                                    <p:anim calcmode="lin" valueType="num">
                                      <p:cBhvr>
                                        <p:cTn id="242" dur="1000" fill="hold"/>
                                        <p:tgtEl>
                                          <p:spTgt spid="99"/>
                                        </p:tgtEl>
                                        <p:attrNameLst>
                                          <p:attrName>ppt_x</p:attrName>
                                        </p:attrNameLst>
                                      </p:cBhvr>
                                      <p:tavLst>
                                        <p:tav tm="0">
                                          <p:val>
                                            <p:strVal val="#ppt_x"/>
                                          </p:val>
                                        </p:tav>
                                        <p:tav tm="100000">
                                          <p:val>
                                            <p:strVal val="#ppt_x"/>
                                          </p:val>
                                        </p:tav>
                                      </p:tavLst>
                                    </p:anim>
                                    <p:anim calcmode="lin" valueType="num">
                                      <p:cBhvr>
                                        <p:cTn id="243"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244" fill="hold">
                      <p:stCondLst>
                        <p:cond delay="indefinite"/>
                      </p:stCondLst>
                      <p:childTnLst>
                        <p:par>
                          <p:cTn id="245" fill="hold">
                            <p:stCondLst>
                              <p:cond delay="0"/>
                            </p:stCondLst>
                            <p:childTnLst>
                              <p:par>
                                <p:cTn id="246" presetID="42" presetClass="entr" presetSubtype="0" fill="hold" grpId="0" nodeType="clickEffect">
                                  <p:stCondLst>
                                    <p:cond delay="0"/>
                                  </p:stCondLst>
                                  <p:childTnLst>
                                    <p:set>
                                      <p:cBhvr>
                                        <p:cTn id="247" dur="1" fill="hold">
                                          <p:stCondLst>
                                            <p:cond delay="0"/>
                                          </p:stCondLst>
                                        </p:cTn>
                                        <p:tgtEl>
                                          <p:spTgt spid="67"/>
                                        </p:tgtEl>
                                        <p:attrNameLst>
                                          <p:attrName>style.visibility</p:attrName>
                                        </p:attrNameLst>
                                      </p:cBhvr>
                                      <p:to>
                                        <p:strVal val="visible"/>
                                      </p:to>
                                    </p:set>
                                    <p:animEffect transition="in" filter="fade">
                                      <p:cBhvr>
                                        <p:cTn id="248" dur="1000"/>
                                        <p:tgtEl>
                                          <p:spTgt spid="67"/>
                                        </p:tgtEl>
                                      </p:cBhvr>
                                    </p:animEffect>
                                    <p:anim calcmode="lin" valueType="num">
                                      <p:cBhvr>
                                        <p:cTn id="249" dur="1000" fill="hold"/>
                                        <p:tgtEl>
                                          <p:spTgt spid="67"/>
                                        </p:tgtEl>
                                        <p:attrNameLst>
                                          <p:attrName>ppt_x</p:attrName>
                                        </p:attrNameLst>
                                      </p:cBhvr>
                                      <p:tavLst>
                                        <p:tav tm="0">
                                          <p:val>
                                            <p:strVal val="#ppt_x"/>
                                          </p:val>
                                        </p:tav>
                                        <p:tav tm="100000">
                                          <p:val>
                                            <p:strVal val="#ppt_x"/>
                                          </p:val>
                                        </p:tav>
                                      </p:tavLst>
                                    </p:anim>
                                    <p:anim calcmode="lin" valueType="num">
                                      <p:cBhvr>
                                        <p:cTn id="250" dur="1000" fill="hold"/>
                                        <p:tgtEl>
                                          <p:spTgt spid="67"/>
                                        </p:tgtEl>
                                        <p:attrNameLst>
                                          <p:attrName>ppt_y</p:attrName>
                                        </p:attrNameLst>
                                      </p:cBhvr>
                                      <p:tavLst>
                                        <p:tav tm="0">
                                          <p:val>
                                            <p:strVal val="#ppt_y+.1"/>
                                          </p:val>
                                        </p:tav>
                                        <p:tav tm="100000">
                                          <p:val>
                                            <p:strVal val="#ppt_y"/>
                                          </p:val>
                                        </p:tav>
                                      </p:tavLst>
                                    </p:anim>
                                  </p:childTnLst>
                                </p:cTn>
                              </p:par>
                              <p:par>
                                <p:cTn id="251" presetID="1" presetClass="entr" presetSubtype="0" fill="hold" grpId="0" nodeType="withEffect">
                                  <p:stCondLst>
                                    <p:cond delay="0"/>
                                  </p:stCondLst>
                                  <p:childTnLst>
                                    <p:set>
                                      <p:cBhvr>
                                        <p:cTn id="252" dur="1" fill="hold">
                                          <p:stCondLst>
                                            <p:cond delay="0"/>
                                          </p:stCondLst>
                                        </p:cTn>
                                        <p:tgtEl>
                                          <p:spTgt spid="100"/>
                                        </p:tgtEl>
                                        <p:attrNameLst>
                                          <p:attrName>style.visibility</p:attrName>
                                        </p:attrNameLst>
                                      </p:cBhvr>
                                      <p:to>
                                        <p:strVal val="visible"/>
                                      </p:to>
                                    </p:set>
                                  </p:childTnLst>
                                </p:cTn>
                              </p:par>
                              <p:par>
                                <p:cTn id="253" presetID="42" presetClass="entr" presetSubtype="0" fill="hold" grpId="0" nodeType="withEffect">
                                  <p:stCondLst>
                                    <p:cond delay="0"/>
                                  </p:stCondLst>
                                  <p:childTnLst>
                                    <p:set>
                                      <p:cBhvr>
                                        <p:cTn id="254" dur="1" fill="hold">
                                          <p:stCondLst>
                                            <p:cond delay="0"/>
                                          </p:stCondLst>
                                        </p:cTn>
                                        <p:tgtEl>
                                          <p:spTgt spid="68"/>
                                        </p:tgtEl>
                                        <p:attrNameLst>
                                          <p:attrName>style.visibility</p:attrName>
                                        </p:attrNameLst>
                                      </p:cBhvr>
                                      <p:to>
                                        <p:strVal val="visible"/>
                                      </p:to>
                                    </p:set>
                                    <p:animEffect transition="in" filter="fade">
                                      <p:cBhvr>
                                        <p:cTn id="255" dur="1000"/>
                                        <p:tgtEl>
                                          <p:spTgt spid="68"/>
                                        </p:tgtEl>
                                      </p:cBhvr>
                                    </p:animEffect>
                                    <p:anim calcmode="lin" valueType="num">
                                      <p:cBhvr>
                                        <p:cTn id="256" dur="1000" fill="hold"/>
                                        <p:tgtEl>
                                          <p:spTgt spid="68"/>
                                        </p:tgtEl>
                                        <p:attrNameLst>
                                          <p:attrName>ppt_x</p:attrName>
                                        </p:attrNameLst>
                                      </p:cBhvr>
                                      <p:tavLst>
                                        <p:tav tm="0">
                                          <p:val>
                                            <p:strVal val="#ppt_x"/>
                                          </p:val>
                                        </p:tav>
                                        <p:tav tm="100000">
                                          <p:val>
                                            <p:strVal val="#ppt_x"/>
                                          </p:val>
                                        </p:tav>
                                      </p:tavLst>
                                    </p:anim>
                                    <p:anim calcmode="lin" valueType="num">
                                      <p:cBhvr>
                                        <p:cTn id="257" dur="1000" fill="hold"/>
                                        <p:tgtEl>
                                          <p:spTgt spid="68"/>
                                        </p:tgtEl>
                                        <p:attrNameLst>
                                          <p:attrName>ppt_y</p:attrName>
                                        </p:attrNameLst>
                                      </p:cBhvr>
                                      <p:tavLst>
                                        <p:tav tm="0">
                                          <p:val>
                                            <p:strVal val="#ppt_y+.1"/>
                                          </p:val>
                                        </p:tav>
                                        <p:tav tm="100000">
                                          <p:val>
                                            <p:strVal val="#ppt_y"/>
                                          </p:val>
                                        </p:tav>
                                      </p:tavLst>
                                    </p:anim>
                                  </p:childTnLst>
                                </p:cTn>
                              </p:par>
                              <p:par>
                                <p:cTn id="258" presetID="42" presetClass="entr" presetSubtype="0" fill="hold" grpId="0" nodeType="withEffect">
                                  <p:stCondLst>
                                    <p:cond delay="0"/>
                                  </p:stCondLst>
                                  <p:childTnLst>
                                    <p:set>
                                      <p:cBhvr>
                                        <p:cTn id="259" dur="1" fill="hold">
                                          <p:stCondLst>
                                            <p:cond delay="0"/>
                                          </p:stCondLst>
                                        </p:cTn>
                                        <p:tgtEl>
                                          <p:spTgt spid="69"/>
                                        </p:tgtEl>
                                        <p:attrNameLst>
                                          <p:attrName>style.visibility</p:attrName>
                                        </p:attrNameLst>
                                      </p:cBhvr>
                                      <p:to>
                                        <p:strVal val="visible"/>
                                      </p:to>
                                    </p:set>
                                    <p:animEffect transition="in" filter="fade">
                                      <p:cBhvr>
                                        <p:cTn id="260" dur="1000"/>
                                        <p:tgtEl>
                                          <p:spTgt spid="69"/>
                                        </p:tgtEl>
                                      </p:cBhvr>
                                    </p:animEffect>
                                    <p:anim calcmode="lin" valueType="num">
                                      <p:cBhvr>
                                        <p:cTn id="261" dur="1000" fill="hold"/>
                                        <p:tgtEl>
                                          <p:spTgt spid="69"/>
                                        </p:tgtEl>
                                        <p:attrNameLst>
                                          <p:attrName>ppt_x</p:attrName>
                                        </p:attrNameLst>
                                      </p:cBhvr>
                                      <p:tavLst>
                                        <p:tav tm="0">
                                          <p:val>
                                            <p:strVal val="#ppt_x"/>
                                          </p:val>
                                        </p:tav>
                                        <p:tav tm="100000">
                                          <p:val>
                                            <p:strVal val="#ppt_x"/>
                                          </p:val>
                                        </p:tav>
                                      </p:tavLst>
                                    </p:anim>
                                    <p:anim calcmode="lin" valueType="num">
                                      <p:cBhvr>
                                        <p:cTn id="262" dur="1000" fill="hold"/>
                                        <p:tgtEl>
                                          <p:spTgt spid="69"/>
                                        </p:tgtEl>
                                        <p:attrNameLst>
                                          <p:attrName>ppt_y</p:attrName>
                                        </p:attrNameLst>
                                      </p:cBhvr>
                                      <p:tavLst>
                                        <p:tav tm="0">
                                          <p:val>
                                            <p:strVal val="#ppt_y+.1"/>
                                          </p:val>
                                        </p:tav>
                                        <p:tav tm="100000">
                                          <p:val>
                                            <p:strVal val="#ppt_y"/>
                                          </p:val>
                                        </p:tav>
                                      </p:tavLst>
                                    </p:anim>
                                  </p:childTnLst>
                                </p:cTn>
                              </p:par>
                              <p:par>
                                <p:cTn id="263" presetID="42" presetClass="entr" presetSubtype="0" fill="hold" grpId="0" nodeType="withEffect">
                                  <p:stCondLst>
                                    <p:cond delay="0"/>
                                  </p:stCondLst>
                                  <p:childTnLst>
                                    <p:set>
                                      <p:cBhvr>
                                        <p:cTn id="264" dur="1" fill="hold">
                                          <p:stCondLst>
                                            <p:cond delay="0"/>
                                          </p:stCondLst>
                                        </p:cTn>
                                        <p:tgtEl>
                                          <p:spTgt spid="70"/>
                                        </p:tgtEl>
                                        <p:attrNameLst>
                                          <p:attrName>style.visibility</p:attrName>
                                        </p:attrNameLst>
                                      </p:cBhvr>
                                      <p:to>
                                        <p:strVal val="visible"/>
                                      </p:to>
                                    </p:set>
                                    <p:animEffect transition="in" filter="fade">
                                      <p:cBhvr>
                                        <p:cTn id="265" dur="1000"/>
                                        <p:tgtEl>
                                          <p:spTgt spid="70"/>
                                        </p:tgtEl>
                                      </p:cBhvr>
                                    </p:animEffect>
                                    <p:anim calcmode="lin" valueType="num">
                                      <p:cBhvr>
                                        <p:cTn id="266" dur="1000" fill="hold"/>
                                        <p:tgtEl>
                                          <p:spTgt spid="70"/>
                                        </p:tgtEl>
                                        <p:attrNameLst>
                                          <p:attrName>ppt_x</p:attrName>
                                        </p:attrNameLst>
                                      </p:cBhvr>
                                      <p:tavLst>
                                        <p:tav tm="0">
                                          <p:val>
                                            <p:strVal val="#ppt_x"/>
                                          </p:val>
                                        </p:tav>
                                        <p:tav tm="100000">
                                          <p:val>
                                            <p:strVal val="#ppt_x"/>
                                          </p:val>
                                        </p:tav>
                                      </p:tavLst>
                                    </p:anim>
                                    <p:anim calcmode="lin" valueType="num">
                                      <p:cBhvr>
                                        <p:cTn id="267" dur="1000" fill="hold"/>
                                        <p:tgtEl>
                                          <p:spTgt spid="70"/>
                                        </p:tgtEl>
                                        <p:attrNameLst>
                                          <p:attrName>ppt_y</p:attrName>
                                        </p:attrNameLst>
                                      </p:cBhvr>
                                      <p:tavLst>
                                        <p:tav tm="0">
                                          <p:val>
                                            <p:strVal val="#ppt_y+.1"/>
                                          </p:val>
                                        </p:tav>
                                        <p:tav tm="100000">
                                          <p:val>
                                            <p:strVal val="#ppt_y"/>
                                          </p:val>
                                        </p:tav>
                                      </p:tavLst>
                                    </p:anim>
                                  </p:childTnLst>
                                </p:cTn>
                              </p:par>
                              <p:par>
                                <p:cTn id="268" presetID="42" presetClass="entr" presetSubtype="0" fill="hold" grpId="0" nodeType="withEffect">
                                  <p:stCondLst>
                                    <p:cond delay="0"/>
                                  </p:stCondLst>
                                  <p:childTnLst>
                                    <p:set>
                                      <p:cBhvr>
                                        <p:cTn id="269" dur="1" fill="hold">
                                          <p:stCondLst>
                                            <p:cond delay="0"/>
                                          </p:stCondLst>
                                        </p:cTn>
                                        <p:tgtEl>
                                          <p:spTgt spid="71"/>
                                        </p:tgtEl>
                                        <p:attrNameLst>
                                          <p:attrName>style.visibility</p:attrName>
                                        </p:attrNameLst>
                                      </p:cBhvr>
                                      <p:to>
                                        <p:strVal val="visible"/>
                                      </p:to>
                                    </p:set>
                                    <p:animEffect transition="in" filter="fade">
                                      <p:cBhvr>
                                        <p:cTn id="270" dur="1000"/>
                                        <p:tgtEl>
                                          <p:spTgt spid="71"/>
                                        </p:tgtEl>
                                      </p:cBhvr>
                                    </p:animEffect>
                                    <p:anim calcmode="lin" valueType="num">
                                      <p:cBhvr>
                                        <p:cTn id="271" dur="1000" fill="hold"/>
                                        <p:tgtEl>
                                          <p:spTgt spid="71"/>
                                        </p:tgtEl>
                                        <p:attrNameLst>
                                          <p:attrName>ppt_x</p:attrName>
                                        </p:attrNameLst>
                                      </p:cBhvr>
                                      <p:tavLst>
                                        <p:tav tm="0">
                                          <p:val>
                                            <p:strVal val="#ppt_x"/>
                                          </p:val>
                                        </p:tav>
                                        <p:tav tm="100000">
                                          <p:val>
                                            <p:strVal val="#ppt_x"/>
                                          </p:val>
                                        </p:tav>
                                      </p:tavLst>
                                    </p:anim>
                                    <p:anim calcmode="lin" valueType="num">
                                      <p:cBhvr>
                                        <p:cTn id="272" dur="1000" fill="hold"/>
                                        <p:tgtEl>
                                          <p:spTgt spid="71"/>
                                        </p:tgtEl>
                                        <p:attrNameLst>
                                          <p:attrName>ppt_y</p:attrName>
                                        </p:attrNameLst>
                                      </p:cBhvr>
                                      <p:tavLst>
                                        <p:tav tm="0">
                                          <p:val>
                                            <p:strVal val="#ppt_y+.1"/>
                                          </p:val>
                                        </p:tav>
                                        <p:tav tm="100000">
                                          <p:val>
                                            <p:strVal val="#ppt_y"/>
                                          </p:val>
                                        </p:tav>
                                      </p:tavLst>
                                    </p:anim>
                                  </p:childTnLst>
                                </p:cTn>
                              </p:par>
                              <p:par>
                                <p:cTn id="273" presetID="42" presetClass="entr" presetSubtype="0" fill="hold" grpId="0" nodeType="withEffect">
                                  <p:stCondLst>
                                    <p:cond delay="0"/>
                                  </p:stCondLst>
                                  <p:childTnLst>
                                    <p:set>
                                      <p:cBhvr>
                                        <p:cTn id="274" dur="1" fill="hold">
                                          <p:stCondLst>
                                            <p:cond delay="0"/>
                                          </p:stCondLst>
                                        </p:cTn>
                                        <p:tgtEl>
                                          <p:spTgt spid="72"/>
                                        </p:tgtEl>
                                        <p:attrNameLst>
                                          <p:attrName>style.visibility</p:attrName>
                                        </p:attrNameLst>
                                      </p:cBhvr>
                                      <p:to>
                                        <p:strVal val="visible"/>
                                      </p:to>
                                    </p:set>
                                    <p:animEffect transition="in" filter="fade">
                                      <p:cBhvr>
                                        <p:cTn id="275" dur="1000"/>
                                        <p:tgtEl>
                                          <p:spTgt spid="72"/>
                                        </p:tgtEl>
                                      </p:cBhvr>
                                    </p:animEffect>
                                    <p:anim calcmode="lin" valueType="num">
                                      <p:cBhvr>
                                        <p:cTn id="276" dur="1000" fill="hold"/>
                                        <p:tgtEl>
                                          <p:spTgt spid="72"/>
                                        </p:tgtEl>
                                        <p:attrNameLst>
                                          <p:attrName>ppt_x</p:attrName>
                                        </p:attrNameLst>
                                      </p:cBhvr>
                                      <p:tavLst>
                                        <p:tav tm="0">
                                          <p:val>
                                            <p:strVal val="#ppt_x"/>
                                          </p:val>
                                        </p:tav>
                                        <p:tav tm="100000">
                                          <p:val>
                                            <p:strVal val="#ppt_x"/>
                                          </p:val>
                                        </p:tav>
                                      </p:tavLst>
                                    </p:anim>
                                    <p:anim calcmode="lin" valueType="num">
                                      <p:cBhvr>
                                        <p:cTn id="277" dur="1000" fill="hold"/>
                                        <p:tgtEl>
                                          <p:spTgt spid="72"/>
                                        </p:tgtEl>
                                        <p:attrNameLst>
                                          <p:attrName>ppt_y</p:attrName>
                                        </p:attrNameLst>
                                      </p:cBhvr>
                                      <p:tavLst>
                                        <p:tav tm="0">
                                          <p:val>
                                            <p:strVal val="#ppt_y+.1"/>
                                          </p:val>
                                        </p:tav>
                                        <p:tav tm="100000">
                                          <p:val>
                                            <p:strVal val="#ppt_y"/>
                                          </p:val>
                                        </p:tav>
                                      </p:tavLst>
                                    </p:anim>
                                  </p:childTnLst>
                                </p:cTn>
                              </p:par>
                              <p:par>
                                <p:cTn id="278" presetID="42" presetClass="entr" presetSubtype="0" fill="hold" grpId="0" nodeType="withEffect">
                                  <p:stCondLst>
                                    <p:cond delay="0"/>
                                  </p:stCondLst>
                                  <p:childTnLst>
                                    <p:set>
                                      <p:cBhvr>
                                        <p:cTn id="279" dur="1" fill="hold">
                                          <p:stCondLst>
                                            <p:cond delay="0"/>
                                          </p:stCondLst>
                                        </p:cTn>
                                        <p:tgtEl>
                                          <p:spTgt spid="73"/>
                                        </p:tgtEl>
                                        <p:attrNameLst>
                                          <p:attrName>style.visibility</p:attrName>
                                        </p:attrNameLst>
                                      </p:cBhvr>
                                      <p:to>
                                        <p:strVal val="visible"/>
                                      </p:to>
                                    </p:set>
                                    <p:animEffect transition="in" filter="fade">
                                      <p:cBhvr>
                                        <p:cTn id="280" dur="1000"/>
                                        <p:tgtEl>
                                          <p:spTgt spid="73"/>
                                        </p:tgtEl>
                                      </p:cBhvr>
                                    </p:animEffect>
                                    <p:anim calcmode="lin" valueType="num">
                                      <p:cBhvr>
                                        <p:cTn id="281" dur="1000" fill="hold"/>
                                        <p:tgtEl>
                                          <p:spTgt spid="73"/>
                                        </p:tgtEl>
                                        <p:attrNameLst>
                                          <p:attrName>ppt_x</p:attrName>
                                        </p:attrNameLst>
                                      </p:cBhvr>
                                      <p:tavLst>
                                        <p:tav tm="0">
                                          <p:val>
                                            <p:strVal val="#ppt_x"/>
                                          </p:val>
                                        </p:tav>
                                        <p:tav tm="100000">
                                          <p:val>
                                            <p:strVal val="#ppt_x"/>
                                          </p:val>
                                        </p:tav>
                                      </p:tavLst>
                                    </p:anim>
                                    <p:anim calcmode="lin" valueType="num">
                                      <p:cBhvr>
                                        <p:cTn id="282" dur="1000" fill="hold"/>
                                        <p:tgtEl>
                                          <p:spTgt spid="73"/>
                                        </p:tgtEl>
                                        <p:attrNameLst>
                                          <p:attrName>ppt_y</p:attrName>
                                        </p:attrNameLst>
                                      </p:cBhvr>
                                      <p:tavLst>
                                        <p:tav tm="0">
                                          <p:val>
                                            <p:strVal val="#ppt_y+.1"/>
                                          </p:val>
                                        </p:tav>
                                        <p:tav tm="100000">
                                          <p:val>
                                            <p:strVal val="#ppt_y"/>
                                          </p:val>
                                        </p:tav>
                                      </p:tavLst>
                                    </p:anim>
                                  </p:childTnLst>
                                </p:cTn>
                              </p:par>
                              <p:par>
                                <p:cTn id="283" presetID="42" presetClass="entr" presetSubtype="0" fill="hold" grpId="0" nodeType="withEffect">
                                  <p:stCondLst>
                                    <p:cond delay="0"/>
                                  </p:stCondLst>
                                  <p:childTnLst>
                                    <p:set>
                                      <p:cBhvr>
                                        <p:cTn id="284" dur="1" fill="hold">
                                          <p:stCondLst>
                                            <p:cond delay="0"/>
                                          </p:stCondLst>
                                        </p:cTn>
                                        <p:tgtEl>
                                          <p:spTgt spid="74"/>
                                        </p:tgtEl>
                                        <p:attrNameLst>
                                          <p:attrName>style.visibility</p:attrName>
                                        </p:attrNameLst>
                                      </p:cBhvr>
                                      <p:to>
                                        <p:strVal val="visible"/>
                                      </p:to>
                                    </p:set>
                                    <p:animEffect transition="in" filter="fade">
                                      <p:cBhvr>
                                        <p:cTn id="285" dur="1000"/>
                                        <p:tgtEl>
                                          <p:spTgt spid="74"/>
                                        </p:tgtEl>
                                      </p:cBhvr>
                                    </p:animEffect>
                                    <p:anim calcmode="lin" valueType="num">
                                      <p:cBhvr>
                                        <p:cTn id="286" dur="1000" fill="hold"/>
                                        <p:tgtEl>
                                          <p:spTgt spid="74"/>
                                        </p:tgtEl>
                                        <p:attrNameLst>
                                          <p:attrName>ppt_x</p:attrName>
                                        </p:attrNameLst>
                                      </p:cBhvr>
                                      <p:tavLst>
                                        <p:tav tm="0">
                                          <p:val>
                                            <p:strVal val="#ppt_x"/>
                                          </p:val>
                                        </p:tav>
                                        <p:tav tm="100000">
                                          <p:val>
                                            <p:strVal val="#ppt_x"/>
                                          </p:val>
                                        </p:tav>
                                      </p:tavLst>
                                    </p:anim>
                                    <p:anim calcmode="lin" valueType="num">
                                      <p:cBhvr>
                                        <p:cTn id="28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88" fill="hold">
                      <p:stCondLst>
                        <p:cond delay="indefinite"/>
                      </p:stCondLst>
                      <p:childTnLst>
                        <p:par>
                          <p:cTn id="289" fill="hold">
                            <p:stCondLst>
                              <p:cond delay="0"/>
                            </p:stCondLst>
                            <p:childTnLst>
                              <p:par>
                                <p:cTn id="290" presetID="42" presetClass="entr" presetSubtype="0" fill="hold" grpId="0" nodeType="clickEffect">
                                  <p:stCondLst>
                                    <p:cond delay="0"/>
                                  </p:stCondLst>
                                  <p:childTnLst>
                                    <p:set>
                                      <p:cBhvr>
                                        <p:cTn id="291" dur="1" fill="hold">
                                          <p:stCondLst>
                                            <p:cond delay="0"/>
                                          </p:stCondLst>
                                        </p:cTn>
                                        <p:tgtEl>
                                          <p:spTgt spid="83"/>
                                        </p:tgtEl>
                                        <p:attrNameLst>
                                          <p:attrName>style.visibility</p:attrName>
                                        </p:attrNameLst>
                                      </p:cBhvr>
                                      <p:to>
                                        <p:strVal val="visible"/>
                                      </p:to>
                                    </p:set>
                                    <p:animEffect transition="in" filter="fade">
                                      <p:cBhvr>
                                        <p:cTn id="292" dur="1000"/>
                                        <p:tgtEl>
                                          <p:spTgt spid="83"/>
                                        </p:tgtEl>
                                      </p:cBhvr>
                                    </p:animEffect>
                                    <p:anim calcmode="lin" valueType="num">
                                      <p:cBhvr>
                                        <p:cTn id="293" dur="1000" fill="hold"/>
                                        <p:tgtEl>
                                          <p:spTgt spid="83"/>
                                        </p:tgtEl>
                                        <p:attrNameLst>
                                          <p:attrName>ppt_x</p:attrName>
                                        </p:attrNameLst>
                                      </p:cBhvr>
                                      <p:tavLst>
                                        <p:tav tm="0">
                                          <p:val>
                                            <p:strVal val="#ppt_x"/>
                                          </p:val>
                                        </p:tav>
                                        <p:tav tm="100000">
                                          <p:val>
                                            <p:strVal val="#ppt_x"/>
                                          </p:val>
                                        </p:tav>
                                      </p:tavLst>
                                    </p:anim>
                                    <p:anim calcmode="lin" valueType="num">
                                      <p:cBhvr>
                                        <p:cTn id="294" dur="1000" fill="hold"/>
                                        <p:tgtEl>
                                          <p:spTgt spid="83"/>
                                        </p:tgtEl>
                                        <p:attrNameLst>
                                          <p:attrName>ppt_y</p:attrName>
                                        </p:attrNameLst>
                                      </p:cBhvr>
                                      <p:tavLst>
                                        <p:tav tm="0">
                                          <p:val>
                                            <p:strVal val="#ppt_y+.1"/>
                                          </p:val>
                                        </p:tav>
                                        <p:tav tm="100000">
                                          <p:val>
                                            <p:strVal val="#ppt_y"/>
                                          </p:val>
                                        </p:tav>
                                      </p:tavLst>
                                    </p:anim>
                                  </p:childTnLst>
                                </p:cTn>
                              </p:par>
                              <p:par>
                                <p:cTn id="295" presetID="42" presetClass="entr" presetSubtype="0" fill="hold" grpId="0" nodeType="withEffect">
                                  <p:stCondLst>
                                    <p:cond delay="0"/>
                                  </p:stCondLst>
                                  <p:childTnLst>
                                    <p:set>
                                      <p:cBhvr>
                                        <p:cTn id="296" dur="1" fill="hold">
                                          <p:stCondLst>
                                            <p:cond delay="0"/>
                                          </p:stCondLst>
                                        </p:cTn>
                                        <p:tgtEl>
                                          <p:spTgt spid="84"/>
                                        </p:tgtEl>
                                        <p:attrNameLst>
                                          <p:attrName>style.visibility</p:attrName>
                                        </p:attrNameLst>
                                      </p:cBhvr>
                                      <p:to>
                                        <p:strVal val="visible"/>
                                      </p:to>
                                    </p:set>
                                    <p:animEffect transition="in" filter="fade">
                                      <p:cBhvr>
                                        <p:cTn id="297" dur="1000"/>
                                        <p:tgtEl>
                                          <p:spTgt spid="84"/>
                                        </p:tgtEl>
                                      </p:cBhvr>
                                    </p:animEffect>
                                    <p:anim calcmode="lin" valueType="num">
                                      <p:cBhvr>
                                        <p:cTn id="298" dur="1000" fill="hold"/>
                                        <p:tgtEl>
                                          <p:spTgt spid="84"/>
                                        </p:tgtEl>
                                        <p:attrNameLst>
                                          <p:attrName>ppt_x</p:attrName>
                                        </p:attrNameLst>
                                      </p:cBhvr>
                                      <p:tavLst>
                                        <p:tav tm="0">
                                          <p:val>
                                            <p:strVal val="#ppt_x"/>
                                          </p:val>
                                        </p:tav>
                                        <p:tav tm="100000">
                                          <p:val>
                                            <p:strVal val="#ppt_x"/>
                                          </p:val>
                                        </p:tav>
                                      </p:tavLst>
                                    </p:anim>
                                    <p:anim calcmode="lin" valueType="num">
                                      <p:cBhvr>
                                        <p:cTn id="299" dur="1000" fill="hold"/>
                                        <p:tgtEl>
                                          <p:spTgt spid="84"/>
                                        </p:tgtEl>
                                        <p:attrNameLst>
                                          <p:attrName>ppt_y</p:attrName>
                                        </p:attrNameLst>
                                      </p:cBhvr>
                                      <p:tavLst>
                                        <p:tav tm="0">
                                          <p:val>
                                            <p:strVal val="#ppt_y+.1"/>
                                          </p:val>
                                        </p:tav>
                                        <p:tav tm="100000">
                                          <p:val>
                                            <p:strVal val="#ppt_y"/>
                                          </p:val>
                                        </p:tav>
                                      </p:tavLst>
                                    </p:anim>
                                  </p:childTnLst>
                                </p:cTn>
                              </p:par>
                              <p:par>
                                <p:cTn id="300" presetID="42" presetClass="entr" presetSubtype="0" fill="hold" grpId="0" nodeType="withEffect">
                                  <p:stCondLst>
                                    <p:cond delay="0"/>
                                  </p:stCondLst>
                                  <p:childTnLst>
                                    <p:set>
                                      <p:cBhvr>
                                        <p:cTn id="301" dur="1" fill="hold">
                                          <p:stCondLst>
                                            <p:cond delay="0"/>
                                          </p:stCondLst>
                                        </p:cTn>
                                        <p:tgtEl>
                                          <p:spTgt spid="85"/>
                                        </p:tgtEl>
                                        <p:attrNameLst>
                                          <p:attrName>style.visibility</p:attrName>
                                        </p:attrNameLst>
                                      </p:cBhvr>
                                      <p:to>
                                        <p:strVal val="visible"/>
                                      </p:to>
                                    </p:set>
                                    <p:animEffect transition="in" filter="fade">
                                      <p:cBhvr>
                                        <p:cTn id="302" dur="1000"/>
                                        <p:tgtEl>
                                          <p:spTgt spid="85"/>
                                        </p:tgtEl>
                                      </p:cBhvr>
                                    </p:animEffect>
                                    <p:anim calcmode="lin" valueType="num">
                                      <p:cBhvr>
                                        <p:cTn id="303" dur="1000" fill="hold"/>
                                        <p:tgtEl>
                                          <p:spTgt spid="85"/>
                                        </p:tgtEl>
                                        <p:attrNameLst>
                                          <p:attrName>ppt_x</p:attrName>
                                        </p:attrNameLst>
                                      </p:cBhvr>
                                      <p:tavLst>
                                        <p:tav tm="0">
                                          <p:val>
                                            <p:strVal val="#ppt_x"/>
                                          </p:val>
                                        </p:tav>
                                        <p:tav tm="100000">
                                          <p:val>
                                            <p:strVal val="#ppt_x"/>
                                          </p:val>
                                        </p:tav>
                                      </p:tavLst>
                                    </p:anim>
                                    <p:anim calcmode="lin" valueType="num">
                                      <p:cBhvr>
                                        <p:cTn id="304" dur="1000" fill="hold"/>
                                        <p:tgtEl>
                                          <p:spTgt spid="85"/>
                                        </p:tgtEl>
                                        <p:attrNameLst>
                                          <p:attrName>ppt_y</p:attrName>
                                        </p:attrNameLst>
                                      </p:cBhvr>
                                      <p:tavLst>
                                        <p:tav tm="0">
                                          <p:val>
                                            <p:strVal val="#ppt_y+.1"/>
                                          </p:val>
                                        </p:tav>
                                        <p:tav tm="100000">
                                          <p:val>
                                            <p:strVal val="#ppt_y"/>
                                          </p:val>
                                        </p:tav>
                                      </p:tavLst>
                                    </p:anim>
                                  </p:childTnLst>
                                </p:cTn>
                              </p:par>
                              <p:par>
                                <p:cTn id="305" presetID="42" presetClass="entr" presetSubtype="0" fill="hold" grpId="0" nodeType="withEffect">
                                  <p:stCondLst>
                                    <p:cond delay="0"/>
                                  </p:stCondLst>
                                  <p:childTnLst>
                                    <p:set>
                                      <p:cBhvr>
                                        <p:cTn id="306" dur="1" fill="hold">
                                          <p:stCondLst>
                                            <p:cond delay="0"/>
                                          </p:stCondLst>
                                        </p:cTn>
                                        <p:tgtEl>
                                          <p:spTgt spid="90"/>
                                        </p:tgtEl>
                                        <p:attrNameLst>
                                          <p:attrName>style.visibility</p:attrName>
                                        </p:attrNameLst>
                                      </p:cBhvr>
                                      <p:to>
                                        <p:strVal val="visible"/>
                                      </p:to>
                                    </p:set>
                                    <p:animEffect transition="in" filter="fade">
                                      <p:cBhvr>
                                        <p:cTn id="307" dur="1000"/>
                                        <p:tgtEl>
                                          <p:spTgt spid="90"/>
                                        </p:tgtEl>
                                      </p:cBhvr>
                                    </p:animEffect>
                                    <p:anim calcmode="lin" valueType="num">
                                      <p:cBhvr>
                                        <p:cTn id="308" dur="1000" fill="hold"/>
                                        <p:tgtEl>
                                          <p:spTgt spid="90"/>
                                        </p:tgtEl>
                                        <p:attrNameLst>
                                          <p:attrName>ppt_x</p:attrName>
                                        </p:attrNameLst>
                                      </p:cBhvr>
                                      <p:tavLst>
                                        <p:tav tm="0">
                                          <p:val>
                                            <p:strVal val="#ppt_x"/>
                                          </p:val>
                                        </p:tav>
                                        <p:tav tm="100000">
                                          <p:val>
                                            <p:strVal val="#ppt_x"/>
                                          </p:val>
                                        </p:tav>
                                      </p:tavLst>
                                    </p:anim>
                                    <p:anim calcmode="lin" valueType="num">
                                      <p:cBhvr>
                                        <p:cTn id="309" dur="1000" fill="hold"/>
                                        <p:tgtEl>
                                          <p:spTgt spid="90"/>
                                        </p:tgtEl>
                                        <p:attrNameLst>
                                          <p:attrName>ppt_y</p:attrName>
                                        </p:attrNameLst>
                                      </p:cBhvr>
                                      <p:tavLst>
                                        <p:tav tm="0">
                                          <p:val>
                                            <p:strVal val="#ppt_y+.1"/>
                                          </p:val>
                                        </p:tav>
                                        <p:tav tm="100000">
                                          <p:val>
                                            <p:strVal val="#ppt_y"/>
                                          </p:val>
                                        </p:tav>
                                      </p:tavLst>
                                    </p:anim>
                                  </p:childTnLst>
                                </p:cTn>
                              </p:par>
                              <p:par>
                                <p:cTn id="310" presetID="42" presetClass="entr" presetSubtype="0" fill="hold" grpId="0" nodeType="withEffect">
                                  <p:stCondLst>
                                    <p:cond delay="0"/>
                                  </p:stCondLst>
                                  <p:childTnLst>
                                    <p:set>
                                      <p:cBhvr>
                                        <p:cTn id="311" dur="1" fill="hold">
                                          <p:stCondLst>
                                            <p:cond delay="0"/>
                                          </p:stCondLst>
                                        </p:cTn>
                                        <p:tgtEl>
                                          <p:spTgt spid="91"/>
                                        </p:tgtEl>
                                        <p:attrNameLst>
                                          <p:attrName>style.visibility</p:attrName>
                                        </p:attrNameLst>
                                      </p:cBhvr>
                                      <p:to>
                                        <p:strVal val="visible"/>
                                      </p:to>
                                    </p:set>
                                    <p:animEffect transition="in" filter="fade">
                                      <p:cBhvr>
                                        <p:cTn id="312" dur="1000"/>
                                        <p:tgtEl>
                                          <p:spTgt spid="91"/>
                                        </p:tgtEl>
                                      </p:cBhvr>
                                    </p:animEffect>
                                    <p:anim calcmode="lin" valueType="num">
                                      <p:cBhvr>
                                        <p:cTn id="313" dur="1000" fill="hold"/>
                                        <p:tgtEl>
                                          <p:spTgt spid="91"/>
                                        </p:tgtEl>
                                        <p:attrNameLst>
                                          <p:attrName>ppt_x</p:attrName>
                                        </p:attrNameLst>
                                      </p:cBhvr>
                                      <p:tavLst>
                                        <p:tav tm="0">
                                          <p:val>
                                            <p:strVal val="#ppt_x"/>
                                          </p:val>
                                        </p:tav>
                                        <p:tav tm="100000">
                                          <p:val>
                                            <p:strVal val="#ppt_x"/>
                                          </p:val>
                                        </p:tav>
                                      </p:tavLst>
                                    </p:anim>
                                    <p:anim calcmode="lin" valueType="num">
                                      <p:cBhvr>
                                        <p:cTn id="314" dur="1000" fill="hold"/>
                                        <p:tgtEl>
                                          <p:spTgt spid="91"/>
                                        </p:tgtEl>
                                        <p:attrNameLst>
                                          <p:attrName>ppt_y</p:attrName>
                                        </p:attrNameLst>
                                      </p:cBhvr>
                                      <p:tavLst>
                                        <p:tav tm="0">
                                          <p:val>
                                            <p:strVal val="#ppt_y+.1"/>
                                          </p:val>
                                        </p:tav>
                                        <p:tav tm="100000">
                                          <p:val>
                                            <p:strVal val="#ppt_y"/>
                                          </p:val>
                                        </p:tav>
                                      </p:tavLst>
                                    </p:anim>
                                  </p:childTnLst>
                                </p:cTn>
                              </p:par>
                              <p:par>
                                <p:cTn id="315" presetID="42" presetClass="entr" presetSubtype="0" fill="hold" grpId="0" nodeType="withEffect">
                                  <p:stCondLst>
                                    <p:cond delay="0"/>
                                  </p:stCondLst>
                                  <p:childTnLst>
                                    <p:set>
                                      <p:cBhvr>
                                        <p:cTn id="316" dur="1" fill="hold">
                                          <p:stCondLst>
                                            <p:cond delay="0"/>
                                          </p:stCondLst>
                                        </p:cTn>
                                        <p:tgtEl>
                                          <p:spTgt spid="101"/>
                                        </p:tgtEl>
                                        <p:attrNameLst>
                                          <p:attrName>style.visibility</p:attrName>
                                        </p:attrNameLst>
                                      </p:cBhvr>
                                      <p:to>
                                        <p:strVal val="visible"/>
                                      </p:to>
                                    </p:set>
                                    <p:animEffect transition="in" filter="fade">
                                      <p:cBhvr>
                                        <p:cTn id="317" dur="1000"/>
                                        <p:tgtEl>
                                          <p:spTgt spid="101"/>
                                        </p:tgtEl>
                                      </p:cBhvr>
                                    </p:animEffect>
                                    <p:anim calcmode="lin" valueType="num">
                                      <p:cBhvr>
                                        <p:cTn id="318" dur="1000" fill="hold"/>
                                        <p:tgtEl>
                                          <p:spTgt spid="101"/>
                                        </p:tgtEl>
                                        <p:attrNameLst>
                                          <p:attrName>ppt_x</p:attrName>
                                        </p:attrNameLst>
                                      </p:cBhvr>
                                      <p:tavLst>
                                        <p:tav tm="0">
                                          <p:val>
                                            <p:strVal val="#ppt_x"/>
                                          </p:val>
                                        </p:tav>
                                        <p:tav tm="100000">
                                          <p:val>
                                            <p:strVal val="#ppt_x"/>
                                          </p:val>
                                        </p:tav>
                                      </p:tavLst>
                                    </p:anim>
                                    <p:anim calcmode="lin" valueType="num">
                                      <p:cBhvr>
                                        <p:cTn id="319" dur="1000" fill="hold"/>
                                        <p:tgtEl>
                                          <p:spTgt spid="101"/>
                                        </p:tgtEl>
                                        <p:attrNameLst>
                                          <p:attrName>ppt_y</p:attrName>
                                        </p:attrNameLst>
                                      </p:cBhvr>
                                      <p:tavLst>
                                        <p:tav tm="0">
                                          <p:val>
                                            <p:strVal val="#ppt_y+.1"/>
                                          </p:val>
                                        </p:tav>
                                        <p:tav tm="100000">
                                          <p:val>
                                            <p:strVal val="#ppt_y"/>
                                          </p:val>
                                        </p:tav>
                                      </p:tavLst>
                                    </p:anim>
                                  </p:childTnLst>
                                </p:cTn>
                              </p:par>
                              <p:par>
                                <p:cTn id="320" presetID="42" presetClass="entr" presetSubtype="0" fill="hold" grpId="0" nodeType="withEffect">
                                  <p:stCondLst>
                                    <p:cond delay="0"/>
                                  </p:stCondLst>
                                  <p:childTnLst>
                                    <p:set>
                                      <p:cBhvr>
                                        <p:cTn id="321" dur="1" fill="hold">
                                          <p:stCondLst>
                                            <p:cond delay="0"/>
                                          </p:stCondLst>
                                        </p:cTn>
                                        <p:tgtEl>
                                          <p:spTgt spid="102"/>
                                        </p:tgtEl>
                                        <p:attrNameLst>
                                          <p:attrName>style.visibility</p:attrName>
                                        </p:attrNameLst>
                                      </p:cBhvr>
                                      <p:to>
                                        <p:strVal val="visible"/>
                                      </p:to>
                                    </p:set>
                                    <p:animEffect transition="in" filter="fade">
                                      <p:cBhvr>
                                        <p:cTn id="322" dur="1000"/>
                                        <p:tgtEl>
                                          <p:spTgt spid="102"/>
                                        </p:tgtEl>
                                      </p:cBhvr>
                                    </p:animEffect>
                                    <p:anim calcmode="lin" valueType="num">
                                      <p:cBhvr>
                                        <p:cTn id="323" dur="1000" fill="hold"/>
                                        <p:tgtEl>
                                          <p:spTgt spid="102"/>
                                        </p:tgtEl>
                                        <p:attrNameLst>
                                          <p:attrName>ppt_x</p:attrName>
                                        </p:attrNameLst>
                                      </p:cBhvr>
                                      <p:tavLst>
                                        <p:tav tm="0">
                                          <p:val>
                                            <p:strVal val="#ppt_x"/>
                                          </p:val>
                                        </p:tav>
                                        <p:tav tm="100000">
                                          <p:val>
                                            <p:strVal val="#ppt_x"/>
                                          </p:val>
                                        </p:tav>
                                      </p:tavLst>
                                    </p:anim>
                                    <p:anim calcmode="lin" valueType="num">
                                      <p:cBhvr>
                                        <p:cTn id="324" dur="1000" fill="hold"/>
                                        <p:tgtEl>
                                          <p:spTgt spid="102"/>
                                        </p:tgtEl>
                                        <p:attrNameLst>
                                          <p:attrName>ppt_y</p:attrName>
                                        </p:attrNameLst>
                                      </p:cBhvr>
                                      <p:tavLst>
                                        <p:tav tm="0">
                                          <p:val>
                                            <p:strVal val="#ppt_y+.1"/>
                                          </p:val>
                                        </p:tav>
                                        <p:tav tm="100000">
                                          <p:val>
                                            <p:strVal val="#ppt_y"/>
                                          </p:val>
                                        </p:tav>
                                      </p:tavLst>
                                    </p:anim>
                                  </p:childTnLst>
                                </p:cTn>
                              </p:par>
                              <p:par>
                                <p:cTn id="325" presetID="42" presetClass="entr" presetSubtype="0" fill="hold" grpId="0" nodeType="withEffect">
                                  <p:stCondLst>
                                    <p:cond delay="0"/>
                                  </p:stCondLst>
                                  <p:childTnLst>
                                    <p:set>
                                      <p:cBhvr>
                                        <p:cTn id="326" dur="1" fill="hold">
                                          <p:stCondLst>
                                            <p:cond delay="0"/>
                                          </p:stCondLst>
                                        </p:cTn>
                                        <p:tgtEl>
                                          <p:spTgt spid="103"/>
                                        </p:tgtEl>
                                        <p:attrNameLst>
                                          <p:attrName>style.visibility</p:attrName>
                                        </p:attrNameLst>
                                      </p:cBhvr>
                                      <p:to>
                                        <p:strVal val="visible"/>
                                      </p:to>
                                    </p:set>
                                    <p:animEffect transition="in" filter="fade">
                                      <p:cBhvr>
                                        <p:cTn id="327" dur="1000"/>
                                        <p:tgtEl>
                                          <p:spTgt spid="103"/>
                                        </p:tgtEl>
                                      </p:cBhvr>
                                    </p:animEffect>
                                    <p:anim calcmode="lin" valueType="num">
                                      <p:cBhvr>
                                        <p:cTn id="328" dur="1000" fill="hold"/>
                                        <p:tgtEl>
                                          <p:spTgt spid="103"/>
                                        </p:tgtEl>
                                        <p:attrNameLst>
                                          <p:attrName>ppt_x</p:attrName>
                                        </p:attrNameLst>
                                      </p:cBhvr>
                                      <p:tavLst>
                                        <p:tav tm="0">
                                          <p:val>
                                            <p:strVal val="#ppt_x"/>
                                          </p:val>
                                        </p:tav>
                                        <p:tav tm="100000">
                                          <p:val>
                                            <p:strVal val="#ppt_x"/>
                                          </p:val>
                                        </p:tav>
                                      </p:tavLst>
                                    </p:anim>
                                    <p:anim calcmode="lin" valueType="num">
                                      <p:cBhvr>
                                        <p:cTn id="329" dur="1000" fill="hold"/>
                                        <p:tgtEl>
                                          <p:spTgt spid="103"/>
                                        </p:tgtEl>
                                        <p:attrNameLst>
                                          <p:attrName>ppt_y</p:attrName>
                                        </p:attrNameLst>
                                      </p:cBhvr>
                                      <p:tavLst>
                                        <p:tav tm="0">
                                          <p:val>
                                            <p:strVal val="#ppt_y+.1"/>
                                          </p:val>
                                        </p:tav>
                                        <p:tav tm="100000">
                                          <p:val>
                                            <p:strVal val="#ppt_y"/>
                                          </p:val>
                                        </p:tav>
                                      </p:tavLst>
                                    </p:anim>
                                  </p:childTnLst>
                                </p:cTn>
                              </p:par>
                              <p:par>
                                <p:cTn id="330" presetID="42" presetClass="entr" presetSubtype="0" fill="hold" grpId="0" nodeType="withEffect">
                                  <p:stCondLst>
                                    <p:cond delay="0"/>
                                  </p:stCondLst>
                                  <p:childTnLst>
                                    <p:set>
                                      <p:cBhvr>
                                        <p:cTn id="331" dur="1" fill="hold">
                                          <p:stCondLst>
                                            <p:cond delay="0"/>
                                          </p:stCondLst>
                                        </p:cTn>
                                        <p:tgtEl>
                                          <p:spTgt spid="104"/>
                                        </p:tgtEl>
                                        <p:attrNameLst>
                                          <p:attrName>style.visibility</p:attrName>
                                        </p:attrNameLst>
                                      </p:cBhvr>
                                      <p:to>
                                        <p:strVal val="visible"/>
                                      </p:to>
                                    </p:set>
                                    <p:animEffect transition="in" filter="fade">
                                      <p:cBhvr>
                                        <p:cTn id="332" dur="1000"/>
                                        <p:tgtEl>
                                          <p:spTgt spid="104"/>
                                        </p:tgtEl>
                                      </p:cBhvr>
                                    </p:animEffect>
                                    <p:anim calcmode="lin" valueType="num">
                                      <p:cBhvr>
                                        <p:cTn id="333" dur="1000" fill="hold"/>
                                        <p:tgtEl>
                                          <p:spTgt spid="104"/>
                                        </p:tgtEl>
                                        <p:attrNameLst>
                                          <p:attrName>ppt_x</p:attrName>
                                        </p:attrNameLst>
                                      </p:cBhvr>
                                      <p:tavLst>
                                        <p:tav tm="0">
                                          <p:val>
                                            <p:strVal val="#ppt_x"/>
                                          </p:val>
                                        </p:tav>
                                        <p:tav tm="100000">
                                          <p:val>
                                            <p:strVal val="#ppt_x"/>
                                          </p:val>
                                        </p:tav>
                                      </p:tavLst>
                                    </p:anim>
                                    <p:anim calcmode="lin" valueType="num">
                                      <p:cBhvr>
                                        <p:cTn id="334" dur="1000" fill="hold"/>
                                        <p:tgtEl>
                                          <p:spTgt spid="104"/>
                                        </p:tgtEl>
                                        <p:attrNameLst>
                                          <p:attrName>ppt_y</p:attrName>
                                        </p:attrNameLst>
                                      </p:cBhvr>
                                      <p:tavLst>
                                        <p:tav tm="0">
                                          <p:val>
                                            <p:strVal val="#ppt_y+.1"/>
                                          </p:val>
                                        </p:tav>
                                        <p:tav tm="100000">
                                          <p:val>
                                            <p:strVal val="#ppt_y"/>
                                          </p:val>
                                        </p:tav>
                                      </p:tavLst>
                                    </p:anim>
                                  </p:childTnLst>
                                </p:cTn>
                              </p:par>
                              <p:par>
                                <p:cTn id="335" presetID="42" presetClass="entr" presetSubtype="0" fill="hold" grpId="0" nodeType="withEffect">
                                  <p:stCondLst>
                                    <p:cond delay="0"/>
                                  </p:stCondLst>
                                  <p:childTnLst>
                                    <p:set>
                                      <p:cBhvr>
                                        <p:cTn id="336" dur="1" fill="hold">
                                          <p:stCondLst>
                                            <p:cond delay="0"/>
                                          </p:stCondLst>
                                        </p:cTn>
                                        <p:tgtEl>
                                          <p:spTgt spid="105"/>
                                        </p:tgtEl>
                                        <p:attrNameLst>
                                          <p:attrName>style.visibility</p:attrName>
                                        </p:attrNameLst>
                                      </p:cBhvr>
                                      <p:to>
                                        <p:strVal val="visible"/>
                                      </p:to>
                                    </p:set>
                                    <p:animEffect transition="in" filter="fade">
                                      <p:cBhvr>
                                        <p:cTn id="337" dur="1000"/>
                                        <p:tgtEl>
                                          <p:spTgt spid="105"/>
                                        </p:tgtEl>
                                      </p:cBhvr>
                                    </p:animEffect>
                                    <p:anim calcmode="lin" valueType="num">
                                      <p:cBhvr>
                                        <p:cTn id="338" dur="1000" fill="hold"/>
                                        <p:tgtEl>
                                          <p:spTgt spid="105"/>
                                        </p:tgtEl>
                                        <p:attrNameLst>
                                          <p:attrName>ppt_x</p:attrName>
                                        </p:attrNameLst>
                                      </p:cBhvr>
                                      <p:tavLst>
                                        <p:tav tm="0">
                                          <p:val>
                                            <p:strVal val="#ppt_x"/>
                                          </p:val>
                                        </p:tav>
                                        <p:tav tm="100000">
                                          <p:val>
                                            <p:strVal val="#ppt_x"/>
                                          </p:val>
                                        </p:tav>
                                      </p:tavLst>
                                    </p:anim>
                                    <p:anim calcmode="lin" valueType="num">
                                      <p:cBhvr>
                                        <p:cTn id="339" dur="1000" fill="hold"/>
                                        <p:tgtEl>
                                          <p:spTgt spid="105"/>
                                        </p:tgtEl>
                                        <p:attrNameLst>
                                          <p:attrName>ppt_y</p:attrName>
                                        </p:attrNameLst>
                                      </p:cBhvr>
                                      <p:tavLst>
                                        <p:tav tm="0">
                                          <p:val>
                                            <p:strVal val="#ppt_y+.1"/>
                                          </p:val>
                                        </p:tav>
                                        <p:tav tm="100000">
                                          <p:val>
                                            <p:strVal val="#ppt_y"/>
                                          </p:val>
                                        </p:tav>
                                      </p:tavLst>
                                    </p:anim>
                                  </p:childTnLst>
                                </p:cTn>
                              </p:par>
                              <p:par>
                                <p:cTn id="340" presetID="42" presetClass="entr" presetSubtype="0" fill="hold" grpId="0" nodeType="withEffect">
                                  <p:stCondLst>
                                    <p:cond delay="0"/>
                                  </p:stCondLst>
                                  <p:childTnLst>
                                    <p:set>
                                      <p:cBhvr>
                                        <p:cTn id="341" dur="1" fill="hold">
                                          <p:stCondLst>
                                            <p:cond delay="0"/>
                                          </p:stCondLst>
                                        </p:cTn>
                                        <p:tgtEl>
                                          <p:spTgt spid="106"/>
                                        </p:tgtEl>
                                        <p:attrNameLst>
                                          <p:attrName>style.visibility</p:attrName>
                                        </p:attrNameLst>
                                      </p:cBhvr>
                                      <p:to>
                                        <p:strVal val="visible"/>
                                      </p:to>
                                    </p:set>
                                    <p:animEffect transition="in" filter="fade">
                                      <p:cBhvr>
                                        <p:cTn id="342" dur="1000"/>
                                        <p:tgtEl>
                                          <p:spTgt spid="106"/>
                                        </p:tgtEl>
                                      </p:cBhvr>
                                    </p:animEffect>
                                    <p:anim calcmode="lin" valueType="num">
                                      <p:cBhvr>
                                        <p:cTn id="343" dur="1000" fill="hold"/>
                                        <p:tgtEl>
                                          <p:spTgt spid="106"/>
                                        </p:tgtEl>
                                        <p:attrNameLst>
                                          <p:attrName>ppt_x</p:attrName>
                                        </p:attrNameLst>
                                      </p:cBhvr>
                                      <p:tavLst>
                                        <p:tav tm="0">
                                          <p:val>
                                            <p:strVal val="#ppt_x"/>
                                          </p:val>
                                        </p:tav>
                                        <p:tav tm="100000">
                                          <p:val>
                                            <p:strVal val="#ppt_x"/>
                                          </p:val>
                                        </p:tav>
                                      </p:tavLst>
                                    </p:anim>
                                    <p:anim calcmode="lin" valueType="num">
                                      <p:cBhvr>
                                        <p:cTn id="344"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p:bldP spid="70" grpId="0"/>
      <p:bldP spid="71" grpId="0"/>
      <p:bldP spid="72" grpId="0"/>
      <p:bldP spid="73" grpId="0"/>
      <p:bldP spid="74" grpId="0"/>
      <p:bldP spid="75" grpId="0" animBg="1"/>
      <p:bldP spid="76" grpId="0"/>
      <p:bldP spid="77" grpId="0" animBg="1"/>
      <p:bldP spid="78" grpId="0"/>
      <p:bldP spid="79" grpId="0" animBg="1"/>
      <p:bldP spid="80" grpId="0"/>
      <p:bldP spid="81" grpId="0" animBg="1"/>
      <p:bldP spid="82" grpId="0"/>
      <p:bldP spid="83" grpId="0" animBg="1"/>
      <p:bldP spid="84" grpId="0" animBg="1"/>
      <p:bldP spid="85" grpId="0" animBg="1"/>
      <p:bldP spid="86" grpId="0"/>
      <p:bldP spid="87" grpId="0"/>
      <p:bldP spid="88" grpId="0"/>
      <p:bldP spid="89" grpId="0"/>
      <p:bldP spid="90" grpId="0" animBg="1"/>
      <p:bldP spid="91" grpId="0" animBg="1"/>
      <p:bldP spid="92" grpId="0"/>
      <p:bldP spid="93" grpId="0"/>
      <p:bldP spid="94" grpId="0" animBg="1"/>
      <p:bldP spid="95" grpId="0"/>
      <p:bldP spid="96" grpId="0"/>
      <p:bldP spid="97" grpId="0"/>
      <p:bldP spid="98" grpId="0"/>
      <p:bldP spid="99" grpId="0"/>
      <p:bldP spid="100" grpId="0"/>
      <p:bldP spid="101" grpId="0"/>
      <p:bldP spid="102" grpId="0" animBg="1"/>
      <p:bldP spid="103" grpId="0" animBg="1"/>
      <p:bldP spid="104" grpId="0" animBg="1"/>
      <p:bldP spid="105" grpId="0" animBg="1"/>
      <p:bldP spid="10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nger touching a light bulb&#10;&#10;Description automatically generated">
            <a:extLst>
              <a:ext uri="{FF2B5EF4-FFF2-40B4-BE49-F238E27FC236}">
                <a16:creationId xmlns:a16="http://schemas.microsoft.com/office/drawing/2014/main" id="{5BD165C9-739D-F243-7B0A-92ED527127A9}"/>
              </a:ext>
            </a:extLst>
          </p:cNvPr>
          <p:cNvPicPr>
            <a:picLocks noChangeAspect="1"/>
          </p:cNvPicPr>
          <p:nvPr/>
        </p:nvPicPr>
        <p:blipFill rotWithShape="1">
          <a:blip r:embed="rId2">
            <a:extLst>
              <a:ext uri="{28A0092B-C50C-407E-A947-70E740481C1C}">
                <a14:useLocalDpi xmlns:a14="http://schemas.microsoft.com/office/drawing/2010/main" val="0"/>
              </a:ext>
            </a:extLst>
          </a:blip>
          <a:srcRect l="2804" r="1119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2C91D06-FCCC-D770-66A0-A55867BDF78E}"/>
              </a:ext>
            </a:extLst>
          </p:cNvPr>
          <p:cNvSpPr/>
          <p:nvPr/>
        </p:nvSpPr>
        <p:spPr>
          <a:xfrm>
            <a:off x="-2" y="0"/>
            <a:ext cx="6691086" cy="6858000"/>
          </a:xfrm>
          <a:prstGeom prst="rect">
            <a:avLst/>
          </a:prstGeom>
          <a:solidFill>
            <a:schemeClr val="bg1">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p:cNvSpPr>
            <a:spLocks noGrp="1"/>
          </p:cNvSpPr>
          <p:nvPr>
            <p:ph idx="1"/>
          </p:nvPr>
        </p:nvSpPr>
        <p:spPr>
          <a:xfrm>
            <a:off x="249835" y="1737941"/>
            <a:ext cx="6310621" cy="4880573"/>
          </a:xfrm>
        </p:spPr>
        <p:txBody>
          <a:bodyPr>
            <a:normAutofit lnSpcReduction="10000"/>
          </a:bodyPr>
          <a:lstStyle/>
          <a:p>
            <a:pPr lvl="0"/>
            <a:r>
              <a:rPr lang="en-US" sz="2000" dirty="0"/>
              <a:t>Develop your own toolset if your company doesn’t have one:</a:t>
            </a:r>
          </a:p>
          <a:p>
            <a:pPr lvl="1"/>
            <a:r>
              <a:rPr lang="en-US" sz="2000" dirty="0"/>
              <a:t>Templates</a:t>
            </a:r>
          </a:p>
          <a:p>
            <a:pPr lvl="1"/>
            <a:r>
              <a:rPr lang="en-US" sz="2000" dirty="0"/>
              <a:t>Checklists</a:t>
            </a:r>
          </a:p>
          <a:p>
            <a:pPr lvl="1"/>
            <a:r>
              <a:rPr lang="en-US" sz="2000" dirty="0"/>
              <a:t>Boilerplate text and graphics</a:t>
            </a:r>
          </a:p>
          <a:p>
            <a:pPr lvl="1"/>
            <a:r>
              <a:rPr lang="en-US" sz="2000" dirty="0"/>
              <a:t>AI prompts</a:t>
            </a:r>
          </a:p>
          <a:p>
            <a:pPr lvl="1"/>
            <a:r>
              <a:rPr lang="en-US" sz="2000" dirty="0"/>
              <a:t>How-to documents</a:t>
            </a:r>
          </a:p>
          <a:p>
            <a:pPr lvl="1"/>
            <a:r>
              <a:rPr lang="en-US" sz="2000" dirty="0"/>
              <a:t>Personal lessons learned</a:t>
            </a:r>
          </a:p>
          <a:p>
            <a:pPr lvl="0"/>
            <a:r>
              <a:rPr lang="en-US" sz="2000" dirty="0"/>
              <a:t>Create instructions for each tool: write down how you did something because you will forget!</a:t>
            </a:r>
          </a:p>
          <a:p>
            <a:pPr lvl="0"/>
            <a:r>
              <a:rPr lang="en-US" sz="2000" dirty="0"/>
              <a:t>Develop a standard proposal set of folders</a:t>
            </a:r>
          </a:p>
          <a:p>
            <a:pPr lvl="0"/>
            <a:r>
              <a:rPr lang="en-US" sz="2000" dirty="0"/>
              <a:t>Add signatures to Outlook</a:t>
            </a:r>
          </a:p>
          <a:p>
            <a:pPr lvl="0"/>
            <a:r>
              <a:rPr lang="en-US" sz="2000" dirty="0"/>
              <a:t>Cultivate a proposal library</a:t>
            </a:r>
          </a:p>
          <a:p>
            <a:pPr lvl="0"/>
            <a:r>
              <a:rPr lang="en-US" sz="2000" dirty="0"/>
              <a:t>Periodically re-read training manuals as a refresher</a:t>
            </a:r>
          </a:p>
          <a:p>
            <a:endParaRPr lang="en-US" sz="2000" dirty="0"/>
          </a:p>
        </p:txBody>
      </p:sp>
      <p:sp>
        <p:nvSpPr>
          <p:cNvPr id="12" name="Title 2"/>
          <p:cNvSpPr>
            <a:spLocks noGrp="1"/>
          </p:cNvSpPr>
          <p:nvPr>
            <p:ph type="title"/>
          </p:nvPr>
        </p:nvSpPr>
        <p:spPr>
          <a:xfrm>
            <a:off x="249835" y="270442"/>
            <a:ext cx="5715535" cy="600075"/>
          </a:xfrm>
          <a:noFill/>
          <a:ln>
            <a:noFill/>
          </a:ln>
        </p:spPr>
        <p:txBody>
          <a:bodyPr vert="horz" wrap="square" lIns="0" tIns="45720" rIns="0" bIns="45720" numCol="1" rtlCol="0" anchor="t" anchorCtr="0" compatLnSpc="1">
            <a:prstTxWarp prst="textNoShape">
              <a:avLst/>
            </a:prstTxWarp>
            <a:noAutofit/>
          </a:bodyPr>
          <a:lstStyle/>
          <a:p>
            <a:r>
              <a:rPr lang="en-US" dirty="0"/>
              <a:t>Personal Proposal Processes Optimization</a:t>
            </a:r>
          </a:p>
        </p:txBody>
      </p:sp>
    </p:spTree>
    <p:extLst>
      <p:ext uri="{BB962C8B-B14F-4D97-AF65-F5344CB8AC3E}">
        <p14:creationId xmlns:p14="http://schemas.microsoft.com/office/powerpoint/2010/main" val="193162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block diagram&#10;&#10;Description automatically generated with medium confidence">
            <a:extLst>
              <a:ext uri="{FF2B5EF4-FFF2-40B4-BE49-F238E27FC236}">
                <a16:creationId xmlns:a16="http://schemas.microsoft.com/office/drawing/2014/main" id="{7B7634A6-F091-5327-AE63-A2E2059DDF79}"/>
              </a:ext>
            </a:extLst>
          </p:cNvPr>
          <p:cNvPicPr>
            <a:picLocks noChangeAspect="1"/>
          </p:cNvPicPr>
          <p:nvPr/>
        </p:nvPicPr>
        <p:blipFill rotWithShape="1">
          <a:blip r:embed="rId2">
            <a:extLst>
              <a:ext uri="{28A0092B-C50C-407E-A947-70E740481C1C}">
                <a14:useLocalDpi xmlns:a14="http://schemas.microsoft.com/office/drawing/2010/main" val="0"/>
              </a:ext>
            </a:extLst>
          </a:blip>
          <a:srcRect l="11520"/>
          <a:stretch/>
        </p:blipFill>
        <p:spPr>
          <a:xfrm>
            <a:off x="0" y="-9525"/>
            <a:ext cx="12192000" cy="6858000"/>
          </a:xfrm>
          <a:prstGeom prst="rect">
            <a:avLst/>
          </a:prstGeom>
        </p:spPr>
      </p:pic>
      <p:sp>
        <p:nvSpPr>
          <p:cNvPr id="6" name="Rectangle 5">
            <a:extLst>
              <a:ext uri="{FF2B5EF4-FFF2-40B4-BE49-F238E27FC236}">
                <a16:creationId xmlns:a16="http://schemas.microsoft.com/office/drawing/2014/main" id="{A15610F9-111E-5A29-3D54-839FFF8AC1EA}"/>
              </a:ext>
            </a:extLst>
          </p:cNvPr>
          <p:cNvSpPr/>
          <p:nvPr/>
        </p:nvSpPr>
        <p:spPr>
          <a:xfrm>
            <a:off x="-2" y="0"/>
            <a:ext cx="6691086" cy="6858000"/>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p:cNvSpPr>
            <a:spLocks noGrp="1"/>
          </p:cNvSpPr>
          <p:nvPr>
            <p:ph idx="1"/>
          </p:nvPr>
        </p:nvSpPr>
        <p:spPr>
          <a:xfrm>
            <a:off x="838200" y="1766456"/>
            <a:ext cx="5722258" cy="4391025"/>
          </a:xfrm>
        </p:spPr>
        <p:txBody>
          <a:bodyPr>
            <a:normAutofit fontScale="92500"/>
          </a:bodyPr>
          <a:lstStyle/>
          <a:p>
            <a:pPr lvl="0"/>
            <a:r>
              <a:rPr lang="en-US" sz="2200" dirty="0"/>
              <a:t>Create a well-documented proposal process and a toolset that’s custom to the types of vehicles you are going after</a:t>
            </a:r>
          </a:p>
          <a:p>
            <a:pPr lvl="0"/>
            <a:r>
              <a:rPr lang="en-US" sz="2200" dirty="0"/>
              <a:t>Train the staff </a:t>
            </a:r>
          </a:p>
          <a:p>
            <a:pPr lvl="0"/>
            <a:r>
              <a:rPr lang="en-US" sz="2200" dirty="0"/>
              <a:t>Develop a set of business development metrics that are not contradictory across the functions and ranks, and provide meaningful results</a:t>
            </a:r>
          </a:p>
          <a:p>
            <a:pPr lvl="0"/>
            <a:r>
              <a:rPr lang="en-US" sz="2200" dirty="0"/>
              <a:t>Create a repository of proposal collateral integrated with AI</a:t>
            </a:r>
          </a:p>
          <a:p>
            <a:pPr lvl="0"/>
            <a:r>
              <a:rPr lang="en-US" sz="2200" dirty="0"/>
              <a:t>Frontload the process so that you do capture to shape the requirements and specifications</a:t>
            </a:r>
          </a:p>
          <a:p>
            <a:pPr lvl="0"/>
            <a:r>
              <a:rPr lang="en-US" sz="2200" dirty="0"/>
              <a:t>Institutionalize such processes as collection and review of lessons learned</a:t>
            </a:r>
          </a:p>
          <a:p>
            <a:endParaRPr lang="en-US" sz="2200" dirty="0"/>
          </a:p>
        </p:txBody>
      </p:sp>
      <p:sp>
        <p:nvSpPr>
          <p:cNvPr id="12" name="Title 2"/>
          <p:cNvSpPr>
            <a:spLocks noGrp="1"/>
          </p:cNvSpPr>
          <p:nvPr>
            <p:ph type="title"/>
          </p:nvPr>
        </p:nvSpPr>
        <p:spPr>
          <a:xfrm>
            <a:off x="838199" y="365125"/>
            <a:ext cx="4759153" cy="1041643"/>
          </a:xfrm>
          <a:noFill/>
          <a:ln>
            <a:noFill/>
          </a:ln>
        </p:spPr>
        <p:txBody>
          <a:bodyPr vert="horz" wrap="square" lIns="0" tIns="45720" rIns="0" bIns="45720" numCol="1" rtlCol="0" anchor="t" anchorCtr="0" compatLnSpc="1">
            <a:prstTxWarp prst="textNoShape">
              <a:avLst/>
            </a:prstTxWarp>
            <a:noAutofit/>
          </a:bodyPr>
          <a:lstStyle/>
          <a:p>
            <a:r>
              <a:rPr lang="en-US" sz="3600" dirty="0"/>
              <a:t>Organizational Proposal Processes Optimization</a:t>
            </a:r>
          </a:p>
        </p:txBody>
      </p:sp>
    </p:spTree>
    <p:extLst>
      <p:ext uri="{BB962C8B-B14F-4D97-AF65-F5344CB8AC3E}">
        <p14:creationId xmlns:p14="http://schemas.microsoft.com/office/powerpoint/2010/main" val="97057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1129" y="523069"/>
            <a:ext cx="4069772" cy="600075"/>
          </a:xfrm>
          <a:noFill/>
          <a:ln>
            <a:noFill/>
          </a:ln>
        </p:spPr>
        <p:txBody>
          <a:bodyPr vert="horz" wrap="square" lIns="0" tIns="45720" rIns="0" bIns="45720" numCol="1" rtlCol="0" anchor="t" anchorCtr="0" compatLnSpc="1">
            <a:prstTxWarp prst="textNoShape">
              <a:avLst/>
            </a:prstTxWarp>
            <a:noAutofit/>
          </a:bodyPr>
          <a:lstStyle/>
          <a:p>
            <a:r>
              <a:rPr lang="en-US" sz="3600" dirty="0"/>
              <a:t>Day 2 Recap</a:t>
            </a:r>
          </a:p>
        </p:txBody>
      </p:sp>
      <p:sp>
        <p:nvSpPr>
          <p:cNvPr id="2" name="Content Placeholder 1"/>
          <p:cNvSpPr>
            <a:spLocks noGrp="1"/>
          </p:cNvSpPr>
          <p:nvPr>
            <p:ph idx="1"/>
          </p:nvPr>
        </p:nvSpPr>
        <p:spPr>
          <a:xfrm>
            <a:off x="591128" y="1985103"/>
            <a:ext cx="4184072" cy="4525962"/>
          </a:xfrm>
        </p:spPr>
        <p:txBody>
          <a:bodyPr>
            <a:normAutofit/>
          </a:bodyPr>
          <a:lstStyle/>
          <a:p>
            <a:pPr>
              <a:spcBef>
                <a:spcPts val="600"/>
              </a:spcBef>
              <a:spcAft>
                <a:spcPts val="600"/>
              </a:spcAft>
            </a:pPr>
            <a:r>
              <a:rPr lang="en-US" sz="2000" dirty="0"/>
              <a:t>List the landmines you have learned about today</a:t>
            </a:r>
          </a:p>
          <a:p>
            <a:pPr>
              <a:spcBef>
                <a:spcPts val="600"/>
              </a:spcBef>
              <a:spcAft>
                <a:spcPts val="600"/>
              </a:spcAft>
            </a:pPr>
            <a:r>
              <a:rPr lang="en-US" sz="2000" dirty="0"/>
              <a:t>Can you list some of the 11 steps in the resume development process?</a:t>
            </a:r>
          </a:p>
          <a:p>
            <a:pPr>
              <a:spcBef>
                <a:spcPts val="600"/>
              </a:spcBef>
              <a:spcAft>
                <a:spcPts val="600"/>
              </a:spcAft>
            </a:pPr>
            <a:r>
              <a:rPr lang="en-US" sz="2000" dirty="0"/>
              <a:t>Name the ways you could hold proposal reviews</a:t>
            </a:r>
          </a:p>
          <a:p>
            <a:pPr>
              <a:spcBef>
                <a:spcPts val="600"/>
              </a:spcBef>
              <a:spcAft>
                <a:spcPts val="600"/>
              </a:spcAft>
            </a:pPr>
            <a:r>
              <a:rPr lang="en-US" sz="2000" dirty="0"/>
              <a:t>What is your take-away from dealing with difficult personalities?</a:t>
            </a:r>
          </a:p>
          <a:p>
            <a:pPr>
              <a:spcBef>
                <a:spcPts val="600"/>
              </a:spcBef>
              <a:spcAft>
                <a:spcPts val="600"/>
              </a:spcAft>
            </a:pPr>
            <a:r>
              <a:rPr lang="en-US" sz="2000" dirty="0"/>
              <a:t>What is your biggest take-away from today and this class?</a:t>
            </a:r>
          </a:p>
        </p:txBody>
      </p:sp>
      <p:sp>
        <p:nvSpPr>
          <p:cNvPr id="7" name="Rectangle 6"/>
          <p:cNvSpPr/>
          <p:nvPr/>
        </p:nvSpPr>
        <p:spPr>
          <a:xfrm>
            <a:off x="591128" y="1506893"/>
            <a:ext cx="8416481" cy="369332"/>
          </a:xfrm>
          <a:prstGeom prst="rect">
            <a:avLst/>
          </a:prstGeom>
        </p:spPr>
        <p:txBody>
          <a:bodyPr wrap="square">
            <a:spAutoFit/>
          </a:bodyPr>
          <a:lstStyle/>
          <a:p>
            <a:r>
              <a:rPr lang="en-US" i="1" dirty="0">
                <a:solidFill>
                  <a:schemeClr val="tx2"/>
                </a:solidFill>
              </a:rPr>
              <a:t>Let’s go over today’s material</a:t>
            </a:r>
          </a:p>
        </p:txBody>
      </p:sp>
      <p:pic>
        <p:nvPicPr>
          <p:cNvPr id="5" name="Picture 4" descr="A group of question marks&#10;&#10;Description automatically generated">
            <a:extLst>
              <a:ext uri="{FF2B5EF4-FFF2-40B4-BE49-F238E27FC236}">
                <a16:creationId xmlns:a16="http://schemas.microsoft.com/office/drawing/2014/main" id="{5B0AB176-13E6-DFA8-C9EF-0B410D048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6105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5"/>
            <a:ext cx="7101840" cy="1041643"/>
          </a:xfrm>
        </p:spPr>
        <p:txBody>
          <a:bodyPr>
            <a:normAutofit/>
          </a:bodyPr>
          <a:lstStyle/>
          <a:p>
            <a:r>
              <a:rPr lang="en-US" dirty="0"/>
              <a:t>Contact Us!</a:t>
            </a:r>
          </a:p>
        </p:txBody>
      </p:sp>
      <p:sp>
        <p:nvSpPr>
          <p:cNvPr id="6" name="Rectangle 5"/>
          <p:cNvSpPr/>
          <p:nvPr/>
        </p:nvSpPr>
        <p:spPr>
          <a:xfrm>
            <a:off x="3329343" y="4468885"/>
            <a:ext cx="6975878" cy="1045223"/>
          </a:xfrm>
          <a:prstGeom prst="rect">
            <a:avLst/>
          </a:prstGeom>
        </p:spPr>
        <p:txBody>
          <a:bodyPr wrap="square">
            <a:spAutoFit/>
          </a:bodyPr>
          <a:lstStyle/>
          <a:p>
            <a:pPr lvl="0">
              <a:lnSpc>
                <a:spcPct val="200000"/>
              </a:lnSpc>
            </a:pPr>
            <a:r>
              <a:rPr lang="en-US" sz="3600" b="1" dirty="0">
                <a:solidFill>
                  <a:schemeClr val="accent1"/>
                </a:solidFill>
                <a:latin typeface="+mn-lt"/>
              </a:rPr>
              <a:t>www.ostglobalsolutions.com</a:t>
            </a:r>
          </a:p>
        </p:txBody>
      </p:sp>
      <p:sp>
        <p:nvSpPr>
          <p:cNvPr id="3" name="Rectangle 2">
            <a:extLst>
              <a:ext uri="{FF2B5EF4-FFF2-40B4-BE49-F238E27FC236}">
                <a16:creationId xmlns:a16="http://schemas.microsoft.com/office/drawing/2014/main" id="{BEBC8114-609B-43CD-82A2-256109016A21}"/>
              </a:ext>
            </a:extLst>
          </p:cNvPr>
          <p:cNvSpPr/>
          <p:nvPr/>
        </p:nvSpPr>
        <p:spPr>
          <a:xfrm>
            <a:off x="6531768" y="2360662"/>
            <a:ext cx="5200650" cy="3000821"/>
          </a:xfrm>
          <a:prstGeom prst="rect">
            <a:avLst/>
          </a:prstGeom>
        </p:spPr>
        <p:txBody>
          <a:bodyPr wrap="square">
            <a:spAutoFit/>
          </a:bodyPr>
          <a:lstStyle/>
          <a:p>
            <a:pPr algn="ctr">
              <a:spcBef>
                <a:spcPts val="600"/>
              </a:spcBef>
            </a:pPr>
            <a:r>
              <a:rPr lang="en-US" sz="2400" b="1" dirty="0"/>
              <a:t>7361 Calhoun Place, Suite 560</a:t>
            </a:r>
          </a:p>
          <a:p>
            <a:pPr algn="ctr">
              <a:spcBef>
                <a:spcPts val="600"/>
              </a:spcBef>
            </a:pPr>
            <a:r>
              <a:rPr lang="en-US" sz="2400" b="1" dirty="0"/>
              <a:t>Rockville, MD 20855</a:t>
            </a:r>
          </a:p>
          <a:p>
            <a:pPr algn="ctr">
              <a:spcBef>
                <a:spcPts val="600"/>
              </a:spcBef>
            </a:pPr>
            <a:r>
              <a:rPr lang="en-US" sz="2400" b="1" dirty="0"/>
              <a:t>Phone: 301-384-3350</a:t>
            </a:r>
          </a:p>
          <a:p>
            <a:pPr algn="ctr">
              <a:spcBef>
                <a:spcPts val="600"/>
              </a:spcBef>
            </a:pPr>
            <a:r>
              <a:rPr lang="en-US" sz="2400" b="1" dirty="0">
                <a:hlinkClick r:id="rId3"/>
              </a:rPr>
              <a:t>service@ostglobalsolutions.com</a:t>
            </a:r>
            <a:endParaRPr lang="en-US" sz="2400" b="1" dirty="0"/>
          </a:p>
          <a:p>
            <a:pPr algn="ctr">
              <a:spcBef>
                <a:spcPts val="600"/>
              </a:spcBef>
            </a:pPr>
            <a:r>
              <a:rPr lang="en-US" sz="2000" i="1" dirty="0"/>
              <a:t>Improving Our Country Through Better Proposals!™</a:t>
            </a:r>
          </a:p>
          <a:p>
            <a:pPr algn="ctr">
              <a:spcBef>
                <a:spcPts val="600"/>
              </a:spcBef>
            </a:pPr>
            <a:endParaRPr lang="en-US" sz="2400" b="1" dirty="0"/>
          </a:p>
        </p:txBody>
      </p:sp>
      <p:pic>
        <p:nvPicPr>
          <p:cNvPr id="12" name="Picture 11">
            <a:extLst>
              <a:ext uri="{FF2B5EF4-FFF2-40B4-BE49-F238E27FC236}">
                <a16:creationId xmlns:a16="http://schemas.microsoft.com/office/drawing/2014/main" id="{D84D25C7-098A-49BD-8D4D-709489B8D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52" y="1950425"/>
            <a:ext cx="4661782" cy="82047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20087D39-E265-4385-AC9A-58FC06C54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052" y="2657887"/>
            <a:ext cx="2004148" cy="2011358"/>
          </a:xfrm>
          <a:prstGeom prst="rect">
            <a:avLst/>
          </a:prstGeom>
        </p:spPr>
      </p:pic>
      <p:pic>
        <p:nvPicPr>
          <p:cNvPr id="8" name="Picture 7">
            <a:extLst>
              <a:ext uri="{FF2B5EF4-FFF2-40B4-BE49-F238E27FC236}">
                <a16:creationId xmlns:a16="http://schemas.microsoft.com/office/drawing/2014/main" id="{1CAC54B1-FCF6-4D41-9EB0-7E7787B30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5386" y="2603951"/>
            <a:ext cx="2142799" cy="2065294"/>
          </a:xfrm>
          <a:prstGeom prst="rect">
            <a:avLst/>
          </a:prstGeom>
        </p:spPr>
      </p:pic>
      <p:sp>
        <p:nvSpPr>
          <p:cNvPr id="4" name="TextBox 3">
            <a:extLst>
              <a:ext uri="{FF2B5EF4-FFF2-40B4-BE49-F238E27FC236}">
                <a16:creationId xmlns:a16="http://schemas.microsoft.com/office/drawing/2014/main" id="{5EFDC3B6-0B0A-FD06-DECB-6BDC60715BE7}"/>
              </a:ext>
            </a:extLst>
          </p:cNvPr>
          <p:cNvSpPr txBox="1"/>
          <p:nvPr/>
        </p:nvSpPr>
        <p:spPr>
          <a:xfrm>
            <a:off x="725424" y="5644106"/>
            <a:ext cx="10954512" cy="523220"/>
          </a:xfrm>
          <a:prstGeom prst="rect">
            <a:avLst/>
          </a:prstGeom>
          <a:noFill/>
        </p:spPr>
        <p:txBody>
          <a:bodyPr wrap="square" rtlCol="0">
            <a:spAutoFit/>
          </a:bodyPr>
          <a:lstStyle/>
          <a:p>
            <a:r>
              <a:rPr lang="en-US" sz="1400" dirty="0"/>
              <a:t>Copyright © 2024  OST Global Solutions, Inc. </a:t>
            </a:r>
            <a:r>
              <a:rPr lang="en-US" sz="1400" b="0" i="0" dirty="0">
                <a:solidFill>
                  <a:srgbClr val="0D0D0D"/>
                </a:solidFill>
                <a:effectLst/>
                <a:latin typeface="Söhne"/>
              </a:rPr>
              <a:t>All rights reserved. This material may not be reproduced, distributed, transmitted, or used for any commercial purpose without the express written permission of OST Global Solutions, Inc.</a:t>
            </a:r>
            <a:endParaRPr lang="en-US" sz="1400" dirty="0"/>
          </a:p>
        </p:txBody>
      </p:sp>
    </p:spTree>
    <p:extLst>
      <p:ext uri="{BB962C8B-B14F-4D97-AF65-F5344CB8AC3E}">
        <p14:creationId xmlns:p14="http://schemas.microsoft.com/office/powerpoint/2010/main" val="416033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4D12-FDA5-37ED-ECF3-7FE1A05721AE}"/>
              </a:ext>
            </a:extLst>
          </p:cNvPr>
          <p:cNvSpPr>
            <a:spLocks noGrp="1"/>
          </p:cNvSpPr>
          <p:nvPr>
            <p:ph type="title"/>
          </p:nvPr>
        </p:nvSpPr>
        <p:spPr/>
        <p:txBody>
          <a:bodyPr/>
          <a:lstStyle/>
          <a:p>
            <a:r>
              <a:rPr lang="en-US" dirty="0"/>
              <a:t>Module 9 Quiz</a:t>
            </a:r>
          </a:p>
        </p:txBody>
      </p:sp>
      <p:sp>
        <p:nvSpPr>
          <p:cNvPr id="3" name="Content Placeholder 2">
            <a:extLst>
              <a:ext uri="{FF2B5EF4-FFF2-40B4-BE49-F238E27FC236}">
                <a16:creationId xmlns:a16="http://schemas.microsoft.com/office/drawing/2014/main" id="{491DA87C-74DF-5EC5-63C8-269717E37270}"/>
              </a:ext>
            </a:extLst>
          </p:cNvPr>
          <p:cNvSpPr>
            <a:spLocks noGrp="1"/>
          </p:cNvSpPr>
          <p:nvPr>
            <p:ph idx="1"/>
          </p:nvPr>
        </p:nvSpPr>
        <p:spPr/>
        <p:txBody>
          <a:bodyPr>
            <a:normAutofit fontScale="92500" lnSpcReduction="10000"/>
          </a:bodyPr>
          <a:lstStyle/>
          <a:p>
            <a:pPr marL="514350" indent="-514350">
              <a:buFont typeface="+mj-lt"/>
              <a:buAutoNum type="arabicPeriod"/>
            </a:pPr>
            <a:r>
              <a:rPr lang="en-US" b="0" i="0" dirty="0">
                <a:solidFill>
                  <a:srgbClr val="0D0D0D"/>
                </a:solidFill>
                <a:effectLst/>
                <a:latin typeface="Söhne"/>
              </a:rPr>
              <a:t>What is the primary responsibility of a proposal manager during the Cost Volume development process? </a:t>
            </a:r>
          </a:p>
          <a:p>
            <a:pPr marL="914400" lvl="1" indent="-457200">
              <a:buFont typeface="+mj-lt"/>
              <a:buAutoNum type="alphaLcParenR"/>
            </a:pPr>
            <a:r>
              <a:rPr lang="en-US" b="0" i="0" dirty="0">
                <a:solidFill>
                  <a:srgbClr val="0D0D0D"/>
                </a:solidFill>
                <a:effectLst/>
                <a:latin typeface="Söhne"/>
              </a:rPr>
              <a:t>To ensure the technical narrative is compelling. </a:t>
            </a:r>
          </a:p>
          <a:p>
            <a:pPr marL="914400" lvl="1" indent="-457200">
              <a:buFont typeface="+mj-lt"/>
              <a:buAutoNum type="alphaLcParenR"/>
            </a:pPr>
            <a:r>
              <a:rPr lang="en-US" b="0" i="0" dirty="0">
                <a:solidFill>
                  <a:srgbClr val="0D0D0D"/>
                </a:solidFill>
                <a:effectLst/>
                <a:latin typeface="Söhne"/>
              </a:rPr>
              <a:t>To ensure compliance with the solicitation. </a:t>
            </a:r>
          </a:p>
          <a:p>
            <a:pPr marL="914400" lvl="1" indent="-457200">
              <a:buFont typeface="+mj-lt"/>
              <a:buAutoNum type="alphaLcParenR"/>
            </a:pPr>
            <a:r>
              <a:rPr lang="en-US" b="0" i="0" dirty="0">
                <a:solidFill>
                  <a:srgbClr val="0D0D0D"/>
                </a:solidFill>
                <a:effectLst/>
                <a:latin typeface="Söhne"/>
              </a:rPr>
              <a:t>To oversee the development of pricing strategies and ensure cost volume integration with the technical narrative.</a:t>
            </a:r>
          </a:p>
          <a:p>
            <a:pPr marL="914400" lvl="1" indent="-457200">
              <a:buFont typeface="+mj-lt"/>
              <a:buAutoNum type="alphaLcParenR"/>
            </a:pPr>
            <a:r>
              <a:rPr lang="en-US" dirty="0">
                <a:solidFill>
                  <a:srgbClr val="0D0D0D"/>
                </a:solidFill>
                <a:latin typeface="Söhne"/>
              </a:rPr>
              <a:t>To prepare Basis of Estimates (BOEs).</a:t>
            </a:r>
            <a:endParaRPr lang="en-US" b="0" i="0" dirty="0">
              <a:solidFill>
                <a:srgbClr val="0D0D0D"/>
              </a:solidFill>
              <a:effectLst/>
              <a:latin typeface="Söhne"/>
            </a:endParaRPr>
          </a:p>
          <a:p>
            <a:pPr marL="514350" indent="-514350">
              <a:buFont typeface="+mj-lt"/>
              <a:buAutoNum type="arabicPeriod"/>
            </a:pPr>
            <a:r>
              <a:rPr lang="en-US" b="0" i="0" dirty="0">
                <a:solidFill>
                  <a:srgbClr val="0D0D0D"/>
                </a:solidFill>
                <a:effectLst/>
                <a:latin typeface="Söhne"/>
              </a:rPr>
              <a:t>The success of oral proposals is solely dependent on the content of the slides.</a:t>
            </a:r>
          </a:p>
          <a:p>
            <a:pPr marL="914400" lvl="1" indent="-457200">
              <a:buFont typeface="+mj-lt"/>
              <a:buAutoNum type="alphaLcParenR"/>
            </a:pPr>
            <a:r>
              <a:rPr lang="en-US" b="0" i="0" dirty="0">
                <a:solidFill>
                  <a:srgbClr val="0D0D0D"/>
                </a:solidFill>
                <a:effectLst/>
                <a:latin typeface="Söhne"/>
              </a:rPr>
              <a:t>True.</a:t>
            </a:r>
          </a:p>
          <a:p>
            <a:pPr marL="914400" lvl="1" indent="-457200">
              <a:buFont typeface="+mj-lt"/>
              <a:buAutoNum type="alphaLcParenR"/>
            </a:pPr>
            <a:r>
              <a:rPr lang="en-US" b="0" i="0" dirty="0">
                <a:solidFill>
                  <a:srgbClr val="0D0D0D"/>
                </a:solidFill>
                <a:effectLst/>
                <a:latin typeface="Söhne"/>
              </a:rPr>
              <a:t>False</a:t>
            </a:r>
            <a:r>
              <a:rPr lang="en-US" dirty="0">
                <a:solidFill>
                  <a:srgbClr val="0D0D0D"/>
                </a:solidFill>
                <a:latin typeface="Söhne"/>
              </a:rPr>
              <a:t>.</a:t>
            </a:r>
            <a:endParaRPr lang="en-US" b="0" i="0" dirty="0">
              <a:solidFill>
                <a:srgbClr val="0D0D0D"/>
              </a:solidFill>
              <a:effectLst/>
              <a:latin typeface="Söhne"/>
            </a:endParaRPr>
          </a:p>
          <a:p>
            <a:pPr marL="514350" indent="-514350">
              <a:buFont typeface="+mj-lt"/>
              <a:buAutoNum type="arabicPeriod"/>
            </a:pPr>
            <a:r>
              <a:rPr lang="en-US" dirty="0">
                <a:solidFill>
                  <a:srgbClr val="0D0D0D"/>
                </a:solidFill>
                <a:latin typeface="Söhne"/>
              </a:rPr>
              <a:t>How do you avoid preparing the Cost Volume at the last minute?</a:t>
            </a:r>
            <a:endParaRPr lang="en-US" dirty="0"/>
          </a:p>
        </p:txBody>
      </p:sp>
    </p:spTree>
    <p:extLst>
      <p:ext uri="{BB962C8B-B14F-4D97-AF65-F5344CB8AC3E}">
        <p14:creationId xmlns:p14="http://schemas.microsoft.com/office/powerpoint/2010/main" val="12485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577870-d1bc-435a-a875-457a02ffe45a" xsi:nil="true"/>
    <lcf76f155ced4ddcb4097134ff3c332f xmlns="0d2c0b90-7933-4143-90fc-02bd1832f43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a20161400773e5a973e8bfd5c514f22d">
  <xsd:schema xmlns:xsd="http://www.w3.org/2001/XMLSchema" xmlns:xs="http://www.w3.org/2001/XMLSchema" xmlns:p="http://schemas.microsoft.com/office/2006/metadata/properties" xmlns:ns2="26108974-ee81-4d92-9938-53236a4d7764" xmlns:ns3="fa932a79-22aa-4d37-91cf-c80e1fe92fa2" xmlns:ns4="0d2c0b90-7933-4143-90fc-02bd1832f434" xmlns:ns5="6f577870-d1bc-435a-a875-457a02ffe45a" targetNamespace="http://schemas.microsoft.com/office/2006/metadata/properties" ma:root="true" ma:fieldsID="8b553482a0f6a2f8efab55f777596b64" ns2:_="" ns3:_="" ns4:_="" ns5:_="">
    <xsd:import namespace="26108974-ee81-4d92-9938-53236a4d7764"/>
    <xsd:import namespace="fa932a79-22aa-4d37-91cf-c80e1fe92fa2"/>
    <xsd:import namespace="0d2c0b90-7933-4143-90fc-02bd1832f434"/>
    <xsd:import namespace="6f577870-d1bc-435a-a875-457a02ffe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08974-ee81-4d92-9938-53236a4d7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d2a979-002b-442d-8eb6-2c8f3232ae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77870-d1bc-435a-a875-457a02ffe45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577870-d1bc-435a-a875-457a02ffe45a}" ma:internalName="TaxCatchAll" ma:showField="CatchAllData" ma:web="fa932a79-22aa-4d37-91cf-c80e1fe9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FD4B87-FDC7-4F35-8426-88BA09D3B9B7}">
  <ds:schemaRefs>
    <ds:schemaRef ds:uri="http://purl.org/dc/terms/"/>
    <ds:schemaRef ds:uri="http://purl.org/dc/dcmitype/"/>
    <ds:schemaRef ds:uri="http://purl.org/dc/elements/1.1/"/>
    <ds:schemaRef ds:uri="http://schemas.microsoft.com/office/2006/metadata/properties"/>
    <ds:schemaRef ds:uri="http://schemas.microsoft.com/office/infopath/2007/PartnerControls"/>
    <ds:schemaRef ds:uri="26108974-ee81-4d92-9938-53236a4d7764"/>
    <ds:schemaRef ds:uri="http://schemas.microsoft.com/office/2006/documentManagement/types"/>
    <ds:schemaRef ds:uri="http://schemas.openxmlformats.org/package/2006/metadata/core-properties"/>
    <ds:schemaRef ds:uri="6f577870-d1bc-435a-a875-457a02ffe45a"/>
    <ds:schemaRef ds:uri="0d2c0b90-7933-4143-90fc-02bd1832f434"/>
    <ds:schemaRef ds:uri="fa932a79-22aa-4d37-91cf-c80e1fe92fa2"/>
    <ds:schemaRef ds:uri="http://www.w3.org/XML/1998/namespace"/>
  </ds:schemaRefs>
</ds:datastoreItem>
</file>

<file path=customXml/itemProps2.xml><?xml version="1.0" encoding="utf-8"?>
<ds:datastoreItem xmlns:ds="http://schemas.openxmlformats.org/officeDocument/2006/customXml" ds:itemID="{15EB9151-6C92-4B51-BEC7-895A702DA4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08974-ee81-4d92-9938-53236a4d7764"/>
    <ds:schemaRef ds:uri="fa932a79-22aa-4d37-91cf-c80e1fe92fa2"/>
    <ds:schemaRef ds:uri="0d2c0b90-7933-4143-90fc-02bd1832f434"/>
    <ds:schemaRef ds:uri="6f577870-d1bc-435a-a875-457a02ff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4430C4-6386-4C70-8308-E8039BCBA0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20976</TotalTime>
  <Words>8593</Words>
  <Application>Microsoft Office PowerPoint</Application>
  <PresentationFormat>Widescreen</PresentationFormat>
  <Paragraphs>915</Paragraphs>
  <Slides>83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ＭＳ Ｐゴシック</vt:lpstr>
      <vt:lpstr>Arial</vt:lpstr>
      <vt:lpstr>Calibri</vt:lpstr>
      <vt:lpstr>Calibri Light</vt:lpstr>
      <vt:lpstr>Lucida Sans Unicode</vt:lpstr>
      <vt:lpstr>Söhne</vt:lpstr>
      <vt:lpstr>Times New Roman</vt:lpstr>
      <vt:lpstr>Wingdings</vt:lpstr>
      <vt:lpstr>Office Theme</vt:lpstr>
      <vt:lpstr>Advanced Proposal Management  Bid &amp; Proposal Academy Course Day 2</vt:lpstr>
      <vt:lpstr>PowerPoint Presentation</vt:lpstr>
      <vt:lpstr>Where We Are in the Process</vt:lpstr>
      <vt:lpstr>Landmine 8: Deciding That Cost Proposal is Not Proposal Manager’s Responsibility</vt:lpstr>
      <vt:lpstr>Cost Volume Process</vt:lpstr>
      <vt:lpstr>Landmine 9: Not Treating the Cost Proposal as a Sales Document</vt:lpstr>
      <vt:lpstr>How to Avoid the Landmine</vt:lpstr>
      <vt:lpstr>Landmine 10: Mismanaging the Simultaneous Orals and Proposal Processes</vt:lpstr>
      <vt:lpstr>Module 9 Quiz</vt:lpstr>
      <vt:lpstr>PowerPoint Presentation</vt:lpstr>
      <vt:lpstr>Landmine 11: Not Going for the Gold in Every Area of the Proposal</vt:lpstr>
      <vt:lpstr>Past Performance</vt:lpstr>
      <vt:lpstr>Experience vs. Past Performance</vt:lpstr>
      <vt:lpstr>Past Performance Mistakes </vt:lpstr>
      <vt:lpstr>More Mistakes </vt:lpstr>
      <vt:lpstr>What If You Don’t Have Past Performance?</vt:lpstr>
      <vt:lpstr>Past Performance Data Call Template Example</vt:lpstr>
      <vt:lpstr>Past Performance Data Call Table Example</vt:lpstr>
      <vt:lpstr>Building a Past Performance Template</vt:lpstr>
      <vt:lpstr>Another Template Example</vt:lpstr>
      <vt:lpstr>Filling Out the Template</vt:lpstr>
      <vt:lpstr>How to Make Your Past Performance Sizzle</vt:lpstr>
      <vt:lpstr>Past Performance Development Process</vt:lpstr>
      <vt:lpstr>Preparing the Government References for Answering Questionnaires</vt:lpstr>
      <vt:lpstr>Government References</vt:lpstr>
      <vt:lpstr>Last Past Performance Tips</vt:lpstr>
      <vt:lpstr>Module 10 Exercise</vt:lpstr>
      <vt:lpstr>PowerPoint Presentation</vt:lpstr>
      <vt:lpstr>Resume Preparation</vt:lpstr>
      <vt:lpstr>Resume Preparation Process</vt:lpstr>
      <vt:lpstr>The Hardest Task: Selecting Key Personnel</vt:lpstr>
      <vt:lpstr>Resume Workflow</vt:lpstr>
      <vt:lpstr>Important Resume Tips</vt:lpstr>
      <vt:lpstr>Resume Table Example</vt:lpstr>
      <vt:lpstr>Resume Template with Detailed Instructions</vt:lpstr>
      <vt:lpstr>Module 11 Exercise: Compare Resumes</vt:lpstr>
      <vt:lpstr>PowerPoint Presentation</vt:lpstr>
      <vt:lpstr>Landmine 12: Not Knowing Where Your Proposal is and Who is Doing What at Any Given Moment</vt:lpstr>
      <vt:lpstr>Tracking Volume, Section, and Graphics Progress</vt:lpstr>
      <vt:lpstr>Daily Status Meetings</vt:lpstr>
      <vt:lpstr>Agenda Part 2 – the Most Important Part (Managing Section Status)</vt:lpstr>
      <vt:lpstr>Managing Graphics</vt:lpstr>
      <vt:lpstr>From the Artist</vt:lpstr>
      <vt:lpstr>Tracking – Art Log</vt:lpstr>
      <vt:lpstr>Landmine 13: Hoping Your Writers Do Their Job</vt:lpstr>
      <vt:lpstr>In-Process Reviews </vt:lpstr>
      <vt:lpstr>Stay Plugged into the Proposal Battle Rhythm</vt:lpstr>
      <vt:lpstr>Landmine 14: Poor Management and Leadership </vt:lpstr>
      <vt:lpstr>Key Management Skills that Distinguish Great Proposal Managers from the Rest</vt:lpstr>
      <vt:lpstr>Methods of Effective Communication with the Proposal Team</vt:lpstr>
      <vt:lpstr>Promote Proposal Team Cohesiveness</vt:lpstr>
      <vt:lpstr>PowerPoint Presentation</vt:lpstr>
      <vt:lpstr>PowerPoint Presentation</vt:lpstr>
      <vt:lpstr>More Challenging Personalities</vt:lpstr>
      <vt:lpstr>And More Personalities to Keep You On Your Toes</vt:lpstr>
      <vt:lpstr>And More…</vt:lpstr>
      <vt:lpstr>Culling Disruptive Meeting Behaviors</vt:lpstr>
      <vt:lpstr>Providing Feedback</vt:lpstr>
      <vt:lpstr>How To Work Effectively With Remote Participants</vt:lpstr>
      <vt:lpstr>Mastering Data Calls</vt:lpstr>
      <vt:lpstr>Module 12 Exercise</vt:lpstr>
      <vt:lpstr>PowerPoint Presentation</vt:lpstr>
      <vt:lpstr>Landmine 15: Botching the Reviews</vt:lpstr>
      <vt:lpstr>Rules of Thumb for Selecting the Right Number and Types of Reviews</vt:lpstr>
      <vt:lpstr>Setting the Right Tone for the Review Regardless of Your Company’s Review Process</vt:lpstr>
      <vt:lpstr>Various Methods for Conducting Reviews and Their Suitability for Your Proposal</vt:lpstr>
      <vt:lpstr>Techniques for Quickly Integrating Reviewers’ Input Into Your Proposal</vt:lpstr>
      <vt:lpstr>Module 13 Case Study</vt:lpstr>
      <vt:lpstr>PowerPoint Presentation</vt:lpstr>
      <vt:lpstr>PowerPoint Presentation</vt:lpstr>
      <vt:lpstr>Scaling the Proposal Effort Up and Down</vt:lpstr>
      <vt:lpstr>Effective Management of Proposal Budget</vt:lpstr>
      <vt:lpstr>After-Award Debriefs</vt:lpstr>
      <vt:lpstr>Lessons Learned  is the Most Common Best Practice Not Followed</vt:lpstr>
      <vt:lpstr>PowerPoint Presentation</vt:lpstr>
      <vt:lpstr>First Set of Questions: Deliverable</vt:lpstr>
      <vt:lpstr>Second Set of Questions: Process</vt:lpstr>
      <vt:lpstr>Third Set of Questions: Process</vt:lpstr>
      <vt:lpstr>Lessons Learned is a Team Building Effort</vt:lpstr>
      <vt:lpstr>Personal Proposal Processes Optimization</vt:lpstr>
      <vt:lpstr>Organizational Proposal Processes Optimization</vt:lpstr>
      <vt:lpstr>Day 2 Recap</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Olessia Taylor</dc:creator>
  <cp:lastModifiedBy>Olessia Smotrova</cp:lastModifiedBy>
  <cp:revision>466</cp:revision>
  <dcterms:created xsi:type="dcterms:W3CDTF">2017-03-06T20:38:35Z</dcterms:created>
  <dcterms:modified xsi:type="dcterms:W3CDTF">2024-08-19T17:19:45Z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y fmtid="{D5CDD505-2E9C-101B-9397-08002B2CF9AE}" pid="3" name="Order">
    <vt:r8>8900</vt:r8>
  </property>
  <property fmtid="{D5CDD505-2E9C-101B-9397-08002B2CF9AE}" pid="4" name="MediaServiceImageTags">
    <vt:lpwstr/>
  </property>
</Properties>
</file>