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592" r:id="rId3"/>
    <p:sldId id="632" r:id="rId4"/>
    <p:sldId id="628" r:id="rId5"/>
    <p:sldId id="630" r:id="rId6"/>
    <p:sldId id="636" r:id="rId7"/>
    <p:sldId id="637" r:id="rId8"/>
    <p:sldId id="633" r:id="rId9"/>
    <p:sldId id="639" r:id="rId10"/>
    <p:sldId id="634" r:id="rId11"/>
    <p:sldId id="635" r:id="rId12"/>
    <p:sldId id="640" r:id="rId13"/>
    <p:sldId id="641" r:id="rId14"/>
    <p:sldId id="642" r:id="rId15"/>
    <p:sldId id="644" r:id="rId16"/>
    <p:sldId id="645" r:id="rId17"/>
    <p:sldId id="643" r:id="rId18"/>
    <p:sldId id="646" r:id="rId19"/>
    <p:sldId id="650" r:id="rId20"/>
    <p:sldId id="649" r:id="rId21"/>
    <p:sldId id="648" r:id="rId22"/>
    <p:sldId id="651" r:id="rId23"/>
    <p:sldId id="652" r:id="rId24"/>
    <p:sldId id="653" r:id="rId25"/>
    <p:sldId id="654" r:id="rId26"/>
    <p:sldId id="655" r:id="rId27"/>
    <p:sldId id="346" r:id="rId28"/>
    <p:sldId id="348" r:id="rId29"/>
    <p:sldId id="40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788"/>
    <a:srgbClr val="AEC9E4"/>
    <a:srgbClr val="7BA7D3"/>
    <a:srgbClr val="3D7B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C56C43-FA38-4717-92C9-6D9E661679F5}" v="534" dt="2025-04-15T17:12:44.7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85" autoAdjust="0"/>
    <p:restoredTop sz="96242" autoAdjust="0"/>
  </p:normalViewPr>
  <p:slideViewPr>
    <p:cSldViewPr snapToGrid="0">
      <p:cViewPr varScale="1">
        <p:scale>
          <a:sx n="95" d="100"/>
          <a:sy n="95" d="100"/>
        </p:scale>
        <p:origin x="990"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387711031552201"/>
          <c:y val="0"/>
          <c:w val="0.62144525728970901"/>
          <c:h val="0.86001718455743903"/>
        </c:manualLayout>
      </c:layout>
      <c:doughnutChart>
        <c:varyColors val="1"/>
        <c:ser>
          <c:idx val="0"/>
          <c:order val="0"/>
          <c:tx>
            <c:strRef>
              <c:f>Tabelle1!$B$1</c:f>
              <c:strCache>
                <c:ptCount val="1"/>
                <c:pt idx="0">
                  <c:v>Percentage</c:v>
                </c:pt>
              </c:strCache>
            </c:strRef>
          </c:tx>
          <c:spPr>
            <a:effectLst/>
          </c:spPr>
          <c:dPt>
            <c:idx val="0"/>
            <c:bubble3D val="0"/>
            <c:spPr>
              <a:solidFill>
                <a:schemeClr val="accent1"/>
              </a:solidFill>
              <a:ln>
                <a:noFill/>
              </a:ln>
              <a:effectLst/>
            </c:spPr>
            <c:extLst>
              <c:ext xmlns:c16="http://schemas.microsoft.com/office/drawing/2014/chart" uri="{C3380CC4-5D6E-409C-BE32-E72D297353CC}">
                <c16:uniqueId val="{00000001-D653-44F5-B04A-437FE4F7F145}"/>
              </c:ext>
            </c:extLst>
          </c:dPt>
          <c:dPt>
            <c:idx val="1"/>
            <c:bubble3D val="0"/>
            <c:spPr>
              <a:solidFill>
                <a:schemeClr val="accent3"/>
              </a:solidFill>
              <a:ln>
                <a:noFill/>
              </a:ln>
              <a:effectLst/>
            </c:spPr>
            <c:extLst>
              <c:ext xmlns:c16="http://schemas.microsoft.com/office/drawing/2014/chart" uri="{C3380CC4-5D6E-409C-BE32-E72D297353CC}">
                <c16:uniqueId val="{00000003-D653-44F5-B04A-437FE4F7F145}"/>
              </c:ext>
            </c:extLst>
          </c:dPt>
          <c:dPt>
            <c:idx val="2"/>
            <c:bubble3D val="0"/>
            <c:spPr>
              <a:solidFill>
                <a:schemeClr val="accent5"/>
              </a:solidFill>
              <a:ln>
                <a:noFill/>
              </a:ln>
              <a:effectLst/>
            </c:spPr>
            <c:extLst>
              <c:ext xmlns:c16="http://schemas.microsoft.com/office/drawing/2014/chart" uri="{C3380CC4-5D6E-409C-BE32-E72D297353CC}">
                <c16:uniqueId val="{00000005-D653-44F5-B04A-437FE4F7F145}"/>
              </c:ext>
            </c:extLst>
          </c:dPt>
          <c:dPt>
            <c:idx val="3"/>
            <c:bubble3D val="0"/>
            <c:spPr>
              <a:solidFill>
                <a:schemeClr val="accent1">
                  <a:lumMod val="60000"/>
                </a:schemeClr>
              </a:solidFill>
              <a:ln>
                <a:noFill/>
              </a:ln>
              <a:effectLst/>
            </c:spPr>
            <c:extLst>
              <c:ext xmlns:c16="http://schemas.microsoft.com/office/drawing/2014/chart" uri="{C3380CC4-5D6E-409C-BE32-E72D297353CC}">
                <c16:uniqueId val="{00000007-D653-44F5-B04A-437FE4F7F145}"/>
              </c:ext>
            </c:extLst>
          </c:dPt>
          <c:dPt>
            <c:idx val="4"/>
            <c:bubble3D val="0"/>
            <c:spPr>
              <a:solidFill>
                <a:schemeClr val="accent3">
                  <a:lumMod val="60000"/>
                </a:schemeClr>
              </a:solidFill>
              <a:ln>
                <a:noFill/>
              </a:ln>
              <a:effectLst/>
            </c:spPr>
            <c:extLst>
              <c:ext xmlns:c16="http://schemas.microsoft.com/office/drawing/2014/chart" uri="{C3380CC4-5D6E-409C-BE32-E72D297353CC}">
                <c16:uniqueId val="{00000009-D653-44F5-B04A-437FE4F7F145}"/>
              </c:ext>
            </c:extLst>
          </c:dPt>
          <c:dPt>
            <c:idx val="5"/>
            <c:bubble3D val="0"/>
            <c:spPr>
              <a:solidFill>
                <a:schemeClr val="accent5">
                  <a:lumMod val="60000"/>
                </a:schemeClr>
              </a:solidFill>
              <a:ln>
                <a:noFill/>
              </a:ln>
              <a:effectLst/>
            </c:spPr>
            <c:extLst>
              <c:ext xmlns:c16="http://schemas.microsoft.com/office/drawing/2014/chart" uri="{C3380CC4-5D6E-409C-BE32-E72D297353CC}">
                <c16:uniqueId val="{0000000B-D653-44F5-B04A-437FE4F7F145}"/>
              </c:ext>
            </c:extLst>
          </c:dPt>
          <c:dPt>
            <c:idx val="6"/>
            <c:bubble3D val="0"/>
            <c:spPr>
              <a:solidFill>
                <a:schemeClr val="accent1">
                  <a:lumMod val="80000"/>
                  <a:lumOff val="20000"/>
                </a:schemeClr>
              </a:solidFill>
              <a:ln>
                <a:noFill/>
              </a:ln>
              <a:effectLst/>
            </c:spPr>
            <c:extLst>
              <c:ext xmlns:c16="http://schemas.microsoft.com/office/drawing/2014/chart" uri="{C3380CC4-5D6E-409C-BE32-E72D297353CC}">
                <c16:uniqueId val="{0000000D-D653-44F5-B04A-437FE4F7F145}"/>
              </c:ext>
            </c:extLst>
          </c:dPt>
          <c:dPt>
            <c:idx val="7"/>
            <c:bubble3D val="0"/>
            <c:spPr>
              <a:solidFill>
                <a:schemeClr val="accent3">
                  <a:lumMod val="80000"/>
                  <a:lumOff val="20000"/>
                </a:schemeClr>
              </a:solidFill>
              <a:ln>
                <a:noFill/>
              </a:ln>
              <a:effectLst/>
            </c:spPr>
            <c:extLst>
              <c:ext xmlns:c16="http://schemas.microsoft.com/office/drawing/2014/chart" uri="{C3380CC4-5D6E-409C-BE32-E72D297353CC}">
                <c16:uniqueId val="{0000000F-D653-44F5-B04A-437FE4F7F145}"/>
              </c:ext>
            </c:extLst>
          </c:dPt>
          <c:dPt>
            <c:idx val="8"/>
            <c:bubble3D val="0"/>
            <c:spPr>
              <a:solidFill>
                <a:schemeClr val="accent5">
                  <a:lumMod val="80000"/>
                  <a:lumOff val="20000"/>
                </a:schemeClr>
              </a:solidFill>
              <a:ln>
                <a:noFill/>
              </a:ln>
              <a:effectLst/>
            </c:spPr>
            <c:extLst>
              <c:ext xmlns:c16="http://schemas.microsoft.com/office/drawing/2014/chart" uri="{C3380CC4-5D6E-409C-BE32-E72D297353CC}">
                <c16:uniqueId val="{00000011-D653-44F5-B04A-437FE4F7F145}"/>
              </c:ext>
            </c:extLst>
          </c:dPt>
          <c:dLbls>
            <c:numFmt formatCode="General" sourceLinked="0"/>
            <c:spPr>
              <a:noFill/>
              <a:ln>
                <a:noFill/>
              </a:ln>
              <a:effectLst/>
            </c:spPr>
            <c:txPr>
              <a:bodyPr rot="0" spcFirstLastPara="1" vertOverflow="ellipsis" vert="horz" wrap="square" anchor="ctr" anchorCtr="1"/>
              <a:lstStyle/>
              <a:p>
                <a:pPr algn="ctr">
                  <a:defRPr lang="de-DE" sz="1400" b="1" i="0" u="none" strike="noStrike" kern="1200" baseline="0">
                    <a:solidFill>
                      <a:srgbClr val="FFFFFF"/>
                    </a:solidFill>
                    <a:effectLst/>
                    <a:latin typeface="+mn-lt"/>
                    <a:ea typeface="Arial"/>
                    <a:cs typeface="Arial"/>
                  </a:defRPr>
                </a:pPr>
                <a:endParaRPr lang="en-US"/>
              </a:p>
            </c:txPr>
            <c:showLegendKey val="0"/>
            <c:showVal val="0"/>
            <c:showCatName val="0"/>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Tabelle1!$A$2:$A$5</c:f>
              <c:strCache>
                <c:ptCount val="4"/>
                <c:pt idx="0">
                  <c:v>81-99 Bids</c:v>
                </c:pt>
                <c:pt idx="1">
                  <c:v>100 or More</c:v>
                </c:pt>
                <c:pt idx="2">
                  <c:v>35 or Less</c:v>
                </c:pt>
                <c:pt idx="3">
                  <c:v>36-80 Bids</c:v>
                </c:pt>
              </c:strCache>
            </c:strRef>
          </c:cat>
          <c:val>
            <c:numRef>
              <c:f>Tabelle1!$B$2:$B$5</c:f>
              <c:numCache>
                <c:formatCode>0%</c:formatCode>
                <c:ptCount val="4"/>
                <c:pt idx="0">
                  <c:v>0.33</c:v>
                </c:pt>
                <c:pt idx="1">
                  <c:v>0.14000000000000001</c:v>
                </c:pt>
                <c:pt idx="2">
                  <c:v>0.27</c:v>
                </c:pt>
                <c:pt idx="3">
                  <c:v>0.26</c:v>
                </c:pt>
              </c:numCache>
            </c:numRef>
          </c:val>
          <c:extLst>
            <c:ext xmlns:c16="http://schemas.microsoft.com/office/drawing/2014/chart" uri="{C3380CC4-5D6E-409C-BE32-E72D297353CC}">
              <c16:uniqueId val="{00000012-D653-44F5-B04A-437FE4F7F145}"/>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2003935744310365"/>
          <c:y val="0.82877526663704459"/>
          <c:w val="0.69755737607039303"/>
          <c:h val="0.11461686778041305"/>
        </c:manualLayout>
      </c:layout>
      <c:overlay val="0"/>
      <c:spPr>
        <a:noFill/>
        <a:ln>
          <a:noFill/>
        </a:ln>
        <a:effectLst/>
      </c:spPr>
      <c:txPr>
        <a:bodyPr rot="0" spcFirstLastPara="1" vertOverflow="ellipsis" vert="horz" wrap="square" anchor="ctr" anchorCtr="1"/>
        <a:lstStyle/>
        <a:p>
          <a:pPr>
            <a:defRPr lang="de-DE" sz="1400" b="0" i="0" u="none" strike="noStrike" kern="1200" baseline="0">
              <a:solidFill>
                <a:schemeClr val="tx1"/>
              </a:solidFill>
              <a:latin typeface="Calibri Light" panose="020F0302020204030204" pitchFamily="34" charset="0"/>
              <a:ea typeface="MS P????"/>
              <a:cs typeface="MS P????"/>
            </a:defRPr>
          </a:pPr>
          <a:endParaRPr lang="en-US"/>
        </a:p>
      </c:txPr>
    </c:legend>
    <c:plotVisOnly val="1"/>
    <c:dispBlanksAs val="gap"/>
    <c:showDLblsOverMax val="0"/>
  </c:chart>
  <c:spPr>
    <a:noFill/>
    <a:ln w="6350" cap="flat" cmpd="sng" algn="ctr">
      <a:noFill/>
      <a:prstDash val="solid"/>
      <a:miter lim="800000"/>
    </a:ln>
    <a:effectLst/>
  </c:spPr>
  <c:txPr>
    <a:bodyPr/>
    <a:lstStyle/>
    <a:p>
      <a:pPr>
        <a:defRPr sz="1800"/>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Tabelle1!$B$1</c:f>
              <c:strCache>
                <c:ptCount val="1"/>
                <c:pt idx="0">
                  <c:v>Spalte1</c:v>
                </c:pt>
              </c:strCache>
            </c:strRef>
          </c:tx>
          <c:explosion val="2"/>
          <c:dPt>
            <c:idx val="0"/>
            <c:bubble3D val="0"/>
            <c:spPr>
              <a:solidFill>
                <a:schemeClr val="accent1">
                  <a:lumMod val="75000"/>
                </a:schemeClr>
              </a:solidFill>
            </c:spPr>
            <c:extLst>
              <c:ext xmlns:c16="http://schemas.microsoft.com/office/drawing/2014/chart" uri="{C3380CC4-5D6E-409C-BE32-E72D297353CC}">
                <c16:uniqueId val="{00000001-0600-4BF3-8370-10E6FBC042D9}"/>
              </c:ext>
            </c:extLst>
          </c:dPt>
          <c:dPt>
            <c:idx val="1"/>
            <c:bubble3D val="0"/>
            <c:spPr>
              <a:solidFill>
                <a:schemeClr val="accent1"/>
              </a:solidFill>
            </c:spPr>
            <c:extLst>
              <c:ext xmlns:c16="http://schemas.microsoft.com/office/drawing/2014/chart" uri="{C3380CC4-5D6E-409C-BE32-E72D297353CC}">
                <c16:uniqueId val="{00000003-0600-4BF3-8370-10E6FBC042D9}"/>
              </c:ext>
            </c:extLst>
          </c:dPt>
          <c:dPt>
            <c:idx val="2"/>
            <c:bubble3D val="0"/>
            <c:spPr>
              <a:solidFill>
                <a:schemeClr val="accent1">
                  <a:lumMod val="60000"/>
                  <a:lumOff val="40000"/>
                </a:schemeClr>
              </a:solidFill>
            </c:spPr>
            <c:extLst>
              <c:ext xmlns:c16="http://schemas.microsoft.com/office/drawing/2014/chart" uri="{C3380CC4-5D6E-409C-BE32-E72D297353CC}">
                <c16:uniqueId val="{00000005-0600-4BF3-8370-10E6FBC042D9}"/>
              </c:ext>
            </c:extLst>
          </c:dPt>
          <c:dPt>
            <c:idx val="3"/>
            <c:bubble3D val="0"/>
            <c:spPr>
              <a:solidFill>
                <a:schemeClr val="accent1">
                  <a:lumMod val="40000"/>
                  <a:lumOff val="60000"/>
                </a:schemeClr>
              </a:solidFill>
            </c:spPr>
            <c:extLst>
              <c:ext xmlns:c16="http://schemas.microsoft.com/office/drawing/2014/chart" uri="{C3380CC4-5D6E-409C-BE32-E72D297353CC}">
                <c16:uniqueId val="{00000007-0600-4BF3-8370-10E6FBC042D9}"/>
              </c:ext>
            </c:extLst>
          </c:dPt>
          <c:dPt>
            <c:idx val="4"/>
            <c:bubble3D val="0"/>
            <c:spPr>
              <a:solidFill>
                <a:schemeClr val="accent1">
                  <a:lumMod val="20000"/>
                  <a:lumOff val="80000"/>
                </a:schemeClr>
              </a:solidFill>
            </c:spPr>
            <c:extLst>
              <c:ext xmlns:c16="http://schemas.microsoft.com/office/drawing/2014/chart" uri="{C3380CC4-5D6E-409C-BE32-E72D297353CC}">
                <c16:uniqueId val="{00000009-0600-4BF3-8370-10E6FBC042D9}"/>
              </c:ext>
            </c:extLst>
          </c:dPt>
          <c:dPt>
            <c:idx val="5"/>
            <c:bubble3D val="0"/>
            <c:spPr>
              <a:solidFill>
                <a:schemeClr val="accent1">
                  <a:lumMod val="50000"/>
                </a:schemeClr>
              </a:solidFill>
            </c:spPr>
            <c:extLst>
              <c:ext xmlns:c16="http://schemas.microsoft.com/office/drawing/2014/chart" uri="{C3380CC4-5D6E-409C-BE32-E72D297353CC}">
                <c16:uniqueId val="{0000000B-0600-4BF3-8370-10E6FBC042D9}"/>
              </c:ext>
            </c:extLst>
          </c:dPt>
          <c:cat>
            <c:numRef>
              <c:f>Tabelle1!$A$2:$A$7</c:f>
              <c:numCache>
                <c:formatCode>General</c:formatCode>
                <c:ptCount val="6"/>
              </c:numCache>
            </c:numRef>
          </c:cat>
          <c:val>
            <c:numRef>
              <c:f>Tabelle1!$B$2:$B$7</c:f>
              <c:numCache>
                <c:formatCode>General</c:formatCode>
                <c:ptCount val="6"/>
                <c:pt idx="0">
                  <c:v>1</c:v>
                </c:pt>
                <c:pt idx="1">
                  <c:v>1</c:v>
                </c:pt>
                <c:pt idx="2">
                  <c:v>1</c:v>
                </c:pt>
                <c:pt idx="3">
                  <c:v>1</c:v>
                </c:pt>
                <c:pt idx="4">
                  <c:v>1</c:v>
                </c:pt>
                <c:pt idx="5">
                  <c:v>1</c:v>
                </c:pt>
              </c:numCache>
            </c:numRef>
          </c:val>
          <c:extLst>
            <c:ext xmlns:c16="http://schemas.microsoft.com/office/drawing/2014/chart" uri="{C3380CC4-5D6E-409C-BE32-E72D297353CC}">
              <c16:uniqueId val="{0000000C-0600-4BF3-8370-10E6FBC042D9}"/>
            </c:ext>
          </c:extLst>
        </c:ser>
        <c:dLbls>
          <c:showLegendKey val="0"/>
          <c:showVal val="0"/>
          <c:showCatName val="0"/>
          <c:showSerName val="0"/>
          <c:showPercent val="0"/>
          <c:showBubbleSize val="0"/>
          <c:showLeaderLines val="1"/>
        </c:dLbls>
        <c:firstSliceAng val="0"/>
        <c:holeSize val="70"/>
      </c:doughnutChart>
    </c:plotArea>
    <c:plotVisOnly val="1"/>
    <c:dispBlanksAs val="gap"/>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0.44139</cdr:x>
      <cdr:y>0.32962</cdr:y>
    </cdr:from>
    <cdr:to>
      <cdr:x>0.67091</cdr:x>
      <cdr:y>0.46151</cdr:y>
    </cdr:to>
    <cdr:sp macro="" textlink="">
      <cdr:nvSpPr>
        <cdr:cNvPr id="2" name="Textfeld 1"/>
        <cdr:cNvSpPr txBox="1"/>
      </cdr:nvSpPr>
      <cdr:spPr>
        <a:xfrm xmlns:a="http://schemas.openxmlformats.org/drawingml/2006/main">
          <a:off x="1905000" y="1218110"/>
          <a:ext cx="990600" cy="4874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lnSpc>
              <a:spcPct val="80000"/>
            </a:lnSpc>
          </a:pPr>
          <a:r>
            <a:rPr lang="en-US" sz="1600" b="1" noProof="0" dirty="0">
              <a:solidFill>
                <a:schemeClr val="accent2">
                  <a:lumMod val="75000"/>
                </a:schemeClr>
              </a:solidFill>
            </a:rPr>
            <a:t>Average number of bids per 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618CB-A86C-4B81-9F8A-B448D9D67A86}" type="datetimeFigureOut">
              <a:rPr lang="en-US" smtClean="0"/>
              <a:t>4/15/2025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452E25-E1A6-431C-AF44-8350D066821B}" type="slidenum">
              <a:rPr lang="en-US" smtClean="0"/>
              <a:t>‹#›</a:t>
            </a:fld>
            <a:endParaRPr lang="en-US"/>
          </a:p>
        </p:txBody>
      </p:sp>
    </p:spTree>
    <p:extLst>
      <p:ext uri="{BB962C8B-B14F-4D97-AF65-F5344CB8AC3E}">
        <p14:creationId xmlns:p14="http://schemas.microsoft.com/office/powerpoint/2010/main" val="339139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1</a:t>
            </a:fld>
            <a:endParaRPr lang="en-US"/>
          </a:p>
        </p:txBody>
      </p:sp>
    </p:spTree>
    <p:extLst>
      <p:ext uri="{BB962C8B-B14F-4D97-AF65-F5344CB8AC3E}">
        <p14:creationId xmlns:p14="http://schemas.microsoft.com/office/powerpoint/2010/main" val="38816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5</a:t>
            </a:fld>
            <a:endParaRPr lang="en-US"/>
          </a:p>
        </p:txBody>
      </p:sp>
    </p:spTree>
    <p:extLst>
      <p:ext uri="{BB962C8B-B14F-4D97-AF65-F5344CB8AC3E}">
        <p14:creationId xmlns:p14="http://schemas.microsoft.com/office/powerpoint/2010/main" val="213327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452E25-E1A6-431C-AF44-8350D066821B}" type="slidenum">
              <a:rPr lang="en-US" smtClean="0"/>
              <a:t>17</a:t>
            </a:fld>
            <a:endParaRPr lang="en-US"/>
          </a:p>
        </p:txBody>
      </p:sp>
    </p:spTree>
    <p:extLst>
      <p:ext uri="{BB962C8B-B14F-4D97-AF65-F5344CB8AC3E}">
        <p14:creationId xmlns:p14="http://schemas.microsoft.com/office/powerpoint/2010/main" val="3646754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7F3608-5351-4851-9743-701E3CE2BA54}" type="slidenum">
              <a:rPr lang="en-US" smtClean="0"/>
              <a:t>29</a:t>
            </a:fld>
            <a:endParaRPr lang="en-US"/>
          </a:p>
        </p:txBody>
      </p:sp>
    </p:spTree>
    <p:extLst>
      <p:ext uri="{BB962C8B-B14F-4D97-AF65-F5344CB8AC3E}">
        <p14:creationId xmlns:p14="http://schemas.microsoft.com/office/powerpoint/2010/main" val="3374259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1567"/>
          <a:stretch/>
        </p:blipFill>
        <p:spPr>
          <a:xfrm>
            <a:off x="-1028" y="-13324"/>
            <a:ext cx="12191998" cy="6858000"/>
          </a:xfrm>
          <a:prstGeom prst="rect">
            <a:avLst/>
          </a:prstGeom>
        </p:spPr>
      </p:pic>
      <p:sp>
        <p:nvSpPr>
          <p:cNvPr id="9" name="Rectangle 8"/>
          <p:cNvSpPr/>
          <p:nvPr userDrawn="1"/>
        </p:nvSpPr>
        <p:spPr>
          <a:xfrm>
            <a:off x="6226233" y="5381104"/>
            <a:ext cx="5964737" cy="6810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6226233" y="5038896"/>
            <a:ext cx="5965767" cy="348059"/>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6226232" y="2749802"/>
            <a:ext cx="5964737" cy="2289094"/>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7038623" y="3011208"/>
            <a:ext cx="4574257" cy="883141"/>
          </a:xfrm>
        </p:spPr>
        <p:txBody>
          <a:bodyPr anchor="b">
            <a:noAutofit/>
          </a:bodyPr>
          <a:lstStyle>
            <a:lvl1pPr algn="ctr">
              <a:defRPr sz="4800">
                <a:solidFill>
                  <a:schemeClr val="bg1"/>
                </a:solidFill>
              </a:defRPr>
            </a:lvl1pPr>
          </a:lstStyle>
          <a:p>
            <a:r>
              <a:rPr lang="en-US" dirty="0"/>
              <a:t>Master title style</a:t>
            </a:r>
          </a:p>
        </p:txBody>
      </p:sp>
      <p:sp>
        <p:nvSpPr>
          <p:cNvPr id="3" name="Subtitle 2"/>
          <p:cNvSpPr>
            <a:spLocks noGrp="1"/>
          </p:cNvSpPr>
          <p:nvPr>
            <p:ph type="subTitle" idx="1" hasCustomPrompt="1"/>
          </p:nvPr>
        </p:nvSpPr>
        <p:spPr>
          <a:xfrm>
            <a:off x="7406643" y="4015046"/>
            <a:ext cx="4184073" cy="723209"/>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a:t>
            </a:r>
          </a:p>
          <a:p>
            <a:r>
              <a:rPr lang="en-US" dirty="0"/>
              <a:t>11/11/2017</a:t>
            </a:r>
          </a:p>
        </p:txBody>
      </p:sp>
      <p:sp>
        <p:nvSpPr>
          <p:cNvPr id="17" name="Oval 16"/>
          <p:cNvSpPr/>
          <p:nvPr userDrawn="1"/>
        </p:nvSpPr>
        <p:spPr>
          <a:xfrm>
            <a:off x="4064922" y="620500"/>
            <a:ext cx="538925" cy="52665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userDrawn="1"/>
        </p:nvSpPr>
        <p:spPr>
          <a:xfrm>
            <a:off x="872837" y="1649221"/>
            <a:ext cx="382151" cy="372597"/>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7603154" y="5882802"/>
            <a:ext cx="3210892" cy="830997"/>
          </a:xfrm>
          <a:prstGeom prst="rect">
            <a:avLst/>
          </a:prstGeom>
        </p:spPr>
        <p:txBody>
          <a:bodyPr wrap="square">
            <a:spAutoFit/>
          </a:bodyPr>
          <a:lstStyle/>
          <a:p>
            <a:pPr algn="ctr"/>
            <a:r>
              <a:rPr lang="en-US" sz="1200" b="1" dirty="0">
                <a:solidFill>
                  <a:schemeClr val="accent5">
                    <a:lumMod val="50000"/>
                  </a:schemeClr>
                </a:solidFill>
              </a:rPr>
              <a:t>7361 Calhoun Place, Suite 560</a:t>
            </a:r>
          </a:p>
          <a:p>
            <a:pPr algn="ctr"/>
            <a:r>
              <a:rPr lang="en-US" sz="1200" b="1" dirty="0">
                <a:solidFill>
                  <a:schemeClr val="accent5">
                    <a:lumMod val="50000"/>
                  </a:schemeClr>
                </a:solidFill>
              </a:rPr>
              <a:t>Rockville, MD</a:t>
            </a:r>
          </a:p>
          <a:p>
            <a:pPr algn="ctr"/>
            <a:r>
              <a:rPr lang="en-US" sz="1200" b="1" dirty="0">
                <a:solidFill>
                  <a:schemeClr val="accent5">
                    <a:lumMod val="50000"/>
                  </a:schemeClr>
                </a:solidFill>
                <a:hlinkClick r:id="rId3"/>
              </a:rPr>
              <a:t>service@ostglobalsolutions.com</a:t>
            </a:r>
            <a:r>
              <a:rPr lang="en-US" sz="1200" b="1" dirty="0">
                <a:solidFill>
                  <a:schemeClr val="accent5">
                    <a:lumMod val="50000"/>
                  </a:schemeClr>
                </a:solidFill>
              </a:rPr>
              <a:t> </a:t>
            </a:r>
          </a:p>
          <a:p>
            <a:pPr algn="ctr"/>
            <a:r>
              <a:rPr lang="en-US" sz="1200" b="1" dirty="0">
                <a:solidFill>
                  <a:schemeClr val="accent5">
                    <a:lumMod val="50000"/>
                  </a:schemeClr>
                </a:solidFill>
              </a:rPr>
              <a:t>301.384.3350 </a:t>
            </a:r>
            <a:r>
              <a:rPr lang="en-US" sz="1200" b="1" dirty="0">
                <a:solidFill>
                  <a:schemeClr val="accent5">
                    <a:lumMod val="50000"/>
                  </a:schemeClr>
                </a:solidFill>
                <a:sym typeface="Symbol" panose="05050102010706020507" pitchFamily="18" charset="2"/>
              </a:rPr>
              <a:t> www.ostglobalsolutions.com</a:t>
            </a:r>
            <a:endParaRPr lang="en-US" sz="2000" b="1" dirty="0">
              <a:solidFill>
                <a:schemeClr val="accent5">
                  <a:lumMod val="50000"/>
                </a:schemeClr>
              </a:solidFill>
            </a:endParaRPr>
          </a:p>
        </p:txBody>
      </p:sp>
    </p:spTree>
    <p:extLst>
      <p:ext uri="{BB962C8B-B14F-4D97-AF65-F5344CB8AC3E}">
        <p14:creationId xmlns:p14="http://schemas.microsoft.com/office/powerpoint/2010/main" val="1675511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70234"/>
            <a:ext cx="8331679" cy="989849"/>
          </a:xfrm>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p:spPr>
        <p:txBody>
          <a:bodyPr/>
          <a:lstStyle>
            <a:lvl1pPr marL="228600" indent="-228600">
              <a:buClr>
                <a:schemeClr val="accent1"/>
              </a:buClr>
              <a:buFont typeface="Wingdings" panose="05000000000000000000" pitchFamily="2" charset="2"/>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6BB81C2-0E08-DA71-978C-77350B128A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22819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099386"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0993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39852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87488"/>
            <a:ext cx="8271294" cy="989850"/>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2D11C25A-E445-9C0F-0932-B4D8B0E9EA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90707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262732"/>
            <a:ext cx="8338718" cy="1006475"/>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00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00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CBBBDCA4-D7C7-2598-E700-F696EE1EE6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73135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86803" y="304740"/>
            <a:ext cx="8274450" cy="1006475"/>
          </a:xfrm>
        </p:spPr>
        <p:txBody>
          <a:bodyPr/>
          <a:lstStyle/>
          <a:p>
            <a:r>
              <a:rPr lang="en-US"/>
              <a:t>Click to edit Master title style</a:t>
            </a:r>
          </a:p>
        </p:txBody>
      </p:sp>
      <p:pic>
        <p:nvPicPr>
          <p:cNvPr id="3" name="Picture 2">
            <a:extLst>
              <a:ext uri="{FF2B5EF4-FFF2-40B4-BE49-F238E27FC236}">
                <a16:creationId xmlns:a16="http://schemas.microsoft.com/office/drawing/2014/main" id="{15BF2C78-57DD-1215-4F63-E0BF696F86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6432" y="361616"/>
            <a:ext cx="2097368" cy="851531"/>
          </a:xfrm>
          <a:prstGeom prst="rect">
            <a:avLst/>
          </a:prstGeom>
        </p:spPr>
      </p:pic>
    </p:spTree>
    <p:extLst>
      <p:ext uri="{BB962C8B-B14F-4D97-AF65-F5344CB8AC3E}">
        <p14:creationId xmlns:p14="http://schemas.microsoft.com/office/powerpoint/2010/main" val="197802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4705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31" name="Group 1030"/>
          <p:cNvGrpSpPr/>
          <p:nvPr userDrawn="1"/>
        </p:nvGrpSpPr>
        <p:grpSpPr>
          <a:xfrm>
            <a:off x="4566458" y="4009606"/>
            <a:ext cx="7616198" cy="2843382"/>
            <a:chOff x="4574771" y="4001293"/>
            <a:chExt cx="7616198" cy="2843382"/>
          </a:xfrm>
        </p:grpSpPr>
        <p:pic>
          <p:nvPicPr>
            <p:cNvPr id="41" name="Picture 40"/>
            <p:cNvPicPr>
              <a:picLocks noChangeAspect="1"/>
            </p:cNvPicPr>
            <p:nvPr userDrawn="1"/>
          </p:nvPicPr>
          <p:blipFill rotWithShape="1">
            <a:blip r:embed="rId9">
              <a:extLst>
                <a:ext uri="{28A0092B-C50C-407E-A947-70E740481C1C}">
                  <a14:useLocalDpi xmlns:a14="http://schemas.microsoft.com/office/drawing/2010/main" val="0"/>
                </a:ext>
              </a:extLst>
            </a:blip>
            <a:srcRect l="43577" t="67261"/>
            <a:stretch/>
          </p:blipFill>
          <p:spPr>
            <a:xfrm>
              <a:off x="5311832" y="4563686"/>
              <a:ext cx="6879137" cy="2280989"/>
            </a:xfrm>
            <a:prstGeom prst="rect">
              <a:avLst/>
            </a:prstGeom>
          </p:spPr>
        </p:pic>
        <p:sp>
          <p:nvSpPr>
            <p:cNvPr id="1029" name="Rectangle 1028"/>
            <p:cNvSpPr/>
            <p:nvPr userDrawn="1"/>
          </p:nvSpPr>
          <p:spPr>
            <a:xfrm>
              <a:off x="4574771" y="4001293"/>
              <a:ext cx="2757054" cy="2817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5508567" y="4488873"/>
              <a:ext cx="3042458" cy="822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grpSp>
      <p:sp>
        <p:nvSpPr>
          <p:cNvPr id="2" name="Title Placeholder 1"/>
          <p:cNvSpPr>
            <a:spLocks noGrp="1"/>
          </p:cNvSpPr>
          <p:nvPr>
            <p:ph type="title"/>
          </p:nvPr>
        </p:nvSpPr>
        <p:spPr>
          <a:xfrm>
            <a:off x="836287" y="296490"/>
            <a:ext cx="8230075" cy="9879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AutoShape 8" descr="https://thumbs1.dreamstime.com/x/abstract-technology-background-various-technological-elements-innovation-56221148.jpg"/>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2" name="TextBox 1031"/>
          <p:cNvSpPr txBox="1"/>
          <p:nvPr userDrawn="1"/>
        </p:nvSpPr>
        <p:spPr>
          <a:xfrm>
            <a:off x="9472475" y="6240557"/>
            <a:ext cx="2425298" cy="307777"/>
          </a:xfrm>
          <a:prstGeom prst="rect">
            <a:avLst/>
          </a:prstGeom>
          <a:noFill/>
        </p:spPr>
        <p:txBody>
          <a:bodyPr wrap="square" rtlCol="0">
            <a:spAutoFit/>
          </a:bodyPr>
          <a:lstStyle/>
          <a:p>
            <a:pPr algn="r"/>
            <a:r>
              <a:rPr lang="en-US" sz="1400" b="1" dirty="0">
                <a:solidFill>
                  <a:schemeClr val="accent5">
                    <a:lumMod val="50000"/>
                  </a:schemeClr>
                </a:solidFill>
              </a:rPr>
              <a:t>www.ostglobalsolutions.com</a:t>
            </a:r>
          </a:p>
        </p:txBody>
      </p:sp>
      <p:sp>
        <p:nvSpPr>
          <p:cNvPr id="49" name="Rectangle 48"/>
          <p:cNvSpPr/>
          <p:nvPr userDrawn="1"/>
        </p:nvSpPr>
        <p:spPr>
          <a:xfrm>
            <a:off x="-1055" y="1589155"/>
            <a:ext cx="12199233" cy="570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userDrawn="1"/>
        </p:nvSpPr>
        <p:spPr>
          <a:xfrm>
            <a:off x="0" y="1353091"/>
            <a:ext cx="12190970" cy="238635"/>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TextBox 1034"/>
          <p:cNvSpPr txBox="1"/>
          <p:nvPr userDrawn="1"/>
        </p:nvSpPr>
        <p:spPr>
          <a:xfrm>
            <a:off x="268746" y="6271335"/>
            <a:ext cx="1429789" cy="276999"/>
          </a:xfrm>
          <a:prstGeom prst="rect">
            <a:avLst/>
          </a:prstGeom>
          <a:noFill/>
        </p:spPr>
        <p:txBody>
          <a:bodyPr wrap="square" rtlCol="0">
            <a:spAutoFit/>
          </a:bodyPr>
          <a:lstStyle/>
          <a:p>
            <a:r>
              <a:rPr lang="en-US" sz="1200" dirty="0"/>
              <a:t> </a:t>
            </a:r>
            <a:r>
              <a:rPr lang="en-US" sz="1200" dirty="0">
                <a:solidFill>
                  <a:schemeClr val="accent5">
                    <a:lumMod val="50000"/>
                  </a:schemeClr>
                </a:solidFill>
              </a:rPr>
              <a:t>2025 </a:t>
            </a:r>
            <a:r>
              <a:rPr lang="en-US" sz="1200" dirty="0">
                <a:solidFill>
                  <a:schemeClr val="accent4"/>
                </a:solidFill>
              </a:rPr>
              <a:t>|</a:t>
            </a:r>
            <a:r>
              <a:rPr lang="en-US" sz="1200" dirty="0">
                <a:solidFill>
                  <a:schemeClr val="accent5">
                    <a:lumMod val="50000"/>
                  </a:schemeClr>
                </a:solidFill>
              </a:rPr>
              <a:t> </a:t>
            </a:r>
            <a:fld id="{F7DBC657-E1B6-42FD-A789-7A4398F76148}" type="slidenum">
              <a:rPr lang="en-US" sz="1200" smtClean="0">
                <a:solidFill>
                  <a:schemeClr val="accent5">
                    <a:lumMod val="50000"/>
                  </a:schemeClr>
                </a:solidFill>
              </a:rPr>
              <a:t>‹#›</a:t>
            </a:fld>
            <a:endParaRPr lang="en-US" sz="1200" dirty="0">
              <a:solidFill>
                <a:schemeClr val="accent5">
                  <a:lumMod val="50000"/>
                </a:schemeClr>
              </a:solidFill>
            </a:endParaRPr>
          </a:p>
        </p:txBody>
      </p:sp>
    </p:spTree>
    <p:extLst>
      <p:ext uri="{BB962C8B-B14F-4D97-AF65-F5344CB8AC3E}">
        <p14:creationId xmlns:p14="http://schemas.microsoft.com/office/powerpoint/2010/main" val="644179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file://localhost/Users/bridget.skelly/Desktop/Extras/00_ICONS/Standards.png" TargetMode="External"/><Relationship Id="rId18" Type="http://schemas.openxmlformats.org/officeDocument/2006/relationships/image" Target="../media/image13.png"/><Relationship Id="rId3" Type="http://schemas.openxmlformats.org/officeDocument/2006/relationships/image" Target="/Users/bridget.skelly/Desktop/Technical-01.png" TargetMode="External"/><Relationship Id="rId7" Type="http://schemas.openxmlformats.org/officeDocument/2006/relationships/image" Target="file://localhost/Users/bridget.skelly/Desktop/Govt-01-01.png" TargetMode="External"/><Relationship Id="rId12" Type="http://schemas.openxmlformats.org/officeDocument/2006/relationships/image" Target="../media/image9.png"/><Relationship Id="rId17" Type="http://schemas.openxmlformats.org/officeDocument/2006/relationships/image" Target="/Users/bridget.skelly/Desktop/Intelligence-01.png" TargetMode="External"/><Relationship Id="rId2" Type="http://schemas.openxmlformats.org/officeDocument/2006/relationships/image" Target="../media/image4.png"/><Relationship Id="rId16" Type="http://schemas.openxmlformats.org/officeDocument/2006/relationships/image" Target="../media/image12.png"/><Relationship Id="rId20"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1.wdp"/><Relationship Id="rId5" Type="http://schemas.openxmlformats.org/officeDocument/2006/relationships/image" Target="/Users/bridget.skelly/Desktop/Engineering-01.png" TargetMode="External"/><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4.jpg"/><Relationship Id="rId4" Type="http://schemas.openxmlformats.org/officeDocument/2006/relationships/image" Target="../media/image5.png"/><Relationship Id="rId9" Type="http://schemas.openxmlformats.org/officeDocument/2006/relationships/image" Target="/Users/bridget.skelly/Desktop/Acquisition-01.png" TargetMode="External"/><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image" Target="../media/image2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ostglobalsolutions.com/class/master-ai-to-enhance-bd-capture-proposal-processes-updated-to-include-the-latest-ai-developments-live-class/" TargetMode="External"/><Relationship Id="rId7" Type="http://schemas.openxmlformats.org/officeDocument/2006/relationships/hyperlink" Target="https://www.ostglobalsolutions.com/tag/email/" TargetMode="External"/><Relationship Id="rId2" Type="http://schemas.openxmlformats.org/officeDocument/2006/relationships/hyperlink" Target="https://www.ostglobalsolutions.com/bid-proposal-training/corporate-training/" TargetMode="External"/><Relationship Id="rId1" Type="http://schemas.openxmlformats.org/officeDocument/2006/relationships/slideLayout" Target="../slideLayouts/slideLayout2.xml"/><Relationship Id="rId6" Type="http://schemas.openxmlformats.org/officeDocument/2006/relationships/hyperlink" Target="https://www.ostglobalsolutions.com/blog/" TargetMode="External"/><Relationship Id="rId5" Type="http://schemas.openxmlformats.org/officeDocument/2006/relationships/hyperlink" Target="https://www.ostglobalsolutions.com/teaming-partner-match-portal/" TargetMode="External"/><Relationship Id="rId4" Type="http://schemas.openxmlformats.org/officeDocument/2006/relationships/hyperlink" Target="https://calendly.com/ostglobalsolutions/bdconsulting?month=2023-0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67311" y="3174715"/>
            <a:ext cx="5422998" cy="1230517"/>
          </a:xfrm>
        </p:spPr>
        <p:txBody>
          <a:bodyPr>
            <a:noAutofit/>
          </a:bodyPr>
          <a:lstStyle/>
          <a:p>
            <a:r>
              <a:rPr lang="en-US" sz="3600" dirty="0"/>
              <a:t>Five Ways to Streamline Capture and Boost Win Rate in the Current Environment</a:t>
            </a:r>
          </a:p>
        </p:txBody>
      </p:sp>
      <p:sp>
        <p:nvSpPr>
          <p:cNvPr id="3" name="Subtitle 2"/>
          <p:cNvSpPr>
            <a:spLocks noGrp="1"/>
          </p:cNvSpPr>
          <p:nvPr>
            <p:ph type="subTitle" idx="1"/>
          </p:nvPr>
        </p:nvSpPr>
        <p:spPr>
          <a:xfrm>
            <a:off x="7108554" y="4535647"/>
            <a:ext cx="4184073" cy="725884"/>
          </a:xfrm>
        </p:spPr>
        <p:txBody>
          <a:bodyPr>
            <a:normAutofit/>
          </a:bodyPr>
          <a:lstStyle/>
          <a:p>
            <a:r>
              <a:rPr lang="en-US" dirty="0"/>
              <a:t>15 April 2025</a:t>
            </a:r>
          </a:p>
        </p:txBody>
      </p:sp>
      <p:pic>
        <p:nvPicPr>
          <p:cNvPr id="20" name="Picture 19">
            <a:extLst>
              <a:ext uri="{FF2B5EF4-FFF2-40B4-BE49-F238E27FC236}">
                <a16:creationId xmlns:a16="http://schemas.microsoft.com/office/drawing/2014/main" id="{8A3BE3EC-CA3A-4ED6-B17D-F2BAD3993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436" y="863728"/>
            <a:ext cx="3030834" cy="1230517"/>
          </a:xfrm>
          <a:prstGeom prst="rect">
            <a:avLst/>
          </a:prstGeom>
        </p:spPr>
      </p:pic>
    </p:spTree>
    <p:extLst>
      <p:ext uri="{BB962C8B-B14F-4D97-AF65-F5344CB8AC3E}">
        <p14:creationId xmlns:p14="http://schemas.microsoft.com/office/powerpoint/2010/main" val="361121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F1E9B-BB33-9613-10D2-772404754F2A}"/>
              </a:ext>
            </a:extLst>
          </p:cNvPr>
          <p:cNvSpPr>
            <a:spLocks noGrp="1"/>
          </p:cNvSpPr>
          <p:nvPr>
            <p:ph type="title"/>
          </p:nvPr>
        </p:nvSpPr>
        <p:spPr/>
        <p:txBody>
          <a:bodyPr>
            <a:normAutofit/>
          </a:bodyPr>
          <a:lstStyle/>
          <a:p>
            <a:r>
              <a:rPr lang="en-US" dirty="0"/>
              <a:t>Opportunities Pipeline Basics</a:t>
            </a:r>
          </a:p>
        </p:txBody>
      </p:sp>
      <p:sp>
        <p:nvSpPr>
          <p:cNvPr id="3" name="Content Placeholder 2">
            <a:extLst>
              <a:ext uri="{FF2B5EF4-FFF2-40B4-BE49-F238E27FC236}">
                <a16:creationId xmlns:a16="http://schemas.microsoft.com/office/drawing/2014/main" id="{CDF08243-70BE-08E5-E66F-1DBE83829E46}"/>
              </a:ext>
            </a:extLst>
          </p:cNvPr>
          <p:cNvSpPr>
            <a:spLocks noGrp="1"/>
          </p:cNvSpPr>
          <p:nvPr>
            <p:ph idx="1"/>
          </p:nvPr>
        </p:nvSpPr>
        <p:spPr>
          <a:xfrm>
            <a:off x="838201" y="1825624"/>
            <a:ext cx="3918400" cy="4654197"/>
          </a:xfrm>
        </p:spPr>
        <p:txBody>
          <a:bodyPr>
            <a:normAutofit fontScale="70000" lnSpcReduction="20000"/>
          </a:bodyPr>
          <a:lstStyle/>
          <a:p>
            <a:r>
              <a:rPr lang="en-US" dirty="0"/>
              <a:t>Increase your pipeline from 2-3x to 4-5x of growth targets</a:t>
            </a:r>
          </a:p>
          <a:p>
            <a:r>
              <a:rPr lang="en-US" dirty="0"/>
              <a:t>Fill and update your pipeline at least weekly with: </a:t>
            </a:r>
          </a:p>
          <a:p>
            <a:pPr lvl="1"/>
            <a:r>
              <a:rPr lang="en-US" dirty="0"/>
              <a:t>Long-term opportunities issued from 1 up to 5 years from now (next re-compete)</a:t>
            </a:r>
          </a:p>
          <a:p>
            <a:pPr lvl="1"/>
            <a:r>
              <a:rPr lang="en-US" dirty="0"/>
              <a:t>Mid-term – 6 months to 1 year</a:t>
            </a:r>
          </a:p>
          <a:p>
            <a:pPr lvl="1"/>
            <a:r>
              <a:rPr lang="en-US" dirty="0"/>
              <a:t>Short-term – from imminent to those in the next 2-5 months</a:t>
            </a:r>
          </a:p>
          <a:p>
            <a:r>
              <a:rPr lang="en-US" dirty="0"/>
              <a:t>Ensure opportunities are real </a:t>
            </a:r>
          </a:p>
          <a:p>
            <a:r>
              <a:rPr lang="en-US" dirty="0"/>
              <a:t>Rank opportunities in the order of priority</a:t>
            </a:r>
          </a:p>
          <a:p>
            <a:r>
              <a:rPr lang="en-US" dirty="0"/>
              <a:t>Clean and edit the pipeline regularly</a:t>
            </a:r>
          </a:p>
          <a:p>
            <a:r>
              <a:rPr lang="en-US" dirty="0"/>
              <a:t>If a company is not bidding constantly, it is not growing fast enough</a:t>
            </a:r>
          </a:p>
          <a:p>
            <a:endParaRPr lang="en-US" dirty="0"/>
          </a:p>
        </p:txBody>
      </p:sp>
      <p:sp>
        <p:nvSpPr>
          <p:cNvPr id="6" name="Cloud 5">
            <a:extLst>
              <a:ext uri="{FF2B5EF4-FFF2-40B4-BE49-F238E27FC236}">
                <a16:creationId xmlns:a16="http://schemas.microsoft.com/office/drawing/2014/main" id="{A3B16BFA-6101-C8E7-D7EA-DAC65D1C02C0}"/>
              </a:ext>
            </a:extLst>
          </p:cNvPr>
          <p:cNvSpPr/>
          <p:nvPr/>
        </p:nvSpPr>
        <p:spPr>
          <a:xfrm>
            <a:off x="7624048" y="2004905"/>
            <a:ext cx="3831352" cy="647285"/>
          </a:xfrm>
          <a:prstGeom prst="cloud">
            <a:avLst/>
          </a:prstGeom>
          <a:solidFill>
            <a:srgbClr val="4F81BD">
              <a:lumMod val="20000"/>
              <a:lumOff val="80000"/>
            </a:srgbClr>
          </a:solidFill>
          <a:ln w="25400" cap="flat" cmpd="sng" algn="ctr">
            <a:noFill/>
            <a:prstDash val="solid"/>
          </a:ln>
          <a:effectLst/>
        </p:spPr>
        <p:txBody>
          <a:bodyPr rtlCol="0" anchor="ctr"/>
          <a:lstStyle/>
          <a:p>
            <a:pPr algn="ctr" fontAlgn="auto">
              <a:spcBef>
                <a:spcPts val="0"/>
              </a:spcBef>
              <a:spcAft>
                <a:spcPts val="0"/>
              </a:spcAft>
              <a:defRPr/>
            </a:pPr>
            <a:endParaRPr lang="en-US" kern="0" dirty="0">
              <a:solidFill>
                <a:sysClr val="window" lastClr="FFFFFF"/>
              </a:solidFill>
              <a:latin typeface="Calibri"/>
              <a:cs typeface="Arial" charset="0"/>
            </a:endParaRPr>
          </a:p>
        </p:txBody>
      </p:sp>
      <p:cxnSp>
        <p:nvCxnSpPr>
          <p:cNvPr id="7" name="Straight Connector 6">
            <a:extLst>
              <a:ext uri="{FF2B5EF4-FFF2-40B4-BE49-F238E27FC236}">
                <a16:creationId xmlns:a16="http://schemas.microsoft.com/office/drawing/2014/main" id="{ED7B9F2C-D143-0787-0659-BD6A1EEFC3DB}"/>
              </a:ext>
            </a:extLst>
          </p:cNvPr>
          <p:cNvCxnSpPr>
            <a:cxnSpLocks/>
          </p:cNvCxnSpPr>
          <p:nvPr/>
        </p:nvCxnSpPr>
        <p:spPr>
          <a:xfrm flipV="1">
            <a:off x="6743528" y="3173475"/>
            <a:ext cx="4991603" cy="7713"/>
          </a:xfrm>
          <a:prstGeom prst="line">
            <a:avLst/>
          </a:prstGeom>
          <a:noFill/>
          <a:ln w="28575" cap="flat" cmpd="sng" algn="ctr">
            <a:solidFill>
              <a:srgbClr val="FFC000"/>
            </a:solidFill>
            <a:prstDash val="dash"/>
          </a:ln>
          <a:effectLst/>
        </p:spPr>
      </p:cxnSp>
      <p:cxnSp>
        <p:nvCxnSpPr>
          <p:cNvPr id="8" name="Straight Connector 7">
            <a:extLst>
              <a:ext uri="{FF2B5EF4-FFF2-40B4-BE49-F238E27FC236}">
                <a16:creationId xmlns:a16="http://schemas.microsoft.com/office/drawing/2014/main" id="{8A3CB79D-C35F-0E3B-3E4C-8B746B907BC6}"/>
              </a:ext>
            </a:extLst>
          </p:cNvPr>
          <p:cNvCxnSpPr>
            <a:cxnSpLocks/>
          </p:cNvCxnSpPr>
          <p:nvPr/>
        </p:nvCxnSpPr>
        <p:spPr>
          <a:xfrm flipV="1">
            <a:off x="7359232" y="3678700"/>
            <a:ext cx="4355808" cy="10090"/>
          </a:xfrm>
          <a:prstGeom prst="line">
            <a:avLst/>
          </a:prstGeom>
          <a:noFill/>
          <a:ln w="28575" cap="flat" cmpd="sng" algn="ctr">
            <a:solidFill>
              <a:srgbClr val="FFC000"/>
            </a:solidFill>
            <a:prstDash val="dash"/>
          </a:ln>
          <a:effectLst/>
        </p:spPr>
      </p:cxnSp>
      <p:cxnSp>
        <p:nvCxnSpPr>
          <p:cNvPr id="9" name="Straight Connector 8">
            <a:extLst>
              <a:ext uri="{FF2B5EF4-FFF2-40B4-BE49-F238E27FC236}">
                <a16:creationId xmlns:a16="http://schemas.microsoft.com/office/drawing/2014/main" id="{9263ED24-FE5D-5182-AFDA-A119184738A1}"/>
              </a:ext>
            </a:extLst>
          </p:cNvPr>
          <p:cNvCxnSpPr>
            <a:cxnSpLocks/>
          </p:cNvCxnSpPr>
          <p:nvPr/>
        </p:nvCxnSpPr>
        <p:spPr>
          <a:xfrm>
            <a:off x="7772214" y="4220177"/>
            <a:ext cx="3926048" cy="0"/>
          </a:xfrm>
          <a:prstGeom prst="line">
            <a:avLst/>
          </a:prstGeom>
          <a:noFill/>
          <a:ln w="28575" cap="flat" cmpd="sng" algn="ctr">
            <a:solidFill>
              <a:srgbClr val="FFC000"/>
            </a:solidFill>
            <a:prstDash val="dash"/>
          </a:ln>
          <a:effectLst/>
        </p:spPr>
      </p:cxnSp>
      <p:cxnSp>
        <p:nvCxnSpPr>
          <p:cNvPr id="10" name="Straight Connector 9">
            <a:extLst>
              <a:ext uri="{FF2B5EF4-FFF2-40B4-BE49-F238E27FC236}">
                <a16:creationId xmlns:a16="http://schemas.microsoft.com/office/drawing/2014/main" id="{FF8D5A31-0D23-1622-A77E-C142021565D4}"/>
              </a:ext>
            </a:extLst>
          </p:cNvPr>
          <p:cNvCxnSpPr>
            <a:cxnSpLocks/>
          </p:cNvCxnSpPr>
          <p:nvPr/>
        </p:nvCxnSpPr>
        <p:spPr>
          <a:xfrm>
            <a:off x="7772214" y="4768627"/>
            <a:ext cx="3984771" cy="0"/>
          </a:xfrm>
          <a:prstGeom prst="line">
            <a:avLst/>
          </a:prstGeom>
          <a:noFill/>
          <a:ln w="28575" cap="flat" cmpd="sng" algn="ctr">
            <a:solidFill>
              <a:srgbClr val="FF0000"/>
            </a:solidFill>
            <a:prstDash val="dash"/>
          </a:ln>
          <a:effectLst/>
        </p:spPr>
      </p:cxnSp>
      <p:sp>
        <p:nvSpPr>
          <p:cNvPr id="11" name="TextBox 10">
            <a:extLst>
              <a:ext uri="{FF2B5EF4-FFF2-40B4-BE49-F238E27FC236}">
                <a16:creationId xmlns:a16="http://schemas.microsoft.com/office/drawing/2014/main" id="{89AC5EAD-0DF5-3BBB-3114-2918DC5DEDE2}"/>
              </a:ext>
            </a:extLst>
          </p:cNvPr>
          <p:cNvSpPr txBox="1"/>
          <p:nvPr/>
        </p:nvSpPr>
        <p:spPr>
          <a:xfrm>
            <a:off x="5327554" y="3073081"/>
            <a:ext cx="2158998" cy="246221"/>
          </a:xfrm>
          <a:prstGeom prst="rect">
            <a:avLst/>
          </a:prstGeom>
          <a:noFill/>
        </p:spPr>
        <p:txBody>
          <a:bodyPr wrap="square" rtlCol="0">
            <a:spAutoFit/>
          </a:bodyPr>
          <a:lstStyle/>
          <a:p>
            <a:pPr fontAlgn="auto">
              <a:spcBef>
                <a:spcPts val="0"/>
              </a:spcBef>
              <a:spcAft>
                <a:spcPts val="0"/>
              </a:spcAft>
              <a:defRPr/>
            </a:pPr>
            <a:r>
              <a:rPr lang="en-US" sz="1000" b="1" kern="0" dirty="0">
                <a:solidFill>
                  <a:sysClr val="windowText" lastClr="000000"/>
                </a:solidFill>
                <a:latin typeface="Arial" charset="0"/>
                <a:cs typeface="Arial" charset="0"/>
              </a:rPr>
              <a:t>Interest/No Interest</a:t>
            </a:r>
          </a:p>
        </p:txBody>
      </p:sp>
      <p:sp>
        <p:nvSpPr>
          <p:cNvPr id="12" name="TextBox 11">
            <a:extLst>
              <a:ext uri="{FF2B5EF4-FFF2-40B4-BE49-F238E27FC236}">
                <a16:creationId xmlns:a16="http://schemas.microsoft.com/office/drawing/2014/main" id="{A3BB1984-9151-1221-89A9-114DAF3D714A}"/>
              </a:ext>
            </a:extLst>
          </p:cNvPr>
          <p:cNvSpPr txBox="1"/>
          <p:nvPr/>
        </p:nvSpPr>
        <p:spPr>
          <a:xfrm>
            <a:off x="5327554" y="3296375"/>
            <a:ext cx="2265045" cy="707886"/>
          </a:xfrm>
          <a:prstGeom prst="rect">
            <a:avLst/>
          </a:prstGeom>
          <a:noFill/>
        </p:spPr>
        <p:txBody>
          <a:bodyPr wrap="square" rtlCol="0">
            <a:spAutoFit/>
          </a:bodyPr>
          <a:lstStyle/>
          <a:p>
            <a:pPr fontAlgn="auto">
              <a:spcBef>
                <a:spcPts val="0"/>
              </a:spcBef>
              <a:spcAft>
                <a:spcPts val="0"/>
              </a:spcAft>
              <a:defRPr/>
            </a:pPr>
            <a:r>
              <a:rPr lang="en-US" sz="1000" b="1" kern="0" dirty="0">
                <a:solidFill>
                  <a:sysClr val="windowText" lastClr="000000"/>
                </a:solidFill>
                <a:latin typeface="Arial" charset="0"/>
                <a:cs typeface="Arial" charset="0"/>
              </a:rPr>
              <a:t>Pursue/Don’t Pursue – Opportunities enter the Capture phase requiring resources to position your company to win</a:t>
            </a:r>
          </a:p>
        </p:txBody>
      </p:sp>
      <p:sp>
        <p:nvSpPr>
          <p:cNvPr id="13" name="TextBox 12">
            <a:extLst>
              <a:ext uri="{FF2B5EF4-FFF2-40B4-BE49-F238E27FC236}">
                <a16:creationId xmlns:a16="http://schemas.microsoft.com/office/drawing/2014/main" id="{47FD4605-1BF9-DD4A-82A8-A8A2EEDB918F}"/>
              </a:ext>
            </a:extLst>
          </p:cNvPr>
          <p:cNvSpPr txBox="1"/>
          <p:nvPr/>
        </p:nvSpPr>
        <p:spPr>
          <a:xfrm>
            <a:off x="5327553" y="4022180"/>
            <a:ext cx="2695421" cy="553998"/>
          </a:xfrm>
          <a:prstGeom prst="rect">
            <a:avLst/>
          </a:prstGeom>
          <a:noFill/>
        </p:spPr>
        <p:txBody>
          <a:bodyPr wrap="square" rtlCol="0">
            <a:spAutoFit/>
          </a:bodyPr>
          <a:lstStyle/>
          <a:p>
            <a:pPr fontAlgn="auto">
              <a:spcBef>
                <a:spcPts val="0"/>
              </a:spcBef>
              <a:spcAft>
                <a:spcPts val="0"/>
              </a:spcAft>
              <a:defRPr/>
            </a:pPr>
            <a:r>
              <a:rPr lang="en-US" sz="1000" b="1" kern="0" dirty="0">
                <a:solidFill>
                  <a:sysClr val="windowText" lastClr="000000"/>
                </a:solidFill>
                <a:latin typeface="Arial" charset="0"/>
                <a:cs typeface="Arial" charset="0"/>
              </a:rPr>
              <a:t>Preliminary Bid/No-Bid – Decide if you should continue to pursue the opportunity and expend resources</a:t>
            </a:r>
          </a:p>
        </p:txBody>
      </p:sp>
      <p:sp>
        <p:nvSpPr>
          <p:cNvPr id="14" name="TextBox 13">
            <a:extLst>
              <a:ext uri="{FF2B5EF4-FFF2-40B4-BE49-F238E27FC236}">
                <a16:creationId xmlns:a16="http://schemas.microsoft.com/office/drawing/2014/main" id="{43F6E475-E13F-4D5D-65B7-912198FCA786}"/>
              </a:ext>
            </a:extLst>
          </p:cNvPr>
          <p:cNvSpPr txBox="1"/>
          <p:nvPr/>
        </p:nvSpPr>
        <p:spPr>
          <a:xfrm>
            <a:off x="5327554" y="4645303"/>
            <a:ext cx="2505520" cy="553998"/>
          </a:xfrm>
          <a:prstGeom prst="rect">
            <a:avLst/>
          </a:prstGeom>
          <a:noFill/>
        </p:spPr>
        <p:txBody>
          <a:bodyPr wrap="square" rtlCol="0">
            <a:spAutoFit/>
          </a:bodyPr>
          <a:lstStyle/>
          <a:p>
            <a:pPr fontAlgn="auto">
              <a:spcBef>
                <a:spcPts val="0"/>
              </a:spcBef>
              <a:spcAft>
                <a:spcPts val="0"/>
              </a:spcAft>
              <a:defRPr/>
            </a:pPr>
            <a:r>
              <a:rPr lang="en-US" sz="1000" b="1" kern="0" dirty="0">
                <a:solidFill>
                  <a:sysClr val="windowText" lastClr="000000"/>
                </a:solidFill>
                <a:latin typeface="Arial" charset="0"/>
                <a:cs typeface="Arial" charset="0"/>
              </a:rPr>
              <a:t>Bid/No-Bid – Check for deal breakers; use Bid-no-Bid Calculator to confirm Bid</a:t>
            </a:r>
          </a:p>
        </p:txBody>
      </p:sp>
      <p:sp>
        <p:nvSpPr>
          <p:cNvPr id="15" name="TextBox 14">
            <a:extLst>
              <a:ext uri="{FF2B5EF4-FFF2-40B4-BE49-F238E27FC236}">
                <a16:creationId xmlns:a16="http://schemas.microsoft.com/office/drawing/2014/main" id="{1601C612-C16B-5CFB-2690-D9FEEDC13E8A}"/>
              </a:ext>
            </a:extLst>
          </p:cNvPr>
          <p:cNvSpPr txBox="1"/>
          <p:nvPr/>
        </p:nvSpPr>
        <p:spPr>
          <a:xfrm>
            <a:off x="10812848" y="4534753"/>
            <a:ext cx="1040670" cy="261610"/>
          </a:xfrm>
          <a:prstGeom prst="rect">
            <a:avLst/>
          </a:prstGeom>
          <a:noFill/>
        </p:spPr>
        <p:txBody>
          <a:bodyPr wrap="none" rtlCol="0">
            <a:spAutoFit/>
          </a:bodyPr>
          <a:lstStyle/>
          <a:p>
            <a:pPr fontAlgn="auto">
              <a:spcBef>
                <a:spcPts val="0"/>
              </a:spcBef>
              <a:spcAft>
                <a:spcPts val="0"/>
              </a:spcAft>
            </a:pPr>
            <a:r>
              <a:rPr lang="en-US" sz="1050" b="1" dirty="0">
                <a:solidFill>
                  <a:srgbClr val="FF0000"/>
                </a:solidFill>
                <a:latin typeface="Arial" panose="020B0604020202020204" pitchFamily="34" charset="0"/>
                <a:cs typeface="Arial" panose="020B0604020202020204" pitchFamily="34" charset="0"/>
              </a:rPr>
              <a:t>RFP Release</a:t>
            </a:r>
          </a:p>
        </p:txBody>
      </p:sp>
      <p:sp>
        <p:nvSpPr>
          <p:cNvPr id="16" name="TextBox 15">
            <a:extLst>
              <a:ext uri="{FF2B5EF4-FFF2-40B4-BE49-F238E27FC236}">
                <a16:creationId xmlns:a16="http://schemas.microsoft.com/office/drawing/2014/main" id="{2C74CE09-78DD-FDB7-C58B-4362604683BE}"/>
              </a:ext>
            </a:extLst>
          </p:cNvPr>
          <p:cNvSpPr txBox="1"/>
          <p:nvPr/>
        </p:nvSpPr>
        <p:spPr>
          <a:xfrm>
            <a:off x="4709753" y="3035887"/>
            <a:ext cx="849685" cy="276999"/>
          </a:xfrm>
          <a:prstGeom prst="rect">
            <a:avLst/>
          </a:prstGeom>
          <a:noFill/>
        </p:spPr>
        <p:txBody>
          <a:bodyPr wrap="square" rtlCol="0">
            <a:spAutoFit/>
          </a:bodyPr>
          <a:lstStyle/>
          <a:p>
            <a:pPr fontAlgn="auto">
              <a:spcBef>
                <a:spcPts val="0"/>
              </a:spcBef>
              <a:spcAft>
                <a:spcPts val="0"/>
              </a:spcAft>
            </a:pPr>
            <a:r>
              <a:rPr lang="en-US" sz="1200" b="1" dirty="0">
                <a:solidFill>
                  <a:srgbClr val="4472C4"/>
                </a:solidFill>
                <a:latin typeface="Arial" panose="020B0604020202020204" pitchFamily="34" charset="0"/>
                <a:cs typeface="Arial" panose="020B0604020202020204" pitchFamily="34" charset="0"/>
              </a:rPr>
              <a:t>Gate 1</a:t>
            </a:r>
          </a:p>
        </p:txBody>
      </p:sp>
      <p:sp>
        <p:nvSpPr>
          <p:cNvPr id="17" name="TextBox 16">
            <a:extLst>
              <a:ext uri="{FF2B5EF4-FFF2-40B4-BE49-F238E27FC236}">
                <a16:creationId xmlns:a16="http://schemas.microsoft.com/office/drawing/2014/main" id="{6774FF44-A35D-1858-71F3-91FECCF66DB3}"/>
              </a:ext>
            </a:extLst>
          </p:cNvPr>
          <p:cNvSpPr txBox="1"/>
          <p:nvPr/>
        </p:nvSpPr>
        <p:spPr>
          <a:xfrm>
            <a:off x="4709753" y="3537810"/>
            <a:ext cx="849685" cy="276999"/>
          </a:xfrm>
          <a:prstGeom prst="rect">
            <a:avLst/>
          </a:prstGeom>
          <a:noFill/>
        </p:spPr>
        <p:txBody>
          <a:bodyPr wrap="square" rtlCol="0">
            <a:spAutoFit/>
          </a:bodyPr>
          <a:lstStyle/>
          <a:p>
            <a:pPr fontAlgn="auto">
              <a:spcBef>
                <a:spcPts val="0"/>
              </a:spcBef>
              <a:spcAft>
                <a:spcPts val="0"/>
              </a:spcAft>
            </a:pPr>
            <a:r>
              <a:rPr lang="en-US" sz="1200" b="1" dirty="0">
                <a:solidFill>
                  <a:srgbClr val="4472C4"/>
                </a:solidFill>
                <a:latin typeface="Arial" panose="020B0604020202020204" pitchFamily="34" charset="0"/>
                <a:cs typeface="Arial" panose="020B0604020202020204" pitchFamily="34" charset="0"/>
              </a:rPr>
              <a:t>Gate 2</a:t>
            </a:r>
          </a:p>
        </p:txBody>
      </p:sp>
      <p:sp>
        <p:nvSpPr>
          <p:cNvPr id="18" name="TextBox 17">
            <a:extLst>
              <a:ext uri="{FF2B5EF4-FFF2-40B4-BE49-F238E27FC236}">
                <a16:creationId xmlns:a16="http://schemas.microsoft.com/office/drawing/2014/main" id="{DA1BB716-E3C5-1E5A-4FA8-4C647C8737A7}"/>
              </a:ext>
            </a:extLst>
          </p:cNvPr>
          <p:cNvSpPr txBox="1"/>
          <p:nvPr/>
        </p:nvSpPr>
        <p:spPr>
          <a:xfrm>
            <a:off x="4709753" y="4064900"/>
            <a:ext cx="849685" cy="276999"/>
          </a:xfrm>
          <a:prstGeom prst="rect">
            <a:avLst/>
          </a:prstGeom>
          <a:noFill/>
        </p:spPr>
        <p:txBody>
          <a:bodyPr wrap="square" rtlCol="0">
            <a:spAutoFit/>
          </a:bodyPr>
          <a:lstStyle/>
          <a:p>
            <a:pPr fontAlgn="auto">
              <a:spcBef>
                <a:spcPts val="0"/>
              </a:spcBef>
              <a:spcAft>
                <a:spcPts val="0"/>
              </a:spcAft>
            </a:pPr>
            <a:r>
              <a:rPr lang="en-US" sz="1200" b="1" dirty="0">
                <a:solidFill>
                  <a:srgbClr val="4472C4"/>
                </a:solidFill>
                <a:latin typeface="Arial" panose="020B0604020202020204" pitchFamily="34" charset="0"/>
                <a:cs typeface="Arial" panose="020B0604020202020204" pitchFamily="34" charset="0"/>
              </a:rPr>
              <a:t>Gate 3</a:t>
            </a:r>
          </a:p>
        </p:txBody>
      </p:sp>
      <p:grpSp>
        <p:nvGrpSpPr>
          <p:cNvPr id="19" name="Gruppieren 114">
            <a:extLst>
              <a:ext uri="{FF2B5EF4-FFF2-40B4-BE49-F238E27FC236}">
                <a16:creationId xmlns:a16="http://schemas.microsoft.com/office/drawing/2014/main" id="{2C8B607B-949D-4B34-413D-6D03612B5702}"/>
              </a:ext>
            </a:extLst>
          </p:cNvPr>
          <p:cNvGrpSpPr/>
          <p:nvPr/>
        </p:nvGrpSpPr>
        <p:grpSpPr bwMode="gray">
          <a:xfrm>
            <a:off x="7019006" y="1845028"/>
            <a:ext cx="5041442" cy="3918573"/>
            <a:chOff x="3800460" y="3840330"/>
            <a:chExt cx="1729806" cy="1658144"/>
          </a:xfrm>
        </p:grpSpPr>
        <p:grpSp>
          <p:nvGrpSpPr>
            <p:cNvPr id="20" name="Gruppieren 115">
              <a:extLst>
                <a:ext uri="{FF2B5EF4-FFF2-40B4-BE49-F238E27FC236}">
                  <a16:creationId xmlns:a16="http://schemas.microsoft.com/office/drawing/2014/main" id="{7A9A64A3-1194-F620-D93D-99AAB6D7CFF9}"/>
                </a:ext>
              </a:extLst>
            </p:cNvPr>
            <p:cNvGrpSpPr/>
            <p:nvPr/>
          </p:nvGrpSpPr>
          <p:grpSpPr bwMode="gray">
            <a:xfrm>
              <a:off x="3800460" y="3840330"/>
              <a:ext cx="1729806" cy="1658144"/>
              <a:chOff x="2497138" y="1797050"/>
              <a:chExt cx="4175125" cy="4002159"/>
            </a:xfrm>
          </p:grpSpPr>
          <p:sp>
            <p:nvSpPr>
              <p:cNvPr id="31" name="Ellipse 126">
                <a:extLst>
                  <a:ext uri="{FF2B5EF4-FFF2-40B4-BE49-F238E27FC236}">
                    <a16:creationId xmlns:a16="http://schemas.microsoft.com/office/drawing/2014/main" id="{8C313324-7CC7-873D-80AE-B38BF963963B}"/>
                  </a:ext>
                </a:extLst>
              </p:cNvPr>
              <p:cNvSpPr/>
              <p:nvPr/>
            </p:nvSpPr>
            <p:spPr bwMode="gray">
              <a:xfrm>
                <a:off x="3396344" y="5229517"/>
                <a:ext cx="2376714" cy="569692"/>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nvGrpSpPr>
              <p:cNvPr id="32" name="Gruppieren 127">
                <a:extLst>
                  <a:ext uri="{FF2B5EF4-FFF2-40B4-BE49-F238E27FC236}">
                    <a16:creationId xmlns:a16="http://schemas.microsoft.com/office/drawing/2014/main" id="{4588FBC0-91BD-AA01-5712-7B8C95F07485}"/>
                  </a:ext>
                </a:extLst>
              </p:cNvPr>
              <p:cNvGrpSpPr/>
              <p:nvPr/>
            </p:nvGrpSpPr>
            <p:grpSpPr bwMode="gray">
              <a:xfrm>
                <a:off x="2497138" y="1797050"/>
                <a:ext cx="4175125" cy="3763963"/>
                <a:chOff x="2497138" y="1797050"/>
                <a:chExt cx="4175125" cy="3763963"/>
              </a:xfrm>
              <a:effectLst>
                <a:outerShdw blurRad="190500" dist="127000" dir="18900000" sy="23000" kx="-1200000" algn="bl" rotWithShape="0">
                  <a:prstClr val="black">
                    <a:alpha val="10000"/>
                  </a:prstClr>
                </a:outerShdw>
              </a:effectLst>
            </p:grpSpPr>
            <p:sp>
              <p:nvSpPr>
                <p:cNvPr id="33" name="Freeform 31">
                  <a:extLst>
                    <a:ext uri="{FF2B5EF4-FFF2-40B4-BE49-F238E27FC236}">
                      <a16:creationId xmlns:a16="http://schemas.microsoft.com/office/drawing/2014/main" id="{40203ECB-826A-5110-CA6D-9B403A79C01F}"/>
                    </a:ext>
                  </a:extLst>
                </p:cNvPr>
                <p:cNvSpPr>
                  <a:spLocks/>
                </p:cNvSpPr>
                <p:nvPr/>
              </p:nvSpPr>
              <p:spPr bwMode="gray">
                <a:xfrm>
                  <a:off x="2517775" y="2058988"/>
                  <a:ext cx="4133850" cy="2792412"/>
                </a:xfrm>
                <a:custGeom>
                  <a:avLst/>
                  <a:gdLst>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3356609 w 4133850"/>
                    <a:gd name="connsiteY4" fmla="*/ 1348340 h 2792412"/>
                    <a:gd name="connsiteX5" fmla="*/ 3349105 w 4133850"/>
                    <a:gd name="connsiteY5" fmla="*/ 1359599 h 2792412"/>
                    <a:gd name="connsiteX6" fmla="*/ 3348569 w 4133850"/>
                    <a:gd name="connsiteY6" fmla="*/ 1361207 h 2792412"/>
                    <a:gd name="connsiteX7" fmla="*/ 3344816 w 4133850"/>
                    <a:gd name="connsiteY7" fmla="*/ 1372466 h 2792412"/>
                    <a:gd name="connsiteX8" fmla="*/ 2066925 w 4133850"/>
                    <a:gd name="connsiteY8" fmla="*/ 1509712 h 2792412"/>
                    <a:gd name="connsiteX9" fmla="*/ 848588 w 4133850"/>
                    <a:gd name="connsiteY9" fmla="*/ 1400926 h 2792412"/>
                    <a:gd name="connsiteX10" fmla="*/ 3344863 w 4133850"/>
                    <a:gd name="connsiteY10" fmla="*/ 1373187 h 2792412"/>
                    <a:gd name="connsiteX11" fmla="*/ 2560724 w 4133850"/>
                    <a:gd name="connsiteY11" fmla="*/ 2728097 h 2792412"/>
                    <a:gd name="connsiteX12" fmla="*/ 2072243 w 4133850"/>
                    <a:gd name="connsiteY12" fmla="*/ 2792412 h 2792412"/>
                    <a:gd name="connsiteX13" fmla="*/ 1583763 w 4133850"/>
                    <a:gd name="connsiteY13" fmla="*/ 2732385 h 2792412"/>
                    <a:gd name="connsiteX14" fmla="*/ 795876 w 4133850"/>
                    <a:gd name="connsiteY14" fmla="*/ 1374119 h 2792412"/>
                    <a:gd name="connsiteX15" fmla="*/ 793322 w 4133850"/>
                    <a:gd name="connsiteY15" fmla="*/ 1372466 h 2792412"/>
                    <a:gd name="connsiteX16" fmla="*/ 792250 w 4133850"/>
                    <a:gd name="connsiteY16" fmla="*/ 1370857 h 2792412"/>
                    <a:gd name="connsiteX17" fmla="*/ 784746 w 4133850"/>
                    <a:gd name="connsiteY17" fmla="*/ 1359599 h 2792412"/>
                    <a:gd name="connsiteX18" fmla="*/ 784210 w 4133850"/>
                    <a:gd name="connsiteY18" fmla="*/ 1357990 h 2792412"/>
                    <a:gd name="connsiteX19" fmla="*/ 780457 w 4133850"/>
                    <a:gd name="connsiteY19" fmla="*/ 1346732 h 2792412"/>
                    <a:gd name="connsiteX20" fmla="*/ 0 w 4133850"/>
                    <a:gd name="connsiteY20" fmla="*/ 0 h 2792412"/>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3356609 w 4133850"/>
                    <a:gd name="connsiteY4" fmla="*/ 1348340 h 2792412"/>
                    <a:gd name="connsiteX5" fmla="*/ 3349105 w 4133850"/>
                    <a:gd name="connsiteY5" fmla="*/ 1359599 h 2792412"/>
                    <a:gd name="connsiteX6" fmla="*/ 3348569 w 4133850"/>
                    <a:gd name="connsiteY6" fmla="*/ 1361207 h 2792412"/>
                    <a:gd name="connsiteX7" fmla="*/ 3344816 w 4133850"/>
                    <a:gd name="connsiteY7" fmla="*/ 1372466 h 2792412"/>
                    <a:gd name="connsiteX8" fmla="*/ 848588 w 4133850"/>
                    <a:gd name="connsiteY8" fmla="*/ 1400926 h 2792412"/>
                    <a:gd name="connsiteX9" fmla="*/ 3344863 w 4133850"/>
                    <a:gd name="connsiteY9" fmla="*/ 1373187 h 2792412"/>
                    <a:gd name="connsiteX10" fmla="*/ 2560724 w 4133850"/>
                    <a:gd name="connsiteY10" fmla="*/ 2728097 h 2792412"/>
                    <a:gd name="connsiteX11" fmla="*/ 2072243 w 4133850"/>
                    <a:gd name="connsiteY11" fmla="*/ 2792412 h 2792412"/>
                    <a:gd name="connsiteX12" fmla="*/ 1583763 w 4133850"/>
                    <a:gd name="connsiteY12" fmla="*/ 2732385 h 2792412"/>
                    <a:gd name="connsiteX13" fmla="*/ 795876 w 4133850"/>
                    <a:gd name="connsiteY13" fmla="*/ 1374119 h 2792412"/>
                    <a:gd name="connsiteX14" fmla="*/ 793322 w 4133850"/>
                    <a:gd name="connsiteY14" fmla="*/ 1372466 h 2792412"/>
                    <a:gd name="connsiteX15" fmla="*/ 792250 w 4133850"/>
                    <a:gd name="connsiteY15" fmla="*/ 1370857 h 2792412"/>
                    <a:gd name="connsiteX16" fmla="*/ 784746 w 4133850"/>
                    <a:gd name="connsiteY16" fmla="*/ 1359599 h 2792412"/>
                    <a:gd name="connsiteX17" fmla="*/ 784210 w 4133850"/>
                    <a:gd name="connsiteY17" fmla="*/ 1357990 h 2792412"/>
                    <a:gd name="connsiteX18" fmla="*/ 780457 w 4133850"/>
                    <a:gd name="connsiteY18" fmla="*/ 1346732 h 2792412"/>
                    <a:gd name="connsiteX19" fmla="*/ 0 w 4133850"/>
                    <a:gd name="connsiteY19" fmla="*/ 0 h 2792412"/>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3356609 w 4133850"/>
                    <a:gd name="connsiteY4" fmla="*/ 1348340 h 2792412"/>
                    <a:gd name="connsiteX5" fmla="*/ 3349105 w 4133850"/>
                    <a:gd name="connsiteY5" fmla="*/ 1359599 h 2792412"/>
                    <a:gd name="connsiteX6" fmla="*/ 3348569 w 4133850"/>
                    <a:gd name="connsiteY6" fmla="*/ 1361207 h 2792412"/>
                    <a:gd name="connsiteX7" fmla="*/ 3344816 w 4133850"/>
                    <a:gd name="connsiteY7" fmla="*/ 1372466 h 2792412"/>
                    <a:gd name="connsiteX8" fmla="*/ 848588 w 4133850"/>
                    <a:gd name="connsiteY8" fmla="*/ 1400926 h 2792412"/>
                    <a:gd name="connsiteX9" fmla="*/ 2560724 w 4133850"/>
                    <a:gd name="connsiteY9" fmla="*/ 2728097 h 2792412"/>
                    <a:gd name="connsiteX10" fmla="*/ 2072243 w 4133850"/>
                    <a:gd name="connsiteY10" fmla="*/ 2792412 h 2792412"/>
                    <a:gd name="connsiteX11" fmla="*/ 1583763 w 4133850"/>
                    <a:gd name="connsiteY11" fmla="*/ 2732385 h 2792412"/>
                    <a:gd name="connsiteX12" fmla="*/ 795876 w 4133850"/>
                    <a:gd name="connsiteY12" fmla="*/ 1374119 h 2792412"/>
                    <a:gd name="connsiteX13" fmla="*/ 793322 w 4133850"/>
                    <a:gd name="connsiteY13" fmla="*/ 1372466 h 2792412"/>
                    <a:gd name="connsiteX14" fmla="*/ 792250 w 4133850"/>
                    <a:gd name="connsiteY14" fmla="*/ 1370857 h 2792412"/>
                    <a:gd name="connsiteX15" fmla="*/ 784746 w 4133850"/>
                    <a:gd name="connsiteY15" fmla="*/ 1359599 h 2792412"/>
                    <a:gd name="connsiteX16" fmla="*/ 784210 w 4133850"/>
                    <a:gd name="connsiteY16" fmla="*/ 1357990 h 2792412"/>
                    <a:gd name="connsiteX17" fmla="*/ 780457 w 4133850"/>
                    <a:gd name="connsiteY17" fmla="*/ 1346732 h 2792412"/>
                    <a:gd name="connsiteX18" fmla="*/ 0 w 4133850"/>
                    <a:gd name="connsiteY18" fmla="*/ 0 h 2792412"/>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3356609 w 4133850"/>
                    <a:gd name="connsiteY4" fmla="*/ 1348340 h 2792412"/>
                    <a:gd name="connsiteX5" fmla="*/ 3349105 w 4133850"/>
                    <a:gd name="connsiteY5" fmla="*/ 1359599 h 2792412"/>
                    <a:gd name="connsiteX6" fmla="*/ 3348569 w 4133850"/>
                    <a:gd name="connsiteY6" fmla="*/ 1361207 h 2792412"/>
                    <a:gd name="connsiteX7" fmla="*/ 848588 w 4133850"/>
                    <a:gd name="connsiteY7" fmla="*/ 1400926 h 2792412"/>
                    <a:gd name="connsiteX8" fmla="*/ 2560724 w 4133850"/>
                    <a:gd name="connsiteY8" fmla="*/ 2728097 h 2792412"/>
                    <a:gd name="connsiteX9" fmla="*/ 2072243 w 4133850"/>
                    <a:gd name="connsiteY9" fmla="*/ 2792412 h 2792412"/>
                    <a:gd name="connsiteX10" fmla="*/ 1583763 w 4133850"/>
                    <a:gd name="connsiteY10" fmla="*/ 2732385 h 2792412"/>
                    <a:gd name="connsiteX11" fmla="*/ 795876 w 4133850"/>
                    <a:gd name="connsiteY11" fmla="*/ 1374119 h 2792412"/>
                    <a:gd name="connsiteX12" fmla="*/ 793322 w 4133850"/>
                    <a:gd name="connsiteY12" fmla="*/ 1372466 h 2792412"/>
                    <a:gd name="connsiteX13" fmla="*/ 792250 w 4133850"/>
                    <a:gd name="connsiteY13" fmla="*/ 1370857 h 2792412"/>
                    <a:gd name="connsiteX14" fmla="*/ 784746 w 4133850"/>
                    <a:gd name="connsiteY14" fmla="*/ 1359599 h 2792412"/>
                    <a:gd name="connsiteX15" fmla="*/ 784210 w 4133850"/>
                    <a:gd name="connsiteY15" fmla="*/ 1357990 h 2792412"/>
                    <a:gd name="connsiteX16" fmla="*/ 780457 w 4133850"/>
                    <a:gd name="connsiteY16" fmla="*/ 1346732 h 2792412"/>
                    <a:gd name="connsiteX17" fmla="*/ 0 w 4133850"/>
                    <a:gd name="connsiteY17" fmla="*/ 0 h 2792412"/>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3356609 w 4133850"/>
                    <a:gd name="connsiteY4" fmla="*/ 1348340 h 2792412"/>
                    <a:gd name="connsiteX5" fmla="*/ 3349105 w 4133850"/>
                    <a:gd name="connsiteY5" fmla="*/ 1359599 h 2792412"/>
                    <a:gd name="connsiteX6" fmla="*/ 848588 w 4133850"/>
                    <a:gd name="connsiteY6" fmla="*/ 1400926 h 2792412"/>
                    <a:gd name="connsiteX7" fmla="*/ 2560724 w 4133850"/>
                    <a:gd name="connsiteY7" fmla="*/ 2728097 h 2792412"/>
                    <a:gd name="connsiteX8" fmla="*/ 2072243 w 4133850"/>
                    <a:gd name="connsiteY8" fmla="*/ 2792412 h 2792412"/>
                    <a:gd name="connsiteX9" fmla="*/ 1583763 w 4133850"/>
                    <a:gd name="connsiteY9" fmla="*/ 2732385 h 2792412"/>
                    <a:gd name="connsiteX10" fmla="*/ 795876 w 4133850"/>
                    <a:gd name="connsiteY10" fmla="*/ 1374119 h 2792412"/>
                    <a:gd name="connsiteX11" fmla="*/ 793322 w 4133850"/>
                    <a:gd name="connsiteY11" fmla="*/ 1372466 h 2792412"/>
                    <a:gd name="connsiteX12" fmla="*/ 792250 w 4133850"/>
                    <a:gd name="connsiteY12" fmla="*/ 1370857 h 2792412"/>
                    <a:gd name="connsiteX13" fmla="*/ 784746 w 4133850"/>
                    <a:gd name="connsiteY13" fmla="*/ 1359599 h 2792412"/>
                    <a:gd name="connsiteX14" fmla="*/ 784210 w 4133850"/>
                    <a:gd name="connsiteY14" fmla="*/ 1357990 h 2792412"/>
                    <a:gd name="connsiteX15" fmla="*/ 780457 w 4133850"/>
                    <a:gd name="connsiteY15" fmla="*/ 1346732 h 2792412"/>
                    <a:gd name="connsiteX16" fmla="*/ 0 w 4133850"/>
                    <a:gd name="connsiteY16" fmla="*/ 0 h 2792412"/>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3356609 w 4133850"/>
                    <a:gd name="connsiteY4" fmla="*/ 1348340 h 2792412"/>
                    <a:gd name="connsiteX5" fmla="*/ 848588 w 4133850"/>
                    <a:gd name="connsiteY5" fmla="*/ 1400926 h 2792412"/>
                    <a:gd name="connsiteX6" fmla="*/ 2560724 w 4133850"/>
                    <a:gd name="connsiteY6" fmla="*/ 2728097 h 2792412"/>
                    <a:gd name="connsiteX7" fmla="*/ 2072243 w 4133850"/>
                    <a:gd name="connsiteY7" fmla="*/ 2792412 h 2792412"/>
                    <a:gd name="connsiteX8" fmla="*/ 1583763 w 4133850"/>
                    <a:gd name="connsiteY8" fmla="*/ 2732385 h 2792412"/>
                    <a:gd name="connsiteX9" fmla="*/ 795876 w 4133850"/>
                    <a:gd name="connsiteY9" fmla="*/ 1374119 h 2792412"/>
                    <a:gd name="connsiteX10" fmla="*/ 793322 w 4133850"/>
                    <a:gd name="connsiteY10" fmla="*/ 1372466 h 2792412"/>
                    <a:gd name="connsiteX11" fmla="*/ 792250 w 4133850"/>
                    <a:gd name="connsiteY11" fmla="*/ 1370857 h 2792412"/>
                    <a:gd name="connsiteX12" fmla="*/ 784746 w 4133850"/>
                    <a:gd name="connsiteY12" fmla="*/ 1359599 h 2792412"/>
                    <a:gd name="connsiteX13" fmla="*/ 784210 w 4133850"/>
                    <a:gd name="connsiteY13" fmla="*/ 1357990 h 2792412"/>
                    <a:gd name="connsiteX14" fmla="*/ 780457 w 4133850"/>
                    <a:gd name="connsiteY14" fmla="*/ 1346732 h 2792412"/>
                    <a:gd name="connsiteX15" fmla="*/ 0 w 4133850"/>
                    <a:gd name="connsiteY15" fmla="*/ 0 h 2792412"/>
                    <a:gd name="connsiteX0" fmla="*/ 0 w 4133850"/>
                    <a:gd name="connsiteY0" fmla="*/ 0 h 2792412"/>
                    <a:gd name="connsiteX1" fmla="*/ 2066925 w 4133850"/>
                    <a:gd name="connsiteY1" fmla="*/ 193003 h 2792412"/>
                    <a:gd name="connsiteX2" fmla="*/ 4133850 w 4133850"/>
                    <a:gd name="connsiteY2" fmla="*/ 0 h 2792412"/>
                    <a:gd name="connsiteX3" fmla="*/ 3357681 w 4133850"/>
                    <a:gd name="connsiteY3" fmla="*/ 1346732 h 2792412"/>
                    <a:gd name="connsiteX4" fmla="*/ 848588 w 4133850"/>
                    <a:gd name="connsiteY4" fmla="*/ 1400926 h 2792412"/>
                    <a:gd name="connsiteX5" fmla="*/ 2560724 w 4133850"/>
                    <a:gd name="connsiteY5" fmla="*/ 2728097 h 2792412"/>
                    <a:gd name="connsiteX6" fmla="*/ 2072243 w 4133850"/>
                    <a:gd name="connsiteY6" fmla="*/ 2792412 h 2792412"/>
                    <a:gd name="connsiteX7" fmla="*/ 1583763 w 4133850"/>
                    <a:gd name="connsiteY7" fmla="*/ 2732385 h 2792412"/>
                    <a:gd name="connsiteX8" fmla="*/ 795876 w 4133850"/>
                    <a:gd name="connsiteY8" fmla="*/ 1374119 h 2792412"/>
                    <a:gd name="connsiteX9" fmla="*/ 793322 w 4133850"/>
                    <a:gd name="connsiteY9" fmla="*/ 1372466 h 2792412"/>
                    <a:gd name="connsiteX10" fmla="*/ 792250 w 4133850"/>
                    <a:gd name="connsiteY10" fmla="*/ 1370857 h 2792412"/>
                    <a:gd name="connsiteX11" fmla="*/ 784746 w 4133850"/>
                    <a:gd name="connsiteY11" fmla="*/ 1359599 h 2792412"/>
                    <a:gd name="connsiteX12" fmla="*/ 784210 w 4133850"/>
                    <a:gd name="connsiteY12" fmla="*/ 1357990 h 2792412"/>
                    <a:gd name="connsiteX13" fmla="*/ 780457 w 4133850"/>
                    <a:gd name="connsiteY13" fmla="*/ 1346732 h 2792412"/>
                    <a:gd name="connsiteX14" fmla="*/ 0 w 4133850"/>
                    <a:gd name="connsiteY14" fmla="*/ 0 h 2792412"/>
                    <a:gd name="connsiteX0" fmla="*/ 0 w 4133850"/>
                    <a:gd name="connsiteY0" fmla="*/ 0 h 2792412"/>
                    <a:gd name="connsiteX1" fmla="*/ 2066925 w 4133850"/>
                    <a:gd name="connsiteY1" fmla="*/ 193003 h 2792412"/>
                    <a:gd name="connsiteX2" fmla="*/ 4133850 w 4133850"/>
                    <a:gd name="connsiteY2" fmla="*/ 0 h 2792412"/>
                    <a:gd name="connsiteX3" fmla="*/ 848588 w 4133850"/>
                    <a:gd name="connsiteY3" fmla="*/ 1400926 h 2792412"/>
                    <a:gd name="connsiteX4" fmla="*/ 2560724 w 4133850"/>
                    <a:gd name="connsiteY4" fmla="*/ 2728097 h 2792412"/>
                    <a:gd name="connsiteX5" fmla="*/ 2072243 w 4133850"/>
                    <a:gd name="connsiteY5" fmla="*/ 2792412 h 2792412"/>
                    <a:gd name="connsiteX6" fmla="*/ 1583763 w 4133850"/>
                    <a:gd name="connsiteY6" fmla="*/ 2732385 h 2792412"/>
                    <a:gd name="connsiteX7" fmla="*/ 795876 w 4133850"/>
                    <a:gd name="connsiteY7" fmla="*/ 1374119 h 2792412"/>
                    <a:gd name="connsiteX8" fmla="*/ 793322 w 4133850"/>
                    <a:gd name="connsiteY8" fmla="*/ 1372466 h 2792412"/>
                    <a:gd name="connsiteX9" fmla="*/ 792250 w 4133850"/>
                    <a:gd name="connsiteY9" fmla="*/ 1370857 h 2792412"/>
                    <a:gd name="connsiteX10" fmla="*/ 784746 w 4133850"/>
                    <a:gd name="connsiteY10" fmla="*/ 1359599 h 2792412"/>
                    <a:gd name="connsiteX11" fmla="*/ 784210 w 4133850"/>
                    <a:gd name="connsiteY11" fmla="*/ 1357990 h 2792412"/>
                    <a:gd name="connsiteX12" fmla="*/ 780457 w 4133850"/>
                    <a:gd name="connsiteY12" fmla="*/ 1346732 h 2792412"/>
                    <a:gd name="connsiteX13" fmla="*/ 0 w 4133850"/>
                    <a:gd name="connsiteY13" fmla="*/ 0 h 2792412"/>
                    <a:gd name="connsiteX0" fmla="*/ 0 w 4133850"/>
                    <a:gd name="connsiteY0" fmla="*/ 0 h 2792412"/>
                    <a:gd name="connsiteX1" fmla="*/ 2066925 w 4133850"/>
                    <a:gd name="connsiteY1" fmla="*/ 193003 h 2792412"/>
                    <a:gd name="connsiteX2" fmla="*/ 4133850 w 4133850"/>
                    <a:gd name="connsiteY2" fmla="*/ 0 h 2792412"/>
                    <a:gd name="connsiteX3" fmla="*/ 2560724 w 4133850"/>
                    <a:gd name="connsiteY3" fmla="*/ 2728097 h 2792412"/>
                    <a:gd name="connsiteX4" fmla="*/ 2072243 w 4133850"/>
                    <a:gd name="connsiteY4" fmla="*/ 2792412 h 2792412"/>
                    <a:gd name="connsiteX5" fmla="*/ 1583763 w 4133850"/>
                    <a:gd name="connsiteY5" fmla="*/ 2732385 h 2792412"/>
                    <a:gd name="connsiteX6" fmla="*/ 795876 w 4133850"/>
                    <a:gd name="connsiteY6" fmla="*/ 1374119 h 2792412"/>
                    <a:gd name="connsiteX7" fmla="*/ 793322 w 4133850"/>
                    <a:gd name="connsiteY7" fmla="*/ 1372466 h 2792412"/>
                    <a:gd name="connsiteX8" fmla="*/ 792250 w 4133850"/>
                    <a:gd name="connsiteY8" fmla="*/ 1370857 h 2792412"/>
                    <a:gd name="connsiteX9" fmla="*/ 784746 w 4133850"/>
                    <a:gd name="connsiteY9" fmla="*/ 1359599 h 2792412"/>
                    <a:gd name="connsiteX10" fmla="*/ 784210 w 4133850"/>
                    <a:gd name="connsiteY10" fmla="*/ 1357990 h 2792412"/>
                    <a:gd name="connsiteX11" fmla="*/ 780457 w 4133850"/>
                    <a:gd name="connsiteY11" fmla="*/ 1346732 h 2792412"/>
                    <a:gd name="connsiteX12" fmla="*/ 0 w 4133850"/>
                    <a:gd name="connsiteY12" fmla="*/ 0 h 2792412"/>
                    <a:gd name="connsiteX0" fmla="*/ 0 w 4133850"/>
                    <a:gd name="connsiteY0" fmla="*/ 0 h 2792412"/>
                    <a:gd name="connsiteX1" fmla="*/ 2066925 w 4133850"/>
                    <a:gd name="connsiteY1" fmla="*/ 193003 h 2792412"/>
                    <a:gd name="connsiteX2" fmla="*/ 4133850 w 4133850"/>
                    <a:gd name="connsiteY2" fmla="*/ 0 h 2792412"/>
                    <a:gd name="connsiteX3" fmla="*/ 2560724 w 4133850"/>
                    <a:gd name="connsiteY3" fmla="*/ 2728097 h 2792412"/>
                    <a:gd name="connsiteX4" fmla="*/ 2072243 w 4133850"/>
                    <a:gd name="connsiteY4" fmla="*/ 2792412 h 2792412"/>
                    <a:gd name="connsiteX5" fmla="*/ 1583763 w 4133850"/>
                    <a:gd name="connsiteY5" fmla="*/ 2732385 h 2792412"/>
                    <a:gd name="connsiteX6" fmla="*/ 795876 w 4133850"/>
                    <a:gd name="connsiteY6" fmla="*/ 1374119 h 2792412"/>
                    <a:gd name="connsiteX7" fmla="*/ 793322 w 4133850"/>
                    <a:gd name="connsiteY7" fmla="*/ 1372466 h 2792412"/>
                    <a:gd name="connsiteX8" fmla="*/ 792250 w 4133850"/>
                    <a:gd name="connsiteY8" fmla="*/ 1370857 h 2792412"/>
                    <a:gd name="connsiteX9" fmla="*/ 784746 w 4133850"/>
                    <a:gd name="connsiteY9" fmla="*/ 1359599 h 2792412"/>
                    <a:gd name="connsiteX10" fmla="*/ 784210 w 4133850"/>
                    <a:gd name="connsiteY10" fmla="*/ 1357990 h 2792412"/>
                    <a:gd name="connsiteX11" fmla="*/ 0 w 4133850"/>
                    <a:gd name="connsiteY11" fmla="*/ 0 h 2792412"/>
                    <a:gd name="connsiteX0" fmla="*/ 0 w 4133850"/>
                    <a:gd name="connsiteY0" fmla="*/ 0 h 2792412"/>
                    <a:gd name="connsiteX1" fmla="*/ 2066925 w 4133850"/>
                    <a:gd name="connsiteY1" fmla="*/ 193003 h 2792412"/>
                    <a:gd name="connsiteX2" fmla="*/ 4133850 w 4133850"/>
                    <a:gd name="connsiteY2" fmla="*/ 0 h 2792412"/>
                    <a:gd name="connsiteX3" fmla="*/ 2560724 w 4133850"/>
                    <a:gd name="connsiteY3" fmla="*/ 2728097 h 2792412"/>
                    <a:gd name="connsiteX4" fmla="*/ 2072243 w 4133850"/>
                    <a:gd name="connsiteY4" fmla="*/ 2792412 h 2792412"/>
                    <a:gd name="connsiteX5" fmla="*/ 1583763 w 4133850"/>
                    <a:gd name="connsiteY5" fmla="*/ 2732385 h 2792412"/>
                    <a:gd name="connsiteX6" fmla="*/ 795876 w 4133850"/>
                    <a:gd name="connsiteY6" fmla="*/ 1374119 h 2792412"/>
                    <a:gd name="connsiteX7" fmla="*/ 793322 w 4133850"/>
                    <a:gd name="connsiteY7" fmla="*/ 1372466 h 2792412"/>
                    <a:gd name="connsiteX8" fmla="*/ 792250 w 4133850"/>
                    <a:gd name="connsiteY8" fmla="*/ 1370857 h 2792412"/>
                    <a:gd name="connsiteX9" fmla="*/ 784746 w 4133850"/>
                    <a:gd name="connsiteY9" fmla="*/ 1359599 h 2792412"/>
                    <a:gd name="connsiteX10" fmla="*/ 0 w 4133850"/>
                    <a:gd name="connsiteY10" fmla="*/ 0 h 2792412"/>
                    <a:gd name="connsiteX0" fmla="*/ 0 w 4133850"/>
                    <a:gd name="connsiteY0" fmla="*/ 0 h 2792412"/>
                    <a:gd name="connsiteX1" fmla="*/ 2066925 w 4133850"/>
                    <a:gd name="connsiteY1" fmla="*/ 193003 h 2792412"/>
                    <a:gd name="connsiteX2" fmla="*/ 4133850 w 4133850"/>
                    <a:gd name="connsiteY2" fmla="*/ 0 h 2792412"/>
                    <a:gd name="connsiteX3" fmla="*/ 2560724 w 4133850"/>
                    <a:gd name="connsiteY3" fmla="*/ 2728097 h 2792412"/>
                    <a:gd name="connsiteX4" fmla="*/ 2072243 w 4133850"/>
                    <a:gd name="connsiteY4" fmla="*/ 2792412 h 2792412"/>
                    <a:gd name="connsiteX5" fmla="*/ 1583763 w 4133850"/>
                    <a:gd name="connsiteY5" fmla="*/ 2732385 h 2792412"/>
                    <a:gd name="connsiteX6" fmla="*/ 795876 w 4133850"/>
                    <a:gd name="connsiteY6" fmla="*/ 1374119 h 2792412"/>
                    <a:gd name="connsiteX7" fmla="*/ 793322 w 4133850"/>
                    <a:gd name="connsiteY7" fmla="*/ 1372466 h 2792412"/>
                    <a:gd name="connsiteX8" fmla="*/ 792250 w 4133850"/>
                    <a:gd name="connsiteY8" fmla="*/ 1370857 h 2792412"/>
                    <a:gd name="connsiteX9" fmla="*/ 0 w 4133850"/>
                    <a:gd name="connsiteY9" fmla="*/ 0 h 2792412"/>
                    <a:gd name="connsiteX0" fmla="*/ 0 w 4133850"/>
                    <a:gd name="connsiteY0" fmla="*/ 0 h 2792412"/>
                    <a:gd name="connsiteX1" fmla="*/ 2066925 w 4133850"/>
                    <a:gd name="connsiteY1" fmla="*/ 193003 h 2792412"/>
                    <a:gd name="connsiteX2" fmla="*/ 4133850 w 4133850"/>
                    <a:gd name="connsiteY2" fmla="*/ 0 h 2792412"/>
                    <a:gd name="connsiteX3" fmla="*/ 2560724 w 4133850"/>
                    <a:gd name="connsiteY3" fmla="*/ 2728097 h 2792412"/>
                    <a:gd name="connsiteX4" fmla="*/ 2072243 w 4133850"/>
                    <a:gd name="connsiteY4" fmla="*/ 2792412 h 2792412"/>
                    <a:gd name="connsiteX5" fmla="*/ 1583763 w 4133850"/>
                    <a:gd name="connsiteY5" fmla="*/ 2732385 h 2792412"/>
                    <a:gd name="connsiteX6" fmla="*/ 795876 w 4133850"/>
                    <a:gd name="connsiteY6" fmla="*/ 1374119 h 2792412"/>
                    <a:gd name="connsiteX7" fmla="*/ 793322 w 4133850"/>
                    <a:gd name="connsiteY7" fmla="*/ 1372466 h 2792412"/>
                    <a:gd name="connsiteX8" fmla="*/ 0 w 4133850"/>
                    <a:gd name="connsiteY8" fmla="*/ 0 h 2792412"/>
                    <a:gd name="connsiteX0" fmla="*/ 0 w 4133850"/>
                    <a:gd name="connsiteY0" fmla="*/ 0 h 2792412"/>
                    <a:gd name="connsiteX1" fmla="*/ 2066925 w 4133850"/>
                    <a:gd name="connsiteY1" fmla="*/ 193003 h 2792412"/>
                    <a:gd name="connsiteX2" fmla="*/ 4133850 w 4133850"/>
                    <a:gd name="connsiteY2" fmla="*/ 0 h 2792412"/>
                    <a:gd name="connsiteX3" fmla="*/ 2560724 w 4133850"/>
                    <a:gd name="connsiteY3" fmla="*/ 2728097 h 2792412"/>
                    <a:gd name="connsiteX4" fmla="*/ 2072243 w 4133850"/>
                    <a:gd name="connsiteY4" fmla="*/ 2792412 h 2792412"/>
                    <a:gd name="connsiteX5" fmla="*/ 1583763 w 4133850"/>
                    <a:gd name="connsiteY5" fmla="*/ 2732385 h 2792412"/>
                    <a:gd name="connsiteX6" fmla="*/ 795876 w 4133850"/>
                    <a:gd name="connsiteY6" fmla="*/ 1374119 h 2792412"/>
                    <a:gd name="connsiteX7" fmla="*/ 0 w 4133850"/>
                    <a:gd name="connsiteY7" fmla="*/ 0 h 279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33850" h="2792412">
                      <a:moveTo>
                        <a:pt x="0" y="0"/>
                      </a:moveTo>
                      <a:cubicBezTo>
                        <a:pt x="154376" y="107224"/>
                        <a:pt x="1020598" y="193003"/>
                        <a:pt x="2066925" y="193003"/>
                      </a:cubicBezTo>
                      <a:cubicBezTo>
                        <a:pt x="3113252" y="193003"/>
                        <a:pt x="3983762" y="107224"/>
                        <a:pt x="4133850" y="0"/>
                      </a:cubicBezTo>
                      <a:lnTo>
                        <a:pt x="2560724" y="2728097"/>
                      </a:lnTo>
                      <a:cubicBezTo>
                        <a:pt x="2530729" y="2766686"/>
                        <a:pt x="2325053" y="2792412"/>
                        <a:pt x="2072243" y="2792412"/>
                      </a:cubicBezTo>
                      <a:cubicBezTo>
                        <a:pt x="1815148" y="2792412"/>
                        <a:pt x="1605187" y="2766686"/>
                        <a:pt x="1583763" y="2732385"/>
                      </a:cubicBezTo>
                      <a:cubicBezTo>
                        <a:pt x="1579478" y="2732385"/>
                        <a:pt x="1579478" y="2732385"/>
                        <a:pt x="795876" y="1374119"/>
                      </a:cubicBezTo>
                      <a:lnTo>
                        <a:pt x="0" y="0"/>
                      </a:lnTo>
                      <a:close/>
                    </a:path>
                  </a:pathLst>
                </a:custGeom>
                <a:solidFill>
                  <a:srgbClr val="C0C0C0"/>
                </a:solidFill>
                <a:ln w="9525">
                  <a:noFill/>
                  <a:miter lim="800000"/>
                  <a:headEnd/>
                  <a:tailEnd/>
                </a:ln>
                <a:scene3d>
                  <a:camera prst="orthographicFront"/>
                  <a:lightRig rig="balanced" dir="t"/>
                </a:scene3d>
                <a:sp3d prstMaterial="clear">
                  <a:bevelT w="50800" h="50800"/>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4" name="Oval 30">
                  <a:extLst>
                    <a:ext uri="{FF2B5EF4-FFF2-40B4-BE49-F238E27FC236}">
                      <a16:creationId xmlns:a16="http://schemas.microsoft.com/office/drawing/2014/main" id="{98CF01B1-6D81-F4BE-C205-053A165A1F58}"/>
                    </a:ext>
                  </a:extLst>
                </p:cNvPr>
                <p:cNvSpPr>
                  <a:spLocks noChangeArrowheads="1"/>
                </p:cNvSpPr>
                <p:nvPr/>
              </p:nvSpPr>
              <p:spPr bwMode="gray">
                <a:xfrm>
                  <a:off x="2497138" y="1797050"/>
                  <a:ext cx="4175125" cy="454025"/>
                </a:xfrm>
                <a:prstGeom prst="ellipse">
                  <a:avLst/>
                </a:prstGeom>
                <a:solidFill>
                  <a:srgbClr val="C0C0C0"/>
                </a:solidFill>
                <a:ln w="9525">
                  <a:noFill/>
                  <a:miter lim="800000"/>
                  <a:headEnd/>
                  <a:tailEnd/>
                </a:ln>
                <a:scene3d>
                  <a:camera prst="orthographicFront"/>
                  <a:lightRig rig="balanced" dir="t"/>
                </a:scene3d>
                <a:sp3d prstMaterial="clear">
                  <a:bevelT w="50800" h="50800"/>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5" name="Freeform 33">
                  <a:extLst>
                    <a:ext uri="{FF2B5EF4-FFF2-40B4-BE49-F238E27FC236}">
                      <a16:creationId xmlns:a16="http://schemas.microsoft.com/office/drawing/2014/main" id="{62551D0F-B3C6-9AE6-D348-79DE6F87FB6B}"/>
                    </a:ext>
                  </a:extLst>
                </p:cNvPr>
                <p:cNvSpPr>
                  <a:spLocks/>
                </p:cNvSpPr>
                <p:nvPr/>
              </p:nvSpPr>
              <p:spPr bwMode="gray">
                <a:xfrm>
                  <a:off x="4097338" y="4792663"/>
                  <a:ext cx="981075" cy="700087"/>
                </a:xfrm>
                <a:custGeom>
                  <a:avLst/>
                  <a:gdLst/>
                  <a:ahLst/>
                  <a:cxnLst/>
                  <a:rect l="l" t="t" r="r" b="b"/>
                  <a:pathLst>
                    <a:path w="981075" h="700087">
                      <a:moveTo>
                        <a:pt x="0" y="0"/>
                      </a:moveTo>
                      <a:cubicBezTo>
                        <a:pt x="5757" y="5039"/>
                        <a:pt x="11309" y="8729"/>
                        <a:pt x="19535" y="11442"/>
                      </a:cubicBezTo>
                      <a:cubicBezTo>
                        <a:pt x="21663" y="12862"/>
                        <a:pt x="24148" y="13991"/>
                        <a:pt x="27047" y="14614"/>
                      </a:cubicBezTo>
                      <a:cubicBezTo>
                        <a:pt x="32330" y="17558"/>
                        <a:pt x="38750" y="19632"/>
                        <a:pt x="46048" y="21281"/>
                      </a:cubicBezTo>
                      <a:cubicBezTo>
                        <a:pt x="122778" y="44672"/>
                        <a:pt x="293595" y="60130"/>
                        <a:pt x="492680" y="60130"/>
                      </a:cubicBezTo>
                      <a:cubicBezTo>
                        <a:pt x="745446" y="60130"/>
                        <a:pt x="951086" y="34360"/>
                        <a:pt x="981075" y="4295"/>
                      </a:cubicBezTo>
                      <a:cubicBezTo>
                        <a:pt x="981075" y="4307"/>
                        <a:pt x="981075" y="7129"/>
                        <a:pt x="981075" y="700087"/>
                      </a:cubicBezTo>
                      <a:cubicBezTo>
                        <a:pt x="981073" y="700087"/>
                        <a:pt x="980994" y="700087"/>
                        <a:pt x="978024" y="700087"/>
                      </a:cubicBezTo>
                      <a:cubicBezTo>
                        <a:pt x="960508" y="665929"/>
                        <a:pt x="748838" y="639762"/>
                        <a:pt x="490538" y="639762"/>
                      </a:cubicBezTo>
                      <a:cubicBezTo>
                        <a:pt x="232238" y="639762"/>
                        <a:pt x="20568" y="665929"/>
                        <a:pt x="3053" y="700087"/>
                      </a:cubicBezTo>
                      <a:cubicBezTo>
                        <a:pt x="2036" y="700087"/>
                        <a:pt x="1019" y="700087"/>
                        <a:pt x="0" y="700087"/>
                      </a:cubicBezTo>
                      <a:cubicBezTo>
                        <a:pt x="0" y="700076"/>
                        <a:pt x="0" y="697257"/>
                        <a:pt x="0" y="0"/>
                      </a:cubicBezTo>
                      <a:close/>
                    </a:path>
                  </a:pathLst>
                </a:custGeom>
                <a:solidFill>
                  <a:srgbClr val="C0C0C0"/>
                </a:solidFill>
                <a:ln w="9525">
                  <a:noFill/>
                  <a:miter lim="800000"/>
                  <a:headEnd/>
                  <a:tailEnd/>
                </a:ln>
                <a:scene3d>
                  <a:camera prst="orthographicFront"/>
                  <a:lightRig rig="balanced" dir="t"/>
                </a:scene3d>
                <a:sp3d prstMaterial="clear">
                  <a:bevelT w="50800" h="50800"/>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6" name="Oval 36">
                  <a:extLst>
                    <a:ext uri="{FF2B5EF4-FFF2-40B4-BE49-F238E27FC236}">
                      <a16:creationId xmlns:a16="http://schemas.microsoft.com/office/drawing/2014/main" id="{E548059C-5464-461A-B2E0-651467C9296F}"/>
                    </a:ext>
                  </a:extLst>
                </p:cNvPr>
                <p:cNvSpPr>
                  <a:spLocks noChangeArrowheads="1"/>
                </p:cNvSpPr>
                <p:nvPr/>
              </p:nvSpPr>
              <p:spPr bwMode="gray">
                <a:xfrm>
                  <a:off x="4097338" y="5432425"/>
                  <a:ext cx="981075" cy="128588"/>
                </a:xfrm>
                <a:prstGeom prst="ellipse">
                  <a:avLst/>
                </a:prstGeom>
                <a:solidFill>
                  <a:srgbClr val="C0C0C0"/>
                </a:solidFill>
                <a:ln w="9525">
                  <a:noFill/>
                  <a:miter lim="800000"/>
                  <a:headEnd/>
                  <a:tailEnd/>
                </a:ln>
                <a:scene3d>
                  <a:camera prst="orthographicFront"/>
                  <a:lightRig rig="balanced" dir="t"/>
                </a:scene3d>
                <a:sp3d prstMaterial="clear">
                  <a:bevelT w="50800" h="50800"/>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grpSp>
        <p:grpSp>
          <p:nvGrpSpPr>
            <p:cNvPr id="21" name="Gruppieren 116">
              <a:extLst>
                <a:ext uri="{FF2B5EF4-FFF2-40B4-BE49-F238E27FC236}">
                  <a16:creationId xmlns:a16="http://schemas.microsoft.com/office/drawing/2014/main" id="{47414EA1-ABF8-F120-A2E8-295E5F7E821B}"/>
                </a:ext>
              </a:extLst>
            </p:cNvPr>
            <p:cNvGrpSpPr/>
            <p:nvPr/>
          </p:nvGrpSpPr>
          <p:grpSpPr bwMode="gray">
            <a:xfrm>
              <a:off x="3949501" y="4085046"/>
              <a:ext cx="1431724" cy="1021097"/>
              <a:chOff x="3949501" y="4085046"/>
              <a:chExt cx="1431724" cy="1021097"/>
            </a:xfrm>
          </p:grpSpPr>
          <p:sp>
            <p:nvSpPr>
              <p:cNvPr id="22" name="Oval 151">
                <a:extLst>
                  <a:ext uri="{FF2B5EF4-FFF2-40B4-BE49-F238E27FC236}">
                    <a16:creationId xmlns:a16="http://schemas.microsoft.com/office/drawing/2014/main" id="{590E5812-869D-3AD6-276E-2D7E0D3FA8B2}"/>
                  </a:ext>
                </a:extLst>
              </p:cNvPr>
              <p:cNvSpPr>
                <a:spLocks noChangeAspect="1" noChangeArrowheads="1"/>
              </p:cNvSpPr>
              <p:nvPr/>
            </p:nvSpPr>
            <p:spPr bwMode="gray">
              <a:xfrm>
                <a:off x="4079781" y="4329213"/>
                <a:ext cx="1171163" cy="146499"/>
              </a:xfrm>
              <a:prstGeom prst="ellipse">
                <a:avLst/>
              </a:prstGeom>
              <a:solidFill>
                <a:srgbClr val="4472C4">
                  <a:alpha val="80000"/>
                </a:srgbClr>
              </a:solidFill>
              <a:ln>
                <a:noFill/>
              </a:ln>
              <a:scene3d>
                <a:camera prst="orthographicFront"/>
                <a:lightRig rig="threePt"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3" name="Oval 152">
                <a:extLst>
                  <a:ext uri="{FF2B5EF4-FFF2-40B4-BE49-F238E27FC236}">
                    <a16:creationId xmlns:a16="http://schemas.microsoft.com/office/drawing/2014/main" id="{0433E84A-1A09-CA42-A87B-1E48FA2090AB}"/>
                  </a:ext>
                </a:extLst>
              </p:cNvPr>
              <p:cNvSpPr>
                <a:spLocks noChangeAspect="1" noChangeArrowheads="1"/>
              </p:cNvSpPr>
              <p:nvPr/>
            </p:nvSpPr>
            <p:spPr bwMode="gray">
              <a:xfrm>
                <a:off x="4208704" y="4573378"/>
                <a:ext cx="913318" cy="113944"/>
              </a:xfrm>
              <a:prstGeom prst="ellipse">
                <a:avLst/>
              </a:prstGeom>
              <a:solidFill>
                <a:srgbClr val="4472C4">
                  <a:lumMod val="75000"/>
                  <a:alpha val="8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4" name="Oval 153">
                <a:extLst>
                  <a:ext uri="{FF2B5EF4-FFF2-40B4-BE49-F238E27FC236}">
                    <a16:creationId xmlns:a16="http://schemas.microsoft.com/office/drawing/2014/main" id="{55562FD5-994D-E4DF-42A7-C2C516929AC9}"/>
                  </a:ext>
                </a:extLst>
              </p:cNvPr>
              <p:cNvSpPr>
                <a:spLocks noChangeAspect="1" noChangeArrowheads="1"/>
              </p:cNvSpPr>
              <p:nvPr/>
            </p:nvSpPr>
            <p:spPr bwMode="gray">
              <a:xfrm>
                <a:off x="4336949" y="4814501"/>
                <a:ext cx="656829" cy="81389"/>
              </a:xfrm>
              <a:prstGeom prst="ellipse">
                <a:avLst/>
              </a:prstGeom>
              <a:solidFill>
                <a:srgbClr val="4472C4">
                  <a:lumMod val="50000"/>
                  <a:alpha val="8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5" name="Oval 154">
                <a:extLst>
                  <a:ext uri="{FF2B5EF4-FFF2-40B4-BE49-F238E27FC236}">
                    <a16:creationId xmlns:a16="http://schemas.microsoft.com/office/drawing/2014/main" id="{3DC4DB1A-71EE-DA18-A563-1AA36198B397}"/>
                  </a:ext>
                </a:extLst>
              </p:cNvPr>
              <p:cNvSpPr>
                <a:spLocks noChangeAspect="1" noChangeArrowheads="1"/>
              </p:cNvSpPr>
              <p:nvPr/>
            </p:nvSpPr>
            <p:spPr bwMode="gray">
              <a:xfrm>
                <a:off x="3949501" y="4085046"/>
                <a:ext cx="1431724" cy="177698"/>
              </a:xfrm>
              <a:prstGeom prst="ellipse">
                <a:avLst/>
              </a:prstGeom>
              <a:solidFill>
                <a:srgbClr val="4472C4">
                  <a:lumMod val="40000"/>
                  <a:lumOff val="60000"/>
                  <a:alpha val="80000"/>
                </a:srgbClr>
              </a:solidFill>
              <a:ln>
                <a:noFill/>
              </a:ln>
              <a:scene3d>
                <a:camera prst="orthographicFront"/>
                <a:lightRig rig="threePt"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6" name="Oval 155">
                <a:extLst>
                  <a:ext uri="{FF2B5EF4-FFF2-40B4-BE49-F238E27FC236}">
                    <a16:creationId xmlns:a16="http://schemas.microsoft.com/office/drawing/2014/main" id="{DD1FCDC0-8DD1-A5E6-003D-694CEEABCA49}"/>
                  </a:ext>
                </a:extLst>
              </p:cNvPr>
              <p:cNvSpPr>
                <a:spLocks noChangeAspect="1" noChangeArrowheads="1"/>
              </p:cNvSpPr>
              <p:nvPr/>
            </p:nvSpPr>
            <p:spPr bwMode="gray">
              <a:xfrm>
                <a:off x="4465194" y="5055954"/>
                <a:ext cx="400340" cy="50189"/>
              </a:xfrm>
              <a:prstGeom prst="ellipse">
                <a:avLst/>
              </a:prstGeom>
              <a:solidFill>
                <a:srgbClr val="4472C4">
                  <a:lumMod val="50000"/>
                  <a:alpha val="8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7" name="Freeform 145">
                <a:extLst>
                  <a:ext uri="{FF2B5EF4-FFF2-40B4-BE49-F238E27FC236}">
                    <a16:creationId xmlns:a16="http://schemas.microsoft.com/office/drawing/2014/main" id="{A6D627B7-BF2B-6B41-C798-FA554142BD7E}"/>
                  </a:ext>
                </a:extLst>
              </p:cNvPr>
              <p:cNvSpPr>
                <a:spLocks noChangeAspect="1"/>
              </p:cNvSpPr>
              <p:nvPr/>
            </p:nvSpPr>
            <p:spPr bwMode="gray">
              <a:xfrm>
                <a:off x="4336271" y="4859264"/>
                <a:ext cx="658185" cy="246879"/>
              </a:xfrm>
              <a:custGeom>
                <a:avLst/>
                <a:gdLst>
                  <a:gd name="T0" fmla="*/ 0 w 375"/>
                  <a:gd name="T1" fmla="*/ 0 h 141"/>
                  <a:gd name="T2" fmla="*/ 74 w 375"/>
                  <a:gd name="T3" fmla="*/ 127 h 141"/>
                  <a:gd name="T4" fmla="*/ 74 w 375"/>
                  <a:gd name="T5" fmla="*/ 127 h 141"/>
                  <a:gd name="T6" fmla="*/ 188 w 375"/>
                  <a:gd name="T7" fmla="*/ 141 h 141"/>
                  <a:gd name="T8" fmla="*/ 302 w 375"/>
                  <a:gd name="T9" fmla="*/ 128 h 141"/>
                  <a:gd name="T10" fmla="*/ 302 w 375"/>
                  <a:gd name="T11" fmla="*/ 127 h 141"/>
                  <a:gd name="T12" fmla="*/ 302 w 375"/>
                  <a:gd name="T13" fmla="*/ 127 h 141"/>
                  <a:gd name="T14" fmla="*/ 303 w 375"/>
                  <a:gd name="T15" fmla="*/ 126 h 141"/>
                  <a:gd name="T16" fmla="*/ 375 w 375"/>
                  <a:gd name="T17" fmla="*/ 0 h 141"/>
                  <a:gd name="T18" fmla="*/ 188 w 375"/>
                  <a:gd name="T19" fmla="*/ 21 h 141"/>
                  <a:gd name="T20" fmla="*/ 0 w 375"/>
                  <a:gd name="T21"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5" h="141">
                    <a:moveTo>
                      <a:pt x="0" y="0"/>
                    </a:moveTo>
                    <a:cubicBezTo>
                      <a:pt x="74" y="127"/>
                      <a:pt x="74" y="127"/>
                      <a:pt x="74" y="127"/>
                    </a:cubicBezTo>
                    <a:cubicBezTo>
                      <a:pt x="74" y="127"/>
                      <a:pt x="74" y="127"/>
                      <a:pt x="74" y="127"/>
                    </a:cubicBezTo>
                    <a:cubicBezTo>
                      <a:pt x="79" y="135"/>
                      <a:pt x="128" y="141"/>
                      <a:pt x="188" y="141"/>
                    </a:cubicBezTo>
                    <a:cubicBezTo>
                      <a:pt x="247" y="141"/>
                      <a:pt x="295" y="135"/>
                      <a:pt x="302" y="128"/>
                    </a:cubicBezTo>
                    <a:cubicBezTo>
                      <a:pt x="302" y="127"/>
                      <a:pt x="302" y="127"/>
                      <a:pt x="302" y="127"/>
                    </a:cubicBezTo>
                    <a:cubicBezTo>
                      <a:pt x="302" y="127"/>
                      <a:pt x="302" y="127"/>
                      <a:pt x="302" y="127"/>
                    </a:cubicBezTo>
                    <a:cubicBezTo>
                      <a:pt x="303" y="126"/>
                      <a:pt x="303" y="126"/>
                      <a:pt x="303" y="126"/>
                    </a:cubicBezTo>
                    <a:cubicBezTo>
                      <a:pt x="375" y="0"/>
                      <a:pt x="375" y="0"/>
                      <a:pt x="375" y="0"/>
                    </a:cubicBezTo>
                    <a:cubicBezTo>
                      <a:pt x="362" y="12"/>
                      <a:pt x="283" y="21"/>
                      <a:pt x="188" y="21"/>
                    </a:cubicBezTo>
                    <a:cubicBezTo>
                      <a:pt x="92" y="21"/>
                      <a:pt x="13" y="12"/>
                      <a:pt x="0" y="0"/>
                    </a:cubicBezTo>
                    <a:close/>
                  </a:path>
                </a:pathLst>
              </a:custGeom>
              <a:solidFill>
                <a:srgbClr val="4472C4">
                  <a:lumMod val="50000"/>
                  <a:alpha val="80000"/>
                </a:srgbClr>
              </a:solidFill>
              <a:ln>
                <a:noFill/>
              </a:ln>
              <a:scene3d>
                <a:camera prst="orthographicFront"/>
                <a:lightRig rig="threePt"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8" name="Freeform 146">
                <a:extLst>
                  <a:ext uri="{FF2B5EF4-FFF2-40B4-BE49-F238E27FC236}">
                    <a16:creationId xmlns:a16="http://schemas.microsoft.com/office/drawing/2014/main" id="{946C7473-CFA8-9E1D-3E47-10268662BCB0}"/>
                  </a:ext>
                </a:extLst>
              </p:cNvPr>
              <p:cNvSpPr>
                <a:spLocks noChangeAspect="1"/>
              </p:cNvSpPr>
              <p:nvPr/>
            </p:nvSpPr>
            <p:spPr bwMode="gray">
              <a:xfrm>
                <a:off x="3949501" y="4183044"/>
                <a:ext cx="1431724" cy="290287"/>
              </a:xfrm>
              <a:custGeom>
                <a:avLst/>
                <a:gdLst>
                  <a:gd name="T0" fmla="*/ 407 w 815"/>
                  <a:gd name="T1" fmla="*/ 45 h 165"/>
                  <a:gd name="T2" fmla="*/ 0 w 815"/>
                  <a:gd name="T3" fmla="*/ 1 h 165"/>
                  <a:gd name="T4" fmla="*/ 69 w 815"/>
                  <a:gd name="T5" fmla="*/ 121 h 165"/>
                  <a:gd name="T6" fmla="*/ 74 w 815"/>
                  <a:gd name="T7" fmla="*/ 129 h 165"/>
                  <a:gd name="T8" fmla="*/ 407 w 815"/>
                  <a:gd name="T9" fmla="*/ 165 h 165"/>
                  <a:gd name="T10" fmla="*/ 741 w 815"/>
                  <a:gd name="T11" fmla="*/ 128 h 165"/>
                  <a:gd name="T12" fmla="*/ 745 w 815"/>
                  <a:gd name="T13" fmla="*/ 122 h 165"/>
                  <a:gd name="T14" fmla="*/ 815 w 815"/>
                  <a:gd name="T15" fmla="*/ 0 h 165"/>
                  <a:gd name="T16" fmla="*/ 407 w 815"/>
                  <a:gd name="T17" fmla="*/ 4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5" h="165">
                    <a:moveTo>
                      <a:pt x="407" y="45"/>
                    </a:moveTo>
                    <a:cubicBezTo>
                      <a:pt x="200" y="45"/>
                      <a:pt x="29" y="26"/>
                      <a:pt x="0" y="1"/>
                    </a:cubicBezTo>
                    <a:cubicBezTo>
                      <a:pt x="69" y="121"/>
                      <a:pt x="69" y="121"/>
                      <a:pt x="69" y="121"/>
                    </a:cubicBezTo>
                    <a:cubicBezTo>
                      <a:pt x="74" y="129"/>
                      <a:pt x="74" y="129"/>
                      <a:pt x="74" y="129"/>
                    </a:cubicBezTo>
                    <a:cubicBezTo>
                      <a:pt x="101" y="149"/>
                      <a:pt x="240" y="165"/>
                      <a:pt x="407" y="165"/>
                    </a:cubicBezTo>
                    <a:cubicBezTo>
                      <a:pt x="577" y="165"/>
                      <a:pt x="718" y="149"/>
                      <a:pt x="741" y="128"/>
                    </a:cubicBezTo>
                    <a:cubicBezTo>
                      <a:pt x="745" y="122"/>
                      <a:pt x="745" y="122"/>
                      <a:pt x="745" y="122"/>
                    </a:cubicBezTo>
                    <a:cubicBezTo>
                      <a:pt x="815" y="0"/>
                      <a:pt x="815" y="0"/>
                      <a:pt x="815" y="0"/>
                    </a:cubicBezTo>
                    <a:cubicBezTo>
                      <a:pt x="786" y="26"/>
                      <a:pt x="614" y="45"/>
                      <a:pt x="407" y="45"/>
                    </a:cubicBezTo>
                    <a:close/>
                  </a:path>
                </a:pathLst>
              </a:custGeom>
              <a:solidFill>
                <a:srgbClr val="4472C4">
                  <a:lumMod val="60000"/>
                  <a:lumOff val="40000"/>
                  <a:alpha val="80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29" name="Freeform 147">
                <a:extLst>
                  <a:ext uri="{FF2B5EF4-FFF2-40B4-BE49-F238E27FC236}">
                    <a16:creationId xmlns:a16="http://schemas.microsoft.com/office/drawing/2014/main" id="{0F8A3C70-6CF6-46C2-8449-D0C5A3688059}"/>
                  </a:ext>
                </a:extLst>
              </p:cNvPr>
              <p:cNvSpPr>
                <a:spLocks noChangeAspect="1"/>
              </p:cNvSpPr>
              <p:nvPr/>
            </p:nvSpPr>
            <p:spPr bwMode="gray">
              <a:xfrm>
                <a:off x="4079781" y="4410601"/>
                <a:ext cx="1171163" cy="271296"/>
              </a:xfrm>
              <a:custGeom>
                <a:avLst/>
                <a:gdLst>
                  <a:gd name="T0" fmla="*/ 333 w 667"/>
                  <a:gd name="T1" fmla="*/ 37 h 155"/>
                  <a:gd name="T2" fmla="*/ 0 w 667"/>
                  <a:gd name="T3" fmla="*/ 1 h 155"/>
                  <a:gd name="T4" fmla="*/ 33 w 667"/>
                  <a:gd name="T5" fmla="*/ 58 h 155"/>
                  <a:gd name="T6" fmla="*/ 35 w 667"/>
                  <a:gd name="T7" fmla="*/ 61 h 155"/>
                  <a:gd name="T8" fmla="*/ 36 w 667"/>
                  <a:gd name="T9" fmla="*/ 64 h 155"/>
                  <a:gd name="T10" fmla="*/ 69 w 667"/>
                  <a:gd name="T11" fmla="*/ 121 h 155"/>
                  <a:gd name="T12" fmla="*/ 74 w 667"/>
                  <a:gd name="T13" fmla="*/ 129 h 155"/>
                  <a:gd name="T14" fmla="*/ 333 w 667"/>
                  <a:gd name="T15" fmla="*/ 155 h 155"/>
                  <a:gd name="T16" fmla="*/ 594 w 667"/>
                  <a:gd name="T17" fmla="*/ 127 h 155"/>
                  <a:gd name="T18" fmla="*/ 597 w 667"/>
                  <a:gd name="T19" fmla="*/ 122 h 155"/>
                  <a:gd name="T20" fmla="*/ 631 w 667"/>
                  <a:gd name="T21" fmla="*/ 64 h 155"/>
                  <a:gd name="T22" fmla="*/ 632 w 667"/>
                  <a:gd name="T23" fmla="*/ 61 h 155"/>
                  <a:gd name="T24" fmla="*/ 634 w 667"/>
                  <a:gd name="T25" fmla="*/ 58 h 155"/>
                  <a:gd name="T26" fmla="*/ 667 w 667"/>
                  <a:gd name="T27" fmla="*/ 0 h 155"/>
                  <a:gd name="T28" fmla="*/ 333 w 667"/>
                  <a:gd name="T29" fmla="*/ 3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67" h="155">
                    <a:moveTo>
                      <a:pt x="333" y="37"/>
                    </a:moveTo>
                    <a:cubicBezTo>
                      <a:pt x="166" y="37"/>
                      <a:pt x="27" y="21"/>
                      <a:pt x="0" y="1"/>
                    </a:cubicBezTo>
                    <a:cubicBezTo>
                      <a:pt x="33" y="58"/>
                      <a:pt x="33" y="58"/>
                      <a:pt x="33" y="58"/>
                    </a:cubicBezTo>
                    <a:cubicBezTo>
                      <a:pt x="35" y="61"/>
                      <a:pt x="35" y="61"/>
                      <a:pt x="35" y="61"/>
                    </a:cubicBezTo>
                    <a:cubicBezTo>
                      <a:pt x="36" y="64"/>
                      <a:pt x="36" y="64"/>
                      <a:pt x="36" y="64"/>
                    </a:cubicBezTo>
                    <a:cubicBezTo>
                      <a:pt x="69" y="121"/>
                      <a:pt x="69" y="121"/>
                      <a:pt x="69" y="121"/>
                    </a:cubicBezTo>
                    <a:cubicBezTo>
                      <a:pt x="74" y="129"/>
                      <a:pt x="74" y="129"/>
                      <a:pt x="74" y="129"/>
                    </a:cubicBezTo>
                    <a:cubicBezTo>
                      <a:pt x="98" y="144"/>
                      <a:pt x="205" y="155"/>
                      <a:pt x="333" y="155"/>
                    </a:cubicBezTo>
                    <a:cubicBezTo>
                      <a:pt x="466" y="155"/>
                      <a:pt x="577" y="143"/>
                      <a:pt x="594" y="127"/>
                    </a:cubicBezTo>
                    <a:cubicBezTo>
                      <a:pt x="597" y="122"/>
                      <a:pt x="597" y="122"/>
                      <a:pt x="597" y="122"/>
                    </a:cubicBezTo>
                    <a:cubicBezTo>
                      <a:pt x="631" y="64"/>
                      <a:pt x="631" y="64"/>
                      <a:pt x="631" y="64"/>
                    </a:cubicBezTo>
                    <a:cubicBezTo>
                      <a:pt x="632" y="61"/>
                      <a:pt x="632" y="61"/>
                      <a:pt x="632" y="61"/>
                    </a:cubicBezTo>
                    <a:cubicBezTo>
                      <a:pt x="634" y="58"/>
                      <a:pt x="634" y="58"/>
                      <a:pt x="634" y="58"/>
                    </a:cubicBezTo>
                    <a:cubicBezTo>
                      <a:pt x="667" y="0"/>
                      <a:pt x="667" y="0"/>
                      <a:pt x="667" y="0"/>
                    </a:cubicBezTo>
                    <a:cubicBezTo>
                      <a:pt x="644" y="21"/>
                      <a:pt x="503" y="37"/>
                      <a:pt x="333" y="37"/>
                    </a:cubicBezTo>
                    <a:close/>
                  </a:path>
                </a:pathLst>
              </a:custGeom>
              <a:solidFill>
                <a:srgbClr val="4472C4">
                  <a:alpha val="80000"/>
                </a:srgbClr>
              </a:solidFill>
              <a:ln>
                <a:noFill/>
              </a:ln>
              <a:scene3d>
                <a:camera prst="orthographicFront"/>
                <a:lightRig rig="threePt"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sp>
            <p:nvSpPr>
              <p:cNvPr id="30" name="Freeform 149">
                <a:extLst>
                  <a:ext uri="{FF2B5EF4-FFF2-40B4-BE49-F238E27FC236}">
                    <a16:creationId xmlns:a16="http://schemas.microsoft.com/office/drawing/2014/main" id="{24D0734C-7372-B9F0-8475-9D9A77474B57}"/>
                  </a:ext>
                </a:extLst>
              </p:cNvPr>
              <p:cNvSpPr>
                <a:spLocks noChangeAspect="1"/>
              </p:cNvSpPr>
              <p:nvPr/>
            </p:nvSpPr>
            <p:spPr bwMode="gray">
              <a:xfrm>
                <a:off x="4208704" y="4635445"/>
                <a:ext cx="913318" cy="260444"/>
              </a:xfrm>
              <a:custGeom>
                <a:avLst/>
                <a:gdLst>
                  <a:gd name="T0" fmla="*/ 259 w 520"/>
                  <a:gd name="T1" fmla="*/ 28 h 148"/>
                  <a:gd name="T2" fmla="*/ 0 w 520"/>
                  <a:gd name="T3" fmla="*/ 2 h 148"/>
                  <a:gd name="T4" fmla="*/ 71 w 520"/>
                  <a:gd name="T5" fmla="*/ 124 h 148"/>
                  <a:gd name="T6" fmla="*/ 72 w 520"/>
                  <a:gd name="T7" fmla="*/ 127 h 148"/>
                  <a:gd name="T8" fmla="*/ 260 w 520"/>
                  <a:gd name="T9" fmla="*/ 148 h 148"/>
                  <a:gd name="T10" fmla="*/ 447 w 520"/>
                  <a:gd name="T11" fmla="*/ 127 h 148"/>
                  <a:gd name="T12" fmla="*/ 449 w 520"/>
                  <a:gd name="T13" fmla="*/ 124 h 148"/>
                  <a:gd name="T14" fmla="*/ 520 w 520"/>
                  <a:gd name="T15" fmla="*/ 0 h 148"/>
                  <a:gd name="T16" fmla="*/ 259 w 520"/>
                  <a:gd name="T17" fmla="*/ 2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0" h="148">
                    <a:moveTo>
                      <a:pt x="259" y="28"/>
                    </a:moveTo>
                    <a:cubicBezTo>
                      <a:pt x="131" y="28"/>
                      <a:pt x="24" y="17"/>
                      <a:pt x="0" y="2"/>
                    </a:cubicBezTo>
                    <a:cubicBezTo>
                      <a:pt x="71" y="124"/>
                      <a:pt x="71" y="124"/>
                      <a:pt x="71" y="124"/>
                    </a:cubicBezTo>
                    <a:cubicBezTo>
                      <a:pt x="72" y="127"/>
                      <a:pt x="72" y="127"/>
                      <a:pt x="72" y="127"/>
                    </a:cubicBezTo>
                    <a:cubicBezTo>
                      <a:pt x="85" y="139"/>
                      <a:pt x="164" y="148"/>
                      <a:pt x="260" y="148"/>
                    </a:cubicBezTo>
                    <a:cubicBezTo>
                      <a:pt x="355" y="148"/>
                      <a:pt x="434" y="139"/>
                      <a:pt x="447" y="127"/>
                    </a:cubicBezTo>
                    <a:cubicBezTo>
                      <a:pt x="449" y="124"/>
                      <a:pt x="449" y="124"/>
                      <a:pt x="449" y="124"/>
                    </a:cubicBezTo>
                    <a:cubicBezTo>
                      <a:pt x="520" y="0"/>
                      <a:pt x="520" y="0"/>
                      <a:pt x="520" y="0"/>
                    </a:cubicBezTo>
                    <a:cubicBezTo>
                      <a:pt x="503" y="16"/>
                      <a:pt x="392" y="28"/>
                      <a:pt x="259" y="28"/>
                    </a:cubicBezTo>
                    <a:close/>
                  </a:path>
                </a:pathLst>
              </a:custGeom>
              <a:solidFill>
                <a:srgbClr val="4472C4">
                  <a:lumMod val="75000"/>
                  <a:alpha val="80000"/>
                </a:srgbClr>
              </a:solidFill>
              <a:ln>
                <a:noFill/>
              </a:ln>
              <a:scene3d>
                <a:camera prst="orthographicFront"/>
                <a:lightRig rig="threePt" dir="t"/>
              </a:scene3d>
              <a:sp3d/>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ndParaRPr>
              </a:p>
            </p:txBody>
          </p:sp>
        </p:grpSp>
      </p:grpSp>
      <p:sp>
        <p:nvSpPr>
          <p:cNvPr id="37" name="TextBox 36">
            <a:extLst>
              <a:ext uri="{FF2B5EF4-FFF2-40B4-BE49-F238E27FC236}">
                <a16:creationId xmlns:a16="http://schemas.microsoft.com/office/drawing/2014/main" id="{DAB0A558-C8AF-D721-0253-F86869453060}"/>
              </a:ext>
            </a:extLst>
          </p:cNvPr>
          <p:cNvSpPr txBox="1"/>
          <p:nvPr/>
        </p:nvSpPr>
        <p:spPr>
          <a:xfrm>
            <a:off x="8490649" y="2928890"/>
            <a:ext cx="2179408" cy="276999"/>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Identify Opportunities</a:t>
            </a:r>
          </a:p>
        </p:txBody>
      </p:sp>
      <p:sp>
        <p:nvSpPr>
          <p:cNvPr id="38" name="TextBox 37">
            <a:extLst>
              <a:ext uri="{FF2B5EF4-FFF2-40B4-BE49-F238E27FC236}">
                <a16:creationId xmlns:a16="http://schemas.microsoft.com/office/drawing/2014/main" id="{6ED37FA6-5FC1-202D-9AD8-479D2BF28082}"/>
              </a:ext>
            </a:extLst>
          </p:cNvPr>
          <p:cNvSpPr txBox="1"/>
          <p:nvPr/>
        </p:nvSpPr>
        <p:spPr>
          <a:xfrm>
            <a:off x="8629057" y="3442821"/>
            <a:ext cx="1902592" cy="276999"/>
          </a:xfrm>
          <a:prstGeom prst="rect">
            <a:avLst/>
          </a:prstGeom>
          <a:noFill/>
        </p:spPr>
        <p:txBody>
          <a:bodyPr wrap="square" rtlCol="0">
            <a:spAutoFit/>
          </a:bodyPr>
          <a:lstStyle/>
          <a:p>
            <a:pPr algn="ctr" fontAlgn="auto">
              <a:spcBef>
                <a:spcPts val="0"/>
              </a:spcBef>
              <a:spcAft>
                <a:spcPts val="0"/>
              </a:spcAft>
            </a:pPr>
            <a:r>
              <a:rPr lang="en-US" sz="1200" b="1" dirty="0">
                <a:solidFill>
                  <a:prstClr val="white"/>
                </a:solidFill>
                <a:latin typeface="Arial" panose="020B0604020202020204" pitchFamily="34" charset="0"/>
                <a:cs typeface="Arial" panose="020B0604020202020204" pitchFamily="34" charset="0"/>
              </a:rPr>
              <a:t>Qualify opportunities</a:t>
            </a:r>
          </a:p>
        </p:txBody>
      </p:sp>
      <p:sp>
        <p:nvSpPr>
          <p:cNvPr id="39" name="TextBox 38">
            <a:extLst>
              <a:ext uri="{FF2B5EF4-FFF2-40B4-BE49-F238E27FC236}">
                <a16:creationId xmlns:a16="http://schemas.microsoft.com/office/drawing/2014/main" id="{942590DF-589B-9D6F-C247-76C9CC05E9A5}"/>
              </a:ext>
            </a:extLst>
          </p:cNvPr>
          <p:cNvSpPr txBox="1"/>
          <p:nvPr/>
        </p:nvSpPr>
        <p:spPr>
          <a:xfrm>
            <a:off x="8642169" y="3896411"/>
            <a:ext cx="1876369" cy="276999"/>
          </a:xfrm>
          <a:prstGeom prst="rect">
            <a:avLst/>
          </a:prstGeom>
          <a:noFill/>
        </p:spPr>
        <p:txBody>
          <a:bodyPr wrap="square" rtlCol="0">
            <a:spAutoFit/>
          </a:bodyPr>
          <a:lstStyle/>
          <a:p>
            <a:pPr algn="ctr" fontAlgn="auto">
              <a:spcBef>
                <a:spcPts val="0"/>
              </a:spcBef>
              <a:spcAft>
                <a:spcPts val="0"/>
              </a:spcAft>
            </a:pPr>
            <a:r>
              <a:rPr lang="en-US" sz="1200" b="1" dirty="0">
                <a:solidFill>
                  <a:srgbClr val="FFFFFF"/>
                </a:solidFill>
                <a:latin typeface="Arial" panose="020B0604020202020204" pitchFamily="34" charset="0"/>
                <a:cs typeface="Arial" panose="020B0604020202020204" pitchFamily="34" charset="0"/>
              </a:rPr>
              <a:t>Capture Opportunities</a:t>
            </a:r>
          </a:p>
        </p:txBody>
      </p:sp>
      <p:cxnSp>
        <p:nvCxnSpPr>
          <p:cNvPr id="40" name="Straight Arrow Connector 39">
            <a:extLst>
              <a:ext uri="{FF2B5EF4-FFF2-40B4-BE49-F238E27FC236}">
                <a16:creationId xmlns:a16="http://schemas.microsoft.com/office/drawing/2014/main" id="{5AD107DA-3B26-75AE-BE15-A8D1E023BAC8}"/>
              </a:ext>
            </a:extLst>
          </p:cNvPr>
          <p:cNvCxnSpPr/>
          <p:nvPr/>
        </p:nvCxnSpPr>
        <p:spPr>
          <a:xfrm rot="5400000">
            <a:off x="9111856"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1" name="Straight Arrow Connector 40">
            <a:extLst>
              <a:ext uri="{FF2B5EF4-FFF2-40B4-BE49-F238E27FC236}">
                <a16:creationId xmlns:a16="http://schemas.microsoft.com/office/drawing/2014/main" id="{87A9AB7E-46DC-F9F0-527C-57BC8D1A2E55}"/>
              </a:ext>
            </a:extLst>
          </p:cNvPr>
          <p:cNvCxnSpPr/>
          <p:nvPr/>
        </p:nvCxnSpPr>
        <p:spPr>
          <a:xfrm rot="5400000">
            <a:off x="9239568"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2" name="Straight Arrow Connector 41">
            <a:extLst>
              <a:ext uri="{FF2B5EF4-FFF2-40B4-BE49-F238E27FC236}">
                <a16:creationId xmlns:a16="http://schemas.microsoft.com/office/drawing/2014/main" id="{CE175E21-0291-E7D5-E686-6019396C6C11}"/>
              </a:ext>
            </a:extLst>
          </p:cNvPr>
          <p:cNvCxnSpPr/>
          <p:nvPr/>
        </p:nvCxnSpPr>
        <p:spPr>
          <a:xfrm rot="5400000">
            <a:off x="9367280"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3" name="Straight Arrow Connector 42">
            <a:extLst>
              <a:ext uri="{FF2B5EF4-FFF2-40B4-BE49-F238E27FC236}">
                <a16:creationId xmlns:a16="http://schemas.microsoft.com/office/drawing/2014/main" id="{049FECBD-C03B-978D-2D0F-D0369B13E567}"/>
              </a:ext>
            </a:extLst>
          </p:cNvPr>
          <p:cNvCxnSpPr/>
          <p:nvPr/>
        </p:nvCxnSpPr>
        <p:spPr>
          <a:xfrm rot="5400000">
            <a:off x="9494992"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4" name="Straight Arrow Connector 43">
            <a:extLst>
              <a:ext uri="{FF2B5EF4-FFF2-40B4-BE49-F238E27FC236}">
                <a16:creationId xmlns:a16="http://schemas.microsoft.com/office/drawing/2014/main" id="{1BB2E2AD-D800-F809-1C09-EB5E2A268156}"/>
              </a:ext>
            </a:extLst>
          </p:cNvPr>
          <p:cNvCxnSpPr/>
          <p:nvPr/>
        </p:nvCxnSpPr>
        <p:spPr>
          <a:xfrm rot="5400000">
            <a:off x="9622703"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5" name="Straight Arrow Connector 44">
            <a:extLst>
              <a:ext uri="{FF2B5EF4-FFF2-40B4-BE49-F238E27FC236}">
                <a16:creationId xmlns:a16="http://schemas.microsoft.com/office/drawing/2014/main" id="{C9993460-B3BC-8DDE-B044-CBD6B416470B}"/>
              </a:ext>
            </a:extLst>
          </p:cNvPr>
          <p:cNvCxnSpPr/>
          <p:nvPr/>
        </p:nvCxnSpPr>
        <p:spPr>
          <a:xfrm rot="5400000">
            <a:off x="9750415"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6" name="Straight Arrow Connector 45">
            <a:extLst>
              <a:ext uri="{FF2B5EF4-FFF2-40B4-BE49-F238E27FC236}">
                <a16:creationId xmlns:a16="http://schemas.microsoft.com/office/drawing/2014/main" id="{CF98D3E1-D8E0-D8D6-9EE6-5BEEA2611E04}"/>
              </a:ext>
            </a:extLst>
          </p:cNvPr>
          <p:cNvCxnSpPr/>
          <p:nvPr/>
        </p:nvCxnSpPr>
        <p:spPr>
          <a:xfrm rot="5400000">
            <a:off x="9878127" y="332695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47" name="Straight Arrow Connector 46">
            <a:extLst>
              <a:ext uri="{FF2B5EF4-FFF2-40B4-BE49-F238E27FC236}">
                <a16:creationId xmlns:a16="http://schemas.microsoft.com/office/drawing/2014/main" id="{174A8F18-78AF-75F3-9A9F-A1A5BFDF527E}"/>
              </a:ext>
            </a:extLst>
          </p:cNvPr>
          <p:cNvCxnSpPr/>
          <p:nvPr/>
        </p:nvCxnSpPr>
        <p:spPr>
          <a:xfrm rot="5400000">
            <a:off x="8984810" y="3321024"/>
            <a:ext cx="195812" cy="1331"/>
          </a:xfrm>
          <a:prstGeom prst="straightConnector1">
            <a:avLst/>
          </a:prstGeom>
          <a:noFill/>
          <a:ln w="28575" cap="flat" cmpd="sng" algn="ctr">
            <a:solidFill>
              <a:srgbClr val="1F497D">
                <a:lumMod val="75000"/>
              </a:srgbClr>
            </a:solidFill>
            <a:prstDash val="solid"/>
            <a:tailEnd type="arrow"/>
          </a:ln>
          <a:effectLst/>
        </p:spPr>
      </p:cxnSp>
      <p:sp>
        <p:nvSpPr>
          <p:cNvPr id="48" name="TextBox 47">
            <a:extLst>
              <a:ext uri="{FF2B5EF4-FFF2-40B4-BE49-F238E27FC236}">
                <a16:creationId xmlns:a16="http://schemas.microsoft.com/office/drawing/2014/main" id="{86D99027-F71A-5C27-C4B1-87177AC074C5}"/>
              </a:ext>
            </a:extLst>
          </p:cNvPr>
          <p:cNvSpPr txBox="1"/>
          <p:nvPr/>
        </p:nvSpPr>
        <p:spPr>
          <a:xfrm>
            <a:off x="9000155" y="4316320"/>
            <a:ext cx="1160396" cy="461665"/>
          </a:xfrm>
          <a:prstGeom prst="rect">
            <a:avLst/>
          </a:prstGeom>
          <a:noFill/>
        </p:spPr>
        <p:txBody>
          <a:bodyPr wrap="square" rtlCol="0">
            <a:spAutoFit/>
          </a:bodyPr>
          <a:lstStyle/>
          <a:p>
            <a:pPr algn="ctr" fontAlgn="auto">
              <a:spcBef>
                <a:spcPts val="0"/>
              </a:spcBef>
              <a:spcAft>
                <a:spcPts val="0"/>
              </a:spcAft>
            </a:pPr>
            <a:r>
              <a:rPr lang="en-US" sz="1200" b="1" dirty="0">
                <a:solidFill>
                  <a:srgbClr val="FFFFFF"/>
                </a:solidFill>
                <a:latin typeface="Arial" panose="020B0604020202020204" pitchFamily="34" charset="0"/>
                <a:cs typeface="Arial" panose="020B0604020202020204" pitchFamily="34" charset="0"/>
              </a:rPr>
              <a:t>Prepare for Proposal</a:t>
            </a:r>
          </a:p>
        </p:txBody>
      </p:sp>
      <p:sp>
        <p:nvSpPr>
          <p:cNvPr id="49" name="TextBox 48">
            <a:extLst>
              <a:ext uri="{FF2B5EF4-FFF2-40B4-BE49-F238E27FC236}">
                <a16:creationId xmlns:a16="http://schemas.microsoft.com/office/drawing/2014/main" id="{96062143-79B4-B7E8-08A0-939E987C322F}"/>
              </a:ext>
            </a:extLst>
          </p:cNvPr>
          <p:cNvSpPr txBox="1"/>
          <p:nvPr/>
        </p:nvSpPr>
        <p:spPr>
          <a:xfrm>
            <a:off x="8750227" y="5041514"/>
            <a:ext cx="1660252" cy="276999"/>
          </a:xfrm>
          <a:prstGeom prst="rect">
            <a:avLst/>
          </a:prstGeom>
          <a:noFill/>
        </p:spPr>
        <p:txBody>
          <a:bodyPr wrap="square" rtlCol="0">
            <a:spAutoFit/>
          </a:bodyPr>
          <a:lstStyle/>
          <a:p>
            <a:pPr algn="ctr" fontAlgn="auto">
              <a:spcBef>
                <a:spcPts val="0"/>
              </a:spcBef>
              <a:spcAft>
                <a:spcPts val="0"/>
              </a:spcAft>
            </a:pPr>
            <a:r>
              <a:rPr lang="en-US" sz="1200" b="1" dirty="0">
                <a:solidFill>
                  <a:prstClr val="black"/>
                </a:solidFill>
                <a:latin typeface="Arial" panose="020B0604020202020204" pitchFamily="34" charset="0"/>
                <a:cs typeface="Arial" panose="020B0604020202020204" pitchFamily="34" charset="0"/>
              </a:rPr>
              <a:t>Proposal</a:t>
            </a:r>
          </a:p>
        </p:txBody>
      </p:sp>
      <p:sp>
        <p:nvSpPr>
          <p:cNvPr id="50" name="TextBox 49">
            <a:extLst>
              <a:ext uri="{FF2B5EF4-FFF2-40B4-BE49-F238E27FC236}">
                <a16:creationId xmlns:a16="http://schemas.microsoft.com/office/drawing/2014/main" id="{A94BB206-B86D-B79B-D7F0-AB8F91777662}"/>
              </a:ext>
            </a:extLst>
          </p:cNvPr>
          <p:cNvSpPr txBox="1"/>
          <p:nvPr/>
        </p:nvSpPr>
        <p:spPr>
          <a:xfrm>
            <a:off x="8462876" y="2281436"/>
            <a:ext cx="2234955" cy="276999"/>
          </a:xfrm>
          <a:prstGeom prst="rect">
            <a:avLst/>
          </a:prstGeom>
          <a:noFill/>
        </p:spPr>
        <p:txBody>
          <a:bodyPr wrap="square" rtlCol="0">
            <a:spAutoFit/>
          </a:bodyPr>
          <a:lstStyle/>
          <a:p>
            <a:pPr algn="ctr" fontAlgn="auto">
              <a:spcBef>
                <a:spcPts val="0"/>
              </a:spcBef>
              <a:spcAft>
                <a:spcPts val="0"/>
              </a:spcAft>
              <a:defRPr/>
            </a:pPr>
            <a:r>
              <a:rPr lang="en-US" sz="1200" b="1" kern="0" dirty="0">
                <a:solidFill>
                  <a:sysClr val="windowText" lastClr="000000"/>
                </a:solidFill>
                <a:latin typeface="Arial" charset="0"/>
                <a:cs typeface="Arial" charset="0"/>
              </a:rPr>
              <a:t>Universe of Opportunities</a:t>
            </a:r>
          </a:p>
        </p:txBody>
      </p:sp>
      <p:cxnSp>
        <p:nvCxnSpPr>
          <p:cNvPr id="51" name="Straight Arrow Connector 50">
            <a:extLst>
              <a:ext uri="{FF2B5EF4-FFF2-40B4-BE49-F238E27FC236}">
                <a16:creationId xmlns:a16="http://schemas.microsoft.com/office/drawing/2014/main" id="{5C6977A5-C80D-911F-4044-A21C741880F4}"/>
              </a:ext>
            </a:extLst>
          </p:cNvPr>
          <p:cNvCxnSpPr/>
          <p:nvPr/>
        </p:nvCxnSpPr>
        <p:spPr>
          <a:xfrm rot="5400000">
            <a:off x="8511889" y="2671629"/>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2" name="Straight Arrow Connector 51">
            <a:extLst>
              <a:ext uri="{FF2B5EF4-FFF2-40B4-BE49-F238E27FC236}">
                <a16:creationId xmlns:a16="http://schemas.microsoft.com/office/drawing/2014/main" id="{0E94415B-A1E3-62F9-E8BA-5E2FF5F6D187}"/>
              </a:ext>
            </a:extLst>
          </p:cNvPr>
          <p:cNvCxnSpPr/>
          <p:nvPr/>
        </p:nvCxnSpPr>
        <p:spPr>
          <a:xfrm rot="5400000">
            <a:off x="8639601"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3" name="Straight Arrow Connector 52">
            <a:extLst>
              <a:ext uri="{FF2B5EF4-FFF2-40B4-BE49-F238E27FC236}">
                <a16:creationId xmlns:a16="http://schemas.microsoft.com/office/drawing/2014/main" id="{8B2F3457-EAFC-0528-29A6-78D5E459C216}"/>
              </a:ext>
            </a:extLst>
          </p:cNvPr>
          <p:cNvCxnSpPr/>
          <p:nvPr/>
        </p:nvCxnSpPr>
        <p:spPr>
          <a:xfrm rot="5400000">
            <a:off x="8767313"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4" name="Straight Arrow Connector 53">
            <a:extLst>
              <a:ext uri="{FF2B5EF4-FFF2-40B4-BE49-F238E27FC236}">
                <a16:creationId xmlns:a16="http://schemas.microsoft.com/office/drawing/2014/main" id="{891E07A7-C87D-9563-CEEC-24951AC5CDA9}"/>
              </a:ext>
            </a:extLst>
          </p:cNvPr>
          <p:cNvCxnSpPr/>
          <p:nvPr/>
        </p:nvCxnSpPr>
        <p:spPr>
          <a:xfrm rot="5400000">
            <a:off x="8895024"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5" name="Straight Arrow Connector 54">
            <a:extLst>
              <a:ext uri="{FF2B5EF4-FFF2-40B4-BE49-F238E27FC236}">
                <a16:creationId xmlns:a16="http://schemas.microsoft.com/office/drawing/2014/main" id="{11D15339-191F-4A86-56FB-82B8DBF77550}"/>
              </a:ext>
            </a:extLst>
          </p:cNvPr>
          <p:cNvCxnSpPr/>
          <p:nvPr/>
        </p:nvCxnSpPr>
        <p:spPr>
          <a:xfrm rot="5400000">
            <a:off x="9022736"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6" name="Straight Arrow Connector 55">
            <a:extLst>
              <a:ext uri="{FF2B5EF4-FFF2-40B4-BE49-F238E27FC236}">
                <a16:creationId xmlns:a16="http://schemas.microsoft.com/office/drawing/2014/main" id="{3BD556FA-CC65-FAC4-3809-FA102906491D}"/>
              </a:ext>
            </a:extLst>
          </p:cNvPr>
          <p:cNvCxnSpPr/>
          <p:nvPr/>
        </p:nvCxnSpPr>
        <p:spPr>
          <a:xfrm rot="5400000">
            <a:off x="9150448"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7" name="Straight Arrow Connector 56">
            <a:extLst>
              <a:ext uri="{FF2B5EF4-FFF2-40B4-BE49-F238E27FC236}">
                <a16:creationId xmlns:a16="http://schemas.microsoft.com/office/drawing/2014/main" id="{C5C6C408-C3BB-29E6-9E54-0C0BDBBF85A9}"/>
              </a:ext>
            </a:extLst>
          </p:cNvPr>
          <p:cNvCxnSpPr/>
          <p:nvPr/>
        </p:nvCxnSpPr>
        <p:spPr>
          <a:xfrm rot="5400000">
            <a:off x="9278160"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8" name="Straight Arrow Connector 57">
            <a:extLst>
              <a:ext uri="{FF2B5EF4-FFF2-40B4-BE49-F238E27FC236}">
                <a16:creationId xmlns:a16="http://schemas.microsoft.com/office/drawing/2014/main" id="{C6B49582-2C3A-6919-5CC1-99AB8D713AC0}"/>
              </a:ext>
            </a:extLst>
          </p:cNvPr>
          <p:cNvCxnSpPr/>
          <p:nvPr/>
        </p:nvCxnSpPr>
        <p:spPr>
          <a:xfrm rot="5400000">
            <a:off x="9405871"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59" name="Straight Arrow Connector 58">
            <a:extLst>
              <a:ext uri="{FF2B5EF4-FFF2-40B4-BE49-F238E27FC236}">
                <a16:creationId xmlns:a16="http://schemas.microsoft.com/office/drawing/2014/main" id="{45A7DB52-30D4-3C45-1DC7-2B1A19FFD849}"/>
              </a:ext>
            </a:extLst>
          </p:cNvPr>
          <p:cNvCxnSpPr/>
          <p:nvPr/>
        </p:nvCxnSpPr>
        <p:spPr>
          <a:xfrm rot="5400000">
            <a:off x="9533583"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0" name="Straight Arrow Connector 59">
            <a:extLst>
              <a:ext uri="{FF2B5EF4-FFF2-40B4-BE49-F238E27FC236}">
                <a16:creationId xmlns:a16="http://schemas.microsoft.com/office/drawing/2014/main" id="{BE708927-E4D3-B34E-580D-E70C657862D6}"/>
              </a:ext>
            </a:extLst>
          </p:cNvPr>
          <p:cNvCxnSpPr/>
          <p:nvPr/>
        </p:nvCxnSpPr>
        <p:spPr>
          <a:xfrm rot="5400000">
            <a:off x="9661295"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1" name="Straight Arrow Connector 60">
            <a:extLst>
              <a:ext uri="{FF2B5EF4-FFF2-40B4-BE49-F238E27FC236}">
                <a16:creationId xmlns:a16="http://schemas.microsoft.com/office/drawing/2014/main" id="{3B548FFA-1BE3-8E41-6FF9-52F15D6C022A}"/>
              </a:ext>
            </a:extLst>
          </p:cNvPr>
          <p:cNvCxnSpPr/>
          <p:nvPr/>
        </p:nvCxnSpPr>
        <p:spPr>
          <a:xfrm rot="5400000">
            <a:off x="9789007"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2" name="Straight Arrow Connector 61">
            <a:extLst>
              <a:ext uri="{FF2B5EF4-FFF2-40B4-BE49-F238E27FC236}">
                <a16:creationId xmlns:a16="http://schemas.microsoft.com/office/drawing/2014/main" id="{58AE917E-B6BA-E144-079E-A8D9556CE62C}"/>
              </a:ext>
            </a:extLst>
          </p:cNvPr>
          <p:cNvCxnSpPr/>
          <p:nvPr/>
        </p:nvCxnSpPr>
        <p:spPr>
          <a:xfrm rot="5400000">
            <a:off x="9916718"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3" name="Straight Arrow Connector 62">
            <a:extLst>
              <a:ext uri="{FF2B5EF4-FFF2-40B4-BE49-F238E27FC236}">
                <a16:creationId xmlns:a16="http://schemas.microsoft.com/office/drawing/2014/main" id="{0B0050D7-8659-B7CE-B442-31C4DF7615BB}"/>
              </a:ext>
            </a:extLst>
          </p:cNvPr>
          <p:cNvCxnSpPr/>
          <p:nvPr/>
        </p:nvCxnSpPr>
        <p:spPr>
          <a:xfrm rot="5400000">
            <a:off x="10044430"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4" name="Straight Arrow Connector 63">
            <a:extLst>
              <a:ext uri="{FF2B5EF4-FFF2-40B4-BE49-F238E27FC236}">
                <a16:creationId xmlns:a16="http://schemas.microsoft.com/office/drawing/2014/main" id="{316CC86F-B68F-2B9C-ADF9-6DFACAAD5C7A}"/>
              </a:ext>
            </a:extLst>
          </p:cNvPr>
          <p:cNvCxnSpPr/>
          <p:nvPr/>
        </p:nvCxnSpPr>
        <p:spPr>
          <a:xfrm rot="5400000">
            <a:off x="10172142"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5" name="Straight Arrow Connector 64">
            <a:extLst>
              <a:ext uri="{FF2B5EF4-FFF2-40B4-BE49-F238E27FC236}">
                <a16:creationId xmlns:a16="http://schemas.microsoft.com/office/drawing/2014/main" id="{7B1C0B50-A2AC-5AB6-F490-D06669ED7F47}"/>
              </a:ext>
            </a:extLst>
          </p:cNvPr>
          <p:cNvCxnSpPr/>
          <p:nvPr/>
        </p:nvCxnSpPr>
        <p:spPr>
          <a:xfrm rot="5400000">
            <a:off x="10299853"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6" name="Straight Arrow Connector 65">
            <a:extLst>
              <a:ext uri="{FF2B5EF4-FFF2-40B4-BE49-F238E27FC236}">
                <a16:creationId xmlns:a16="http://schemas.microsoft.com/office/drawing/2014/main" id="{48B79648-FCAB-EE83-AC2C-DAC59E4725AB}"/>
              </a:ext>
            </a:extLst>
          </p:cNvPr>
          <p:cNvCxnSpPr/>
          <p:nvPr/>
        </p:nvCxnSpPr>
        <p:spPr>
          <a:xfrm rot="5400000">
            <a:off x="10427565" y="2670948"/>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7" name="Straight Arrow Connector 66">
            <a:extLst>
              <a:ext uri="{FF2B5EF4-FFF2-40B4-BE49-F238E27FC236}">
                <a16:creationId xmlns:a16="http://schemas.microsoft.com/office/drawing/2014/main" id="{F6F73EBB-3534-7EF9-CFF1-944D95256404}"/>
              </a:ext>
            </a:extLst>
          </p:cNvPr>
          <p:cNvCxnSpPr/>
          <p:nvPr/>
        </p:nvCxnSpPr>
        <p:spPr>
          <a:xfrm rot="5400000">
            <a:off x="9097049" y="3795354"/>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8" name="Straight Arrow Connector 67">
            <a:extLst>
              <a:ext uri="{FF2B5EF4-FFF2-40B4-BE49-F238E27FC236}">
                <a16:creationId xmlns:a16="http://schemas.microsoft.com/office/drawing/2014/main" id="{8A6C48DD-09BA-8193-58FC-3F6BC2DA78DE}"/>
              </a:ext>
            </a:extLst>
          </p:cNvPr>
          <p:cNvCxnSpPr/>
          <p:nvPr/>
        </p:nvCxnSpPr>
        <p:spPr>
          <a:xfrm rot="5400000">
            <a:off x="9224761" y="3795354"/>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69" name="Straight Arrow Connector 68">
            <a:extLst>
              <a:ext uri="{FF2B5EF4-FFF2-40B4-BE49-F238E27FC236}">
                <a16:creationId xmlns:a16="http://schemas.microsoft.com/office/drawing/2014/main" id="{6DDFF99D-8C6E-CC25-265F-C31EE6C7E0F8}"/>
              </a:ext>
            </a:extLst>
          </p:cNvPr>
          <p:cNvCxnSpPr/>
          <p:nvPr/>
        </p:nvCxnSpPr>
        <p:spPr>
          <a:xfrm rot="5400000">
            <a:off x="9352473" y="3795354"/>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0" name="Straight Arrow Connector 69">
            <a:extLst>
              <a:ext uri="{FF2B5EF4-FFF2-40B4-BE49-F238E27FC236}">
                <a16:creationId xmlns:a16="http://schemas.microsoft.com/office/drawing/2014/main" id="{C9A51A04-8556-77FD-1F28-F925EDED3D1B}"/>
              </a:ext>
            </a:extLst>
          </p:cNvPr>
          <p:cNvCxnSpPr/>
          <p:nvPr/>
        </p:nvCxnSpPr>
        <p:spPr>
          <a:xfrm rot="5400000">
            <a:off x="9480185" y="3795354"/>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1" name="Straight Arrow Connector 70">
            <a:extLst>
              <a:ext uri="{FF2B5EF4-FFF2-40B4-BE49-F238E27FC236}">
                <a16:creationId xmlns:a16="http://schemas.microsoft.com/office/drawing/2014/main" id="{374FF9CD-04DF-B94D-9053-520C052684D2}"/>
              </a:ext>
            </a:extLst>
          </p:cNvPr>
          <p:cNvCxnSpPr/>
          <p:nvPr/>
        </p:nvCxnSpPr>
        <p:spPr>
          <a:xfrm rot="5400000">
            <a:off x="9607896" y="3795354"/>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2" name="Straight Arrow Connector 71">
            <a:extLst>
              <a:ext uri="{FF2B5EF4-FFF2-40B4-BE49-F238E27FC236}">
                <a16:creationId xmlns:a16="http://schemas.microsoft.com/office/drawing/2014/main" id="{863CC77C-0655-CEF7-CF9C-B0E7D2541944}"/>
              </a:ext>
            </a:extLst>
          </p:cNvPr>
          <p:cNvCxnSpPr/>
          <p:nvPr/>
        </p:nvCxnSpPr>
        <p:spPr>
          <a:xfrm rot="5400000">
            <a:off x="9735608" y="3795354"/>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3" name="Straight Arrow Connector 72">
            <a:extLst>
              <a:ext uri="{FF2B5EF4-FFF2-40B4-BE49-F238E27FC236}">
                <a16:creationId xmlns:a16="http://schemas.microsoft.com/office/drawing/2014/main" id="{1F660107-AE5C-8F5A-9E3D-729A5437FAE2}"/>
              </a:ext>
            </a:extLst>
          </p:cNvPr>
          <p:cNvCxnSpPr>
            <a:cxnSpLocks/>
          </p:cNvCxnSpPr>
          <p:nvPr/>
        </p:nvCxnSpPr>
        <p:spPr>
          <a:xfrm rot="5400000">
            <a:off x="9263088" y="425421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4" name="Straight Arrow Connector 73">
            <a:extLst>
              <a:ext uri="{FF2B5EF4-FFF2-40B4-BE49-F238E27FC236}">
                <a16:creationId xmlns:a16="http://schemas.microsoft.com/office/drawing/2014/main" id="{6937D32F-C31D-54D1-0F8A-6447863F7F9B}"/>
              </a:ext>
            </a:extLst>
          </p:cNvPr>
          <p:cNvCxnSpPr>
            <a:cxnSpLocks/>
          </p:cNvCxnSpPr>
          <p:nvPr/>
        </p:nvCxnSpPr>
        <p:spPr>
          <a:xfrm rot="5400000">
            <a:off x="9390799" y="425421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5" name="Straight Arrow Connector 74">
            <a:extLst>
              <a:ext uri="{FF2B5EF4-FFF2-40B4-BE49-F238E27FC236}">
                <a16:creationId xmlns:a16="http://schemas.microsoft.com/office/drawing/2014/main" id="{F6EE46C1-89A3-A2F7-5DB7-80B0839FB39E}"/>
              </a:ext>
            </a:extLst>
          </p:cNvPr>
          <p:cNvCxnSpPr>
            <a:cxnSpLocks/>
          </p:cNvCxnSpPr>
          <p:nvPr/>
        </p:nvCxnSpPr>
        <p:spPr>
          <a:xfrm rot="5400000">
            <a:off x="9518511" y="425421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6" name="Straight Arrow Connector 75">
            <a:extLst>
              <a:ext uri="{FF2B5EF4-FFF2-40B4-BE49-F238E27FC236}">
                <a16:creationId xmlns:a16="http://schemas.microsoft.com/office/drawing/2014/main" id="{3B3A776B-A83C-300D-9CA4-5D1FBE374562}"/>
              </a:ext>
            </a:extLst>
          </p:cNvPr>
          <p:cNvCxnSpPr>
            <a:cxnSpLocks/>
          </p:cNvCxnSpPr>
          <p:nvPr/>
        </p:nvCxnSpPr>
        <p:spPr>
          <a:xfrm rot="5400000">
            <a:off x="9646223" y="4254216"/>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7" name="Straight Arrow Connector 76">
            <a:extLst>
              <a:ext uri="{FF2B5EF4-FFF2-40B4-BE49-F238E27FC236}">
                <a16:creationId xmlns:a16="http://schemas.microsoft.com/office/drawing/2014/main" id="{47FB0B6C-E9D8-1F98-96B3-9F4D4F8EBAF1}"/>
              </a:ext>
            </a:extLst>
          </p:cNvPr>
          <p:cNvCxnSpPr>
            <a:cxnSpLocks/>
          </p:cNvCxnSpPr>
          <p:nvPr/>
        </p:nvCxnSpPr>
        <p:spPr>
          <a:xfrm rot="5400000">
            <a:off x="9315302" y="4870597"/>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8" name="Straight Arrow Connector 77">
            <a:extLst>
              <a:ext uri="{FF2B5EF4-FFF2-40B4-BE49-F238E27FC236}">
                <a16:creationId xmlns:a16="http://schemas.microsoft.com/office/drawing/2014/main" id="{972AD7E2-811E-9F94-2154-CC437CB4EAFB}"/>
              </a:ext>
            </a:extLst>
          </p:cNvPr>
          <p:cNvCxnSpPr>
            <a:cxnSpLocks/>
          </p:cNvCxnSpPr>
          <p:nvPr/>
        </p:nvCxnSpPr>
        <p:spPr>
          <a:xfrm rot="5400000">
            <a:off x="9443014" y="4870597"/>
            <a:ext cx="195812" cy="1331"/>
          </a:xfrm>
          <a:prstGeom prst="straightConnector1">
            <a:avLst/>
          </a:prstGeom>
          <a:noFill/>
          <a:ln w="28575" cap="flat" cmpd="sng" algn="ctr">
            <a:solidFill>
              <a:srgbClr val="1F497D">
                <a:lumMod val="75000"/>
              </a:srgbClr>
            </a:solidFill>
            <a:prstDash val="solid"/>
            <a:tailEnd type="arrow"/>
          </a:ln>
          <a:effectLst/>
        </p:spPr>
      </p:cxnSp>
      <p:cxnSp>
        <p:nvCxnSpPr>
          <p:cNvPr id="79" name="Straight Arrow Connector 78">
            <a:extLst>
              <a:ext uri="{FF2B5EF4-FFF2-40B4-BE49-F238E27FC236}">
                <a16:creationId xmlns:a16="http://schemas.microsoft.com/office/drawing/2014/main" id="{BF27C0B1-263C-ACEE-7A3B-FB38D1366BFE}"/>
              </a:ext>
            </a:extLst>
          </p:cNvPr>
          <p:cNvCxnSpPr>
            <a:cxnSpLocks/>
          </p:cNvCxnSpPr>
          <p:nvPr/>
        </p:nvCxnSpPr>
        <p:spPr>
          <a:xfrm rot="5400000">
            <a:off x="9570726" y="4870597"/>
            <a:ext cx="195812" cy="1331"/>
          </a:xfrm>
          <a:prstGeom prst="straightConnector1">
            <a:avLst/>
          </a:prstGeom>
          <a:noFill/>
          <a:ln w="28575" cap="flat" cmpd="sng" algn="ctr">
            <a:solidFill>
              <a:srgbClr val="1F497D">
                <a:lumMod val="75000"/>
              </a:srgbClr>
            </a:solidFill>
            <a:prstDash val="solid"/>
            <a:tailEnd type="arrow"/>
          </a:ln>
          <a:effectLst/>
        </p:spPr>
      </p:cxnSp>
      <p:sp>
        <p:nvSpPr>
          <p:cNvPr id="80" name="TextBox 79">
            <a:extLst>
              <a:ext uri="{FF2B5EF4-FFF2-40B4-BE49-F238E27FC236}">
                <a16:creationId xmlns:a16="http://schemas.microsoft.com/office/drawing/2014/main" id="{FC6622E1-5835-5DF5-C9EF-21153D1F2AE1}"/>
              </a:ext>
            </a:extLst>
          </p:cNvPr>
          <p:cNvSpPr txBox="1"/>
          <p:nvPr/>
        </p:nvSpPr>
        <p:spPr>
          <a:xfrm>
            <a:off x="4709753" y="4608768"/>
            <a:ext cx="849685" cy="276999"/>
          </a:xfrm>
          <a:prstGeom prst="rect">
            <a:avLst/>
          </a:prstGeom>
          <a:noFill/>
        </p:spPr>
        <p:txBody>
          <a:bodyPr wrap="square" rtlCol="0">
            <a:spAutoFit/>
          </a:bodyPr>
          <a:lstStyle/>
          <a:p>
            <a:pPr fontAlgn="auto">
              <a:spcBef>
                <a:spcPts val="0"/>
              </a:spcBef>
              <a:spcAft>
                <a:spcPts val="0"/>
              </a:spcAft>
            </a:pPr>
            <a:r>
              <a:rPr lang="en-US" sz="1200" b="1" dirty="0">
                <a:solidFill>
                  <a:srgbClr val="4472C4"/>
                </a:solidFill>
                <a:latin typeface="Arial" panose="020B0604020202020204" pitchFamily="34" charset="0"/>
                <a:cs typeface="Arial" panose="020B0604020202020204" pitchFamily="34" charset="0"/>
              </a:rPr>
              <a:t>Gate 4</a:t>
            </a:r>
          </a:p>
        </p:txBody>
      </p:sp>
    </p:spTree>
    <p:extLst>
      <p:ext uri="{BB962C8B-B14F-4D97-AF65-F5344CB8AC3E}">
        <p14:creationId xmlns:p14="http://schemas.microsoft.com/office/powerpoint/2010/main" val="14583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1000"/>
                                        <p:tgtEl>
                                          <p:spTgt spid="3">
                                            <p:txEl>
                                              <p:pRg st="5" end="5"/>
                                            </p:txEl>
                                          </p:spTgt>
                                        </p:tgtEl>
                                      </p:cBhvr>
                                    </p:animEffect>
                                    <p:anim calcmode="lin" valueType="num">
                                      <p:cBhvr>
                                        <p:cTn id="4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Effect transition="in" filter="fade">
                                      <p:cBhvr>
                                        <p:cTn id="55" dur="1000"/>
                                        <p:tgtEl>
                                          <p:spTgt spid="3">
                                            <p:txEl>
                                              <p:pRg st="7" end="7"/>
                                            </p:txEl>
                                          </p:spTgt>
                                        </p:tgtEl>
                                      </p:cBhvr>
                                    </p:animEffect>
                                    <p:anim calcmode="lin" valueType="num">
                                      <p:cBhvr>
                                        <p:cTn id="5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1000"/>
                                        <p:tgtEl>
                                          <p:spTgt spid="3">
                                            <p:txEl>
                                              <p:pRg st="8" end="8"/>
                                            </p:txEl>
                                          </p:spTgt>
                                        </p:tgtEl>
                                      </p:cBhvr>
                                    </p:animEffect>
                                    <p:anim calcmode="lin" valueType="num">
                                      <p:cBhvr>
                                        <p:cTn id="6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1000"/>
                                        <p:tgtEl>
                                          <p:spTgt spid="16"/>
                                        </p:tgtEl>
                                      </p:cBhvr>
                                    </p:animEffect>
                                    <p:anim calcmode="lin" valueType="num">
                                      <p:cBhvr>
                                        <p:cTn id="80" dur="1000" fill="hold"/>
                                        <p:tgtEl>
                                          <p:spTgt spid="16"/>
                                        </p:tgtEl>
                                        <p:attrNameLst>
                                          <p:attrName>ppt_x</p:attrName>
                                        </p:attrNameLst>
                                      </p:cBhvr>
                                      <p:tavLst>
                                        <p:tav tm="0">
                                          <p:val>
                                            <p:strVal val="#ppt_x"/>
                                          </p:val>
                                        </p:tav>
                                        <p:tav tm="100000">
                                          <p:val>
                                            <p:strVal val="#ppt_x"/>
                                          </p:val>
                                        </p:tav>
                                      </p:tavLst>
                                    </p:anim>
                                    <p:anim calcmode="lin" valueType="num">
                                      <p:cBhvr>
                                        <p:cTn id="8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1000"/>
                                        <p:tgtEl>
                                          <p:spTgt spid="17"/>
                                        </p:tgtEl>
                                      </p:cBhvr>
                                    </p:animEffect>
                                    <p:anim calcmode="lin" valueType="num">
                                      <p:cBhvr>
                                        <p:cTn id="87" dur="1000" fill="hold"/>
                                        <p:tgtEl>
                                          <p:spTgt spid="17"/>
                                        </p:tgtEl>
                                        <p:attrNameLst>
                                          <p:attrName>ppt_x</p:attrName>
                                        </p:attrNameLst>
                                      </p:cBhvr>
                                      <p:tavLst>
                                        <p:tav tm="0">
                                          <p:val>
                                            <p:strVal val="#ppt_x"/>
                                          </p:val>
                                        </p:tav>
                                        <p:tav tm="100000">
                                          <p:val>
                                            <p:strVal val="#ppt_x"/>
                                          </p:val>
                                        </p:tav>
                                      </p:tavLst>
                                    </p:anim>
                                    <p:anim calcmode="lin" valueType="num">
                                      <p:cBhvr>
                                        <p:cTn id="88" dur="1000" fill="hold"/>
                                        <p:tgtEl>
                                          <p:spTgt spid="17"/>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par>
                                <p:cTn id="94" presetID="42" presetClass="entr" presetSubtype="0" fill="hold" nodeType="with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fade">
                                      <p:cBhvr>
                                        <p:cTn id="96" dur="1000"/>
                                        <p:tgtEl>
                                          <p:spTgt spid="8"/>
                                        </p:tgtEl>
                                      </p:cBhvr>
                                    </p:animEffect>
                                    <p:anim calcmode="lin" valueType="num">
                                      <p:cBhvr>
                                        <p:cTn id="97" dur="1000" fill="hold"/>
                                        <p:tgtEl>
                                          <p:spTgt spid="8"/>
                                        </p:tgtEl>
                                        <p:attrNameLst>
                                          <p:attrName>ppt_x</p:attrName>
                                        </p:attrNameLst>
                                      </p:cBhvr>
                                      <p:tavLst>
                                        <p:tav tm="0">
                                          <p:val>
                                            <p:strVal val="#ppt_x"/>
                                          </p:val>
                                        </p:tav>
                                        <p:tav tm="100000">
                                          <p:val>
                                            <p:strVal val="#ppt_x"/>
                                          </p:val>
                                        </p:tav>
                                      </p:tavLst>
                                    </p:anim>
                                    <p:anim calcmode="lin" valueType="num">
                                      <p:cBhvr>
                                        <p:cTn id="9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8"/>
                                        </p:tgtEl>
                                        <p:attrNameLst>
                                          <p:attrName>style.visibility</p:attrName>
                                        </p:attrNameLst>
                                      </p:cBhvr>
                                      <p:to>
                                        <p:strVal val="visible"/>
                                      </p:to>
                                    </p:set>
                                    <p:animEffect transition="in" filter="fade">
                                      <p:cBhvr>
                                        <p:cTn id="103" dur="1000"/>
                                        <p:tgtEl>
                                          <p:spTgt spid="18"/>
                                        </p:tgtEl>
                                      </p:cBhvr>
                                    </p:animEffect>
                                    <p:anim calcmode="lin" valueType="num">
                                      <p:cBhvr>
                                        <p:cTn id="104" dur="1000" fill="hold"/>
                                        <p:tgtEl>
                                          <p:spTgt spid="18"/>
                                        </p:tgtEl>
                                        <p:attrNameLst>
                                          <p:attrName>ppt_x</p:attrName>
                                        </p:attrNameLst>
                                      </p:cBhvr>
                                      <p:tavLst>
                                        <p:tav tm="0">
                                          <p:val>
                                            <p:strVal val="#ppt_x"/>
                                          </p:val>
                                        </p:tav>
                                        <p:tav tm="100000">
                                          <p:val>
                                            <p:strVal val="#ppt_x"/>
                                          </p:val>
                                        </p:tav>
                                      </p:tavLst>
                                    </p:anim>
                                    <p:anim calcmode="lin" valueType="num">
                                      <p:cBhvr>
                                        <p:cTn id="105" dur="1000" fill="hold"/>
                                        <p:tgtEl>
                                          <p:spTgt spid="1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1000"/>
                                        <p:tgtEl>
                                          <p:spTgt spid="13"/>
                                        </p:tgtEl>
                                      </p:cBhvr>
                                    </p:animEffect>
                                    <p:anim calcmode="lin" valueType="num">
                                      <p:cBhvr>
                                        <p:cTn id="109" dur="1000" fill="hold"/>
                                        <p:tgtEl>
                                          <p:spTgt spid="13"/>
                                        </p:tgtEl>
                                        <p:attrNameLst>
                                          <p:attrName>ppt_x</p:attrName>
                                        </p:attrNameLst>
                                      </p:cBhvr>
                                      <p:tavLst>
                                        <p:tav tm="0">
                                          <p:val>
                                            <p:strVal val="#ppt_x"/>
                                          </p:val>
                                        </p:tav>
                                        <p:tav tm="100000">
                                          <p:val>
                                            <p:strVal val="#ppt_x"/>
                                          </p:val>
                                        </p:tav>
                                      </p:tavLst>
                                    </p:anim>
                                    <p:anim calcmode="lin" valueType="num">
                                      <p:cBhvr>
                                        <p:cTn id="110" dur="1000" fill="hold"/>
                                        <p:tgtEl>
                                          <p:spTgt spid="13"/>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9"/>
                                        </p:tgtEl>
                                        <p:attrNameLst>
                                          <p:attrName>style.visibility</p:attrName>
                                        </p:attrNameLst>
                                      </p:cBhvr>
                                      <p:to>
                                        <p:strVal val="visible"/>
                                      </p:to>
                                    </p:set>
                                    <p:animEffect transition="in" filter="fade">
                                      <p:cBhvr>
                                        <p:cTn id="113" dur="1000"/>
                                        <p:tgtEl>
                                          <p:spTgt spid="9"/>
                                        </p:tgtEl>
                                      </p:cBhvr>
                                    </p:animEffect>
                                    <p:anim calcmode="lin" valueType="num">
                                      <p:cBhvr>
                                        <p:cTn id="114" dur="1000" fill="hold"/>
                                        <p:tgtEl>
                                          <p:spTgt spid="9"/>
                                        </p:tgtEl>
                                        <p:attrNameLst>
                                          <p:attrName>ppt_x</p:attrName>
                                        </p:attrNameLst>
                                      </p:cBhvr>
                                      <p:tavLst>
                                        <p:tav tm="0">
                                          <p:val>
                                            <p:strVal val="#ppt_x"/>
                                          </p:val>
                                        </p:tav>
                                        <p:tav tm="100000">
                                          <p:val>
                                            <p:strVal val="#ppt_x"/>
                                          </p:val>
                                        </p:tav>
                                      </p:tavLst>
                                    </p:anim>
                                    <p:anim calcmode="lin" valueType="num">
                                      <p:cBhvr>
                                        <p:cTn id="1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80"/>
                                        </p:tgtEl>
                                        <p:attrNameLst>
                                          <p:attrName>style.visibility</p:attrName>
                                        </p:attrNameLst>
                                      </p:cBhvr>
                                      <p:to>
                                        <p:strVal val="visible"/>
                                      </p:to>
                                    </p:set>
                                    <p:animEffect transition="in" filter="fade">
                                      <p:cBhvr>
                                        <p:cTn id="120" dur="1000"/>
                                        <p:tgtEl>
                                          <p:spTgt spid="80"/>
                                        </p:tgtEl>
                                      </p:cBhvr>
                                    </p:animEffect>
                                    <p:anim calcmode="lin" valueType="num">
                                      <p:cBhvr>
                                        <p:cTn id="121" dur="1000" fill="hold"/>
                                        <p:tgtEl>
                                          <p:spTgt spid="80"/>
                                        </p:tgtEl>
                                        <p:attrNameLst>
                                          <p:attrName>ppt_x</p:attrName>
                                        </p:attrNameLst>
                                      </p:cBhvr>
                                      <p:tavLst>
                                        <p:tav tm="0">
                                          <p:val>
                                            <p:strVal val="#ppt_x"/>
                                          </p:val>
                                        </p:tav>
                                        <p:tav tm="100000">
                                          <p:val>
                                            <p:strVal val="#ppt_x"/>
                                          </p:val>
                                        </p:tav>
                                      </p:tavLst>
                                    </p:anim>
                                    <p:anim calcmode="lin" valueType="num">
                                      <p:cBhvr>
                                        <p:cTn id="122" dur="1000" fill="hold"/>
                                        <p:tgtEl>
                                          <p:spTgt spid="80"/>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14"/>
                                        </p:tgtEl>
                                        <p:attrNameLst>
                                          <p:attrName>style.visibility</p:attrName>
                                        </p:attrNameLst>
                                      </p:cBhvr>
                                      <p:to>
                                        <p:strVal val="visible"/>
                                      </p:to>
                                    </p:set>
                                    <p:animEffect transition="in" filter="fade">
                                      <p:cBhvr>
                                        <p:cTn id="125" dur="1000"/>
                                        <p:tgtEl>
                                          <p:spTgt spid="14"/>
                                        </p:tgtEl>
                                      </p:cBhvr>
                                    </p:animEffect>
                                    <p:anim calcmode="lin" valueType="num">
                                      <p:cBhvr>
                                        <p:cTn id="126" dur="1000" fill="hold"/>
                                        <p:tgtEl>
                                          <p:spTgt spid="14"/>
                                        </p:tgtEl>
                                        <p:attrNameLst>
                                          <p:attrName>ppt_x</p:attrName>
                                        </p:attrNameLst>
                                      </p:cBhvr>
                                      <p:tavLst>
                                        <p:tav tm="0">
                                          <p:val>
                                            <p:strVal val="#ppt_x"/>
                                          </p:val>
                                        </p:tav>
                                        <p:tav tm="100000">
                                          <p:val>
                                            <p:strVal val="#ppt_x"/>
                                          </p:val>
                                        </p:tav>
                                      </p:tavLst>
                                    </p:anim>
                                    <p:anim calcmode="lin" valueType="num">
                                      <p:cBhvr>
                                        <p:cTn id="127" dur="1000" fill="hold"/>
                                        <p:tgtEl>
                                          <p:spTgt spid="14"/>
                                        </p:tgtEl>
                                        <p:attrNameLst>
                                          <p:attrName>ppt_y</p:attrName>
                                        </p:attrNameLst>
                                      </p:cBhvr>
                                      <p:tavLst>
                                        <p:tav tm="0">
                                          <p:val>
                                            <p:strVal val="#ppt_y+.1"/>
                                          </p:val>
                                        </p:tav>
                                        <p:tav tm="100000">
                                          <p:val>
                                            <p:strVal val="#ppt_y"/>
                                          </p:val>
                                        </p:tav>
                                      </p:tavLst>
                                    </p:anim>
                                  </p:childTnLst>
                                </p:cTn>
                              </p:par>
                              <p:par>
                                <p:cTn id="128" presetID="42" presetClass="entr" presetSubtype="0" fill="hold" nodeType="withEffect">
                                  <p:stCondLst>
                                    <p:cond delay="0"/>
                                  </p:stCondLst>
                                  <p:childTnLst>
                                    <p:set>
                                      <p:cBhvr>
                                        <p:cTn id="129" dur="1" fill="hold">
                                          <p:stCondLst>
                                            <p:cond delay="0"/>
                                          </p:stCondLst>
                                        </p:cTn>
                                        <p:tgtEl>
                                          <p:spTgt spid="10"/>
                                        </p:tgtEl>
                                        <p:attrNameLst>
                                          <p:attrName>style.visibility</p:attrName>
                                        </p:attrNameLst>
                                      </p:cBhvr>
                                      <p:to>
                                        <p:strVal val="visible"/>
                                      </p:to>
                                    </p:set>
                                    <p:animEffect transition="in" filter="fade">
                                      <p:cBhvr>
                                        <p:cTn id="130" dur="1000"/>
                                        <p:tgtEl>
                                          <p:spTgt spid="10"/>
                                        </p:tgtEl>
                                      </p:cBhvr>
                                    </p:animEffect>
                                    <p:anim calcmode="lin" valueType="num">
                                      <p:cBhvr>
                                        <p:cTn id="131" dur="1000" fill="hold"/>
                                        <p:tgtEl>
                                          <p:spTgt spid="10"/>
                                        </p:tgtEl>
                                        <p:attrNameLst>
                                          <p:attrName>ppt_x</p:attrName>
                                        </p:attrNameLst>
                                      </p:cBhvr>
                                      <p:tavLst>
                                        <p:tav tm="0">
                                          <p:val>
                                            <p:strVal val="#ppt_x"/>
                                          </p:val>
                                        </p:tav>
                                        <p:tav tm="100000">
                                          <p:val>
                                            <p:strVal val="#ppt_x"/>
                                          </p:val>
                                        </p:tav>
                                      </p:tavLst>
                                    </p:anim>
                                    <p:anim calcmode="lin" valueType="num">
                                      <p:cBhvr>
                                        <p:cTn id="1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fade">
                                      <p:cBhvr>
                                        <p:cTn id="137" dur="1000"/>
                                        <p:tgtEl>
                                          <p:spTgt spid="15"/>
                                        </p:tgtEl>
                                      </p:cBhvr>
                                    </p:animEffect>
                                    <p:anim calcmode="lin" valueType="num">
                                      <p:cBhvr>
                                        <p:cTn id="138" dur="1000" fill="hold"/>
                                        <p:tgtEl>
                                          <p:spTgt spid="15"/>
                                        </p:tgtEl>
                                        <p:attrNameLst>
                                          <p:attrName>ppt_x</p:attrName>
                                        </p:attrNameLst>
                                      </p:cBhvr>
                                      <p:tavLst>
                                        <p:tav tm="0">
                                          <p:val>
                                            <p:strVal val="#ppt_x"/>
                                          </p:val>
                                        </p:tav>
                                        <p:tav tm="100000">
                                          <p:val>
                                            <p:strVal val="#ppt_x"/>
                                          </p:val>
                                        </p:tav>
                                      </p:tavLst>
                                    </p:anim>
                                    <p:anim calcmode="lin" valueType="num">
                                      <p:cBhvr>
                                        <p:cTn id="1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8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426C-5D77-C093-70B0-8D67740208FD}"/>
              </a:ext>
            </a:extLst>
          </p:cNvPr>
          <p:cNvSpPr>
            <a:spLocks noGrp="1"/>
          </p:cNvSpPr>
          <p:nvPr>
            <p:ph type="title"/>
          </p:nvPr>
        </p:nvSpPr>
        <p:spPr/>
        <p:txBody>
          <a:bodyPr>
            <a:noAutofit/>
          </a:bodyPr>
          <a:lstStyle/>
          <a:p>
            <a:r>
              <a:rPr lang="en-US" sz="3600" dirty="0"/>
              <a:t>Bid Enough to Survive and Thrive</a:t>
            </a:r>
          </a:p>
        </p:txBody>
      </p:sp>
      <p:sp>
        <p:nvSpPr>
          <p:cNvPr id="3" name="Content Placeholder 2">
            <a:extLst>
              <a:ext uri="{FF2B5EF4-FFF2-40B4-BE49-F238E27FC236}">
                <a16:creationId xmlns:a16="http://schemas.microsoft.com/office/drawing/2014/main" id="{9F29E242-3710-3FAE-5130-C4009B942E88}"/>
              </a:ext>
            </a:extLst>
          </p:cNvPr>
          <p:cNvSpPr>
            <a:spLocks noGrp="1"/>
          </p:cNvSpPr>
          <p:nvPr>
            <p:ph idx="1"/>
          </p:nvPr>
        </p:nvSpPr>
        <p:spPr>
          <a:xfrm>
            <a:off x="838199" y="1825625"/>
            <a:ext cx="5361473" cy="4351338"/>
          </a:xfrm>
        </p:spPr>
        <p:txBody>
          <a:bodyPr>
            <a:normAutofit fontScale="92500" lnSpcReduction="20000"/>
          </a:bodyPr>
          <a:lstStyle/>
          <a:p>
            <a:r>
              <a:rPr lang="en-US" sz="2800" dirty="0"/>
              <a:t>Use more than 2-3 methods to identify opportunities</a:t>
            </a:r>
          </a:p>
          <a:p>
            <a:r>
              <a:rPr lang="en-US" sz="2800" dirty="0"/>
              <a:t>Leverage your “rainmakers” in conjunction with a trained </a:t>
            </a:r>
            <a:br>
              <a:rPr lang="en-US" sz="2800" dirty="0"/>
            </a:br>
            <a:r>
              <a:rPr lang="en-US" sz="2800" dirty="0"/>
              <a:t>Business Developer or train them properly</a:t>
            </a:r>
          </a:p>
          <a:p>
            <a:r>
              <a:rPr lang="en-US" sz="2800" dirty="0"/>
              <a:t>If you are not bidding monthly on multiple projects that are perfect for you, you are not growing fast enough</a:t>
            </a:r>
          </a:p>
          <a:p>
            <a:r>
              <a:rPr lang="en-US" sz="2800" dirty="0"/>
              <a:t>Commit to a “blitz” campaign to build up your pipeline, and then do regular upkeep</a:t>
            </a:r>
          </a:p>
          <a:p>
            <a:endParaRPr lang="en-US" dirty="0"/>
          </a:p>
        </p:txBody>
      </p:sp>
      <p:graphicFrame>
        <p:nvGraphicFramePr>
          <p:cNvPr id="4" name="Diagramm 11">
            <a:extLst>
              <a:ext uri="{FF2B5EF4-FFF2-40B4-BE49-F238E27FC236}">
                <a16:creationId xmlns:a16="http://schemas.microsoft.com/office/drawing/2014/main" id="{8EC9F262-332F-93FE-EC41-21BC5847BF5E}"/>
              </a:ext>
            </a:extLst>
          </p:cNvPr>
          <p:cNvGraphicFramePr/>
          <p:nvPr>
            <p:extLst>
              <p:ext uri="{D42A27DB-BD31-4B8C-83A1-F6EECF244321}">
                <p14:modId xmlns:p14="http://schemas.microsoft.com/office/powerpoint/2010/main" val="3955173228"/>
              </p:ext>
            </p:extLst>
          </p:nvPr>
        </p:nvGraphicFramePr>
        <p:xfrm>
          <a:off x="6199673" y="1608417"/>
          <a:ext cx="4620727" cy="395650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696F8314-99EF-263B-A6C2-2372A819D5FD}"/>
              </a:ext>
            </a:extLst>
          </p:cNvPr>
          <p:cNvSpPr txBox="1"/>
          <p:nvPr/>
        </p:nvSpPr>
        <p:spPr>
          <a:xfrm>
            <a:off x="6733074" y="5436199"/>
            <a:ext cx="4620726"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Average number of bids submitted per year by small, mid-tier, and large government contracting businesses per the </a:t>
            </a:r>
            <a:r>
              <a:rPr lang="en-US" sz="1400" i="1" dirty="0">
                <a:latin typeface="Arial" panose="020B0604020202020204" pitchFamily="34" charset="0"/>
                <a:cs typeface="Arial" panose="020B0604020202020204" pitchFamily="34" charset="0"/>
              </a:rPr>
              <a:t>APMP U.S. Bid &amp; Proposal Industry Benchmark Report, 2019</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039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30F6E-BCB2-3DC6-D331-D7F4E71370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F1CDC2-CED1-3BBA-787C-555A31EBC087}"/>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DF87D4E4-AF6A-A6F5-5DA1-000150EB7409}"/>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6C159CB-7D95-AC1A-844B-966E8BFEE889}"/>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2C300C92-A362-3E5B-B1F7-821D1785CF0E}"/>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883DCAD-8F4E-39E5-9268-E26438527D49}"/>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
        <p:nvSpPr>
          <p:cNvPr id="5" name="TextBox 4">
            <a:extLst>
              <a:ext uri="{FF2B5EF4-FFF2-40B4-BE49-F238E27FC236}">
                <a16:creationId xmlns:a16="http://schemas.microsoft.com/office/drawing/2014/main" id="{47E195EF-0A6F-686D-C3D7-FCD4505C6073}"/>
              </a:ext>
            </a:extLst>
          </p:cNvPr>
          <p:cNvSpPr txBox="1"/>
          <p:nvPr/>
        </p:nvSpPr>
        <p:spPr>
          <a:xfrm>
            <a:off x="131530" y="3172163"/>
            <a:ext cx="3804403" cy="1879874"/>
          </a:xfrm>
          <a:prstGeom prst="rect">
            <a:avLst/>
          </a:prstGeom>
          <a:noFill/>
        </p:spPr>
        <p:txBody>
          <a:bodyPr wrap="square" rtlCol="0" anchor="ctr">
            <a:spAutoFit/>
          </a:bodyPr>
          <a:lstStyle/>
          <a:p>
            <a:pPr>
              <a:lnSpc>
                <a:spcPct val="80000"/>
              </a:lnSpc>
            </a:pPr>
            <a:r>
              <a:rPr lang="en-US" sz="4800" b="1" dirty="0">
                <a:solidFill>
                  <a:schemeClr val="bg1"/>
                </a:solidFill>
                <a:latin typeface="+mj-lt"/>
              </a:rPr>
              <a:t>Focus on Customer Engagement</a:t>
            </a:r>
          </a:p>
        </p:txBody>
      </p:sp>
    </p:spTree>
    <p:extLst>
      <p:ext uri="{BB962C8B-B14F-4D97-AF65-F5344CB8AC3E}">
        <p14:creationId xmlns:p14="http://schemas.microsoft.com/office/powerpoint/2010/main" val="58607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9C829-504B-2B2F-A717-4315542AA5F6}"/>
              </a:ext>
            </a:extLst>
          </p:cNvPr>
          <p:cNvSpPr>
            <a:spLocks noGrp="1"/>
          </p:cNvSpPr>
          <p:nvPr>
            <p:ph type="title"/>
          </p:nvPr>
        </p:nvSpPr>
        <p:spPr/>
        <p:txBody>
          <a:bodyPr/>
          <a:lstStyle/>
          <a:p>
            <a:r>
              <a:rPr lang="en-US" dirty="0"/>
              <a:t>Lead with Empathy</a:t>
            </a:r>
          </a:p>
        </p:txBody>
      </p:sp>
      <p:sp>
        <p:nvSpPr>
          <p:cNvPr id="3" name="Content Placeholder 2">
            <a:extLst>
              <a:ext uri="{FF2B5EF4-FFF2-40B4-BE49-F238E27FC236}">
                <a16:creationId xmlns:a16="http://schemas.microsoft.com/office/drawing/2014/main" id="{D526089F-B1DC-E918-D27C-E5C86B52962D}"/>
              </a:ext>
            </a:extLst>
          </p:cNvPr>
          <p:cNvSpPr>
            <a:spLocks noGrp="1"/>
          </p:cNvSpPr>
          <p:nvPr>
            <p:ph idx="1"/>
          </p:nvPr>
        </p:nvSpPr>
        <p:spPr>
          <a:xfrm>
            <a:off x="838200" y="1825625"/>
            <a:ext cx="6477000" cy="4351338"/>
          </a:xfrm>
        </p:spPr>
        <p:txBody>
          <a:bodyPr>
            <a:normAutofit fontScale="92500" lnSpcReduction="20000"/>
          </a:bodyPr>
          <a:lstStyle/>
          <a:p>
            <a:r>
              <a:rPr lang="en-US" dirty="0"/>
              <a:t>Federal employees are under intense pressure; many fear layoffs, reorganizations, or abrupt role changes.</a:t>
            </a:r>
          </a:p>
          <a:p>
            <a:r>
              <a:rPr lang="en-US" dirty="0"/>
              <a:t>With rapidly shifting requirements and fewer government experts, organizations that help shape or re-scope a solicitation—or offer quick, targeted white papers—end up guiding the acquisition.</a:t>
            </a:r>
          </a:p>
          <a:p>
            <a:r>
              <a:rPr lang="en-US" dirty="0"/>
              <a:t>Agencies are focusing on “data + cost”, </a:t>
            </a:r>
            <a:r>
              <a:rPr lang="en-US" b="1" dirty="0"/>
              <a:t>you must prove ROI</a:t>
            </a:r>
            <a:r>
              <a:rPr lang="en-US" dirty="0"/>
              <a:t>: e.g., how many labor hours you’ll save, how effectively you’ll reduce cost or risk, how your approach aligns with the mission.</a:t>
            </a:r>
          </a:p>
        </p:txBody>
      </p:sp>
      <p:grpSp>
        <p:nvGrpSpPr>
          <p:cNvPr id="4" name="Gruppieren 354">
            <a:extLst>
              <a:ext uri="{FF2B5EF4-FFF2-40B4-BE49-F238E27FC236}">
                <a16:creationId xmlns:a16="http://schemas.microsoft.com/office/drawing/2014/main" id="{C59F23DB-D47C-EA2B-E9CF-D07F3A5DCEAA}"/>
              </a:ext>
            </a:extLst>
          </p:cNvPr>
          <p:cNvGrpSpPr/>
          <p:nvPr/>
        </p:nvGrpSpPr>
        <p:grpSpPr bwMode="gray">
          <a:xfrm>
            <a:off x="7831332" y="1825625"/>
            <a:ext cx="2993825" cy="4351338"/>
            <a:chOff x="3042271" y="1676472"/>
            <a:chExt cx="2872362" cy="4174799"/>
          </a:xfrm>
        </p:grpSpPr>
        <p:sp>
          <p:nvSpPr>
            <p:cNvPr id="5" name="Ellipse 30">
              <a:extLst>
                <a:ext uri="{FF2B5EF4-FFF2-40B4-BE49-F238E27FC236}">
                  <a16:creationId xmlns:a16="http://schemas.microsoft.com/office/drawing/2014/main" id="{83A02711-7AE4-EBC6-C3FF-D5A34309481A}"/>
                </a:ext>
              </a:extLst>
            </p:cNvPr>
            <p:cNvSpPr/>
            <p:nvPr/>
          </p:nvSpPr>
          <p:spPr bwMode="gray">
            <a:xfrm>
              <a:off x="4562175" y="5318222"/>
              <a:ext cx="1293067" cy="407213"/>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 name="Ellipse 30">
              <a:extLst>
                <a:ext uri="{FF2B5EF4-FFF2-40B4-BE49-F238E27FC236}">
                  <a16:creationId xmlns:a16="http://schemas.microsoft.com/office/drawing/2014/main" id="{55922848-111E-F13C-EACA-F10C2C24C746}"/>
                </a:ext>
              </a:extLst>
            </p:cNvPr>
            <p:cNvSpPr/>
            <p:nvPr/>
          </p:nvSpPr>
          <p:spPr bwMode="gray">
            <a:xfrm>
              <a:off x="3042271" y="5205752"/>
              <a:ext cx="1456133" cy="645519"/>
            </a:xfrm>
            <a:prstGeom prst="ellipse">
              <a:avLst/>
            </a:prstGeom>
            <a:gradFill flip="none" rotWithShape="1">
              <a:gsLst>
                <a:gs pos="0">
                  <a:srgbClr val="000000">
                    <a:alpha val="40000"/>
                  </a:srgbClr>
                </a:gs>
                <a:gs pos="100000">
                  <a:srgbClr val="000000">
                    <a:alpha val="0"/>
                  </a:srgbClr>
                </a:gs>
              </a:gsLst>
              <a:path path="shape">
                <a:fillToRect l="50000" t="50000" r="50000" b="50000"/>
              </a:path>
              <a:tileRect/>
            </a:gradFill>
            <a:ln w="12700">
              <a:noFill/>
              <a:round/>
              <a:headEnd/>
              <a:tailEnd/>
            </a:ln>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grpSp>
          <p:nvGrpSpPr>
            <p:cNvPr id="7" name="Gruppieren 357">
              <a:extLst>
                <a:ext uri="{FF2B5EF4-FFF2-40B4-BE49-F238E27FC236}">
                  <a16:creationId xmlns:a16="http://schemas.microsoft.com/office/drawing/2014/main" id="{9F255727-62A4-AC48-212D-9EA9691DA07A}"/>
                </a:ext>
              </a:extLst>
            </p:cNvPr>
            <p:cNvGrpSpPr/>
            <p:nvPr/>
          </p:nvGrpSpPr>
          <p:grpSpPr bwMode="gray">
            <a:xfrm>
              <a:off x="3404087" y="1676472"/>
              <a:ext cx="2510546" cy="3954747"/>
              <a:chOff x="5382520" y="968085"/>
              <a:chExt cx="3337058" cy="4887912"/>
            </a:xfrm>
          </p:grpSpPr>
          <p:sp>
            <p:nvSpPr>
              <p:cNvPr id="8" name="Freeform 6">
                <a:extLst>
                  <a:ext uri="{FF2B5EF4-FFF2-40B4-BE49-F238E27FC236}">
                    <a16:creationId xmlns:a16="http://schemas.microsoft.com/office/drawing/2014/main" id="{D10AE902-23CC-C1FC-0170-73C4550B3314}"/>
                  </a:ext>
                </a:extLst>
              </p:cNvPr>
              <p:cNvSpPr>
                <a:spLocks/>
              </p:cNvSpPr>
              <p:nvPr/>
            </p:nvSpPr>
            <p:spPr bwMode="gray">
              <a:xfrm>
                <a:off x="5923315" y="5651210"/>
                <a:ext cx="4763" cy="7938"/>
              </a:xfrm>
              <a:custGeom>
                <a:avLst/>
                <a:gdLst>
                  <a:gd name="T0" fmla="*/ 1 w 2"/>
                  <a:gd name="T1" fmla="*/ 3 h 3"/>
                  <a:gd name="T2" fmla="*/ 2 w 2"/>
                  <a:gd name="T3" fmla="*/ 3 h 3"/>
                  <a:gd name="T4" fmla="*/ 0 w 2"/>
                  <a:gd name="T5" fmla="*/ 0 h 3"/>
                  <a:gd name="T6" fmla="*/ 1 w 2"/>
                  <a:gd name="T7" fmla="*/ 3 h 3"/>
                </a:gdLst>
                <a:ahLst/>
                <a:cxnLst>
                  <a:cxn ang="0">
                    <a:pos x="T0" y="T1"/>
                  </a:cxn>
                  <a:cxn ang="0">
                    <a:pos x="T2" y="T3"/>
                  </a:cxn>
                  <a:cxn ang="0">
                    <a:pos x="T4" y="T5"/>
                  </a:cxn>
                  <a:cxn ang="0">
                    <a:pos x="T6" y="T7"/>
                  </a:cxn>
                </a:cxnLst>
                <a:rect l="0" t="0" r="r" b="b"/>
                <a:pathLst>
                  <a:path w="2" h="3">
                    <a:moveTo>
                      <a:pt x="1" y="3"/>
                    </a:moveTo>
                    <a:cubicBezTo>
                      <a:pt x="1" y="3"/>
                      <a:pt x="1" y="3"/>
                      <a:pt x="2" y="3"/>
                    </a:cubicBezTo>
                    <a:cubicBezTo>
                      <a:pt x="2" y="2"/>
                      <a:pt x="1" y="1"/>
                      <a:pt x="0" y="0"/>
                    </a:cubicBezTo>
                    <a:cubicBezTo>
                      <a:pt x="1" y="2"/>
                      <a:pt x="1" y="3"/>
                      <a:pt x="1" y="3"/>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 name="Freeform 7">
                <a:extLst>
                  <a:ext uri="{FF2B5EF4-FFF2-40B4-BE49-F238E27FC236}">
                    <a16:creationId xmlns:a16="http://schemas.microsoft.com/office/drawing/2014/main" id="{FD829811-831A-B0DB-91BE-3B7A04168131}"/>
                  </a:ext>
                </a:extLst>
              </p:cNvPr>
              <p:cNvSpPr>
                <a:spLocks/>
              </p:cNvSpPr>
              <p:nvPr/>
            </p:nvSpPr>
            <p:spPr bwMode="gray">
              <a:xfrm>
                <a:off x="5537552" y="5605172"/>
                <a:ext cx="488950" cy="250825"/>
              </a:xfrm>
              <a:custGeom>
                <a:avLst/>
                <a:gdLst>
                  <a:gd name="T0" fmla="*/ 176 w 184"/>
                  <a:gd name="T1" fmla="*/ 66 h 94"/>
                  <a:gd name="T2" fmla="*/ 158 w 184"/>
                  <a:gd name="T3" fmla="*/ 34 h 94"/>
                  <a:gd name="T4" fmla="*/ 147 w 184"/>
                  <a:gd name="T5" fmla="*/ 20 h 94"/>
                  <a:gd name="T6" fmla="*/ 146 w 184"/>
                  <a:gd name="T7" fmla="*/ 20 h 94"/>
                  <a:gd name="T8" fmla="*/ 145 w 184"/>
                  <a:gd name="T9" fmla="*/ 17 h 94"/>
                  <a:gd name="T10" fmla="*/ 137 w 184"/>
                  <a:gd name="T11" fmla="*/ 9 h 94"/>
                  <a:gd name="T12" fmla="*/ 127 w 184"/>
                  <a:gd name="T13" fmla="*/ 4 h 94"/>
                  <a:gd name="T14" fmla="*/ 44 w 184"/>
                  <a:gd name="T15" fmla="*/ 32 h 94"/>
                  <a:gd name="T16" fmla="*/ 4 w 184"/>
                  <a:gd name="T17" fmla="*/ 36 h 94"/>
                  <a:gd name="T18" fmla="*/ 4 w 184"/>
                  <a:gd name="T19" fmla="*/ 37 h 94"/>
                  <a:gd name="T20" fmla="*/ 16 w 184"/>
                  <a:gd name="T21" fmla="*/ 56 h 94"/>
                  <a:gd name="T22" fmla="*/ 35 w 184"/>
                  <a:gd name="T23" fmla="*/ 58 h 94"/>
                  <a:gd name="T24" fmla="*/ 42 w 184"/>
                  <a:gd name="T25" fmla="*/ 69 h 94"/>
                  <a:gd name="T26" fmla="*/ 166 w 184"/>
                  <a:gd name="T27" fmla="*/ 92 h 94"/>
                  <a:gd name="T28" fmla="*/ 176 w 184"/>
                  <a:gd name="T29" fmla="*/ 6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94">
                    <a:moveTo>
                      <a:pt x="176" y="66"/>
                    </a:moveTo>
                    <a:cubicBezTo>
                      <a:pt x="176" y="66"/>
                      <a:pt x="160" y="40"/>
                      <a:pt x="158" y="34"/>
                    </a:cubicBezTo>
                    <a:cubicBezTo>
                      <a:pt x="156" y="32"/>
                      <a:pt x="152" y="26"/>
                      <a:pt x="147" y="20"/>
                    </a:cubicBezTo>
                    <a:cubicBezTo>
                      <a:pt x="146" y="20"/>
                      <a:pt x="146" y="20"/>
                      <a:pt x="146" y="20"/>
                    </a:cubicBezTo>
                    <a:cubicBezTo>
                      <a:pt x="146" y="20"/>
                      <a:pt x="146" y="19"/>
                      <a:pt x="145" y="17"/>
                    </a:cubicBezTo>
                    <a:cubicBezTo>
                      <a:pt x="143" y="14"/>
                      <a:pt x="140" y="11"/>
                      <a:pt x="137" y="9"/>
                    </a:cubicBezTo>
                    <a:cubicBezTo>
                      <a:pt x="134" y="7"/>
                      <a:pt x="130" y="5"/>
                      <a:pt x="127" y="4"/>
                    </a:cubicBezTo>
                    <a:cubicBezTo>
                      <a:pt x="114" y="0"/>
                      <a:pt x="59" y="29"/>
                      <a:pt x="44" y="32"/>
                    </a:cubicBezTo>
                    <a:cubicBezTo>
                      <a:pt x="30" y="34"/>
                      <a:pt x="4" y="36"/>
                      <a:pt x="4" y="36"/>
                    </a:cubicBezTo>
                    <a:cubicBezTo>
                      <a:pt x="4" y="36"/>
                      <a:pt x="4" y="36"/>
                      <a:pt x="4" y="37"/>
                    </a:cubicBezTo>
                    <a:cubicBezTo>
                      <a:pt x="2" y="41"/>
                      <a:pt x="0" y="52"/>
                      <a:pt x="16" y="56"/>
                    </a:cubicBezTo>
                    <a:cubicBezTo>
                      <a:pt x="35" y="58"/>
                      <a:pt x="35" y="58"/>
                      <a:pt x="35" y="58"/>
                    </a:cubicBezTo>
                    <a:cubicBezTo>
                      <a:pt x="35" y="58"/>
                      <a:pt x="36" y="65"/>
                      <a:pt x="42" y="69"/>
                    </a:cubicBezTo>
                    <a:cubicBezTo>
                      <a:pt x="42" y="69"/>
                      <a:pt x="54" y="94"/>
                      <a:pt x="166" y="92"/>
                    </a:cubicBezTo>
                    <a:cubicBezTo>
                      <a:pt x="166" y="92"/>
                      <a:pt x="184" y="88"/>
                      <a:pt x="176" y="66"/>
                    </a:cubicBezTo>
                    <a:close/>
                  </a:path>
                </a:pathLst>
              </a:custGeom>
              <a:solidFill>
                <a:sysClr val="windowText" lastClr="0000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 name="Freeform 8">
                <a:extLst>
                  <a:ext uri="{FF2B5EF4-FFF2-40B4-BE49-F238E27FC236}">
                    <a16:creationId xmlns:a16="http://schemas.microsoft.com/office/drawing/2014/main" id="{0511DE3A-C2E4-F60C-A7E3-077B134EB64D}"/>
                  </a:ext>
                </a:extLst>
              </p:cNvPr>
              <p:cNvSpPr>
                <a:spLocks/>
              </p:cNvSpPr>
              <p:nvPr/>
            </p:nvSpPr>
            <p:spPr bwMode="gray">
              <a:xfrm>
                <a:off x="5875690" y="5489285"/>
                <a:ext cx="720725" cy="195263"/>
              </a:xfrm>
              <a:custGeom>
                <a:avLst/>
                <a:gdLst>
                  <a:gd name="T0" fmla="*/ 213 w 271"/>
                  <a:gd name="T1" fmla="*/ 20 h 74"/>
                  <a:gd name="T2" fmla="*/ 163 w 271"/>
                  <a:gd name="T3" fmla="*/ 0 h 74"/>
                  <a:gd name="T4" fmla="*/ 162 w 271"/>
                  <a:gd name="T5" fmla="*/ 0 h 74"/>
                  <a:gd name="T6" fmla="*/ 137 w 271"/>
                  <a:gd name="T7" fmla="*/ 16 h 74"/>
                  <a:gd name="T8" fmla="*/ 40 w 271"/>
                  <a:gd name="T9" fmla="*/ 25 h 74"/>
                  <a:gd name="T10" fmla="*/ 17 w 271"/>
                  <a:gd name="T11" fmla="*/ 28 h 74"/>
                  <a:gd name="T12" fmla="*/ 9 w 271"/>
                  <a:gd name="T13" fmla="*/ 52 h 74"/>
                  <a:gd name="T14" fmla="*/ 11 w 271"/>
                  <a:gd name="T15" fmla="*/ 53 h 74"/>
                  <a:gd name="T16" fmla="*/ 18 w 271"/>
                  <a:gd name="T17" fmla="*/ 61 h 74"/>
                  <a:gd name="T18" fmla="*/ 20 w 271"/>
                  <a:gd name="T19" fmla="*/ 64 h 74"/>
                  <a:gd name="T20" fmla="*/ 55 w 271"/>
                  <a:gd name="T21" fmla="*/ 64 h 74"/>
                  <a:gd name="T22" fmla="*/ 59 w 271"/>
                  <a:gd name="T23" fmla="*/ 46 h 74"/>
                  <a:gd name="T24" fmla="*/ 92 w 271"/>
                  <a:gd name="T25" fmla="*/ 48 h 74"/>
                  <a:gd name="T26" fmla="*/ 172 w 271"/>
                  <a:gd name="T27" fmla="*/ 68 h 74"/>
                  <a:gd name="T28" fmla="*/ 261 w 271"/>
                  <a:gd name="T29" fmla="*/ 49 h 74"/>
                  <a:gd name="T30" fmla="*/ 213 w 271"/>
                  <a:gd name="T31" fmla="*/ 2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1" h="74">
                    <a:moveTo>
                      <a:pt x="213" y="20"/>
                    </a:moveTo>
                    <a:cubicBezTo>
                      <a:pt x="201" y="17"/>
                      <a:pt x="163" y="0"/>
                      <a:pt x="163" y="0"/>
                    </a:cubicBezTo>
                    <a:cubicBezTo>
                      <a:pt x="163" y="0"/>
                      <a:pt x="162" y="0"/>
                      <a:pt x="162" y="0"/>
                    </a:cubicBezTo>
                    <a:cubicBezTo>
                      <a:pt x="160" y="2"/>
                      <a:pt x="145" y="12"/>
                      <a:pt x="137" y="16"/>
                    </a:cubicBezTo>
                    <a:cubicBezTo>
                      <a:pt x="129" y="20"/>
                      <a:pt x="71" y="30"/>
                      <a:pt x="40" y="25"/>
                    </a:cubicBezTo>
                    <a:cubicBezTo>
                      <a:pt x="9" y="20"/>
                      <a:pt x="19" y="17"/>
                      <a:pt x="17" y="28"/>
                    </a:cubicBezTo>
                    <a:cubicBezTo>
                      <a:pt x="16" y="38"/>
                      <a:pt x="0" y="48"/>
                      <a:pt x="9" y="52"/>
                    </a:cubicBezTo>
                    <a:cubicBezTo>
                      <a:pt x="10" y="52"/>
                      <a:pt x="10" y="52"/>
                      <a:pt x="11" y="53"/>
                    </a:cubicBezTo>
                    <a:cubicBezTo>
                      <a:pt x="16" y="55"/>
                      <a:pt x="18" y="59"/>
                      <a:pt x="18" y="61"/>
                    </a:cubicBezTo>
                    <a:cubicBezTo>
                      <a:pt x="19" y="62"/>
                      <a:pt x="20" y="63"/>
                      <a:pt x="20" y="64"/>
                    </a:cubicBezTo>
                    <a:cubicBezTo>
                      <a:pt x="27" y="64"/>
                      <a:pt x="51" y="64"/>
                      <a:pt x="55" y="64"/>
                    </a:cubicBezTo>
                    <a:cubicBezTo>
                      <a:pt x="59" y="64"/>
                      <a:pt x="59" y="46"/>
                      <a:pt x="59" y="46"/>
                    </a:cubicBezTo>
                    <a:cubicBezTo>
                      <a:pt x="59" y="46"/>
                      <a:pt x="83" y="48"/>
                      <a:pt x="92" y="48"/>
                    </a:cubicBezTo>
                    <a:cubicBezTo>
                      <a:pt x="101" y="48"/>
                      <a:pt x="172" y="68"/>
                      <a:pt x="172" y="68"/>
                    </a:cubicBezTo>
                    <a:cubicBezTo>
                      <a:pt x="221" y="74"/>
                      <a:pt x="261" y="49"/>
                      <a:pt x="261" y="49"/>
                    </a:cubicBezTo>
                    <a:cubicBezTo>
                      <a:pt x="271" y="26"/>
                      <a:pt x="213" y="20"/>
                      <a:pt x="213" y="20"/>
                    </a:cubicBezTo>
                    <a:close/>
                  </a:path>
                </a:pathLst>
              </a:custGeom>
              <a:solidFill>
                <a:sysClr val="windowText" lastClr="0000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1" name="Freeform 9">
                <a:extLst>
                  <a:ext uri="{FF2B5EF4-FFF2-40B4-BE49-F238E27FC236}">
                    <a16:creationId xmlns:a16="http://schemas.microsoft.com/office/drawing/2014/main" id="{A4F01D02-2F34-1E97-BA0C-6076E369C35F}"/>
                  </a:ext>
                </a:extLst>
              </p:cNvPr>
              <p:cNvSpPr>
                <a:spLocks/>
              </p:cNvSpPr>
              <p:nvPr/>
            </p:nvSpPr>
            <p:spPr bwMode="gray">
              <a:xfrm>
                <a:off x="6179781" y="3696594"/>
                <a:ext cx="554772" cy="930678"/>
              </a:xfrm>
              <a:custGeom>
                <a:avLst/>
                <a:gdLst>
                  <a:gd name="T0" fmla="*/ 162 w 168"/>
                  <a:gd name="T1" fmla="*/ 18 h 340"/>
                  <a:gd name="T2" fmla="*/ 121 w 168"/>
                  <a:gd name="T3" fmla="*/ 6 h 340"/>
                  <a:gd name="T4" fmla="*/ 49 w 168"/>
                  <a:gd name="T5" fmla="*/ 0 h 340"/>
                  <a:gd name="T6" fmla="*/ 49 w 168"/>
                  <a:gd name="T7" fmla="*/ 1 h 340"/>
                  <a:gd name="T8" fmla="*/ 38 w 168"/>
                  <a:gd name="T9" fmla="*/ 138 h 340"/>
                  <a:gd name="T10" fmla="*/ 0 w 168"/>
                  <a:gd name="T11" fmla="*/ 326 h 340"/>
                  <a:gd name="T12" fmla="*/ 73 w 168"/>
                  <a:gd name="T13" fmla="*/ 340 h 340"/>
                  <a:gd name="T14" fmla="*/ 161 w 168"/>
                  <a:gd name="T15" fmla="*/ 329 h 340"/>
                  <a:gd name="T16" fmla="*/ 162 w 168"/>
                  <a:gd name="T17" fmla="*/ 18 h 340"/>
                  <a:gd name="connsiteX0" fmla="*/ 9643 w 9787"/>
                  <a:gd name="connsiteY0" fmla="*/ 535 h 10006"/>
                  <a:gd name="connsiteX1" fmla="*/ 7202 w 9787"/>
                  <a:gd name="connsiteY1" fmla="*/ 182 h 10006"/>
                  <a:gd name="connsiteX2" fmla="*/ 2917 w 9787"/>
                  <a:gd name="connsiteY2" fmla="*/ 6 h 10006"/>
                  <a:gd name="connsiteX3" fmla="*/ 2294 w 9787"/>
                  <a:gd name="connsiteY3" fmla="*/ 35 h 10006"/>
                  <a:gd name="connsiteX4" fmla="*/ 2262 w 9787"/>
                  <a:gd name="connsiteY4" fmla="*/ 4065 h 10006"/>
                  <a:gd name="connsiteX5" fmla="*/ 0 w 9787"/>
                  <a:gd name="connsiteY5" fmla="*/ 9594 h 10006"/>
                  <a:gd name="connsiteX6" fmla="*/ 4345 w 9787"/>
                  <a:gd name="connsiteY6" fmla="*/ 10006 h 10006"/>
                  <a:gd name="connsiteX7" fmla="*/ 9583 w 9787"/>
                  <a:gd name="connsiteY7" fmla="*/ 9682 h 10006"/>
                  <a:gd name="connsiteX8" fmla="*/ 9643 w 9787"/>
                  <a:gd name="connsiteY8" fmla="*/ 535 h 10006"/>
                  <a:gd name="connsiteX0" fmla="*/ 9853 w 10000"/>
                  <a:gd name="connsiteY0" fmla="*/ 814 h 10279"/>
                  <a:gd name="connsiteX1" fmla="*/ 7359 w 10000"/>
                  <a:gd name="connsiteY1" fmla="*/ 461 h 10279"/>
                  <a:gd name="connsiteX2" fmla="*/ 2980 w 10000"/>
                  <a:gd name="connsiteY2" fmla="*/ 285 h 10279"/>
                  <a:gd name="connsiteX3" fmla="*/ 2344 w 10000"/>
                  <a:gd name="connsiteY3" fmla="*/ 314 h 10279"/>
                  <a:gd name="connsiteX4" fmla="*/ 1603 w 10000"/>
                  <a:gd name="connsiteY4" fmla="*/ 4342 h 10279"/>
                  <a:gd name="connsiteX5" fmla="*/ 0 w 10000"/>
                  <a:gd name="connsiteY5" fmla="*/ 9867 h 10279"/>
                  <a:gd name="connsiteX6" fmla="*/ 4440 w 10000"/>
                  <a:gd name="connsiteY6" fmla="*/ 10279 h 10279"/>
                  <a:gd name="connsiteX7" fmla="*/ 9792 w 10000"/>
                  <a:gd name="connsiteY7" fmla="*/ 9955 h 10279"/>
                  <a:gd name="connsiteX8" fmla="*/ 9853 w 10000"/>
                  <a:gd name="connsiteY8" fmla="*/ 814 h 10279"/>
                  <a:gd name="connsiteX0" fmla="*/ 12560 w 12707"/>
                  <a:gd name="connsiteY0" fmla="*/ 814 h 10279"/>
                  <a:gd name="connsiteX1" fmla="*/ 10066 w 12707"/>
                  <a:gd name="connsiteY1" fmla="*/ 461 h 10279"/>
                  <a:gd name="connsiteX2" fmla="*/ 5687 w 12707"/>
                  <a:gd name="connsiteY2" fmla="*/ 285 h 10279"/>
                  <a:gd name="connsiteX3" fmla="*/ 5051 w 12707"/>
                  <a:gd name="connsiteY3" fmla="*/ 314 h 10279"/>
                  <a:gd name="connsiteX4" fmla="*/ 4310 w 12707"/>
                  <a:gd name="connsiteY4" fmla="*/ 4342 h 10279"/>
                  <a:gd name="connsiteX5" fmla="*/ 0 w 12707"/>
                  <a:gd name="connsiteY5" fmla="*/ 9780 h 10279"/>
                  <a:gd name="connsiteX6" fmla="*/ 7147 w 12707"/>
                  <a:gd name="connsiteY6" fmla="*/ 10279 h 10279"/>
                  <a:gd name="connsiteX7" fmla="*/ 12499 w 12707"/>
                  <a:gd name="connsiteY7" fmla="*/ 9955 h 10279"/>
                  <a:gd name="connsiteX8" fmla="*/ 12560 w 12707"/>
                  <a:gd name="connsiteY8" fmla="*/ 814 h 1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7" h="10279">
                    <a:moveTo>
                      <a:pt x="12560" y="814"/>
                    </a:moveTo>
                    <a:cubicBezTo>
                      <a:pt x="12560" y="814"/>
                      <a:pt x="12803" y="461"/>
                      <a:pt x="10066" y="461"/>
                    </a:cubicBezTo>
                    <a:lnTo>
                      <a:pt x="5687" y="285"/>
                    </a:lnTo>
                    <a:cubicBezTo>
                      <a:pt x="4852" y="260"/>
                      <a:pt x="5281" y="-362"/>
                      <a:pt x="5051" y="314"/>
                    </a:cubicBezTo>
                    <a:cubicBezTo>
                      <a:pt x="4822" y="990"/>
                      <a:pt x="4736" y="2578"/>
                      <a:pt x="4310" y="4342"/>
                    </a:cubicBezTo>
                    <a:cubicBezTo>
                      <a:pt x="3945" y="6047"/>
                      <a:pt x="183" y="9134"/>
                      <a:pt x="0" y="9780"/>
                    </a:cubicBezTo>
                    <a:cubicBezTo>
                      <a:pt x="791" y="9868"/>
                      <a:pt x="5018" y="10132"/>
                      <a:pt x="7147" y="10279"/>
                    </a:cubicBezTo>
                    <a:cubicBezTo>
                      <a:pt x="7147" y="10279"/>
                      <a:pt x="9884" y="10191"/>
                      <a:pt x="12499" y="9955"/>
                    </a:cubicBezTo>
                    <a:cubicBezTo>
                      <a:pt x="12499" y="9955"/>
                      <a:pt x="12925" y="1608"/>
                      <a:pt x="12560" y="814"/>
                    </a:cubicBezTo>
                    <a:close/>
                  </a:path>
                </a:pathLst>
              </a:custGeom>
              <a:solidFill>
                <a:srgbClr val="744D26"/>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2" name="Freeform 10">
                <a:extLst>
                  <a:ext uri="{FF2B5EF4-FFF2-40B4-BE49-F238E27FC236}">
                    <a16:creationId xmlns:a16="http://schemas.microsoft.com/office/drawing/2014/main" id="{E4FF8776-6431-8A94-DCFA-A3C8DF5A2979}"/>
                  </a:ext>
                </a:extLst>
              </p:cNvPr>
              <p:cNvSpPr>
                <a:spLocks/>
              </p:cNvSpPr>
              <p:nvPr/>
            </p:nvSpPr>
            <p:spPr bwMode="gray">
              <a:xfrm>
                <a:off x="5474052" y="3142039"/>
                <a:ext cx="940084" cy="2561560"/>
              </a:xfrm>
              <a:custGeom>
                <a:avLst/>
                <a:gdLst>
                  <a:gd name="T0" fmla="*/ 310 w 360"/>
                  <a:gd name="T1" fmla="*/ 526 h 943"/>
                  <a:gd name="T2" fmla="*/ 310 w 360"/>
                  <a:gd name="T3" fmla="*/ 524 h 943"/>
                  <a:gd name="T4" fmla="*/ 348 w 360"/>
                  <a:gd name="T5" fmla="*/ 336 h 943"/>
                  <a:gd name="T6" fmla="*/ 359 w 360"/>
                  <a:gd name="T7" fmla="*/ 208 h 943"/>
                  <a:gd name="T8" fmla="*/ 359 w 360"/>
                  <a:gd name="T9" fmla="*/ 199 h 943"/>
                  <a:gd name="T10" fmla="*/ 359 w 360"/>
                  <a:gd name="T11" fmla="*/ 198 h 943"/>
                  <a:gd name="T12" fmla="*/ 356 w 360"/>
                  <a:gd name="T13" fmla="*/ 156 h 943"/>
                  <a:gd name="T14" fmla="*/ 342 w 360"/>
                  <a:gd name="T15" fmla="*/ 44 h 943"/>
                  <a:gd name="T16" fmla="*/ 334 w 360"/>
                  <a:gd name="T17" fmla="*/ 0 h 943"/>
                  <a:gd name="T18" fmla="*/ 299 w 360"/>
                  <a:gd name="T19" fmla="*/ 203 h 943"/>
                  <a:gd name="T20" fmla="*/ 47 w 360"/>
                  <a:gd name="T21" fmla="*/ 199 h 943"/>
                  <a:gd name="T22" fmla="*/ 0 w 360"/>
                  <a:gd name="T23" fmla="*/ 198 h 943"/>
                  <a:gd name="T24" fmla="*/ 0 w 360"/>
                  <a:gd name="T25" fmla="*/ 198 h 943"/>
                  <a:gd name="T26" fmla="*/ 8 w 360"/>
                  <a:gd name="T27" fmla="*/ 246 h 943"/>
                  <a:gd name="T28" fmla="*/ 19 w 360"/>
                  <a:gd name="T29" fmla="*/ 330 h 943"/>
                  <a:gd name="T30" fmla="*/ 16 w 360"/>
                  <a:gd name="T31" fmla="*/ 514 h 943"/>
                  <a:gd name="T32" fmla="*/ 15 w 360"/>
                  <a:gd name="T33" fmla="*/ 588 h 943"/>
                  <a:gd name="T34" fmla="*/ 18 w 360"/>
                  <a:gd name="T35" fmla="*/ 708 h 943"/>
                  <a:gd name="T36" fmla="*/ 14 w 360"/>
                  <a:gd name="T37" fmla="*/ 844 h 943"/>
                  <a:gd name="T38" fmla="*/ 16 w 360"/>
                  <a:gd name="T39" fmla="*/ 931 h 943"/>
                  <a:gd name="T40" fmla="*/ 28 w 360"/>
                  <a:gd name="T41" fmla="*/ 943 h 943"/>
                  <a:gd name="T42" fmla="*/ 28 w 360"/>
                  <a:gd name="T43" fmla="*/ 942 h 943"/>
                  <a:gd name="T44" fmla="*/ 68 w 360"/>
                  <a:gd name="T45" fmla="*/ 938 h 943"/>
                  <a:gd name="T46" fmla="*/ 151 w 360"/>
                  <a:gd name="T47" fmla="*/ 910 h 943"/>
                  <a:gd name="T48" fmla="*/ 161 w 360"/>
                  <a:gd name="T49" fmla="*/ 915 h 943"/>
                  <a:gd name="T50" fmla="*/ 162 w 360"/>
                  <a:gd name="T51" fmla="*/ 915 h 943"/>
                  <a:gd name="T52" fmla="*/ 160 w 360"/>
                  <a:gd name="T53" fmla="*/ 914 h 943"/>
                  <a:gd name="T54" fmla="*/ 168 w 360"/>
                  <a:gd name="T55" fmla="*/ 890 h 943"/>
                  <a:gd name="T56" fmla="*/ 191 w 360"/>
                  <a:gd name="T57" fmla="*/ 887 h 943"/>
                  <a:gd name="T58" fmla="*/ 288 w 360"/>
                  <a:gd name="T59" fmla="*/ 878 h 943"/>
                  <a:gd name="T60" fmla="*/ 313 w 360"/>
                  <a:gd name="T61" fmla="*/ 862 h 943"/>
                  <a:gd name="T62" fmla="*/ 306 w 360"/>
                  <a:gd name="T63" fmla="*/ 840 h 943"/>
                  <a:gd name="T64" fmla="*/ 274 w 360"/>
                  <a:gd name="T65" fmla="*/ 782 h 943"/>
                  <a:gd name="T66" fmla="*/ 266 w 360"/>
                  <a:gd name="T67" fmla="*/ 727 h 943"/>
                  <a:gd name="T68" fmla="*/ 278 w 360"/>
                  <a:gd name="T69" fmla="*/ 663 h 943"/>
                  <a:gd name="T70" fmla="*/ 310 w 360"/>
                  <a:gd name="T71" fmla="*/ 526 h 943"/>
                  <a:gd name="connsiteX0" fmla="*/ 8611 w 9991"/>
                  <a:gd name="connsiteY0" fmla="*/ 5578 h 10000"/>
                  <a:gd name="connsiteX1" fmla="*/ 8611 w 9991"/>
                  <a:gd name="connsiteY1" fmla="*/ 5557 h 10000"/>
                  <a:gd name="connsiteX2" fmla="*/ 9667 w 9991"/>
                  <a:gd name="connsiteY2" fmla="*/ 3563 h 10000"/>
                  <a:gd name="connsiteX3" fmla="*/ 9714 w 9991"/>
                  <a:gd name="connsiteY3" fmla="*/ 2218 h 10000"/>
                  <a:gd name="connsiteX4" fmla="*/ 9972 w 9991"/>
                  <a:gd name="connsiteY4" fmla="*/ 2110 h 10000"/>
                  <a:gd name="connsiteX5" fmla="*/ 9972 w 9991"/>
                  <a:gd name="connsiteY5" fmla="*/ 2100 h 10000"/>
                  <a:gd name="connsiteX6" fmla="*/ 9889 w 9991"/>
                  <a:gd name="connsiteY6" fmla="*/ 1654 h 10000"/>
                  <a:gd name="connsiteX7" fmla="*/ 9500 w 9991"/>
                  <a:gd name="connsiteY7" fmla="*/ 467 h 10000"/>
                  <a:gd name="connsiteX8" fmla="*/ 9278 w 9991"/>
                  <a:gd name="connsiteY8" fmla="*/ 0 h 10000"/>
                  <a:gd name="connsiteX9" fmla="*/ 8306 w 9991"/>
                  <a:gd name="connsiteY9" fmla="*/ 2153 h 10000"/>
                  <a:gd name="connsiteX10" fmla="*/ 1306 w 9991"/>
                  <a:gd name="connsiteY10" fmla="*/ 2110 h 10000"/>
                  <a:gd name="connsiteX11" fmla="*/ 0 w 9991"/>
                  <a:gd name="connsiteY11" fmla="*/ 2100 h 10000"/>
                  <a:gd name="connsiteX12" fmla="*/ 0 w 9991"/>
                  <a:gd name="connsiteY12" fmla="*/ 2100 h 10000"/>
                  <a:gd name="connsiteX13" fmla="*/ 222 w 9991"/>
                  <a:gd name="connsiteY13" fmla="*/ 2609 h 10000"/>
                  <a:gd name="connsiteX14" fmla="*/ 528 w 9991"/>
                  <a:gd name="connsiteY14" fmla="*/ 3499 h 10000"/>
                  <a:gd name="connsiteX15" fmla="*/ 444 w 9991"/>
                  <a:gd name="connsiteY15" fmla="*/ 5451 h 10000"/>
                  <a:gd name="connsiteX16" fmla="*/ 417 w 9991"/>
                  <a:gd name="connsiteY16" fmla="*/ 6235 h 10000"/>
                  <a:gd name="connsiteX17" fmla="*/ 500 w 9991"/>
                  <a:gd name="connsiteY17" fmla="*/ 7508 h 10000"/>
                  <a:gd name="connsiteX18" fmla="*/ 389 w 9991"/>
                  <a:gd name="connsiteY18" fmla="*/ 8950 h 10000"/>
                  <a:gd name="connsiteX19" fmla="*/ 444 w 9991"/>
                  <a:gd name="connsiteY19" fmla="*/ 9873 h 10000"/>
                  <a:gd name="connsiteX20" fmla="*/ 778 w 9991"/>
                  <a:gd name="connsiteY20" fmla="*/ 10000 h 10000"/>
                  <a:gd name="connsiteX21" fmla="*/ 778 w 9991"/>
                  <a:gd name="connsiteY21" fmla="*/ 9989 h 10000"/>
                  <a:gd name="connsiteX22" fmla="*/ 1889 w 9991"/>
                  <a:gd name="connsiteY22" fmla="*/ 9947 h 10000"/>
                  <a:gd name="connsiteX23" fmla="*/ 4194 w 9991"/>
                  <a:gd name="connsiteY23" fmla="*/ 9650 h 10000"/>
                  <a:gd name="connsiteX24" fmla="*/ 4472 w 9991"/>
                  <a:gd name="connsiteY24" fmla="*/ 9703 h 10000"/>
                  <a:gd name="connsiteX25" fmla="*/ 4500 w 9991"/>
                  <a:gd name="connsiteY25" fmla="*/ 9703 h 10000"/>
                  <a:gd name="connsiteX26" fmla="*/ 4444 w 9991"/>
                  <a:gd name="connsiteY26" fmla="*/ 9692 h 10000"/>
                  <a:gd name="connsiteX27" fmla="*/ 4667 w 9991"/>
                  <a:gd name="connsiteY27" fmla="*/ 9438 h 10000"/>
                  <a:gd name="connsiteX28" fmla="*/ 5306 w 9991"/>
                  <a:gd name="connsiteY28" fmla="*/ 9406 h 10000"/>
                  <a:gd name="connsiteX29" fmla="*/ 8000 w 9991"/>
                  <a:gd name="connsiteY29" fmla="*/ 9311 h 10000"/>
                  <a:gd name="connsiteX30" fmla="*/ 8694 w 9991"/>
                  <a:gd name="connsiteY30" fmla="*/ 9141 h 10000"/>
                  <a:gd name="connsiteX31" fmla="*/ 8500 w 9991"/>
                  <a:gd name="connsiteY31" fmla="*/ 8908 h 10000"/>
                  <a:gd name="connsiteX32" fmla="*/ 7611 w 9991"/>
                  <a:gd name="connsiteY32" fmla="*/ 8293 h 10000"/>
                  <a:gd name="connsiteX33" fmla="*/ 7389 w 9991"/>
                  <a:gd name="connsiteY33" fmla="*/ 7709 h 10000"/>
                  <a:gd name="connsiteX34" fmla="*/ 7722 w 9991"/>
                  <a:gd name="connsiteY34" fmla="*/ 7031 h 10000"/>
                  <a:gd name="connsiteX35" fmla="*/ 8611 w 9991"/>
                  <a:gd name="connsiteY35" fmla="*/ 5578 h 10000"/>
                  <a:gd name="connsiteX0" fmla="*/ 8619 w 10000"/>
                  <a:gd name="connsiteY0" fmla="*/ 5578 h 10000"/>
                  <a:gd name="connsiteX1" fmla="*/ 8619 w 10000"/>
                  <a:gd name="connsiteY1" fmla="*/ 5557 h 10000"/>
                  <a:gd name="connsiteX2" fmla="*/ 9418 w 10000"/>
                  <a:gd name="connsiteY2" fmla="*/ 3563 h 10000"/>
                  <a:gd name="connsiteX3" fmla="*/ 9723 w 10000"/>
                  <a:gd name="connsiteY3" fmla="*/ 2218 h 10000"/>
                  <a:gd name="connsiteX4" fmla="*/ 9981 w 10000"/>
                  <a:gd name="connsiteY4" fmla="*/ 2110 h 10000"/>
                  <a:gd name="connsiteX5" fmla="*/ 9981 w 10000"/>
                  <a:gd name="connsiteY5" fmla="*/ 2100 h 10000"/>
                  <a:gd name="connsiteX6" fmla="*/ 9898 w 10000"/>
                  <a:gd name="connsiteY6" fmla="*/ 1654 h 10000"/>
                  <a:gd name="connsiteX7" fmla="*/ 9509 w 10000"/>
                  <a:gd name="connsiteY7" fmla="*/ 467 h 10000"/>
                  <a:gd name="connsiteX8" fmla="*/ 9286 w 10000"/>
                  <a:gd name="connsiteY8" fmla="*/ 0 h 10000"/>
                  <a:gd name="connsiteX9" fmla="*/ 8313 w 10000"/>
                  <a:gd name="connsiteY9" fmla="*/ 2153 h 10000"/>
                  <a:gd name="connsiteX10" fmla="*/ 1307 w 10000"/>
                  <a:gd name="connsiteY10" fmla="*/ 2110 h 10000"/>
                  <a:gd name="connsiteX11" fmla="*/ 0 w 10000"/>
                  <a:gd name="connsiteY11" fmla="*/ 2100 h 10000"/>
                  <a:gd name="connsiteX12" fmla="*/ 0 w 10000"/>
                  <a:gd name="connsiteY12" fmla="*/ 2100 h 10000"/>
                  <a:gd name="connsiteX13" fmla="*/ 222 w 10000"/>
                  <a:gd name="connsiteY13" fmla="*/ 2609 h 10000"/>
                  <a:gd name="connsiteX14" fmla="*/ 528 w 10000"/>
                  <a:gd name="connsiteY14" fmla="*/ 3499 h 10000"/>
                  <a:gd name="connsiteX15" fmla="*/ 444 w 10000"/>
                  <a:gd name="connsiteY15" fmla="*/ 5451 h 10000"/>
                  <a:gd name="connsiteX16" fmla="*/ 417 w 10000"/>
                  <a:gd name="connsiteY16" fmla="*/ 6235 h 10000"/>
                  <a:gd name="connsiteX17" fmla="*/ 500 w 10000"/>
                  <a:gd name="connsiteY17" fmla="*/ 7508 h 10000"/>
                  <a:gd name="connsiteX18" fmla="*/ 389 w 10000"/>
                  <a:gd name="connsiteY18" fmla="*/ 8950 h 10000"/>
                  <a:gd name="connsiteX19" fmla="*/ 444 w 10000"/>
                  <a:gd name="connsiteY19" fmla="*/ 9873 h 10000"/>
                  <a:gd name="connsiteX20" fmla="*/ 779 w 10000"/>
                  <a:gd name="connsiteY20" fmla="*/ 10000 h 10000"/>
                  <a:gd name="connsiteX21" fmla="*/ 779 w 10000"/>
                  <a:gd name="connsiteY21" fmla="*/ 9989 h 10000"/>
                  <a:gd name="connsiteX22" fmla="*/ 1891 w 10000"/>
                  <a:gd name="connsiteY22" fmla="*/ 9947 h 10000"/>
                  <a:gd name="connsiteX23" fmla="*/ 4198 w 10000"/>
                  <a:gd name="connsiteY23" fmla="*/ 9650 h 10000"/>
                  <a:gd name="connsiteX24" fmla="*/ 4476 w 10000"/>
                  <a:gd name="connsiteY24" fmla="*/ 9703 h 10000"/>
                  <a:gd name="connsiteX25" fmla="*/ 4504 w 10000"/>
                  <a:gd name="connsiteY25" fmla="*/ 9703 h 10000"/>
                  <a:gd name="connsiteX26" fmla="*/ 4448 w 10000"/>
                  <a:gd name="connsiteY26" fmla="*/ 9692 h 10000"/>
                  <a:gd name="connsiteX27" fmla="*/ 4671 w 10000"/>
                  <a:gd name="connsiteY27" fmla="*/ 9438 h 10000"/>
                  <a:gd name="connsiteX28" fmla="*/ 5311 w 10000"/>
                  <a:gd name="connsiteY28" fmla="*/ 9406 h 10000"/>
                  <a:gd name="connsiteX29" fmla="*/ 8007 w 10000"/>
                  <a:gd name="connsiteY29" fmla="*/ 9311 h 10000"/>
                  <a:gd name="connsiteX30" fmla="*/ 8702 w 10000"/>
                  <a:gd name="connsiteY30" fmla="*/ 9141 h 10000"/>
                  <a:gd name="connsiteX31" fmla="*/ 8508 w 10000"/>
                  <a:gd name="connsiteY31" fmla="*/ 8908 h 10000"/>
                  <a:gd name="connsiteX32" fmla="*/ 7618 w 10000"/>
                  <a:gd name="connsiteY32" fmla="*/ 8293 h 10000"/>
                  <a:gd name="connsiteX33" fmla="*/ 7396 w 10000"/>
                  <a:gd name="connsiteY33" fmla="*/ 7709 h 10000"/>
                  <a:gd name="connsiteX34" fmla="*/ 7729 w 10000"/>
                  <a:gd name="connsiteY34" fmla="*/ 7031 h 10000"/>
                  <a:gd name="connsiteX35" fmla="*/ 8619 w 10000"/>
                  <a:gd name="connsiteY35" fmla="*/ 5578 h 10000"/>
                  <a:gd name="connsiteX0" fmla="*/ 8619 w 9981"/>
                  <a:gd name="connsiteY0" fmla="*/ 5578 h 10000"/>
                  <a:gd name="connsiteX1" fmla="*/ 8619 w 9981"/>
                  <a:gd name="connsiteY1" fmla="*/ 5557 h 10000"/>
                  <a:gd name="connsiteX2" fmla="*/ 9418 w 9981"/>
                  <a:gd name="connsiteY2" fmla="*/ 3563 h 10000"/>
                  <a:gd name="connsiteX3" fmla="*/ 9723 w 9981"/>
                  <a:gd name="connsiteY3" fmla="*/ 2218 h 10000"/>
                  <a:gd name="connsiteX4" fmla="*/ 9981 w 9981"/>
                  <a:gd name="connsiteY4" fmla="*/ 2110 h 10000"/>
                  <a:gd name="connsiteX5" fmla="*/ 9723 w 9981"/>
                  <a:gd name="connsiteY5" fmla="*/ 2112 h 10000"/>
                  <a:gd name="connsiteX6" fmla="*/ 9898 w 9981"/>
                  <a:gd name="connsiteY6" fmla="*/ 1654 h 10000"/>
                  <a:gd name="connsiteX7" fmla="*/ 9509 w 9981"/>
                  <a:gd name="connsiteY7" fmla="*/ 467 h 10000"/>
                  <a:gd name="connsiteX8" fmla="*/ 9286 w 9981"/>
                  <a:gd name="connsiteY8" fmla="*/ 0 h 10000"/>
                  <a:gd name="connsiteX9" fmla="*/ 8313 w 9981"/>
                  <a:gd name="connsiteY9" fmla="*/ 2153 h 10000"/>
                  <a:gd name="connsiteX10" fmla="*/ 1307 w 9981"/>
                  <a:gd name="connsiteY10" fmla="*/ 2110 h 10000"/>
                  <a:gd name="connsiteX11" fmla="*/ 0 w 9981"/>
                  <a:gd name="connsiteY11" fmla="*/ 2100 h 10000"/>
                  <a:gd name="connsiteX12" fmla="*/ 0 w 9981"/>
                  <a:gd name="connsiteY12" fmla="*/ 2100 h 10000"/>
                  <a:gd name="connsiteX13" fmla="*/ 222 w 9981"/>
                  <a:gd name="connsiteY13" fmla="*/ 2609 h 10000"/>
                  <a:gd name="connsiteX14" fmla="*/ 528 w 9981"/>
                  <a:gd name="connsiteY14" fmla="*/ 3499 h 10000"/>
                  <a:gd name="connsiteX15" fmla="*/ 444 w 9981"/>
                  <a:gd name="connsiteY15" fmla="*/ 5451 h 10000"/>
                  <a:gd name="connsiteX16" fmla="*/ 417 w 9981"/>
                  <a:gd name="connsiteY16" fmla="*/ 6235 h 10000"/>
                  <a:gd name="connsiteX17" fmla="*/ 500 w 9981"/>
                  <a:gd name="connsiteY17" fmla="*/ 7508 h 10000"/>
                  <a:gd name="connsiteX18" fmla="*/ 389 w 9981"/>
                  <a:gd name="connsiteY18" fmla="*/ 8950 h 10000"/>
                  <a:gd name="connsiteX19" fmla="*/ 444 w 9981"/>
                  <a:gd name="connsiteY19" fmla="*/ 9873 h 10000"/>
                  <a:gd name="connsiteX20" fmla="*/ 779 w 9981"/>
                  <a:gd name="connsiteY20" fmla="*/ 10000 h 10000"/>
                  <a:gd name="connsiteX21" fmla="*/ 779 w 9981"/>
                  <a:gd name="connsiteY21" fmla="*/ 9989 h 10000"/>
                  <a:gd name="connsiteX22" fmla="*/ 1891 w 9981"/>
                  <a:gd name="connsiteY22" fmla="*/ 9947 h 10000"/>
                  <a:gd name="connsiteX23" fmla="*/ 4198 w 9981"/>
                  <a:gd name="connsiteY23" fmla="*/ 9650 h 10000"/>
                  <a:gd name="connsiteX24" fmla="*/ 4476 w 9981"/>
                  <a:gd name="connsiteY24" fmla="*/ 9703 h 10000"/>
                  <a:gd name="connsiteX25" fmla="*/ 4504 w 9981"/>
                  <a:gd name="connsiteY25" fmla="*/ 9703 h 10000"/>
                  <a:gd name="connsiteX26" fmla="*/ 4448 w 9981"/>
                  <a:gd name="connsiteY26" fmla="*/ 9692 h 10000"/>
                  <a:gd name="connsiteX27" fmla="*/ 4671 w 9981"/>
                  <a:gd name="connsiteY27" fmla="*/ 9438 h 10000"/>
                  <a:gd name="connsiteX28" fmla="*/ 5311 w 9981"/>
                  <a:gd name="connsiteY28" fmla="*/ 9406 h 10000"/>
                  <a:gd name="connsiteX29" fmla="*/ 8007 w 9981"/>
                  <a:gd name="connsiteY29" fmla="*/ 9311 h 10000"/>
                  <a:gd name="connsiteX30" fmla="*/ 8702 w 9981"/>
                  <a:gd name="connsiteY30" fmla="*/ 9141 h 10000"/>
                  <a:gd name="connsiteX31" fmla="*/ 8508 w 9981"/>
                  <a:gd name="connsiteY31" fmla="*/ 8908 h 10000"/>
                  <a:gd name="connsiteX32" fmla="*/ 7618 w 9981"/>
                  <a:gd name="connsiteY32" fmla="*/ 8293 h 10000"/>
                  <a:gd name="connsiteX33" fmla="*/ 7396 w 9981"/>
                  <a:gd name="connsiteY33" fmla="*/ 7709 h 10000"/>
                  <a:gd name="connsiteX34" fmla="*/ 7729 w 9981"/>
                  <a:gd name="connsiteY34" fmla="*/ 7031 h 10000"/>
                  <a:gd name="connsiteX35" fmla="*/ 8619 w 9981"/>
                  <a:gd name="connsiteY35" fmla="*/ 5578 h 10000"/>
                  <a:gd name="connsiteX0" fmla="*/ 8635 w 10000"/>
                  <a:gd name="connsiteY0" fmla="*/ 5578 h 10000"/>
                  <a:gd name="connsiteX1" fmla="*/ 8635 w 10000"/>
                  <a:gd name="connsiteY1" fmla="*/ 5557 h 10000"/>
                  <a:gd name="connsiteX2" fmla="*/ 9436 w 10000"/>
                  <a:gd name="connsiteY2" fmla="*/ 3563 h 10000"/>
                  <a:gd name="connsiteX3" fmla="*/ 9742 w 10000"/>
                  <a:gd name="connsiteY3" fmla="*/ 2218 h 10000"/>
                  <a:gd name="connsiteX4" fmla="*/ 10000 w 10000"/>
                  <a:gd name="connsiteY4" fmla="*/ 2110 h 10000"/>
                  <a:gd name="connsiteX5" fmla="*/ 9742 w 10000"/>
                  <a:gd name="connsiteY5" fmla="*/ 2112 h 10000"/>
                  <a:gd name="connsiteX6" fmla="*/ 9658 w 10000"/>
                  <a:gd name="connsiteY6" fmla="*/ 1677 h 10000"/>
                  <a:gd name="connsiteX7" fmla="*/ 9527 w 10000"/>
                  <a:gd name="connsiteY7" fmla="*/ 467 h 10000"/>
                  <a:gd name="connsiteX8" fmla="*/ 9304 w 10000"/>
                  <a:gd name="connsiteY8" fmla="*/ 0 h 10000"/>
                  <a:gd name="connsiteX9" fmla="*/ 8329 w 10000"/>
                  <a:gd name="connsiteY9" fmla="*/ 2153 h 10000"/>
                  <a:gd name="connsiteX10" fmla="*/ 1309 w 10000"/>
                  <a:gd name="connsiteY10" fmla="*/ 2110 h 10000"/>
                  <a:gd name="connsiteX11" fmla="*/ 0 w 10000"/>
                  <a:gd name="connsiteY11" fmla="*/ 2100 h 10000"/>
                  <a:gd name="connsiteX12" fmla="*/ 0 w 10000"/>
                  <a:gd name="connsiteY12" fmla="*/ 2100 h 10000"/>
                  <a:gd name="connsiteX13" fmla="*/ 222 w 10000"/>
                  <a:gd name="connsiteY13" fmla="*/ 2609 h 10000"/>
                  <a:gd name="connsiteX14" fmla="*/ 529 w 10000"/>
                  <a:gd name="connsiteY14" fmla="*/ 3499 h 10000"/>
                  <a:gd name="connsiteX15" fmla="*/ 445 w 10000"/>
                  <a:gd name="connsiteY15" fmla="*/ 5451 h 10000"/>
                  <a:gd name="connsiteX16" fmla="*/ 418 w 10000"/>
                  <a:gd name="connsiteY16" fmla="*/ 6235 h 10000"/>
                  <a:gd name="connsiteX17" fmla="*/ 501 w 10000"/>
                  <a:gd name="connsiteY17" fmla="*/ 7508 h 10000"/>
                  <a:gd name="connsiteX18" fmla="*/ 390 w 10000"/>
                  <a:gd name="connsiteY18" fmla="*/ 8950 h 10000"/>
                  <a:gd name="connsiteX19" fmla="*/ 445 w 10000"/>
                  <a:gd name="connsiteY19" fmla="*/ 9873 h 10000"/>
                  <a:gd name="connsiteX20" fmla="*/ 780 w 10000"/>
                  <a:gd name="connsiteY20" fmla="*/ 10000 h 10000"/>
                  <a:gd name="connsiteX21" fmla="*/ 780 w 10000"/>
                  <a:gd name="connsiteY21" fmla="*/ 9989 h 10000"/>
                  <a:gd name="connsiteX22" fmla="*/ 1895 w 10000"/>
                  <a:gd name="connsiteY22" fmla="*/ 9947 h 10000"/>
                  <a:gd name="connsiteX23" fmla="*/ 4206 w 10000"/>
                  <a:gd name="connsiteY23" fmla="*/ 9650 h 10000"/>
                  <a:gd name="connsiteX24" fmla="*/ 4485 w 10000"/>
                  <a:gd name="connsiteY24" fmla="*/ 9703 h 10000"/>
                  <a:gd name="connsiteX25" fmla="*/ 4513 w 10000"/>
                  <a:gd name="connsiteY25" fmla="*/ 9703 h 10000"/>
                  <a:gd name="connsiteX26" fmla="*/ 4456 w 10000"/>
                  <a:gd name="connsiteY26" fmla="*/ 9692 h 10000"/>
                  <a:gd name="connsiteX27" fmla="*/ 4680 w 10000"/>
                  <a:gd name="connsiteY27" fmla="*/ 9438 h 10000"/>
                  <a:gd name="connsiteX28" fmla="*/ 5321 w 10000"/>
                  <a:gd name="connsiteY28" fmla="*/ 9406 h 10000"/>
                  <a:gd name="connsiteX29" fmla="*/ 8022 w 10000"/>
                  <a:gd name="connsiteY29" fmla="*/ 9311 h 10000"/>
                  <a:gd name="connsiteX30" fmla="*/ 8719 w 10000"/>
                  <a:gd name="connsiteY30" fmla="*/ 9141 h 10000"/>
                  <a:gd name="connsiteX31" fmla="*/ 8524 w 10000"/>
                  <a:gd name="connsiteY31" fmla="*/ 8908 h 10000"/>
                  <a:gd name="connsiteX32" fmla="*/ 7633 w 10000"/>
                  <a:gd name="connsiteY32" fmla="*/ 8293 h 10000"/>
                  <a:gd name="connsiteX33" fmla="*/ 7410 w 10000"/>
                  <a:gd name="connsiteY33" fmla="*/ 7709 h 10000"/>
                  <a:gd name="connsiteX34" fmla="*/ 7744 w 10000"/>
                  <a:gd name="connsiteY34" fmla="*/ 7031 h 10000"/>
                  <a:gd name="connsiteX35" fmla="*/ 8635 w 10000"/>
                  <a:gd name="connsiteY35" fmla="*/ 5578 h 10000"/>
                  <a:gd name="connsiteX0" fmla="*/ 8635 w 9768"/>
                  <a:gd name="connsiteY0" fmla="*/ 5578 h 10000"/>
                  <a:gd name="connsiteX1" fmla="*/ 8635 w 9768"/>
                  <a:gd name="connsiteY1" fmla="*/ 5557 h 10000"/>
                  <a:gd name="connsiteX2" fmla="*/ 9436 w 9768"/>
                  <a:gd name="connsiteY2" fmla="*/ 3563 h 10000"/>
                  <a:gd name="connsiteX3" fmla="*/ 9742 w 9768"/>
                  <a:gd name="connsiteY3" fmla="*/ 2218 h 10000"/>
                  <a:gd name="connsiteX4" fmla="*/ 9742 w 9768"/>
                  <a:gd name="connsiteY4" fmla="*/ 2112 h 10000"/>
                  <a:gd name="connsiteX5" fmla="*/ 9658 w 9768"/>
                  <a:gd name="connsiteY5" fmla="*/ 1677 h 10000"/>
                  <a:gd name="connsiteX6" fmla="*/ 9527 w 9768"/>
                  <a:gd name="connsiteY6" fmla="*/ 467 h 10000"/>
                  <a:gd name="connsiteX7" fmla="*/ 9304 w 9768"/>
                  <a:gd name="connsiteY7" fmla="*/ 0 h 10000"/>
                  <a:gd name="connsiteX8" fmla="*/ 8329 w 9768"/>
                  <a:gd name="connsiteY8" fmla="*/ 2153 h 10000"/>
                  <a:gd name="connsiteX9" fmla="*/ 1309 w 9768"/>
                  <a:gd name="connsiteY9" fmla="*/ 2110 h 10000"/>
                  <a:gd name="connsiteX10" fmla="*/ 0 w 9768"/>
                  <a:gd name="connsiteY10" fmla="*/ 2100 h 10000"/>
                  <a:gd name="connsiteX11" fmla="*/ 0 w 9768"/>
                  <a:gd name="connsiteY11" fmla="*/ 2100 h 10000"/>
                  <a:gd name="connsiteX12" fmla="*/ 222 w 9768"/>
                  <a:gd name="connsiteY12" fmla="*/ 2609 h 10000"/>
                  <a:gd name="connsiteX13" fmla="*/ 529 w 9768"/>
                  <a:gd name="connsiteY13" fmla="*/ 3499 h 10000"/>
                  <a:gd name="connsiteX14" fmla="*/ 445 w 9768"/>
                  <a:gd name="connsiteY14" fmla="*/ 5451 h 10000"/>
                  <a:gd name="connsiteX15" fmla="*/ 418 w 9768"/>
                  <a:gd name="connsiteY15" fmla="*/ 6235 h 10000"/>
                  <a:gd name="connsiteX16" fmla="*/ 501 w 9768"/>
                  <a:gd name="connsiteY16" fmla="*/ 7508 h 10000"/>
                  <a:gd name="connsiteX17" fmla="*/ 390 w 9768"/>
                  <a:gd name="connsiteY17" fmla="*/ 8950 h 10000"/>
                  <a:gd name="connsiteX18" fmla="*/ 445 w 9768"/>
                  <a:gd name="connsiteY18" fmla="*/ 9873 h 10000"/>
                  <a:gd name="connsiteX19" fmla="*/ 780 w 9768"/>
                  <a:gd name="connsiteY19" fmla="*/ 10000 h 10000"/>
                  <a:gd name="connsiteX20" fmla="*/ 780 w 9768"/>
                  <a:gd name="connsiteY20" fmla="*/ 9989 h 10000"/>
                  <a:gd name="connsiteX21" fmla="*/ 1895 w 9768"/>
                  <a:gd name="connsiteY21" fmla="*/ 9947 h 10000"/>
                  <a:gd name="connsiteX22" fmla="*/ 4206 w 9768"/>
                  <a:gd name="connsiteY22" fmla="*/ 9650 h 10000"/>
                  <a:gd name="connsiteX23" fmla="*/ 4485 w 9768"/>
                  <a:gd name="connsiteY23" fmla="*/ 9703 h 10000"/>
                  <a:gd name="connsiteX24" fmla="*/ 4513 w 9768"/>
                  <a:gd name="connsiteY24" fmla="*/ 9703 h 10000"/>
                  <a:gd name="connsiteX25" fmla="*/ 4456 w 9768"/>
                  <a:gd name="connsiteY25" fmla="*/ 9692 h 10000"/>
                  <a:gd name="connsiteX26" fmla="*/ 4680 w 9768"/>
                  <a:gd name="connsiteY26" fmla="*/ 9438 h 10000"/>
                  <a:gd name="connsiteX27" fmla="*/ 5321 w 9768"/>
                  <a:gd name="connsiteY27" fmla="*/ 9406 h 10000"/>
                  <a:gd name="connsiteX28" fmla="*/ 8022 w 9768"/>
                  <a:gd name="connsiteY28" fmla="*/ 9311 h 10000"/>
                  <a:gd name="connsiteX29" fmla="*/ 8719 w 9768"/>
                  <a:gd name="connsiteY29" fmla="*/ 9141 h 10000"/>
                  <a:gd name="connsiteX30" fmla="*/ 8524 w 9768"/>
                  <a:gd name="connsiteY30" fmla="*/ 8908 h 10000"/>
                  <a:gd name="connsiteX31" fmla="*/ 7633 w 9768"/>
                  <a:gd name="connsiteY31" fmla="*/ 8293 h 10000"/>
                  <a:gd name="connsiteX32" fmla="*/ 7410 w 9768"/>
                  <a:gd name="connsiteY32" fmla="*/ 7709 h 10000"/>
                  <a:gd name="connsiteX33" fmla="*/ 7744 w 9768"/>
                  <a:gd name="connsiteY33" fmla="*/ 7031 h 10000"/>
                  <a:gd name="connsiteX34" fmla="*/ 8635 w 9768"/>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753 w 10027"/>
                  <a:gd name="connsiteY6" fmla="*/ 467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1940 w 10027"/>
                  <a:gd name="connsiteY21" fmla="*/ 9947 h 10000"/>
                  <a:gd name="connsiteX22" fmla="*/ 4306 w 10027"/>
                  <a:gd name="connsiteY22" fmla="*/ 9650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447 w 10027"/>
                  <a:gd name="connsiteY27" fmla="*/ 9406 h 10000"/>
                  <a:gd name="connsiteX28" fmla="*/ 8213 w 10027"/>
                  <a:gd name="connsiteY28" fmla="*/ 9311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1940 w 10027"/>
                  <a:gd name="connsiteY21" fmla="*/ 9947 h 10000"/>
                  <a:gd name="connsiteX22" fmla="*/ 4306 w 10027"/>
                  <a:gd name="connsiteY22" fmla="*/ 9650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447 w 10027"/>
                  <a:gd name="connsiteY27" fmla="*/ 9406 h 10000"/>
                  <a:gd name="connsiteX28" fmla="*/ 8213 w 10027"/>
                  <a:gd name="connsiteY28" fmla="*/ 9311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1940 w 10027"/>
                  <a:gd name="connsiteY21" fmla="*/ 9947 h 10000"/>
                  <a:gd name="connsiteX22" fmla="*/ 4306 w 10027"/>
                  <a:gd name="connsiteY22" fmla="*/ 9650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11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1940 w 10027"/>
                  <a:gd name="connsiteY21" fmla="*/ 9947 h 10000"/>
                  <a:gd name="connsiteX22" fmla="*/ 4306 w 10027"/>
                  <a:gd name="connsiteY22" fmla="*/ 9650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1940 w 10027"/>
                  <a:gd name="connsiteY21" fmla="*/ 9947 h 10000"/>
                  <a:gd name="connsiteX22" fmla="*/ 4306 w 10027"/>
                  <a:gd name="connsiteY22" fmla="*/ 9650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2042 w 10027"/>
                  <a:gd name="connsiteY21" fmla="*/ 9982 h 10000"/>
                  <a:gd name="connsiteX22" fmla="*/ 4306 w 10027"/>
                  <a:gd name="connsiteY22" fmla="*/ 9650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340 w 10027"/>
                  <a:gd name="connsiteY9" fmla="*/ 2110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2042 w 10027"/>
                  <a:gd name="connsiteY21" fmla="*/ 9982 h 10000"/>
                  <a:gd name="connsiteX22" fmla="*/ 4408 w 10027"/>
                  <a:gd name="connsiteY22" fmla="*/ 9697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295 w 10027"/>
                  <a:gd name="connsiteY9" fmla="*/ 1875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2042 w 10027"/>
                  <a:gd name="connsiteY21" fmla="*/ 9982 h 10000"/>
                  <a:gd name="connsiteX22" fmla="*/ 4408 w 10027"/>
                  <a:gd name="connsiteY22" fmla="*/ 9697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8527 w 10027"/>
                  <a:gd name="connsiteY8" fmla="*/ 2153 h 10000"/>
                  <a:gd name="connsiteX9" fmla="*/ 163 w 10027"/>
                  <a:gd name="connsiteY9" fmla="*/ 1765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2042 w 10027"/>
                  <a:gd name="connsiteY21" fmla="*/ 9982 h 10000"/>
                  <a:gd name="connsiteX22" fmla="*/ 4408 w 10027"/>
                  <a:gd name="connsiteY22" fmla="*/ 9697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578 h 10000"/>
                  <a:gd name="connsiteX1" fmla="*/ 8840 w 10027"/>
                  <a:gd name="connsiteY1" fmla="*/ 5557 h 10000"/>
                  <a:gd name="connsiteX2" fmla="*/ 9660 w 10027"/>
                  <a:gd name="connsiteY2" fmla="*/ 3563 h 10000"/>
                  <a:gd name="connsiteX3" fmla="*/ 9973 w 10027"/>
                  <a:gd name="connsiteY3" fmla="*/ 2218 h 10000"/>
                  <a:gd name="connsiteX4" fmla="*/ 9973 w 10027"/>
                  <a:gd name="connsiteY4" fmla="*/ 2112 h 10000"/>
                  <a:gd name="connsiteX5" fmla="*/ 10020 w 10027"/>
                  <a:gd name="connsiteY5" fmla="*/ 1654 h 10000"/>
                  <a:gd name="connsiteX6" fmla="*/ 9886 w 10027"/>
                  <a:gd name="connsiteY6" fmla="*/ 432 h 10000"/>
                  <a:gd name="connsiteX7" fmla="*/ 9525 w 10027"/>
                  <a:gd name="connsiteY7" fmla="*/ 0 h 10000"/>
                  <a:gd name="connsiteX8" fmla="*/ 7622 w 10027"/>
                  <a:gd name="connsiteY8" fmla="*/ 1605 h 10000"/>
                  <a:gd name="connsiteX9" fmla="*/ 163 w 10027"/>
                  <a:gd name="connsiteY9" fmla="*/ 1765 h 10000"/>
                  <a:gd name="connsiteX10" fmla="*/ 0 w 10027"/>
                  <a:gd name="connsiteY10" fmla="*/ 2100 h 10000"/>
                  <a:gd name="connsiteX11" fmla="*/ 0 w 10027"/>
                  <a:gd name="connsiteY11" fmla="*/ 2100 h 10000"/>
                  <a:gd name="connsiteX12" fmla="*/ 227 w 10027"/>
                  <a:gd name="connsiteY12" fmla="*/ 2609 h 10000"/>
                  <a:gd name="connsiteX13" fmla="*/ 542 w 10027"/>
                  <a:gd name="connsiteY13" fmla="*/ 3499 h 10000"/>
                  <a:gd name="connsiteX14" fmla="*/ 456 w 10027"/>
                  <a:gd name="connsiteY14" fmla="*/ 5451 h 10000"/>
                  <a:gd name="connsiteX15" fmla="*/ 428 w 10027"/>
                  <a:gd name="connsiteY15" fmla="*/ 6235 h 10000"/>
                  <a:gd name="connsiteX16" fmla="*/ 513 w 10027"/>
                  <a:gd name="connsiteY16" fmla="*/ 7508 h 10000"/>
                  <a:gd name="connsiteX17" fmla="*/ 399 w 10027"/>
                  <a:gd name="connsiteY17" fmla="*/ 8950 h 10000"/>
                  <a:gd name="connsiteX18" fmla="*/ 456 w 10027"/>
                  <a:gd name="connsiteY18" fmla="*/ 9873 h 10000"/>
                  <a:gd name="connsiteX19" fmla="*/ 799 w 10027"/>
                  <a:gd name="connsiteY19" fmla="*/ 10000 h 10000"/>
                  <a:gd name="connsiteX20" fmla="*/ 799 w 10027"/>
                  <a:gd name="connsiteY20" fmla="*/ 9989 h 10000"/>
                  <a:gd name="connsiteX21" fmla="*/ 2042 w 10027"/>
                  <a:gd name="connsiteY21" fmla="*/ 9982 h 10000"/>
                  <a:gd name="connsiteX22" fmla="*/ 4408 w 10027"/>
                  <a:gd name="connsiteY22" fmla="*/ 9697 h 10000"/>
                  <a:gd name="connsiteX23" fmla="*/ 4592 w 10027"/>
                  <a:gd name="connsiteY23" fmla="*/ 9703 h 10000"/>
                  <a:gd name="connsiteX24" fmla="*/ 4620 w 10027"/>
                  <a:gd name="connsiteY24" fmla="*/ 9703 h 10000"/>
                  <a:gd name="connsiteX25" fmla="*/ 4562 w 10027"/>
                  <a:gd name="connsiteY25" fmla="*/ 9692 h 10000"/>
                  <a:gd name="connsiteX26" fmla="*/ 4791 w 10027"/>
                  <a:gd name="connsiteY26" fmla="*/ 9438 h 10000"/>
                  <a:gd name="connsiteX27" fmla="*/ 5515 w 10027"/>
                  <a:gd name="connsiteY27" fmla="*/ 9453 h 10000"/>
                  <a:gd name="connsiteX28" fmla="*/ 8213 w 10027"/>
                  <a:gd name="connsiteY28" fmla="*/ 9346 h 10000"/>
                  <a:gd name="connsiteX29" fmla="*/ 8926 w 10027"/>
                  <a:gd name="connsiteY29" fmla="*/ 9141 h 10000"/>
                  <a:gd name="connsiteX30" fmla="*/ 8726 w 10027"/>
                  <a:gd name="connsiteY30" fmla="*/ 8908 h 10000"/>
                  <a:gd name="connsiteX31" fmla="*/ 7814 w 10027"/>
                  <a:gd name="connsiteY31" fmla="*/ 8293 h 10000"/>
                  <a:gd name="connsiteX32" fmla="*/ 7586 w 10027"/>
                  <a:gd name="connsiteY32" fmla="*/ 7709 h 10000"/>
                  <a:gd name="connsiteX33" fmla="*/ 7928 w 10027"/>
                  <a:gd name="connsiteY33" fmla="*/ 7031 h 10000"/>
                  <a:gd name="connsiteX34" fmla="*/ 8840 w 10027"/>
                  <a:gd name="connsiteY34" fmla="*/ 5578 h 10000"/>
                  <a:gd name="connsiteX0" fmla="*/ 8840 w 10027"/>
                  <a:gd name="connsiteY0" fmla="*/ 5797 h 10219"/>
                  <a:gd name="connsiteX1" fmla="*/ 8840 w 10027"/>
                  <a:gd name="connsiteY1" fmla="*/ 5776 h 10219"/>
                  <a:gd name="connsiteX2" fmla="*/ 9660 w 10027"/>
                  <a:gd name="connsiteY2" fmla="*/ 3782 h 10219"/>
                  <a:gd name="connsiteX3" fmla="*/ 9973 w 10027"/>
                  <a:gd name="connsiteY3" fmla="*/ 2437 h 10219"/>
                  <a:gd name="connsiteX4" fmla="*/ 9973 w 10027"/>
                  <a:gd name="connsiteY4" fmla="*/ 2331 h 10219"/>
                  <a:gd name="connsiteX5" fmla="*/ 10020 w 10027"/>
                  <a:gd name="connsiteY5" fmla="*/ 1873 h 10219"/>
                  <a:gd name="connsiteX6" fmla="*/ 9886 w 10027"/>
                  <a:gd name="connsiteY6" fmla="*/ 651 h 10219"/>
                  <a:gd name="connsiteX7" fmla="*/ 9118 w 10027"/>
                  <a:gd name="connsiteY7" fmla="*/ 0 h 10219"/>
                  <a:gd name="connsiteX8" fmla="*/ 7622 w 10027"/>
                  <a:gd name="connsiteY8" fmla="*/ 1824 h 10219"/>
                  <a:gd name="connsiteX9" fmla="*/ 163 w 10027"/>
                  <a:gd name="connsiteY9" fmla="*/ 1984 h 10219"/>
                  <a:gd name="connsiteX10" fmla="*/ 0 w 10027"/>
                  <a:gd name="connsiteY10" fmla="*/ 2319 h 10219"/>
                  <a:gd name="connsiteX11" fmla="*/ 0 w 10027"/>
                  <a:gd name="connsiteY11" fmla="*/ 2319 h 10219"/>
                  <a:gd name="connsiteX12" fmla="*/ 227 w 10027"/>
                  <a:gd name="connsiteY12" fmla="*/ 2828 h 10219"/>
                  <a:gd name="connsiteX13" fmla="*/ 542 w 10027"/>
                  <a:gd name="connsiteY13" fmla="*/ 3718 h 10219"/>
                  <a:gd name="connsiteX14" fmla="*/ 456 w 10027"/>
                  <a:gd name="connsiteY14" fmla="*/ 5670 h 10219"/>
                  <a:gd name="connsiteX15" fmla="*/ 428 w 10027"/>
                  <a:gd name="connsiteY15" fmla="*/ 6454 h 10219"/>
                  <a:gd name="connsiteX16" fmla="*/ 513 w 10027"/>
                  <a:gd name="connsiteY16" fmla="*/ 7727 h 10219"/>
                  <a:gd name="connsiteX17" fmla="*/ 399 w 10027"/>
                  <a:gd name="connsiteY17" fmla="*/ 9169 h 10219"/>
                  <a:gd name="connsiteX18" fmla="*/ 456 w 10027"/>
                  <a:gd name="connsiteY18" fmla="*/ 10092 h 10219"/>
                  <a:gd name="connsiteX19" fmla="*/ 799 w 10027"/>
                  <a:gd name="connsiteY19" fmla="*/ 10219 h 10219"/>
                  <a:gd name="connsiteX20" fmla="*/ 799 w 10027"/>
                  <a:gd name="connsiteY20" fmla="*/ 10208 h 10219"/>
                  <a:gd name="connsiteX21" fmla="*/ 2042 w 10027"/>
                  <a:gd name="connsiteY21" fmla="*/ 10201 h 10219"/>
                  <a:gd name="connsiteX22" fmla="*/ 4408 w 10027"/>
                  <a:gd name="connsiteY22" fmla="*/ 9916 h 10219"/>
                  <a:gd name="connsiteX23" fmla="*/ 4592 w 10027"/>
                  <a:gd name="connsiteY23" fmla="*/ 9922 h 10219"/>
                  <a:gd name="connsiteX24" fmla="*/ 4620 w 10027"/>
                  <a:gd name="connsiteY24" fmla="*/ 9922 h 10219"/>
                  <a:gd name="connsiteX25" fmla="*/ 4562 w 10027"/>
                  <a:gd name="connsiteY25" fmla="*/ 9911 h 10219"/>
                  <a:gd name="connsiteX26" fmla="*/ 4791 w 10027"/>
                  <a:gd name="connsiteY26" fmla="*/ 9657 h 10219"/>
                  <a:gd name="connsiteX27" fmla="*/ 5515 w 10027"/>
                  <a:gd name="connsiteY27" fmla="*/ 9672 h 10219"/>
                  <a:gd name="connsiteX28" fmla="*/ 8213 w 10027"/>
                  <a:gd name="connsiteY28" fmla="*/ 9565 h 10219"/>
                  <a:gd name="connsiteX29" fmla="*/ 8926 w 10027"/>
                  <a:gd name="connsiteY29" fmla="*/ 9360 h 10219"/>
                  <a:gd name="connsiteX30" fmla="*/ 8726 w 10027"/>
                  <a:gd name="connsiteY30" fmla="*/ 9127 h 10219"/>
                  <a:gd name="connsiteX31" fmla="*/ 7814 w 10027"/>
                  <a:gd name="connsiteY31" fmla="*/ 8512 h 10219"/>
                  <a:gd name="connsiteX32" fmla="*/ 7586 w 10027"/>
                  <a:gd name="connsiteY32" fmla="*/ 7928 h 10219"/>
                  <a:gd name="connsiteX33" fmla="*/ 7928 w 10027"/>
                  <a:gd name="connsiteY33" fmla="*/ 7250 h 10219"/>
                  <a:gd name="connsiteX34" fmla="*/ 8840 w 10027"/>
                  <a:gd name="connsiteY34" fmla="*/ 5797 h 10219"/>
                  <a:gd name="connsiteX0" fmla="*/ 8840 w 10027"/>
                  <a:gd name="connsiteY0" fmla="*/ 5797 h 10219"/>
                  <a:gd name="connsiteX1" fmla="*/ 8840 w 10027"/>
                  <a:gd name="connsiteY1" fmla="*/ 5776 h 10219"/>
                  <a:gd name="connsiteX2" fmla="*/ 9660 w 10027"/>
                  <a:gd name="connsiteY2" fmla="*/ 3782 h 10219"/>
                  <a:gd name="connsiteX3" fmla="*/ 9973 w 10027"/>
                  <a:gd name="connsiteY3" fmla="*/ 2437 h 10219"/>
                  <a:gd name="connsiteX4" fmla="*/ 9973 w 10027"/>
                  <a:gd name="connsiteY4" fmla="*/ 2331 h 10219"/>
                  <a:gd name="connsiteX5" fmla="*/ 10020 w 10027"/>
                  <a:gd name="connsiteY5" fmla="*/ 1873 h 10219"/>
                  <a:gd name="connsiteX6" fmla="*/ 9886 w 10027"/>
                  <a:gd name="connsiteY6" fmla="*/ 651 h 10219"/>
                  <a:gd name="connsiteX7" fmla="*/ 9118 w 10027"/>
                  <a:gd name="connsiteY7" fmla="*/ 0 h 10219"/>
                  <a:gd name="connsiteX8" fmla="*/ 7622 w 10027"/>
                  <a:gd name="connsiteY8" fmla="*/ 1824 h 10219"/>
                  <a:gd name="connsiteX9" fmla="*/ 163 w 10027"/>
                  <a:gd name="connsiteY9" fmla="*/ 1984 h 10219"/>
                  <a:gd name="connsiteX10" fmla="*/ 0 w 10027"/>
                  <a:gd name="connsiteY10" fmla="*/ 2319 h 10219"/>
                  <a:gd name="connsiteX11" fmla="*/ 0 w 10027"/>
                  <a:gd name="connsiteY11" fmla="*/ 2319 h 10219"/>
                  <a:gd name="connsiteX12" fmla="*/ 227 w 10027"/>
                  <a:gd name="connsiteY12" fmla="*/ 2828 h 10219"/>
                  <a:gd name="connsiteX13" fmla="*/ 542 w 10027"/>
                  <a:gd name="connsiteY13" fmla="*/ 3718 h 10219"/>
                  <a:gd name="connsiteX14" fmla="*/ 456 w 10027"/>
                  <a:gd name="connsiteY14" fmla="*/ 5670 h 10219"/>
                  <a:gd name="connsiteX15" fmla="*/ 428 w 10027"/>
                  <a:gd name="connsiteY15" fmla="*/ 6454 h 10219"/>
                  <a:gd name="connsiteX16" fmla="*/ 513 w 10027"/>
                  <a:gd name="connsiteY16" fmla="*/ 7727 h 10219"/>
                  <a:gd name="connsiteX17" fmla="*/ 399 w 10027"/>
                  <a:gd name="connsiteY17" fmla="*/ 9169 h 10219"/>
                  <a:gd name="connsiteX18" fmla="*/ 456 w 10027"/>
                  <a:gd name="connsiteY18" fmla="*/ 10092 h 10219"/>
                  <a:gd name="connsiteX19" fmla="*/ 799 w 10027"/>
                  <a:gd name="connsiteY19" fmla="*/ 10219 h 10219"/>
                  <a:gd name="connsiteX20" fmla="*/ 799 w 10027"/>
                  <a:gd name="connsiteY20" fmla="*/ 10208 h 10219"/>
                  <a:gd name="connsiteX21" fmla="*/ 2042 w 10027"/>
                  <a:gd name="connsiteY21" fmla="*/ 10201 h 10219"/>
                  <a:gd name="connsiteX22" fmla="*/ 4408 w 10027"/>
                  <a:gd name="connsiteY22" fmla="*/ 9916 h 10219"/>
                  <a:gd name="connsiteX23" fmla="*/ 4592 w 10027"/>
                  <a:gd name="connsiteY23" fmla="*/ 9922 h 10219"/>
                  <a:gd name="connsiteX24" fmla="*/ 4620 w 10027"/>
                  <a:gd name="connsiteY24" fmla="*/ 9922 h 10219"/>
                  <a:gd name="connsiteX25" fmla="*/ 4562 w 10027"/>
                  <a:gd name="connsiteY25" fmla="*/ 9911 h 10219"/>
                  <a:gd name="connsiteX26" fmla="*/ 4791 w 10027"/>
                  <a:gd name="connsiteY26" fmla="*/ 9657 h 10219"/>
                  <a:gd name="connsiteX27" fmla="*/ 5515 w 10027"/>
                  <a:gd name="connsiteY27" fmla="*/ 9672 h 10219"/>
                  <a:gd name="connsiteX28" fmla="*/ 8213 w 10027"/>
                  <a:gd name="connsiteY28" fmla="*/ 9565 h 10219"/>
                  <a:gd name="connsiteX29" fmla="*/ 8926 w 10027"/>
                  <a:gd name="connsiteY29" fmla="*/ 9360 h 10219"/>
                  <a:gd name="connsiteX30" fmla="*/ 8726 w 10027"/>
                  <a:gd name="connsiteY30" fmla="*/ 9127 h 10219"/>
                  <a:gd name="connsiteX31" fmla="*/ 7814 w 10027"/>
                  <a:gd name="connsiteY31" fmla="*/ 8512 h 10219"/>
                  <a:gd name="connsiteX32" fmla="*/ 7586 w 10027"/>
                  <a:gd name="connsiteY32" fmla="*/ 7928 h 10219"/>
                  <a:gd name="connsiteX33" fmla="*/ 7928 w 10027"/>
                  <a:gd name="connsiteY33" fmla="*/ 7250 h 10219"/>
                  <a:gd name="connsiteX34" fmla="*/ 8840 w 10027"/>
                  <a:gd name="connsiteY34" fmla="*/ 5797 h 10219"/>
                  <a:gd name="connsiteX0" fmla="*/ 8840 w 10082"/>
                  <a:gd name="connsiteY0" fmla="*/ 5797 h 10219"/>
                  <a:gd name="connsiteX1" fmla="*/ 8840 w 10082"/>
                  <a:gd name="connsiteY1" fmla="*/ 5776 h 10219"/>
                  <a:gd name="connsiteX2" fmla="*/ 9660 w 10082"/>
                  <a:gd name="connsiteY2" fmla="*/ 3782 h 10219"/>
                  <a:gd name="connsiteX3" fmla="*/ 9973 w 10082"/>
                  <a:gd name="connsiteY3" fmla="*/ 2437 h 10219"/>
                  <a:gd name="connsiteX4" fmla="*/ 9973 w 10082"/>
                  <a:gd name="connsiteY4" fmla="*/ 2331 h 10219"/>
                  <a:gd name="connsiteX5" fmla="*/ 10020 w 10082"/>
                  <a:gd name="connsiteY5" fmla="*/ 1873 h 10219"/>
                  <a:gd name="connsiteX6" fmla="*/ 10022 w 10082"/>
                  <a:gd name="connsiteY6" fmla="*/ 447 h 10219"/>
                  <a:gd name="connsiteX7" fmla="*/ 9118 w 10082"/>
                  <a:gd name="connsiteY7" fmla="*/ 0 h 10219"/>
                  <a:gd name="connsiteX8" fmla="*/ 7622 w 10082"/>
                  <a:gd name="connsiteY8" fmla="*/ 1824 h 10219"/>
                  <a:gd name="connsiteX9" fmla="*/ 163 w 10082"/>
                  <a:gd name="connsiteY9" fmla="*/ 1984 h 10219"/>
                  <a:gd name="connsiteX10" fmla="*/ 0 w 10082"/>
                  <a:gd name="connsiteY10" fmla="*/ 2319 h 10219"/>
                  <a:gd name="connsiteX11" fmla="*/ 0 w 10082"/>
                  <a:gd name="connsiteY11" fmla="*/ 2319 h 10219"/>
                  <a:gd name="connsiteX12" fmla="*/ 227 w 10082"/>
                  <a:gd name="connsiteY12" fmla="*/ 2828 h 10219"/>
                  <a:gd name="connsiteX13" fmla="*/ 542 w 10082"/>
                  <a:gd name="connsiteY13" fmla="*/ 3718 h 10219"/>
                  <a:gd name="connsiteX14" fmla="*/ 456 w 10082"/>
                  <a:gd name="connsiteY14" fmla="*/ 5670 h 10219"/>
                  <a:gd name="connsiteX15" fmla="*/ 428 w 10082"/>
                  <a:gd name="connsiteY15" fmla="*/ 6454 h 10219"/>
                  <a:gd name="connsiteX16" fmla="*/ 513 w 10082"/>
                  <a:gd name="connsiteY16" fmla="*/ 7727 h 10219"/>
                  <a:gd name="connsiteX17" fmla="*/ 399 w 10082"/>
                  <a:gd name="connsiteY17" fmla="*/ 9169 h 10219"/>
                  <a:gd name="connsiteX18" fmla="*/ 456 w 10082"/>
                  <a:gd name="connsiteY18" fmla="*/ 10092 h 10219"/>
                  <a:gd name="connsiteX19" fmla="*/ 799 w 10082"/>
                  <a:gd name="connsiteY19" fmla="*/ 10219 h 10219"/>
                  <a:gd name="connsiteX20" fmla="*/ 799 w 10082"/>
                  <a:gd name="connsiteY20" fmla="*/ 10208 h 10219"/>
                  <a:gd name="connsiteX21" fmla="*/ 2042 w 10082"/>
                  <a:gd name="connsiteY21" fmla="*/ 10201 h 10219"/>
                  <a:gd name="connsiteX22" fmla="*/ 4408 w 10082"/>
                  <a:gd name="connsiteY22" fmla="*/ 9916 h 10219"/>
                  <a:gd name="connsiteX23" fmla="*/ 4592 w 10082"/>
                  <a:gd name="connsiteY23" fmla="*/ 9922 h 10219"/>
                  <a:gd name="connsiteX24" fmla="*/ 4620 w 10082"/>
                  <a:gd name="connsiteY24" fmla="*/ 9922 h 10219"/>
                  <a:gd name="connsiteX25" fmla="*/ 4562 w 10082"/>
                  <a:gd name="connsiteY25" fmla="*/ 9911 h 10219"/>
                  <a:gd name="connsiteX26" fmla="*/ 4791 w 10082"/>
                  <a:gd name="connsiteY26" fmla="*/ 9657 h 10219"/>
                  <a:gd name="connsiteX27" fmla="*/ 5515 w 10082"/>
                  <a:gd name="connsiteY27" fmla="*/ 9672 h 10219"/>
                  <a:gd name="connsiteX28" fmla="*/ 8213 w 10082"/>
                  <a:gd name="connsiteY28" fmla="*/ 9565 h 10219"/>
                  <a:gd name="connsiteX29" fmla="*/ 8926 w 10082"/>
                  <a:gd name="connsiteY29" fmla="*/ 9360 h 10219"/>
                  <a:gd name="connsiteX30" fmla="*/ 8726 w 10082"/>
                  <a:gd name="connsiteY30" fmla="*/ 9127 h 10219"/>
                  <a:gd name="connsiteX31" fmla="*/ 7814 w 10082"/>
                  <a:gd name="connsiteY31" fmla="*/ 8512 h 10219"/>
                  <a:gd name="connsiteX32" fmla="*/ 7586 w 10082"/>
                  <a:gd name="connsiteY32" fmla="*/ 7928 h 10219"/>
                  <a:gd name="connsiteX33" fmla="*/ 7928 w 10082"/>
                  <a:gd name="connsiteY33" fmla="*/ 7250 h 10219"/>
                  <a:gd name="connsiteX34" fmla="*/ 8840 w 10082"/>
                  <a:gd name="connsiteY34" fmla="*/ 5797 h 1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082" h="10219">
                    <a:moveTo>
                      <a:pt x="8840" y="5797"/>
                    </a:moveTo>
                    <a:cubicBezTo>
                      <a:pt x="8840" y="5790"/>
                      <a:pt x="8704" y="6112"/>
                      <a:pt x="8840" y="5776"/>
                    </a:cubicBezTo>
                    <a:cubicBezTo>
                      <a:pt x="8977" y="5440"/>
                      <a:pt x="9489" y="4397"/>
                      <a:pt x="9660" y="3782"/>
                    </a:cubicBezTo>
                    <a:cubicBezTo>
                      <a:pt x="9830" y="3252"/>
                      <a:pt x="9973" y="2670"/>
                      <a:pt x="9973" y="2437"/>
                    </a:cubicBezTo>
                    <a:cubicBezTo>
                      <a:pt x="10026" y="2195"/>
                      <a:pt x="9965" y="2425"/>
                      <a:pt x="9973" y="2331"/>
                    </a:cubicBezTo>
                    <a:cubicBezTo>
                      <a:pt x="9981" y="2237"/>
                      <a:pt x="10049" y="2149"/>
                      <a:pt x="10020" y="1873"/>
                    </a:cubicBezTo>
                    <a:cubicBezTo>
                      <a:pt x="9992" y="1566"/>
                      <a:pt x="10172" y="759"/>
                      <a:pt x="10022" y="447"/>
                    </a:cubicBezTo>
                    <a:cubicBezTo>
                      <a:pt x="9872" y="135"/>
                      <a:pt x="9927" y="133"/>
                      <a:pt x="9118" y="0"/>
                    </a:cubicBezTo>
                    <a:cubicBezTo>
                      <a:pt x="9174" y="498"/>
                      <a:pt x="8649" y="1824"/>
                      <a:pt x="7622" y="1824"/>
                    </a:cubicBezTo>
                    <a:lnTo>
                      <a:pt x="163" y="1984"/>
                    </a:lnTo>
                    <a:cubicBezTo>
                      <a:pt x="163" y="1984"/>
                      <a:pt x="57" y="2276"/>
                      <a:pt x="0" y="2319"/>
                    </a:cubicBezTo>
                    <a:lnTo>
                      <a:pt x="0" y="2319"/>
                    </a:lnTo>
                    <a:cubicBezTo>
                      <a:pt x="0" y="2393"/>
                      <a:pt x="171" y="2732"/>
                      <a:pt x="227" y="2828"/>
                    </a:cubicBezTo>
                    <a:cubicBezTo>
                      <a:pt x="314" y="2923"/>
                      <a:pt x="542" y="3316"/>
                      <a:pt x="542" y="3718"/>
                    </a:cubicBezTo>
                    <a:cubicBezTo>
                      <a:pt x="542" y="4111"/>
                      <a:pt x="456" y="5341"/>
                      <a:pt x="456" y="5670"/>
                    </a:cubicBezTo>
                    <a:cubicBezTo>
                      <a:pt x="456" y="5988"/>
                      <a:pt x="428" y="6454"/>
                      <a:pt x="428" y="6454"/>
                    </a:cubicBezTo>
                    <a:cubicBezTo>
                      <a:pt x="428" y="6454"/>
                      <a:pt x="542" y="7589"/>
                      <a:pt x="513" y="7727"/>
                    </a:cubicBezTo>
                    <a:cubicBezTo>
                      <a:pt x="456" y="7875"/>
                      <a:pt x="342" y="9031"/>
                      <a:pt x="399" y="9169"/>
                    </a:cubicBezTo>
                    <a:cubicBezTo>
                      <a:pt x="428" y="9318"/>
                      <a:pt x="342" y="10049"/>
                      <a:pt x="456" y="10092"/>
                    </a:cubicBezTo>
                    <a:cubicBezTo>
                      <a:pt x="513" y="10113"/>
                      <a:pt x="599" y="10166"/>
                      <a:pt x="799" y="10219"/>
                    </a:cubicBezTo>
                    <a:lnTo>
                      <a:pt x="799" y="10208"/>
                    </a:lnTo>
                    <a:lnTo>
                      <a:pt x="2042" y="10201"/>
                    </a:lnTo>
                    <a:cubicBezTo>
                      <a:pt x="2469" y="10169"/>
                      <a:pt x="4036" y="9874"/>
                      <a:pt x="4408" y="9916"/>
                    </a:cubicBezTo>
                    <a:cubicBezTo>
                      <a:pt x="4494" y="9927"/>
                      <a:pt x="4506" y="9901"/>
                      <a:pt x="4592" y="9922"/>
                    </a:cubicBezTo>
                    <a:lnTo>
                      <a:pt x="4620" y="9922"/>
                    </a:lnTo>
                    <a:cubicBezTo>
                      <a:pt x="4592" y="9911"/>
                      <a:pt x="4592" y="9911"/>
                      <a:pt x="4562" y="9911"/>
                    </a:cubicBezTo>
                    <a:cubicBezTo>
                      <a:pt x="4306" y="9869"/>
                      <a:pt x="4762" y="9763"/>
                      <a:pt x="4791" y="9657"/>
                    </a:cubicBezTo>
                    <a:cubicBezTo>
                      <a:pt x="4847" y="9540"/>
                      <a:pt x="4945" y="9687"/>
                      <a:pt x="5515" y="9672"/>
                    </a:cubicBezTo>
                    <a:cubicBezTo>
                      <a:pt x="6085" y="9657"/>
                      <a:pt x="7407" y="9723"/>
                      <a:pt x="8213" y="9565"/>
                    </a:cubicBezTo>
                    <a:cubicBezTo>
                      <a:pt x="9019" y="9407"/>
                      <a:pt x="8869" y="9381"/>
                      <a:pt x="8926" y="9360"/>
                    </a:cubicBezTo>
                    <a:cubicBezTo>
                      <a:pt x="8898" y="9275"/>
                      <a:pt x="8784" y="9190"/>
                      <a:pt x="8726" y="9127"/>
                    </a:cubicBezTo>
                    <a:cubicBezTo>
                      <a:pt x="8613" y="9021"/>
                      <a:pt x="8042" y="8639"/>
                      <a:pt x="7814" y="8512"/>
                    </a:cubicBezTo>
                    <a:cubicBezTo>
                      <a:pt x="7586" y="8384"/>
                      <a:pt x="7586" y="8141"/>
                      <a:pt x="7586" y="7928"/>
                    </a:cubicBezTo>
                    <a:cubicBezTo>
                      <a:pt x="7586" y="7716"/>
                      <a:pt x="7642" y="7462"/>
                      <a:pt x="7928" y="7250"/>
                    </a:cubicBezTo>
                    <a:cubicBezTo>
                      <a:pt x="8184" y="7038"/>
                      <a:pt x="8784" y="5967"/>
                      <a:pt x="8840" y="5797"/>
                    </a:cubicBezTo>
                    <a:close/>
                  </a:path>
                </a:pathLst>
              </a:custGeom>
              <a:solidFill>
                <a:srgbClr val="333333"/>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3" name="Freeform 11">
                <a:extLst>
                  <a:ext uri="{FF2B5EF4-FFF2-40B4-BE49-F238E27FC236}">
                    <a16:creationId xmlns:a16="http://schemas.microsoft.com/office/drawing/2014/main" id="{4FF87C64-E610-E3CE-D5FA-E8A1D387A203}"/>
                  </a:ext>
                </a:extLst>
              </p:cNvPr>
              <p:cNvSpPr>
                <a:spLocks/>
              </p:cNvSpPr>
              <p:nvPr/>
            </p:nvSpPr>
            <p:spPr bwMode="gray">
              <a:xfrm>
                <a:off x="5755040" y="968085"/>
                <a:ext cx="606425" cy="792163"/>
              </a:xfrm>
              <a:custGeom>
                <a:avLst/>
                <a:gdLst>
                  <a:gd name="T0" fmla="*/ 226 w 228"/>
                  <a:gd name="T1" fmla="*/ 142 h 298"/>
                  <a:gd name="T2" fmla="*/ 207 w 228"/>
                  <a:gd name="T3" fmla="*/ 60 h 298"/>
                  <a:gd name="T4" fmla="*/ 118 w 228"/>
                  <a:gd name="T5" fmla="*/ 15 h 298"/>
                  <a:gd name="T6" fmla="*/ 21 w 228"/>
                  <a:gd name="T7" fmla="*/ 63 h 298"/>
                  <a:gd name="T8" fmla="*/ 21 w 228"/>
                  <a:gd name="T9" fmla="*/ 144 h 298"/>
                  <a:gd name="T10" fmla="*/ 26 w 228"/>
                  <a:gd name="T11" fmla="*/ 180 h 298"/>
                  <a:gd name="T12" fmla="*/ 15 w 228"/>
                  <a:gd name="T13" fmla="*/ 218 h 298"/>
                  <a:gd name="T14" fmla="*/ 115 w 228"/>
                  <a:gd name="T15" fmla="*/ 298 h 298"/>
                  <a:gd name="T16" fmla="*/ 122 w 228"/>
                  <a:gd name="T17" fmla="*/ 298 h 298"/>
                  <a:gd name="T18" fmla="*/ 128 w 228"/>
                  <a:gd name="T19" fmla="*/ 272 h 298"/>
                  <a:gd name="T20" fmla="*/ 160 w 228"/>
                  <a:gd name="T21" fmla="*/ 272 h 298"/>
                  <a:gd name="T22" fmla="*/ 179 w 228"/>
                  <a:gd name="T23" fmla="*/ 251 h 298"/>
                  <a:gd name="T24" fmla="*/ 184 w 228"/>
                  <a:gd name="T25" fmla="*/ 242 h 298"/>
                  <a:gd name="T26" fmla="*/ 188 w 228"/>
                  <a:gd name="T27" fmla="*/ 232 h 298"/>
                  <a:gd name="T28" fmla="*/ 191 w 228"/>
                  <a:gd name="T29" fmla="*/ 226 h 298"/>
                  <a:gd name="T30" fmla="*/ 198 w 228"/>
                  <a:gd name="T31" fmla="*/ 220 h 298"/>
                  <a:gd name="T32" fmla="*/ 204 w 228"/>
                  <a:gd name="T33" fmla="*/ 207 h 298"/>
                  <a:gd name="T34" fmla="*/ 213 w 228"/>
                  <a:gd name="T35" fmla="*/ 203 h 298"/>
                  <a:gd name="T36" fmla="*/ 224 w 228"/>
                  <a:gd name="T37" fmla="*/ 202 h 298"/>
                  <a:gd name="T38" fmla="*/ 218 w 228"/>
                  <a:gd name="T39" fmla="*/ 162 h 298"/>
                  <a:gd name="T40" fmla="*/ 221 w 228"/>
                  <a:gd name="T41" fmla="*/ 156 h 298"/>
                  <a:gd name="T42" fmla="*/ 226 w 228"/>
                  <a:gd name="T43" fmla="*/ 14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8" h="298">
                    <a:moveTo>
                      <a:pt x="226" y="142"/>
                    </a:moveTo>
                    <a:cubicBezTo>
                      <a:pt x="228" y="78"/>
                      <a:pt x="207" y="60"/>
                      <a:pt x="207" y="60"/>
                    </a:cubicBezTo>
                    <a:cubicBezTo>
                      <a:pt x="190" y="34"/>
                      <a:pt x="118" y="15"/>
                      <a:pt x="118" y="15"/>
                    </a:cubicBezTo>
                    <a:cubicBezTo>
                      <a:pt x="66" y="0"/>
                      <a:pt x="42" y="32"/>
                      <a:pt x="21" y="63"/>
                    </a:cubicBezTo>
                    <a:cubicBezTo>
                      <a:pt x="0" y="94"/>
                      <a:pt x="16" y="131"/>
                      <a:pt x="21" y="144"/>
                    </a:cubicBezTo>
                    <a:cubicBezTo>
                      <a:pt x="26" y="156"/>
                      <a:pt x="26" y="180"/>
                      <a:pt x="26" y="180"/>
                    </a:cubicBezTo>
                    <a:cubicBezTo>
                      <a:pt x="26" y="199"/>
                      <a:pt x="20" y="212"/>
                      <a:pt x="15" y="218"/>
                    </a:cubicBezTo>
                    <a:cubicBezTo>
                      <a:pt x="39" y="232"/>
                      <a:pt x="93" y="266"/>
                      <a:pt x="115" y="298"/>
                    </a:cubicBezTo>
                    <a:cubicBezTo>
                      <a:pt x="117" y="296"/>
                      <a:pt x="120" y="295"/>
                      <a:pt x="122" y="298"/>
                    </a:cubicBezTo>
                    <a:cubicBezTo>
                      <a:pt x="123" y="289"/>
                      <a:pt x="125" y="274"/>
                      <a:pt x="128" y="272"/>
                    </a:cubicBezTo>
                    <a:cubicBezTo>
                      <a:pt x="131" y="270"/>
                      <a:pt x="160" y="272"/>
                      <a:pt x="160" y="272"/>
                    </a:cubicBezTo>
                    <a:cubicBezTo>
                      <a:pt x="181" y="274"/>
                      <a:pt x="179" y="251"/>
                      <a:pt x="179" y="251"/>
                    </a:cubicBezTo>
                    <a:cubicBezTo>
                      <a:pt x="178" y="248"/>
                      <a:pt x="184" y="242"/>
                      <a:pt x="184" y="242"/>
                    </a:cubicBezTo>
                    <a:cubicBezTo>
                      <a:pt x="184" y="242"/>
                      <a:pt x="188" y="239"/>
                      <a:pt x="188" y="232"/>
                    </a:cubicBezTo>
                    <a:cubicBezTo>
                      <a:pt x="188" y="224"/>
                      <a:pt x="189" y="226"/>
                      <a:pt x="191" y="226"/>
                    </a:cubicBezTo>
                    <a:cubicBezTo>
                      <a:pt x="193" y="226"/>
                      <a:pt x="195" y="223"/>
                      <a:pt x="198" y="220"/>
                    </a:cubicBezTo>
                    <a:cubicBezTo>
                      <a:pt x="202" y="216"/>
                      <a:pt x="202" y="208"/>
                      <a:pt x="204" y="207"/>
                    </a:cubicBezTo>
                    <a:cubicBezTo>
                      <a:pt x="206" y="206"/>
                      <a:pt x="208" y="201"/>
                      <a:pt x="213" y="203"/>
                    </a:cubicBezTo>
                    <a:cubicBezTo>
                      <a:pt x="218" y="205"/>
                      <a:pt x="222" y="206"/>
                      <a:pt x="224" y="202"/>
                    </a:cubicBezTo>
                    <a:cubicBezTo>
                      <a:pt x="225" y="198"/>
                      <a:pt x="218" y="164"/>
                      <a:pt x="218" y="162"/>
                    </a:cubicBezTo>
                    <a:cubicBezTo>
                      <a:pt x="218" y="160"/>
                      <a:pt x="221" y="156"/>
                      <a:pt x="221" y="156"/>
                    </a:cubicBezTo>
                    <a:cubicBezTo>
                      <a:pt x="225" y="151"/>
                      <a:pt x="226" y="142"/>
                      <a:pt x="226" y="142"/>
                    </a:cubicBezTo>
                    <a:close/>
                  </a:path>
                </a:pathLst>
              </a:custGeom>
              <a:solidFill>
                <a:srgbClr val="CC8458"/>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4" name="Freeform 12">
                <a:extLst>
                  <a:ext uri="{FF2B5EF4-FFF2-40B4-BE49-F238E27FC236}">
                    <a16:creationId xmlns:a16="http://schemas.microsoft.com/office/drawing/2014/main" id="{74E01718-FF58-BB21-3394-BFB06D87CC4D}"/>
                  </a:ext>
                </a:extLst>
              </p:cNvPr>
              <p:cNvSpPr>
                <a:spLocks/>
              </p:cNvSpPr>
              <p:nvPr/>
            </p:nvSpPr>
            <p:spPr bwMode="gray">
              <a:xfrm>
                <a:off x="6056665" y="1752310"/>
                <a:ext cx="254000" cy="636588"/>
              </a:xfrm>
              <a:custGeom>
                <a:avLst/>
                <a:gdLst>
                  <a:gd name="T0" fmla="*/ 89 w 96"/>
                  <a:gd name="T1" fmla="*/ 182 h 239"/>
                  <a:gd name="T2" fmla="*/ 48 w 96"/>
                  <a:gd name="T3" fmla="*/ 85 h 239"/>
                  <a:gd name="T4" fmla="*/ 27 w 96"/>
                  <a:gd name="T5" fmla="*/ 25 h 239"/>
                  <a:gd name="T6" fmla="*/ 28 w 96"/>
                  <a:gd name="T7" fmla="*/ 25 h 239"/>
                  <a:gd name="T8" fmla="*/ 11 w 96"/>
                  <a:gd name="T9" fmla="*/ 5 h 239"/>
                  <a:gd name="T10" fmla="*/ 9 w 96"/>
                  <a:gd name="T11" fmla="*/ 3 h 239"/>
                  <a:gd name="T12" fmla="*/ 2 w 96"/>
                  <a:gd name="T13" fmla="*/ 3 h 239"/>
                  <a:gd name="T14" fmla="*/ 5 w 96"/>
                  <a:gd name="T15" fmla="*/ 7 h 239"/>
                  <a:gd name="T16" fmla="*/ 5 w 96"/>
                  <a:gd name="T17" fmla="*/ 15 h 239"/>
                  <a:gd name="T18" fmla="*/ 0 w 96"/>
                  <a:gd name="T19" fmla="*/ 48 h 239"/>
                  <a:gd name="T20" fmla="*/ 71 w 96"/>
                  <a:gd name="T21" fmla="*/ 167 h 239"/>
                  <a:gd name="T22" fmla="*/ 96 w 96"/>
                  <a:gd name="T23" fmla="*/ 239 h 239"/>
                  <a:gd name="T24" fmla="*/ 89 w 96"/>
                  <a:gd name="T25" fmla="*/ 1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239">
                    <a:moveTo>
                      <a:pt x="89" y="182"/>
                    </a:moveTo>
                    <a:cubicBezTo>
                      <a:pt x="83" y="159"/>
                      <a:pt x="49" y="90"/>
                      <a:pt x="48" y="85"/>
                    </a:cubicBezTo>
                    <a:cubicBezTo>
                      <a:pt x="47" y="79"/>
                      <a:pt x="32" y="31"/>
                      <a:pt x="27" y="25"/>
                    </a:cubicBezTo>
                    <a:cubicBezTo>
                      <a:pt x="25" y="23"/>
                      <a:pt x="26" y="24"/>
                      <a:pt x="28" y="25"/>
                    </a:cubicBezTo>
                    <a:cubicBezTo>
                      <a:pt x="18" y="12"/>
                      <a:pt x="11" y="5"/>
                      <a:pt x="11" y="5"/>
                    </a:cubicBezTo>
                    <a:cubicBezTo>
                      <a:pt x="10" y="4"/>
                      <a:pt x="10" y="4"/>
                      <a:pt x="9" y="3"/>
                    </a:cubicBezTo>
                    <a:cubicBezTo>
                      <a:pt x="7" y="0"/>
                      <a:pt x="4" y="1"/>
                      <a:pt x="2" y="3"/>
                    </a:cubicBezTo>
                    <a:cubicBezTo>
                      <a:pt x="3" y="4"/>
                      <a:pt x="4" y="6"/>
                      <a:pt x="5" y="7"/>
                    </a:cubicBezTo>
                    <a:cubicBezTo>
                      <a:pt x="5" y="7"/>
                      <a:pt x="5" y="10"/>
                      <a:pt x="5" y="15"/>
                    </a:cubicBezTo>
                    <a:cubicBezTo>
                      <a:pt x="5" y="24"/>
                      <a:pt x="4" y="40"/>
                      <a:pt x="0" y="48"/>
                    </a:cubicBezTo>
                    <a:cubicBezTo>
                      <a:pt x="21" y="78"/>
                      <a:pt x="47" y="119"/>
                      <a:pt x="71" y="167"/>
                    </a:cubicBezTo>
                    <a:cubicBezTo>
                      <a:pt x="71" y="167"/>
                      <a:pt x="95" y="233"/>
                      <a:pt x="96" y="239"/>
                    </a:cubicBezTo>
                    <a:cubicBezTo>
                      <a:pt x="96" y="239"/>
                      <a:pt x="96" y="205"/>
                      <a:pt x="89" y="182"/>
                    </a:cubicBezTo>
                    <a:close/>
                  </a:path>
                </a:pathLst>
              </a:custGeom>
              <a:solidFill>
                <a:srgbClr val="DAE3E8"/>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5" name="Freeform 13">
                <a:extLst>
                  <a:ext uri="{FF2B5EF4-FFF2-40B4-BE49-F238E27FC236}">
                    <a16:creationId xmlns:a16="http://schemas.microsoft.com/office/drawing/2014/main" id="{0B1BA3BA-65E9-FF53-99B8-814E2142B0ED}"/>
                  </a:ext>
                </a:extLst>
              </p:cNvPr>
              <p:cNvSpPr>
                <a:spLocks/>
              </p:cNvSpPr>
              <p:nvPr/>
            </p:nvSpPr>
            <p:spPr bwMode="gray">
              <a:xfrm>
                <a:off x="5726465" y="1531647"/>
                <a:ext cx="342900" cy="349250"/>
              </a:xfrm>
              <a:custGeom>
                <a:avLst/>
                <a:gdLst>
                  <a:gd name="T0" fmla="*/ 126 w 129"/>
                  <a:gd name="T1" fmla="*/ 86 h 131"/>
                  <a:gd name="T2" fmla="*/ 26 w 129"/>
                  <a:gd name="T3" fmla="*/ 6 h 131"/>
                  <a:gd name="T4" fmla="*/ 15 w 129"/>
                  <a:gd name="T5" fmla="*/ 0 h 131"/>
                  <a:gd name="T6" fmla="*/ 0 w 129"/>
                  <a:gd name="T7" fmla="*/ 10 h 131"/>
                  <a:gd name="T8" fmla="*/ 85 w 129"/>
                  <a:gd name="T9" fmla="*/ 78 h 131"/>
                  <a:gd name="T10" fmla="*/ 119 w 129"/>
                  <a:gd name="T11" fmla="*/ 123 h 131"/>
                  <a:gd name="T12" fmla="*/ 124 w 129"/>
                  <a:gd name="T13" fmla="*/ 131 h 131"/>
                  <a:gd name="T14" fmla="*/ 129 w 129"/>
                  <a:gd name="T15" fmla="*/ 98 h 131"/>
                  <a:gd name="T16" fmla="*/ 129 w 129"/>
                  <a:gd name="T17" fmla="*/ 90 h 131"/>
                  <a:gd name="T18" fmla="*/ 126 w 129"/>
                  <a:gd name="T19" fmla="*/ 86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 h="131">
                    <a:moveTo>
                      <a:pt x="126" y="86"/>
                    </a:moveTo>
                    <a:cubicBezTo>
                      <a:pt x="104" y="54"/>
                      <a:pt x="50" y="20"/>
                      <a:pt x="26" y="6"/>
                    </a:cubicBezTo>
                    <a:cubicBezTo>
                      <a:pt x="19" y="2"/>
                      <a:pt x="15" y="0"/>
                      <a:pt x="15" y="0"/>
                    </a:cubicBezTo>
                    <a:cubicBezTo>
                      <a:pt x="11" y="0"/>
                      <a:pt x="5" y="5"/>
                      <a:pt x="0" y="10"/>
                    </a:cubicBezTo>
                    <a:cubicBezTo>
                      <a:pt x="13" y="16"/>
                      <a:pt x="67" y="60"/>
                      <a:pt x="85" y="78"/>
                    </a:cubicBezTo>
                    <a:cubicBezTo>
                      <a:pt x="85" y="78"/>
                      <a:pt x="99" y="95"/>
                      <a:pt x="119" y="123"/>
                    </a:cubicBezTo>
                    <a:cubicBezTo>
                      <a:pt x="121" y="126"/>
                      <a:pt x="123" y="128"/>
                      <a:pt x="124" y="131"/>
                    </a:cubicBezTo>
                    <a:cubicBezTo>
                      <a:pt x="128" y="123"/>
                      <a:pt x="129" y="107"/>
                      <a:pt x="129" y="98"/>
                    </a:cubicBezTo>
                    <a:cubicBezTo>
                      <a:pt x="129" y="93"/>
                      <a:pt x="129" y="90"/>
                      <a:pt x="129" y="90"/>
                    </a:cubicBezTo>
                    <a:cubicBezTo>
                      <a:pt x="128" y="89"/>
                      <a:pt x="127" y="87"/>
                      <a:pt x="126" y="86"/>
                    </a:cubicBezTo>
                    <a:close/>
                  </a:path>
                </a:pathLst>
              </a:custGeom>
              <a:solidFill>
                <a:srgbClr val="E4EFF7"/>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6" name="Freeform 14">
                <a:extLst>
                  <a:ext uri="{FF2B5EF4-FFF2-40B4-BE49-F238E27FC236}">
                    <a16:creationId xmlns:a16="http://schemas.microsoft.com/office/drawing/2014/main" id="{18676788-BE1C-FCC1-14B6-0D58EB5EC1C6}"/>
                  </a:ext>
                </a:extLst>
              </p:cNvPr>
              <p:cNvSpPr>
                <a:spLocks/>
              </p:cNvSpPr>
              <p:nvPr/>
            </p:nvSpPr>
            <p:spPr bwMode="gray">
              <a:xfrm>
                <a:off x="5382520" y="1555461"/>
                <a:ext cx="1263286" cy="2180627"/>
              </a:xfrm>
              <a:custGeom>
                <a:avLst/>
                <a:gdLst>
                  <a:gd name="T0" fmla="*/ 471 w 480"/>
                  <a:gd name="T1" fmla="*/ 364 h 825"/>
                  <a:gd name="T2" fmla="*/ 469 w 480"/>
                  <a:gd name="T3" fmla="*/ 361 h 825"/>
                  <a:gd name="T4" fmla="*/ 377 w 480"/>
                  <a:gd name="T5" fmla="*/ 343 h 825"/>
                  <a:gd name="T6" fmla="*/ 369 w 480"/>
                  <a:gd name="T7" fmla="*/ 276 h 825"/>
                  <a:gd name="T8" fmla="*/ 317 w 480"/>
                  <a:gd name="T9" fmla="*/ 141 h 825"/>
                  <a:gd name="T10" fmla="*/ 284 w 480"/>
                  <a:gd name="T11" fmla="*/ 99 h 825"/>
                  <a:gd name="T12" fmla="*/ 304 w 480"/>
                  <a:gd name="T13" fmla="*/ 159 h 825"/>
                  <a:gd name="T14" fmla="*/ 345 w 480"/>
                  <a:gd name="T15" fmla="*/ 256 h 825"/>
                  <a:gd name="T16" fmla="*/ 352 w 480"/>
                  <a:gd name="T17" fmla="*/ 313 h 825"/>
                  <a:gd name="T18" fmla="*/ 327 w 480"/>
                  <a:gd name="T19" fmla="*/ 241 h 825"/>
                  <a:gd name="T20" fmla="*/ 256 w 480"/>
                  <a:gd name="T21" fmla="*/ 122 h 825"/>
                  <a:gd name="T22" fmla="*/ 251 w 480"/>
                  <a:gd name="T23" fmla="*/ 114 h 825"/>
                  <a:gd name="T24" fmla="*/ 217 w 480"/>
                  <a:gd name="T25" fmla="*/ 69 h 825"/>
                  <a:gd name="T26" fmla="*/ 132 w 480"/>
                  <a:gd name="T27" fmla="*/ 1 h 825"/>
                  <a:gd name="T28" fmla="*/ 129 w 480"/>
                  <a:gd name="T29" fmla="*/ 0 h 825"/>
                  <a:gd name="T30" fmla="*/ 103 w 480"/>
                  <a:gd name="T31" fmla="*/ 39 h 825"/>
                  <a:gd name="T32" fmla="*/ 32 w 480"/>
                  <a:gd name="T33" fmla="*/ 93 h 825"/>
                  <a:gd name="T34" fmla="*/ 3 w 480"/>
                  <a:gd name="T35" fmla="*/ 212 h 825"/>
                  <a:gd name="T36" fmla="*/ 17 w 480"/>
                  <a:gd name="T37" fmla="*/ 276 h 825"/>
                  <a:gd name="T38" fmla="*/ 27 w 480"/>
                  <a:gd name="T39" fmla="*/ 360 h 825"/>
                  <a:gd name="T40" fmla="*/ 43 w 480"/>
                  <a:gd name="T41" fmla="*/ 429 h 825"/>
                  <a:gd name="T42" fmla="*/ 39 w 480"/>
                  <a:gd name="T43" fmla="*/ 499 h 825"/>
                  <a:gd name="T44" fmla="*/ 36 w 480"/>
                  <a:gd name="T45" fmla="*/ 565 h 825"/>
                  <a:gd name="T46" fmla="*/ 21 w 480"/>
                  <a:gd name="T47" fmla="*/ 676 h 825"/>
                  <a:gd name="T48" fmla="*/ 28 w 480"/>
                  <a:gd name="T49" fmla="*/ 812 h 825"/>
                  <a:gd name="T50" fmla="*/ 37 w 480"/>
                  <a:gd name="T51" fmla="*/ 815 h 825"/>
                  <a:gd name="T52" fmla="*/ 37 w 480"/>
                  <a:gd name="T53" fmla="*/ 815 h 825"/>
                  <a:gd name="T54" fmla="*/ 84 w 480"/>
                  <a:gd name="T55" fmla="*/ 816 h 825"/>
                  <a:gd name="T56" fmla="*/ 336 w 480"/>
                  <a:gd name="T57" fmla="*/ 820 h 825"/>
                  <a:gd name="T58" fmla="*/ 371 w 480"/>
                  <a:gd name="T59" fmla="*/ 617 h 825"/>
                  <a:gd name="T60" fmla="*/ 379 w 480"/>
                  <a:gd name="T61" fmla="*/ 661 h 825"/>
                  <a:gd name="T62" fmla="*/ 393 w 480"/>
                  <a:gd name="T63" fmla="*/ 773 h 825"/>
                  <a:gd name="T64" fmla="*/ 396 w 480"/>
                  <a:gd name="T65" fmla="*/ 815 h 825"/>
                  <a:gd name="T66" fmla="*/ 396 w 480"/>
                  <a:gd name="T67" fmla="*/ 816 h 825"/>
                  <a:gd name="T68" fmla="*/ 396 w 480"/>
                  <a:gd name="T69" fmla="*/ 825 h 825"/>
                  <a:gd name="T70" fmla="*/ 397 w 480"/>
                  <a:gd name="T71" fmla="*/ 685 h 825"/>
                  <a:gd name="T72" fmla="*/ 388 w 480"/>
                  <a:gd name="T73" fmla="*/ 537 h 825"/>
                  <a:gd name="T74" fmla="*/ 383 w 480"/>
                  <a:gd name="T75" fmla="*/ 475 h 825"/>
                  <a:gd name="T76" fmla="*/ 465 w 480"/>
                  <a:gd name="T77" fmla="*/ 475 h 825"/>
                  <a:gd name="T78" fmla="*/ 468 w 480"/>
                  <a:gd name="T79" fmla="*/ 443 h 825"/>
                  <a:gd name="T80" fmla="*/ 473 w 480"/>
                  <a:gd name="T81" fmla="*/ 423 h 825"/>
                  <a:gd name="T82" fmla="*/ 471 w 480"/>
                  <a:gd name="T83" fmla="*/ 364 h 825"/>
                  <a:gd name="connsiteX0" fmla="*/ 9759 w 9868"/>
                  <a:gd name="connsiteY0" fmla="*/ 4412 h 10054"/>
                  <a:gd name="connsiteX1" fmla="*/ 9717 w 9868"/>
                  <a:gd name="connsiteY1" fmla="*/ 4376 h 10054"/>
                  <a:gd name="connsiteX2" fmla="*/ 7800 w 9868"/>
                  <a:gd name="connsiteY2" fmla="*/ 4158 h 10054"/>
                  <a:gd name="connsiteX3" fmla="*/ 7634 w 9868"/>
                  <a:gd name="connsiteY3" fmla="*/ 3345 h 10054"/>
                  <a:gd name="connsiteX4" fmla="*/ 6550 w 9868"/>
                  <a:gd name="connsiteY4" fmla="*/ 1709 h 10054"/>
                  <a:gd name="connsiteX5" fmla="*/ 5863 w 9868"/>
                  <a:gd name="connsiteY5" fmla="*/ 1200 h 10054"/>
                  <a:gd name="connsiteX6" fmla="*/ 6279 w 9868"/>
                  <a:gd name="connsiteY6" fmla="*/ 1927 h 10054"/>
                  <a:gd name="connsiteX7" fmla="*/ 7134 w 9868"/>
                  <a:gd name="connsiteY7" fmla="*/ 3103 h 10054"/>
                  <a:gd name="connsiteX8" fmla="*/ 7279 w 9868"/>
                  <a:gd name="connsiteY8" fmla="*/ 3794 h 10054"/>
                  <a:gd name="connsiteX9" fmla="*/ 6759 w 9868"/>
                  <a:gd name="connsiteY9" fmla="*/ 2921 h 10054"/>
                  <a:gd name="connsiteX10" fmla="*/ 5279 w 9868"/>
                  <a:gd name="connsiteY10" fmla="*/ 1479 h 10054"/>
                  <a:gd name="connsiteX11" fmla="*/ 5175 w 9868"/>
                  <a:gd name="connsiteY11" fmla="*/ 1382 h 10054"/>
                  <a:gd name="connsiteX12" fmla="*/ 4467 w 9868"/>
                  <a:gd name="connsiteY12" fmla="*/ 836 h 10054"/>
                  <a:gd name="connsiteX13" fmla="*/ 2696 w 9868"/>
                  <a:gd name="connsiteY13" fmla="*/ 12 h 10054"/>
                  <a:gd name="connsiteX14" fmla="*/ 2634 w 9868"/>
                  <a:gd name="connsiteY14" fmla="*/ 0 h 10054"/>
                  <a:gd name="connsiteX15" fmla="*/ 2092 w 9868"/>
                  <a:gd name="connsiteY15" fmla="*/ 473 h 10054"/>
                  <a:gd name="connsiteX16" fmla="*/ 613 w 9868"/>
                  <a:gd name="connsiteY16" fmla="*/ 1127 h 10054"/>
                  <a:gd name="connsiteX17" fmla="*/ 9 w 9868"/>
                  <a:gd name="connsiteY17" fmla="*/ 2570 h 10054"/>
                  <a:gd name="connsiteX18" fmla="*/ 300 w 9868"/>
                  <a:gd name="connsiteY18" fmla="*/ 3345 h 10054"/>
                  <a:gd name="connsiteX19" fmla="*/ 509 w 9868"/>
                  <a:gd name="connsiteY19" fmla="*/ 4364 h 10054"/>
                  <a:gd name="connsiteX20" fmla="*/ 842 w 9868"/>
                  <a:gd name="connsiteY20" fmla="*/ 5200 h 10054"/>
                  <a:gd name="connsiteX21" fmla="*/ 759 w 9868"/>
                  <a:gd name="connsiteY21" fmla="*/ 6048 h 10054"/>
                  <a:gd name="connsiteX22" fmla="*/ 696 w 9868"/>
                  <a:gd name="connsiteY22" fmla="*/ 6848 h 10054"/>
                  <a:gd name="connsiteX23" fmla="*/ 384 w 9868"/>
                  <a:gd name="connsiteY23" fmla="*/ 8194 h 10054"/>
                  <a:gd name="connsiteX24" fmla="*/ 529 w 9868"/>
                  <a:gd name="connsiteY24" fmla="*/ 9842 h 10054"/>
                  <a:gd name="connsiteX25" fmla="*/ 717 w 9868"/>
                  <a:gd name="connsiteY25" fmla="*/ 9879 h 10054"/>
                  <a:gd name="connsiteX26" fmla="*/ 717 w 9868"/>
                  <a:gd name="connsiteY26" fmla="*/ 9879 h 10054"/>
                  <a:gd name="connsiteX27" fmla="*/ 1696 w 9868"/>
                  <a:gd name="connsiteY27" fmla="*/ 9891 h 10054"/>
                  <a:gd name="connsiteX28" fmla="*/ 6946 w 9868"/>
                  <a:gd name="connsiteY28" fmla="*/ 9939 h 10054"/>
                  <a:gd name="connsiteX29" fmla="*/ 7675 w 9868"/>
                  <a:gd name="connsiteY29" fmla="*/ 7479 h 10054"/>
                  <a:gd name="connsiteX30" fmla="*/ 7842 w 9868"/>
                  <a:gd name="connsiteY30" fmla="*/ 8012 h 10054"/>
                  <a:gd name="connsiteX31" fmla="*/ 8134 w 9868"/>
                  <a:gd name="connsiteY31" fmla="*/ 9370 h 10054"/>
                  <a:gd name="connsiteX32" fmla="*/ 8196 w 9868"/>
                  <a:gd name="connsiteY32" fmla="*/ 9879 h 10054"/>
                  <a:gd name="connsiteX33" fmla="*/ 8196 w 9868"/>
                  <a:gd name="connsiteY33" fmla="*/ 9891 h 10054"/>
                  <a:gd name="connsiteX34" fmla="*/ 7930 w 9868"/>
                  <a:gd name="connsiteY34" fmla="*/ 10054 h 10054"/>
                  <a:gd name="connsiteX35" fmla="*/ 8217 w 9868"/>
                  <a:gd name="connsiteY35" fmla="*/ 8303 h 10054"/>
                  <a:gd name="connsiteX36" fmla="*/ 8029 w 9868"/>
                  <a:gd name="connsiteY36" fmla="*/ 6509 h 10054"/>
                  <a:gd name="connsiteX37" fmla="*/ 7925 w 9868"/>
                  <a:gd name="connsiteY37" fmla="*/ 5758 h 10054"/>
                  <a:gd name="connsiteX38" fmla="*/ 9634 w 9868"/>
                  <a:gd name="connsiteY38" fmla="*/ 5758 h 10054"/>
                  <a:gd name="connsiteX39" fmla="*/ 9696 w 9868"/>
                  <a:gd name="connsiteY39" fmla="*/ 5370 h 10054"/>
                  <a:gd name="connsiteX40" fmla="*/ 9800 w 9868"/>
                  <a:gd name="connsiteY40" fmla="*/ 5127 h 10054"/>
                  <a:gd name="connsiteX41" fmla="*/ 9759 w 9868"/>
                  <a:gd name="connsiteY41" fmla="*/ 4412 h 10054"/>
                  <a:gd name="connsiteX0" fmla="*/ 9890 w 9999"/>
                  <a:gd name="connsiteY0" fmla="*/ 4388 h 10000"/>
                  <a:gd name="connsiteX1" fmla="*/ 9847 w 9999"/>
                  <a:gd name="connsiteY1" fmla="*/ 4352 h 10000"/>
                  <a:gd name="connsiteX2" fmla="*/ 7904 w 9999"/>
                  <a:gd name="connsiteY2" fmla="*/ 4136 h 10000"/>
                  <a:gd name="connsiteX3" fmla="*/ 7736 w 9999"/>
                  <a:gd name="connsiteY3" fmla="*/ 3327 h 10000"/>
                  <a:gd name="connsiteX4" fmla="*/ 6638 w 9999"/>
                  <a:gd name="connsiteY4" fmla="*/ 1700 h 10000"/>
                  <a:gd name="connsiteX5" fmla="*/ 5941 w 9999"/>
                  <a:gd name="connsiteY5" fmla="*/ 1194 h 10000"/>
                  <a:gd name="connsiteX6" fmla="*/ 6363 w 9999"/>
                  <a:gd name="connsiteY6" fmla="*/ 1917 h 10000"/>
                  <a:gd name="connsiteX7" fmla="*/ 7229 w 9999"/>
                  <a:gd name="connsiteY7" fmla="*/ 3086 h 10000"/>
                  <a:gd name="connsiteX8" fmla="*/ 7376 w 9999"/>
                  <a:gd name="connsiteY8" fmla="*/ 3774 h 10000"/>
                  <a:gd name="connsiteX9" fmla="*/ 6849 w 9999"/>
                  <a:gd name="connsiteY9" fmla="*/ 2905 h 10000"/>
                  <a:gd name="connsiteX10" fmla="*/ 5350 w 9999"/>
                  <a:gd name="connsiteY10" fmla="*/ 1471 h 10000"/>
                  <a:gd name="connsiteX11" fmla="*/ 5244 w 9999"/>
                  <a:gd name="connsiteY11" fmla="*/ 1375 h 10000"/>
                  <a:gd name="connsiteX12" fmla="*/ 4527 w 9999"/>
                  <a:gd name="connsiteY12" fmla="*/ 832 h 10000"/>
                  <a:gd name="connsiteX13" fmla="*/ 2732 w 9999"/>
                  <a:gd name="connsiteY13" fmla="*/ 12 h 10000"/>
                  <a:gd name="connsiteX14" fmla="*/ 2669 w 9999"/>
                  <a:gd name="connsiteY14" fmla="*/ 0 h 10000"/>
                  <a:gd name="connsiteX15" fmla="*/ 2120 w 9999"/>
                  <a:gd name="connsiteY15" fmla="*/ 470 h 10000"/>
                  <a:gd name="connsiteX16" fmla="*/ 621 w 9999"/>
                  <a:gd name="connsiteY16" fmla="*/ 1121 h 10000"/>
                  <a:gd name="connsiteX17" fmla="*/ 9 w 9999"/>
                  <a:gd name="connsiteY17" fmla="*/ 2556 h 10000"/>
                  <a:gd name="connsiteX18" fmla="*/ 304 w 9999"/>
                  <a:gd name="connsiteY18" fmla="*/ 3327 h 10000"/>
                  <a:gd name="connsiteX19" fmla="*/ 516 w 9999"/>
                  <a:gd name="connsiteY19" fmla="*/ 4341 h 10000"/>
                  <a:gd name="connsiteX20" fmla="*/ 853 w 9999"/>
                  <a:gd name="connsiteY20" fmla="*/ 5172 h 10000"/>
                  <a:gd name="connsiteX21" fmla="*/ 769 w 9999"/>
                  <a:gd name="connsiteY21" fmla="*/ 6016 h 10000"/>
                  <a:gd name="connsiteX22" fmla="*/ 705 w 9999"/>
                  <a:gd name="connsiteY22" fmla="*/ 6811 h 10000"/>
                  <a:gd name="connsiteX23" fmla="*/ 389 w 9999"/>
                  <a:gd name="connsiteY23" fmla="*/ 8150 h 10000"/>
                  <a:gd name="connsiteX24" fmla="*/ 536 w 9999"/>
                  <a:gd name="connsiteY24" fmla="*/ 9789 h 10000"/>
                  <a:gd name="connsiteX25" fmla="*/ 727 w 9999"/>
                  <a:gd name="connsiteY25" fmla="*/ 9826 h 10000"/>
                  <a:gd name="connsiteX26" fmla="*/ 727 w 9999"/>
                  <a:gd name="connsiteY26" fmla="*/ 9826 h 10000"/>
                  <a:gd name="connsiteX27" fmla="*/ 1719 w 9999"/>
                  <a:gd name="connsiteY27" fmla="*/ 9838 h 10000"/>
                  <a:gd name="connsiteX28" fmla="*/ 7039 w 9999"/>
                  <a:gd name="connsiteY28" fmla="*/ 9886 h 10000"/>
                  <a:gd name="connsiteX29" fmla="*/ 7778 w 9999"/>
                  <a:gd name="connsiteY29" fmla="*/ 7439 h 10000"/>
                  <a:gd name="connsiteX30" fmla="*/ 7947 w 9999"/>
                  <a:gd name="connsiteY30" fmla="*/ 7969 h 10000"/>
                  <a:gd name="connsiteX31" fmla="*/ 8022 w 9999"/>
                  <a:gd name="connsiteY31" fmla="*/ 9400 h 10000"/>
                  <a:gd name="connsiteX32" fmla="*/ 8306 w 9999"/>
                  <a:gd name="connsiteY32" fmla="*/ 9826 h 10000"/>
                  <a:gd name="connsiteX33" fmla="*/ 8306 w 9999"/>
                  <a:gd name="connsiteY33" fmla="*/ 9838 h 10000"/>
                  <a:gd name="connsiteX34" fmla="*/ 8036 w 9999"/>
                  <a:gd name="connsiteY34" fmla="*/ 10000 h 10000"/>
                  <a:gd name="connsiteX35" fmla="*/ 8327 w 9999"/>
                  <a:gd name="connsiteY35" fmla="*/ 8258 h 10000"/>
                  <a:gd name="connsiteX36" fmla="*/ 8136 w 9999"/>
                  <a:gd name="connsiteY36" fmla="*/ 6474 h 10000"/>
                  <a:gd name="connsiteX37" fmla="*/ 8031 w 9999"/>
                  <a:gd name="connsiteY37" fmla="*/ 5727 h 10000"/>
                  <a:gd name="connsiteX38" fmla="*/ 9763 w 9999"/>
                  <a:gd name="connsiteY38" fmla="*/ 5727 h 10000"/>
                  <a:gd name="connsiteX39" fmla="*/ 9826 w 9999"/>
                  <a:gd name="connsiteY39" fmla="*/ 5341 h 10000"/>
                  <a:gd name="connsiteX40" fmla="*/ 9931 w 9999"/>
                  <a:gd name="connsiteY40" fmla="*/ 5099 h 10000"/>
                  <a:gd name="connsiteX41" fmla="*/ 9890 w 9999"/>
                  <a:gd name="connsiteY41" fmla="*/ 4388 h 10000"/>
                  <a:gd name="connsiteX0" fmla="*/ 9891 w 10000"/>
                  <a:gd name="connsiteY0" fmla="*/ 4388 h 10000"/>
                  <a:gd name="connsiteX1" fmla="*/ 9848 w 10000"/>
                  <a:gd name="connsiteY1" fmla="*/ 4352 h 10000"/>
                  <a:gd name="connsiteX2" fmla="*/ 7905 w 10000"/>
                  <a:gd name="connsiteY2" fmla="*/ 4136 h 10000"/>
                  <a:gd name="connsiteX3" fmla="*/ 7737 w 10000"/>
                  <a:gd name="connsiteY3" fmla="*/ 3327 h 10000"/>
                  <a:gd name="connsiteX4" fmla="*/ 6639 w 10000"/>
                  <a:gd name="connsiteY4" fmla="*/ 1700 h 10000"/>
                  <a:gd name="connsiteX5" fmla="*/ 5942 w 10000"/>
                  <a:gd name="connsiteY5" fmla="*/ 1194 h 10000"/>
                  <a:gd name="connsiteX6" fmla="*/ 6364 w 10000"/>
                  <a:gd name="connsiteY6" fmla="*/ 1917 h 10000"/>
                  <a:gd name="connsiteX7" fmla="*/ 7230 w 10000"/>
                  <a:gd name="connsiteY7" fmla="*/ 3086 h 10000"/>
                  <a:gd name="connsiteX8" fmla="*/ 7377 w 10000"/>
                  <a:gd name="connsiteY8" fmla="*/ 3774 h 10000"/>
                  <a:gd name="connsiteX9" fmla="*/ 6850 w 10000"/>
                  <a:gd name="connsiteY9" fmla="*/ 2905 h 10000"/>
                  <a:gd name="connsiteX10" fmla="*/ 5351 w 10000"/>
                  <a:gd name="connsiteY10" fmla="*/ 1471 h 10000"/>
                  <a:gd name="connsiteX11" fmla="*/ 5245 w 10000"/>
                  <a:gd name="connsiteY11" fmla="*/ 1375 h 10000"/>
                  <a:gd name="connsiteX12" fmla="*/ 4527 w 10000"/>
                  <a:gd name="connsiteY12" fmla="*/ 832 h 10000"/>
                  <a:gd name="connsiteX13" fmla="*/ 2732 w 10000"/>
                  <a:gd name="connsiteY13" fmla="*/ 12 h 10000"/>
                  <a:gd name="connsiteX14" fmla="*/ 2669 w 10000"/>
                  <a:gd name="connsiteY14" fmla="*/ 0 h 10000"/>
                  <a:gd name="connsiteX15" fmla="*/ 2120 w 10000"/>
                  <a:gd name="connsiteY15" fmla="*/ 470 h 10000"/>
                  <a:gd name="connsiteX16" fmla="*/ 621 w 10000"/>
                  <a:gd name="connsiteY16" fmla="*/ 1121 h 10000"/>
                  <a:gd name="connsiteX17" fmla="*/ 9 w 10000"/>
                  <a:gd name="connsiteY17" fmla="*/ 2556 h 10000"/>
                  <a:gd name="connsiteX18" fmla="*/ 304 w 10000"/>
                  <a:gd name="connsiteY18" fmla="*/ 3327 h 10000"/>
                  <a:gd name="connsiteX19" fmla="*/ 516 w 10000"/>
                  <a:gd name="connsiteY19" fmla="*/ 4341 h 10000"/>
                  <a:gd name="connsiteX20" fmla="*/ 853 w 10000"/>
                  <a:gd name="connsiteY20" fmla="*/ 5172 h 10000"/>
                  <a:gd name="connsiteX21" fmla="*/ 769 w 10000"/>
                  <a:gd name="connsiteY21" fmla="*/ 6016 h 10000"/>
                  <a:gd name="connsiteX22" fmla="*/ 705 w 10000"/>
                  <a:gd name="connsiteY22" fmla="*/ 6811 h 10000"/>
                  <a:gd name="connsiteX23" fmla="*/ 389 w 10000"/>
                  <a:gd name="connsiteY23" fmla="*/ 8150 h 10000"/>
                  <a:gd name="connsiteX24" fmla="*/ 536 w 10000"/>
                  <a:gd name="connsiteY24" fmla="*/ 9789 h 10000"/>
                  <a:gd name="connsiteX25" fmla="*/ 727 w 10000"/>
                  <a:gd name="connsiteY25" fmla="*/ 9826 h 10000"/>
                  <a:gd name="connsiteX26" fmla="*/ 727 w 10000"/>
                  <a:gd name="connsiteY26" fmla="*/ 9826 h 10000"/>
                  <a:gd name="connsiteX27" fmla="*/ 1719 w 10000"/>
                  <a:gd name="connsiteY27" fmla="*/ 9838 h 10000"/>
                  <a:gd name="connsiteX28" fmla="*/ 7040 w 10000"/>
                  <a:gd name="connsiteY28" fmla="*/ 9886 h 10000"/>
                  <a:gd name="connsiteX29" fmla="*/ 7779 w 10000"/>
                  <a:gd name="connsiteY29" fmla="*/ 7439 h 10000"/>
                  <a:gd name="connsiteX30" fmla="*/ 7948 w 10000"/>
                  <a:gd name="connsiteY30" fmla="*/ 7969 h 10000"/>
                  <a:gd name="connsiteX31" fmla="*/ 8023 w 10000"/>
                  <a:gd name="connsiteY31" fmla="*/ 9400 h 10000"/>
                  <a:gd name="connsiteX32" fmla="*/ 8307 w 10000"/>
                  <a:gd name="connsiteY32" fmla="*/ 9826 h 10000"/>
                  <a:gd name="connsiteX33" fmla="*/ 8307 w 10000"/>
                  <a:gd name="connsiteY33" fmla="*/ 9838 h 10000"/>
                  <a:gd name="connsiteX34" fmla="*/ 8037 w 10000"/>
                  <a:gd name="connsiteY34" fmla="*/ 10000 h 10000"/>
                  <a:gd name="connsiteX35" fmla="*/ 8205 w 10000"/>
                  <a:gd name="connsiteY35" fmla="*/ 8285 h 10000"/>
                  <a:gd name="connsiteX36" fmla="*/ 8137 w 10000"/>
                  <a:gd name="connsiteY36" fmla="*/ 6474 h 10000"/>
                  <a:gd name="connsiteX37" fmla="*/ 8032 w 10000"/>
                  <a:gd name="connsiteY37" fmla="*/ 5727 h 10000"/>
                  <a:gd name="connsiteX38" fmla="*/ 9764 w 10000"/>
                  <a:gd name="connsiteY38" fmla="*/ 5727 h 10000"/>
                  <a:gd name="connsiteX39" fmla="*/ 9827 w 10000"/>
                  <a:gd name="connsiteY39" fmla="*/ 5341 h 10000"/>
                  <a:gd name="connsiteX40" fmla="*/ 9932 w 10000"/>
                  <a:gd name="connsiteY40" fmla="*/ 5099 h 10000"/>
                  <a:gd name="connsiteX41" fmla="*/ 9891 w 10000"/>
                  <a:gd name="connsiteY41" fmla="*/ 4388 h 10000"/>
                  <a:gd name="connsiteX0" fmla="*/ 9891 w 10000"/>
                  <a:gd name="connsiteY0" fmla="*/ 4388 h 10000"/>
                  <a:gd name="connsiteX1" fmla="*/ 9848 w 10000"/>
                  <a:gd name="connsiteY1" fmla="*/ 4352 h 10000"/>
                  <a:gd name="connsiteX2" fmla="*/ 7905 w 10000"/>
                  <a:gd name="connsiteY2" fmla="*/ 4136 h 10000"/>
                  <a:gd name="connsiteX3" fmla="*/ 7737 w 10000"/>
                  <a:gd name="connsiteY3" fmla="*/ 3327 h 10000"/>
                  <a:gd name="connsiteX4" fmla="*/ 6639 w 10000"/>
                  <a:gd name="connsiteY4" fmla="*/ 1700 h 10000"/>
                  <a:gd name="connsiteX5" fmla="*/ 5942 w 10000"/>
                  <a:gd name="connsiteY5" fmla="*/ 1194 h 10000"/>
                  <a:gd name="connsiteX6" fmla="*/ 6364 w 10000"/>
                  <a:gd name="connsiteY6" fmla="*/ 1917 h 10000"/>
                  <a:gd name="connsiteX7" fmla="*/ 7230 w 10000"/>
                  <a:gd name="connsiteY7" fmla="*/ 3086 h 10000"/>
                  <a:gd name="connsiteX8" fmla="*/ 7377 w 10000"/>
                  <a:gd name="connsiteY8" fmla="*/ 3774 h 10000"/>
                  <a:gd name="connsiteX9" fmla="*/ 6850 w 10000"/>
                  <a:gd name="connsiteY9" fmla="*/ 2905 h 10000"/>
                  <a:gd name="connsiteX10" fmla="*/ 5351 w 10000"/>
                  <a:gd name="connsiteY10" fmla="*/ 1471 h 10000"/>
                  <a:gd name="connsiteX11" fmla="*/ 5245 w 10000"/>
                  <a:gd name="connsiteY11" fmla="*/ 1375 h 10000"/>
                  <a:gd name="connsiteX12" fmla="*/ 4527 w 10000"/>
                  <a:gd name="connsiteY12" fmla="*/ 832 h 10000"/>
                  <a:gd name="connsiteX13" fmla="*/ 2732 w 10000"/>
                  <a:gd name="connsiteY13" fmla="*/ 12 h 10000"/>
                  <a:gd name="connsiteX14" fmla="*/ 2669 w 10000"/>
                  <a:gd name="connsiteY14" fmla="*/ 0 h 10000"/>
                  <a:gd name="connsiteX15" fmla="*/ 2120 w 10000"/>
                  <a:gd name="connsiteY15" fmla="*/ 470 h 10000"/>
                  <a:gd name="connsiteX16" fmla="*/ 621 w 10000"/>
                  <a:gd name="connsiteY16" fmla="*/ 1121 h 10000"/>
                  <a:gd name="connsiteX17" fmla="*/ 9 w 10000"/>
                  <a:gd name="connsiteY17" fmla="*/ 2556 h 10000"/>
                  <a:gd name="connsiteX18" fmla="*/ 304 w 10000"/>
                  <a:gd name="connsiteY18" fmla="*/ 3327 h 10000"/>
                  <a:gd name="connsiteX19" fmla="*/ 516 w 10000"/>
                  <a:gd name="connsiteY19" fmla="*/ 4341 h 10000"/>
                  <a:gd name="connsiteX20" fmla="*/ 853 w 10000"/>
                  <a:gd name="connsiteY20" fmla="*/ 5172 h 10000"/>
                  <a:gd name="connsiteX21" fmla="*/ 769 w 10000"/>
                  <a:gd name="connsiteY21" fmla="*/ 6016 h 10000"/>
                  <a:gd name="connsiteX22" fmla="*/ 705 w 10000"/>
                  <a:gd name="connsiteY22" fmla="*/ 6811 h 10000"/>
                  <a:gd name="connsiteX23" fmla="*/ 389 w 10000"/>
                  <a:gd name="connsiteY23" fmla="*/ 8150 h 10000"/>
                  <a:gd name="connsiteX24" fmla="*/ 536 w 10000"/>
                  <a:gd name="connsiteY24" fmla="*/ 9789 h 10000"/>
                  <a:gd name="connsiteX25" fmla="*/ 727 w 10000"/>
                  <a:gd name="connsiteY25" fmla="*/ 9826 h 10000"/>
                  <a:gd name="connsiteX26" fmla="*/ 727 w 10000"/>
                  <a:gd name="connsiteY26" fmla="*/ 9826 h 10000"/>
                  <a:gd name="connsiteX27" fmla="*/ 1719 w 10000"/>
                  <a:gd name="connsiteY27" fmla="*/ 9838 h 10000"/>
                  <a:gd name="connsiteX28" fmla="*/ 7040 w 10000"/>
                  <a:gd name="connsiteY28" fmla="*/ 9886 h 10000"/>
                  <a:gd name="connsiteX29" fmla="*/ 7779 w 10000"/>
                  <a:gd name="connsiteY29" fmla="*/ 7439 h 10000"/>
                  <a:gd name="connsiteX30" fmla="*/ 7948 w 10000"/>
                  <a:gd name="connsiteY30" fmla="*/ 7969 h 10000"/>
                  <a:gd name="connsiteX31" fmla="*/ 8023 w 10000"/>
                  <a:gd name="connsiteY31" fmla="*/ 9400 h 10000"/>
                  <a:gd name="connsiteX32" fmla="*/ 8307 w 10000"/>
                  <a:gd name="connsiteY32" fmla="*/ 9826 h 10000"/>
                  <a:gd name="connsiteX33" fmla="*/ 8307 w 10000"/>
                  <a:gd name="connsiteY33" fmla="*/ 9838 h 10000"/>
                  <a:gd name="connsiteX34" fmla="*/ 8037 w 10000"/>
                  <a:gd name="connsiteY34" fmla="*/ 10000 h 10000"/>
                  <a:gd name="connsiteX35" fmla="*/ 8205 w 10000"/>
                  <a:gd name="connsiteY35" fmla="*/ 8285 h 10000"/>
                  <a:gd name="connsiteX36" fmla="*/ 8137 w 10000"/>
                  <a:gd name="connsiteY36" fmla="*/ 6474 h 10000"/>
                  <a:gd name="connsiteX37" fmla="*/ 8032 w 10000"/>
                  <a:gd name="connsiteY37" fmla="*/ 5727 h 10000"/>
                  <a:gd name="connsiteX38" fmla="*/ 9764 w 10000"/>
                  <a:gd name="connsiteY38" fmla="*/ 5727 h 10000"/>
                  <a:gd name="connsiteX39" fmla="*/ 9827 w 10000"/>
                  <a:gd name="connsiteY39" fmla="*/ 5341 h 10000"/>
                  <a:gd name="connsiteX40" fmla="*/ 9932 w 10000"/>
                  <a:gd name="connsiteY40" fmla="*/ 5099 h 10000"/>
                  <a:gd name="connsiteX41" fmla="*/ 9891 w 10000"/>
                  <a:gd name="connsiteY41" fmla="*/ 4388 h 10000"/>
                  <a:gd name="connsiteX0" fmla="*/ 9891 w 10000"/>
                  <a:gd name="connsiteY0" fmla="*/ 4388 h 10120"/>
                  <a:gd name="connsiteX1" fmla="*/ 9848 w 10000"/>
                  <a:gd name="connsiteY1" fmla="*/ 4352 h 10120"/>
                  <a:gd name="connsiteX2" fmla="*/ 7905 w 10000"/>
                  <a:gd name="connsiteY2" fmla="*/ 4136 h 10120"/>
                  <a:gd name="connsiteX3" fmla="*/ 7737 w 10000"/>
                  <a:gd name="connsiteY3" fmla="*/ 3327 h 10120"/>
                  <a:gd name="connsiteX4" fmla="*/ 6639 w 10000"/>
                  <a:gd name="connsiteY4" fmla="*/ 1700 h 10120"/>
                  <a:gd name="connsiteX5" fmla="*/ 5942 w 10000"/>
                  <a:gd name="connsiteY5" fmla="*/ 1194 h 10120"/>
                  <a:gd name="connsiteX6" fmla="*/ 6364 w 10000"/>
                  <a:gd name="connsiteY6" fmla="*/ 1917 h 10120"/>
                  <a:gd name="connsiteX7" fmla="*/ 7230 w 10000"/>
                  <a:gd name="connsiteY7" fmla="*/ 3086 h 10120"/>
                  <a:gd name="connsiteX8" fmla="*/ 7377 w 10000"/>
                  <a:gd name="connsiteY8" fmla="*/ 3774 h 10120"/>
                  <a:gd name="connsiteX9" fmla="*/ 6850 w 10000"/>
                  <a:gd name="connsiteY9" fmla="*/ 2905 h 10120"/>
                  <a:gd name="connsiteX10" fmla="*/ 5351 w 10000"/>
                  <a:gd name="connsiteY10" fmla="*/ 1471 h 10120"/>
                  <a:gd name="connsiteX11" fmla="*/ 5245 w 10000"/>
                  <a:gd name="connsiteY11" fmla="*/ 1375 h 10120"/>
                  <a:gd name="connsiteX12" fmla="*/ 4527 w 10000"/>
                  <a:gd name="connsiteY12" fmla="*/ 832 h 10120"/>
                  <a:gd name="connsiteX13" fmla="*/ 2732 w 10000"/>
                  <a:gd name="connsiteY13" fmla="*/ 12 h 10120"/>
                  <a:gd name="connsiteX14" fmla="*/ 2669 w 10000"/>
                  <a:gd name="connsiteY14" fmla="*/ 0 h 10120"/>
                  <a:gd name="connsiteX15" fmla="*/ 2120 w 10000"/>
                  <a:gd name="connsiteY15" fmla="*/ 470 h 10120"/>
                  <a:gd name="connsiteX16" fmla="*/ 621 w 10000"/>
                  <a:gd name="connsiteY16" fmla="*/ 1121 h 10120"/>
                  <a:gd name="connsiteX17" fmla="*/ 9 w 10000"/>
                  <a:gd name="connsiteY17" fmla="*/ 2556 h 10120"/>
                  <a:gd name="connsiteX18" fmla="*/ 304 w 10000"/>
                  <a:gd name="connsiteY18" fmla="*/ 3327 h 10120"/>
                  <a:gd name="connsiteX19" fmla="*/ 516 w 10000"/>
                  <a:gd name="connsiteY19" fmla="*/ 4341 h 10120"/>
                  <a:gd name="connsiteX20" fmla="*/ 853 w 10000"/>
                  <a:gd name="connsiteY20" fmla="*/ 5172 h 10120"/>
                  <a:gd name="connsiteX21" fmla="*/ 769 w 10000"/>
                  <a:gd name="connsiteY21" fmla="*/ 6016 h 10120"/>
                  <a:gd name="connsiteX22" fmla="*/ 705 w 10000"/>
                  <a:gd name="connsiteY22" fmla="*/ 6811 h 10120"/>
                  <a:gd name="connsiteX23" fmla="*/ 389 w 10000"/>
                  <a:gd name="connsiteY23" fmla="*/ 8150 h 10120"/>
                  <a:gd name="connsiteX24" fmla="*/ 536 w 10000"/>
                  <a:gd name="connsiteY24" fmla="*/ 9789 h 10120"/>
                  <a:gd name="connsiteX25" fmla="*/ 727 w 10000"/>
                  <a:gd name="connsiteY25" fmla="*/ 9826 h 10120"/>
                  <a:gd name="connsiteX26" fmla="*/ 727 w 10000"/>
                  <a:gd name="connsiteY26" fmla="*/ 9826 h 10120"/>
                  <a:gd name="connsiteX27" fmla="*/ 1719 w 10000"/>
                  <a:gd name="connsiteY27" fmla="*/ 9838 h 10120"/>
                  <a:gd name="connsiteX28" fmla="*/ 7040 w 10000"/>
                  <a:gd name="connsiteY28" fmla="*/ 9886 h 10120"/>
                  <a:gd name="connsiteX29" fmla="*/ 7779 w 10000"/>
                  <a:gd name="connsiteY29" fmla="*/ 7439 h 10120"/>
                  <a:gd name="connsiteX30" fmla="*/ 7948 w 10000"/>
                  <a:gd name="connsiteY30" fmla="*/ 7969 h 10120"/>
                  <a:gd name="connsiteX31" fmla="*/ 8023 w 10000"/>
                  <a:gd name="connsiteY31" fmla="*/ 9400 h 10120"/>
                  <a:gd name="connsiteX32" fmla="*/ 8307 w 10000"/>
                  <a:gd name="connsiteY32" fmla="*/ 9826 h 10120"/>
                  <a:gd name="connsiteX33" fmla="*/ 9166 w 10000"/>
                  <a:gd name="connsiteY33" fmla="*/ 10118 h 10120"/>
                  <a:gd name="connsiteX34" fmla="*/ 8037 w 10000"/>
                  <a:gd name="connsiteY34" fmla="*/ 10000 h 10120"/>
                  <a:gd name="connsiteX35" fmla="*/ 8205 w 10000"/>
                  <a:gd name="connsiteY35" fmla="*/ 8285 h 10120"/>
                  <a:gd name="connsiteX36" fmla="*/ 8137 w 10000"/>
                  <a:gd name="connsiteY36" fmla="*/ 6474 h 10120"/>
                  <a:gd name="connsiteX37" fmla="*/ 8032 w 10000"/>
                  <a:gd name="connsiteY37" fmla="*/ 5727 h 10120"/>
                  <a:gd name="connsiteX38" fmla="*/ 9764 w 10000"/>
                  <a:gd name="connsiteY38" fmla="*/ 5727 h 10120"/>
                  <a:gd name="connsiteX39" fmla="*/ 9827 w 10000"/>
                  <a:gd name="connsiteY39" fmla="*/ 5341 h 10120"/>
                  <a:gd name="connsiteX40" fmla="*/ 9932 w 10000"/>
                  <a:gd name="connsiteY40" fmla="*/ 5099 h 10120"/>
                  <a:gd name="connsiteX41" fmla="*/ 9891 w 10000"/>
                  <a:gd name="connsiteY41" fmla="*/ 4388 h 10120"/>
                  <a:gd name="connsiteX0" fmla="*/ 9891 w 10000"/>
                  <a:gd name="connsiteY0" fmla="*/ 4388 h 10095"/>
                  <a:gd name="connsiteX1" fmla="*/ 9848 w 10000"/>
                  <a:gd name="connsiteY1" fmla="*/ 4352 h 10095"/>
                  <a:gd name="connsiteX2" fmla="*/ 7905 w 10000"/>
                  <a:gd name="connsiteY2" fmla="*/ 4136 h 10095"/>
                  <a:gd name="connsiteX3" fmla="*/ 7737 w 10000"/>
                  <a:gd name="connsiteY3" fmla="*/ 3327 h 10095"/>
                  <a:gd name="connsiteX4" fmla="*/ 6639 w 10000"/>
                  <a:gd name="connsiteY4" fmla="*/ 1700 h 10095"/>
                  <a:gd name="connsiteX5" fmla="*/ 5942 w 10000"/>
                  <a:gd name="connsiteY5" fmla="*/ 1194 h 10095"/>
                  <a:gd name="connsiteX6" fmla="*/ 6364 w 10000"/>
                  <a:gd name="connsiteY6" fmla="*/ 1917 h 10095"/>
                  <a:gd name="connsiteX7" fmla="*/ 7230 w 10000"/>
                  <a:gd name="connsiteY7" fmla="*/ 3086 h 10095"/>
                  <a:gd name="connsiteX8" fmla="*/ 7377 w 10000"/>
                  <a:gd name="connsiteY8" fmla="*/ 3774 h 10095"/>
                  <a:gd name="connsiteX9" fmla="*/ 6850 w 10000"/>
                  <a:gd name="connsiteY9" fmla="*/ 2905 h 10095"/>
                  <a:gd name="connsiteX10" fmla="*/ 5351 w 10000"/>
                  <a:gd name="connsiteY10" fmla="*/ 1471 h 10095"/>
                  <a:gd name="connsiteX11" fmla="*/ 5245 w 10000"/>
                  <a:gd name="connsiteY11" fmla="*/ 1375 h 10095"/>
                  <a:gd name="connsiteX12" fmla="*/ 4527 w 10000"/>
                  <a:gd name="connsiteY12" fmla="*/ 832 h 10095"/>
                  <a:gd name="connsiteX13" fmla="*/ 2732 w 10000"/>
                  <a:gd name="connsiteY13" fmla="*/ 12 h 10095"/>
                  <a:gd name="connsiteX14" fmla="*/ 2669 w 10000"/>
                  <a:gd name="connsiteY14" fmla="*/ 0 h 10095"/>
                  <a:gd name="connsiteX15" fmla="*/ 2120 w 10000"/>
                  <a:gd name="connsiteY15" fmla="*/ 470 h 10095"/>
                  <a:gd name="connsiteX16" fmla="*/ 621 w 10000"/>
                  <a:gd name="connsiteY16" fmla="*/ 1121 h 10095"/>
                  <a:gd name="connsiteX17" fmla="*/ 9 w 10000"/>
                  <a:gd name="connsiteY17" fmla="*/ 2556 h 10095"/>
                  <a:gd name="connsiteX18" fmla="*/ 304 w 10000"/>
                  <a:gd name="connsiteY18" fmla="*/ 3327 h 10095"/>
                  <a:gd name="connsiteX19" fmla="*/ 516 w 10000"/>
                  <a:gd name="connsiteY19" fmla="*/ 4341 h 10095"/>
                  <a:gd name="connsiteX20" fmla="*/ 853 w 10000"/>
                  <a:gd name="connsiteY20" fmla="*/ 5172 h 10095"/>
                  <a:gd name="connsiteX21" fmla="*/ 769 w 10000"/>
                  <a:gd name="connsiteY21" fmla="*/ 6016 h 10095"/>
                  <a:gd name="connsiteX22" fmla="*/ 705 w 10000"/>
                  <a:gd name="connsiteY22" fmla="*/ 6811 h 10095"/>
                  <a:gd name="connsiteX23" fmla="*/ 389 w 10000"/>
                  <a:gd name="connsiteY23" fmla="*/ 8150 h 10095"/>
                  <a:gd name="connsiteX24" fmla="*/ 536 w 10000"/>
                  <a:gd name="connsiteY24" fmla="*/ 9789 h 10095"/>
                  <a:gd name="connsiteX25" fmla="*/ 727 w 10000"/>
                  <a:gd name="connsiteY25" fmla="*/ 9826 h 10095"/>
                  <a:gd name="connsiteX26" fmla="*/ 727 w 10000"/>
                  <a:gd name="connsiteY26" fmla="*/ 9826 h 10095"/>
                  <a:gd name="connsiteX27" fmla="*/ 1719 w 10000"/>
                  <a:gd name="connsiteY27" fmla="*/ 9838 h 10095"/>
                  <a:gd name="connsiteX28" fmla="*/ 7040 w 10000"/>
                  <a:gd name="connsiteY28" fmla="*/ 9886 h 10095"/>
                  <a:gd name="connsiteX29" fmla="*/ 7779 w 10000"/>
                  <a:gd name="connsiteY29" fmla="*/ 7439 h 10095"/>
                  <a:gd name="connsiteX30" fmla="*/ 7948 w 10000"/>
                  <a:gd name="connsiteY30" fmla="*/ 7969 h 10095"/>
                  <a:gd name="connsiteX31" fmla="*/ 8023 w 10000"/>
                  <a:gd name="connsiteY31" fmla="*/ 9400 h 10095"/>
                  <a:gd name="connsiteX32" fmla="*/ 8307 w 10000"/>
                  <a:gd name="connsiteY32" fmla="*/ 9826 h 10095"/>
                  <a:gd name="connsiteX33" fmla="*/ 8037 w 10000"/>
                  <a:gd name="connsiteY33" fmla="*/ 10000 h 10095"/>
                  <a:gd name="connsiteX34" fmla="*/ 8205 w 10000"/>
                  <a:gd name="connsiteY34" fmla="*/ 8285 h 10095"/>
                  <a:gd name="connsiteX35" fmla="*/ 8137 w 10000"/>
                  <a:gd name="connsiteY35" fmla="*/ 6474 h 10095"/>
                  <a:gd name="connsiteX36" fmla="*/ 8032 w 10000"/>
                  <a:gd name="connsiteY36" fmla="*/ 5727 h 10095"/>
                  <a:gd name="connsiteX37" fmla="*/ 9764 w 10000"/>
                  <a:gd name="connsiteY37" fmla="*/ 5727 h 10095"/>
                  <a:gd name="connsiteX38" fmla="*/ 9827 w 10000"/>
                  <a:gd name="connsiteY38" fmla="*/ 5341 h 10095"/>
                  <a:gd name="connsiteX39" fmla="*/ 9932 w 10000"/>
                  <a:gd name="connsiteY39" fmla="*/ 5099 h 10095"/>
                  <a:gd name="connsiteX40" fmla="*/ 9891 w 10000"/>
                  <a:gd name="connsiteY40" fmla="*/ 4388 h 10095"/>
                  <a:gd name="connsiteX0" fmla="*/ 9891 w 10000"/>
                  <a:gd name="connsiteY0" fmla="*/ 4388 h 10079"/>
                  <a:gd name="connsiteX1" fmla="*/ 9848 w 10000"/>
                  <a:gd name="connsiteY1" fmla="*/ 4352 h 10079"/>
                  <a:gd name="connsiteX2" fmla="*/ 7905 w 10000"/>
                  <a:gd name="connsiteY2" fmla="*/ 4136 h 10079"/>
                  <a:gd name="connsiteX3" fmla="*/ 7737 w 10000"/>
                  <a:gd name="connsiteY3" fmla="*/ 3327 h 10079"/>
                  <a:gd name="connsiteX4" fmla="*/ 6639 w 10000"/>
                  <a:gd name="connsiteY4" fmla="*/ 1700 h 10079"/>
                  <a:gd name="connsiteX5" fmla="*/ 5942 w 10000"/>
                  <a:gd name="connsiteY5" fmla="*/ 1194 h 10079"/>
                  <a:gd name="connsiteX6" fmla="*/ 6364 w 10000"/>
                  <a:gd name="connsiteY6" fmla="*/ 1917 h 10079"/>
                  <a:gd name="connsiteX7" fmla="*/ 7230 w 10000"/>
                  <a:gd name="connsiteY7" fmla="*/ 3086 h 10079"/>
                  <a:gd name="connsiteX8" fmla="*/ 7377 w 10000"/>
                  <a:gd name="connsiteY8" fmla="*/ 3774 h 10079"/>
                  <a:gd name="connsiteX9" fmla="*/ 6850 w 10000"/>
                  <a:gd name="connsiteY9" fmla="*/ 2905 h 10079"/>
                  <a:gd name="connsiteX10" fmla="*/ 5351 w 10000"/>
                  <a:gd name="connsiteY10" fmla="*/ 1471 h 10079"/>
                  <a:gd name="connsiteX11" fmla="*/ 5245 w 10000"/>
                  <a:gd name="connsiteY11" fmla="*/ 1375 h 10079"/>
                  <a:gd name="connsiteX12" fmla="*/ 4527 w 10000"/>
                  <a:gd name="connsiteY12" fmla="*/ 832 h 10079"/>
                  <a:gd name="connsiteX13" fmla="*/ 2732 w 10000"/>
                  <a:gd name="connsiteY13" fmla="*/ 12 h 10079"/>
                  <a:gd name="connsiteX14" fmla="*/ 2669 w 10000"/>
                  <a:gd name="connsiteY14" fmla="*/ 0 h 10079"/>
                  <a:gd name="connsiteX15" fmla="*/ 2120 w 10000"/>
                  <a:gd name="connsiteY15" fmla="*/ 470 h 10079"/>
                  <a:gd name="connsiteX16" fmla="*/ 621 w 10000"/>
                  <a:gd name="connsiteY16" fmla="*/ 1121 h 10079"/>
                  <a:gd name="connsiteX17" fmla="*/ 9 w 10000"/>
                  <a:gd name="connsiteY17" fmla="*/ 2556 h 10079"/>
                  <a:gd name="connsiteX18" fmla="*/ 304 w 10000"/>
                  <a:gd name="connsiteY18" fmla="*/ 3327 h 10079"/>
                  <a:gd name="connsiteX19" fmla="*/ 516 w 10000"/>
                  <a:gd name="connsiteY19" fmla="*/ 4341 h 10079"/>
                  <a:gd name="connsiteX20" fmla="*/ 853 w 10000"/>
                  <a:gd name="connsiteY20" fmla="*/ 5172 h 10079"/>
                  <a:gd name="connsiteX21" fmla="*/ 769 w 10000"/>
                  <a:gd name="connsiteY21" fmla="*/ 6016 h 10079"/>
                  <a:gd name="connsiteX22" fmla="*/ 705 w 10000"/>
                  <a:gd name="connsiteY22" fmla="*/ 6811 h 10079"/>
                  <a:gd name="connsiteX23" fmla="*/ 389 w 10000"/>
                  <a:gd name="connsiteY23" fmla="*/ 8150 h 10079"/>
                  <a:gd name="connsiteX24" fmla="*/ 536 w 10000"/>
                  <a:gd name="connsiteY24" fmla="*/ 9789 h 10079"/>
                  <a:gd name="connsiteX25" fmla="*/ 727 w 10000"/>
                  <a:gd name="connsiteY25" fmla="*/ 9826 h 10079"/>
                  <a:gd name="connsiteX26" fmla="*/ 727 w 10000"/>
                  <a:gd name="connsiteY26" fmla="*/ 9826 h 10079"/>
                  <a:gd name="connsiteX27" fmla="*/ 1719 w 10000"/>
                  <a:gd name="connsiteY27" fmla="*/ 9838 h 10079"/>
                  <a:gd name="connsiteX28" fmla="*/ 7040 w 10000"/>
                  <a:gd name="connsiteY28" fmla="*/ 9886 h 10079"/>
                  <a:gd name="connsiteX29" fmla="*/ 7779 w 10000"/>
                  <a:gd name="connsiteY29" fmla="*/ 7439 h 10079"/>
                  <a:gd name="connsiteX30" fmla="*/ 7948 w 10000"/>
                  <a:gd name="connsiteY30" fmla="*/ 7969 h 10079"/>
                  <a:gd name="connsiteX31" fmla="*/ 8023 w 10000"/>
                  <a:gd name="connsiteY31" fmla="*/ 9400 h 10079"/>
                  <a:gd name="connsiteX32" fmla="*/ 8871 w 10000"/>
                  <a:gd name="connsiteY32" fmla="*/ 9719 h 10079"/>
                  <a:gd name="connsiteX33" fmla="*/ 8037 w 10000"/>
                  <a:gd name="connsiteY33" fmla="*/ 10000 h 10079"/>
                  <a:gd name="connsiteX34" fmla="*/ 8205 w 10000"/>
                  <a:gd name="connsiteY34" fmla="*/ 8285 h 10079"/>
                  <a:gd name="connsiteX35" fmla="*/ 8137 w 10000"/>
                  <a:gd name="connsiteY35" fmla="*/ 6474 h 10079"/>
                  <a:gd name="connsiteX36" fmla="*/ 8032 w 10000"/>
                  <a:gd name="connsiteY36" fmla="*/ 5727 h 10079"/>
                  <a:gd name="connsiteX37" fmla="*/ 9764 w 10000"/>
                  <a:gd name="connsiteY37" fmla="*/ 5727 h 10079"/>
                  <a:gd name="connsiteX38" fmla="*/ 9827 w 10000"/>
                  <a:gd name="connsiteY38" fmla="*/ 5341 h 10079"/>
                  <a:gd name="connsiteX39" fmla="*/ 9932 w 10000"/>
                  <a:gd name="connsiteY39" fmla="*/ 5099 h 10079"/>
                  <a:gd name="connsiteX40" fmla="*/ 9891 w 10000"/>
                  <a:gd name="connsiteY40" fmla="*/ 4388 h 10079"/>
                  <a:gd name="connsiteX0" fmla="*/ 9891 w 10000"/>
                  <a:gd name="connsiteY0" fmla="*/ 4388 h 10079"/>
                  <a:gd name="connsiteX1" fmla="*/ 9848 w 10000"/>
                  <a:gd name="connsiteY1" fmla="*/ 4352 h 10079"/>
                  <a:gd name="connsiteX2" fmla="*/ 7905 w 10000"/>
                  <a:gd name="connsiteY2" fmla="*/ 4136 h 10079"/>
                  <a:gd name="connsiteX3" fmla="*/ 7737 w 10000"/>
                  <a:gd name="connsiteY3" fmla="*/ 3327 h 10079"/>
                  <a:gd name="connsiteX4" fmla="*/ 6639 w 10000"/>
                  <a:gd name="connsiteY4" fmla="*/ 1700 h 10079"/>
                  <a:gd name="connsiteX5" fmla="*/ 5942 w 10000"/>
                  <a:gd name="connsiteY5" fmla="*/ 1194 h 10079"/>
                  <a:gd name="connsiteX6" fmla="*/ 6364 w 10000"/>
                  <a:gd name="connsiteY6" fmla="*/ 1917 h 10079"/>
                  <a:gd name="connsiteX7" fmla="*/ 7230 w 10000"/>
                  <a:gd name="connsiteY7" fmla="*/ 3086 h 10079"/>
                  <a:gd name="connsiteX8" fmla="*/ 7377 w 10000"/>
                  <a:gd name="connsiteY8" fmla="*/ 3774 h 10079"/>
                  <a:gd name="connsiteX9" fmla="*/ 6850 w 10000"/>
                  <a:gd name="connsiteY9" fmla="*/ 2905 h 10079"/>
                  <a:gd name="connsiteX10" fmla="*/ 5351 w 10000"/>
                  <a:gd name="connsiteY10" fmla="*/ 1471 h 10079"/>
                  <a:gd name="connsiteX11" fmla="*/ 5245 w 10000"/>
                  <a:gd name="connsiteY11" fmla="*/ 1375 h 10079"/>
                  <a:gd name="connsiteX12" fmla="*/ 4527 w 10000"/>
                  <a:gd name="connsiteY12" fmla="*/ 832 h 10079"/>
                  <a:gd name="connsiteX13" fmla="*/ 2732 w 10000"/>
                  <a:gd name="connsiteY13" fmla="*/ 12 h 10079"/>
                  <a:gd name="connsiteX14" fmla="*/ 2669 w 10000"/>
                  <a:gd name="connsiteY14" fmla="*/ 0 h 10079"/>
                  <a:gd name="connsiteX15" fmla="*/ 2120 w 10000"/>
                  <a:gd name="connsiteY15" fmla="*/ 470 h 10079"/>
                  <a:gd name="connsiteX16" fmla="*/ 621 w 10000"/>
                  <a:gd name="connsiteY16" fmla="*/ 1121 h 10079"/>
                  <a:gd name="connsiteX17" fmla="*/ 9 w 10000"/>
                  <a:gd name="connsiteY17" fmla="*/ 2556 h 10079"/>
                  <a:gd name="connsiteX18" fmla="*/ 304 w 10000"/>
                  <a:gd name="connsiteY18" fmla="*/ 3327 h 10079"/>
                  <a:gd name="connsiteX19" fmla="*/ 516 w 10000"/>
                  <a:gd name="connsiteY19" fmla="*/ 4341 h 10079"/>
                  <a:gd name="connsiteX20" fmla="*/ 853 w 10000"/>
                  <a:gd name="connsiteY20" fmla="*/ 5172 h 10079"/>
                  <a:gd name="connsiteX21" fmla="*/ 769 w 10000"/>
                  <a:gd name="connsiteY21" fmla="*/ 6016 h 10079"/>
                  <a:gd name="connsiteX22" fmla="*/ 705 w 10000"/>
                  <a:gd name="connsiteY22" fmla="*/ 6811 h 10079"/>
                  <a:gd name="connsiteX23" fmla="*/ 389 w 10000"/>
                  <a:gd name="connsiteY23" fmla="*/ 8150 h 10079"/>
                  <a:gd name="connsiteX24" fmla="*/ 536 w 10000"/>
                  <a:gd name="connsiteY24" fmla="*/ 9789 h 10079"/>
                  <a:gd name="connsiteX25" fmla="*/ 727 w 10000"/>
                  <a:gd name="connsiteY25" fmla="*/ 9826 h 10079"/>
                  <a:gd name="connsiteX26" fmla="*/ 727 w 10000"/>
                  <a:gd name="connsiteY26" fmla="*/ 9826 h 10079"/>
                  <a:gd name="connsiteX27" fmla="*/ 1719 w 10000"/>
                  <a:gd name="connsiteY27" fmla="*/ 9838 h 10079"/>
                  <a:gd name="connsiteX28" fmla="*/ 7040 w 10000"/>
                  <a:gd name="connsiteY28" fmla="*/ 9886 h 10079"/>
                  <a:gd name="connsiteX29" fmla="*/ 7779 w 10000"/>
                  <a:gd name="connsiteY29" fmla="*/ 7439 h 10079"/>
                  <a:gd name="connsiteX30" fmla="*/ 7948 w 10000"/>
                  <a:gd name="connsiteY30" fmla="*/ 7969 h 10079"/>
                  <a:gd name="connsiteX31" fmla="*/ 8710 w 10000"/>
                  <a:gd name="connsiteY31" fmla="*/ 9400 h 10079"/>
                  <a:gd name="connsiteX32" fmla="*/ 8871 w 10000"/>
                  <a:gd name="connsiteY32" fmla="*/ 9719 h 10079"/>
                  <a:gd name="connsiteX33" fmla="*/ 8037 w 10000"/>
                  <a:gd name="connsiteY33" fmla="*/ 10000 h 10079"/>
                  <a:gd name="connsiteX34" fmla="*/ 8205 w 10000"/>
                  <a:gd name="connsiteY34" fmla="*/ 8285 h 10079"/>
                  <a:gd name="connsiteX35" fmla="*/ 8137 w 10000"/>
                  <a:gd name="connsiteY35" fmla="*/ 6474 h 10079"/>
                  <a:gd name="connsiteX36" fmla="*/ 8032 w 10000"/>
                  <a:gd name="connsiteY36" fmla="*/ 5727 h 10079"/>
                  <a:gd name="connsiteX37" fmla="*/ 9764 w 10000"/>
                  <a:gd name="connsiteY37" fmla="*/ 5727 h 10079"/>
                  <a:gd name="connsiteX38" fmla="*/ 9827 w 10000"/>
                  <a:gd name="connsiteY38" fmla="*/ 5341 h 10079"/>
                  <a:gd name="connsiteX39" fmla="*/ 9932 w 10000"/>
                  <a:gd name="connsiteY39" fmla="*/ 5099 h 10079"/>
                  <a:gd name="connsiteX40" fmla="*/ 9891 w 10000"/>
                  <a:gd name="connsiteY40" fmla="*/ 4388 h 10079"/>
                  <a:gd name="connsiteX0" fmla="*/ 9891 w 10000"/>
                  <a:gd name="connsiteY0" fmla="*/ 4388 h 10080"/>
                  <a:gd name="connsiteX1" fmla="*/ 9848 w 10000"/>
                  <a:gd name="connsiteY1" fmla="*/ 4352 h 10080"/>
                  <a:gd name="connsiteX2" fmla="*/ 7905 w 10000"/>
                  <a:gd name="connsiteY2" fmla="*/ 4136 h 10080"/>
                  <a:gd name="connsiteX3" fmla="*/ 7737 w 10000"/>
                  <a:gd name="connsiteY3" fmla="*/ 3327 h 10080"/>
                  <a:gd name="connsiteX4" fmla="*/ 6639 w 10000"/>
                  <a:gd name="connsiteY4" fmla="*/ 1700 h 10080"/>
                  <a:gd name="connsiteX5" fmla="*/ 5942 w 10000"/>
                  <a:gd name="connsiteY5" fmla="*/ 1194 h 10080"/>
                  <a:gd name="connsiteX6" fmla="*/ 6364 w 10000"/>
                  <a:gd name="connsiteY6" fmla="*/ 1917 h 10080"/>
                  <a:gd name="connsiteX7" fmla="*/ 7230 w 10000"/>
                  <a:gd name="connsiteY7" fmla="*/ 3086 h 10080"/>
                  <a:gd name="connsiteX8" fmla="*/ 7377 w 10000"/>
                  <a:gd name="connsiteY8" fmla="*/ 3774 h 10080"/>
                  <a:gd name="connsiteX9" fmla="*/ 6850 w 10000"/>
                  <a:gd name="connsiteY9" fmla="*/ 2905 h 10080"/>
                  <a:gd name="connsiteX10" fmla="*/ 5351 w 10000"/>
                  <a:gd name="connsiteY10" fmla="*/ 1471 h 10080"/>
                  <a:gd name="connsiteX11" fmla="*/ 5245 w 10000"/>
                  <a:gd name="connsiteY11" fmla="*/ 1375 h 10080"/>
                  <a:gd name="connsiteX12" fmla="*/ 4527 w 10000"/>
                  <a:gd name="connsiteY12" fmla="*/ 832 h 10080"/>
                  <a:gd name="connsiteX13" fmla="*/ 2732 w 10000"/>
                  <a:gd name="connsiteY13" fmla="*/ 12 h 10080"/>
                  <a:gd name="connsiteX14" fmla="*/ 2669 w 10000"/>
                  <a:gd name="connsiteY14" fmla="*/ 0 h 10080"/>
                  <a:gd name="connsiteX15" fmla="*/ 2120 w 10000"/>
                  <a:gd name="connsiteY15" fmla="*/ 470 h 10080"/>
                  <a:gd name="connsiteX16" fmla="*/ 621 w 10000"/>
                  <a:gd name="connsiteY16" fmla="*/ 1121 h 10080"/>
                  <a:gd name="connsiteX17" fmla="*/ 9 w 10000"/>
                  <a:gd name="connsiteY17" fmla="*/ 2556 h 10080"/>
                  <a:gd name="connsiteX18" fmla="*/ 304 w 10000"/>
                  <a:gd name="connsiteY18" fmla="*/ 3327 h 10080"/>
                  <a:gd name="connsiteX19" fmla="*/ 516 w 10000"/>
                  <a:gd name="connsiteY19" fmla="*/ 4341 h 10080"/>
                  <a:gd name="connsiteX20" fmla="*/ 853 w 10000"/>
                  <a:gd name="connsiteY20" fmla="*/ 5172 h 10080"/>
                  <a:gd name="connsiteX21" fmla="*/ 769 w 10000"/>
                  <a:gd name="connsiteY21" fmla="*/ 6016 h 10080"/>
                  <a:gd name="connsiteX22" fmla="*/ 705 w 10000"/>
                  <a:gd name="connsiteY22" fmla="*/ 6811 h 10080"/>
                  <a:gd name="connsiteX23" fmla="*/ 389 w 10000"/>
                  <a:gd name="connsiteY23" fmla="*/ 8150 h 10080"/>
                  <a:gd name="connsiteX24" fmla="*/ 536 w 10000"/>
                  <a:gd name="connsiteY24" fmla="*/ 9789 h 10080"/>
                  <a:gd name="connsiteX25" fmla="*/ 727 w 10000"/>
                  <a:gd name="connsiteY25" fmla="*/ 9826 h 10080"/>
                  <a:gd name="connsiteX26" fmla="*/ 727 w 10000"/>
                  <a:gd name="connsiteY26" fmla="*/ 9826 h 10080"/>
                  <a:gd name="connsiteX27" fmla="*/ 1719 w 10000"/>
                  <a:gd name="connsiteY27" fmla="*/ 9838 h 10080"/>
                  <a:gd name="connsiteX28" fmla="*/ 7040 w 10000"/>
                  <a:gd name="connsiteY28" fmla="*/ 9886 h 10080"/>
                  <a:gd name="connsiteX29" fmla="*/ 7779 w 10000"/>
                  <a:gd name="connsiteY29" fmla="*/ 7439 h 10080"/>
                  <a:gd name="connsiteX30" fmla="*/ 7948 w 10000"/>
                  <a:gd name="connsiteY30" fmla="*/ 7969 h 10080"/>
                  <a:gd name="connsiteX31" fmla="*/ 8048 w 10000"/>
                  <a:gd name="connsiteY31" fmla="*/ 9333 h 10080"/>
                  <a:gd name="connsiteX32" fmla="*/ 8871 w 10000"/>
                  <a:gd name="connsiteY32" fmla="*/ 9719 h 10080"/>
                  <a:gd name="connsiteX33" fmla="*/ 8037 w 10000"/>
                  <a:gd name="connsiteY33" fmla="*/ 10000 h 10080"/>
                  <a:gd name="connsiteX34" fmla="*/ 8205 w 10000"/>
                  <a:gd name="connsiteY34" fmla="*/ 8285 h 10080"/>
                  <a:gd name="connsiteX35" fmla="*/ 8137 w 10000"/>
                  <a:gd name="connsiteY35" fmla="*/ 6474 h 10080"/>
                  <a:gd name="connsiteX36" fmla="*/ 8032 w 10000"/>
                  <a:gd name="connsiteY36" fmla="*/ 5727 h 10080"/>
                  <a:gd name="connsiteX37" fmla="*/ 9764 w 10000"/>
                  <a:gd name="connsiteY37" fmla="*/ 5727 h 10080"/>
                  <a:gd name="connsiteX38" fmla="*/ 9827 w 10000"/>
                  <a:gd name="connsiteY38" fmla="*/ 5341 h 10080"/>
                  <a:gd name="connsiteX39" fmla="*/ 9932 w 10000"/>
                  <a:gd name="connsiteY39" fmla="*/ 5099 h 10080"/>
                  <a:gd name="connsiteX40" fmla="*/ 9891 w 10000"/>
                  <a:gd name="connsiteY40" fmla="*/ 4388 h 10080"/>
                  <a:gd name="connsiteX0" fmla="*/ 9891 w 10000"/>
                  <a:gd name="connsiteY0" fmla="*/ 4388 h 10090"/>
                  <a:gd name="connsiteX1" fmla="*/ 9848 w 10000"/>
                  <a:gd name="connsiteY1" fmla="*/ 4352 h 10090"/>
                  <a:gd name="connsiteX2" fmla="*/ 7905 w 10000"/>
                  <a:gd name="connsiteY2" fmla="*/ 4136 h 10090"/>
                  <a:gd name="connsiteX3" fmla="*/ 7737 w 10000"/>
                  <a:gd name="connsiteY3" fmla="*/ 3327 h 10090"/>
                  <a:gd name="connsiteX4" fmla="*/ 6639 w 10000"/>
                  <a:gd name="connsiteY4" fmla="*/ 1700 h 10090"/>
                  <a:gd name="connsiteX5" fmla="*/ 5942 w 10000"/>
                  <a:gd name="connsiteY5" fmla="*/ 1194 h 10090"/>
                  <a:gd name="connsiteX6" fmla="*/ 6364 w 10000"/>
                  <a:gd name="connsiteY6" fmla="*/ 1917 h 10090"/>
                  <a:gd name="connsiteX7" fmla="*/ 7230 w 10000"/>
                  <a:gd name="connsiteY7" fmla="*/ 3086 h 10090"/>
                  <a:gd name="connsiteX8" fmla="*/ 7377 w 10000"/>
                  <a:gd name="connsiteY8" fmla="*/ 3774 h 10090"/>
                  <a:gd name="connsiteX9" fmla="*/ 6850 w 10000"/>
                  <a:gd name="connsiteY9" fmla="*/ 2905 h 10090"/>
                  <a:gd name="connsiteX10" fmla="*/ 5351 w 10000"/>
                  <a:gd name="connsiteY10" fmla="*/ 1471 h 10090"/>
                  <a:gd name="connsiteX11" fmla="*/ 5245 w 10000"/>
                  <a:gd name="connsiteY11" fmla="*/ 1375 h 10090"/>
                  <a:gd name="connsiteX12" fmla="*/ 4527 w 10000"/>
                  <a:gd name="connsiteY12" fmla="*/ 832 h 10090"/>
                  <a:gd name="connsiteX13" fmla="*/ 2732 w 10000"/>
                  <a:gd name="connsiteY13" fmla="*/ 12 h 10090"/>
                  <a:gd name="connsiteX14" fmla="*/ 2669 w 10000"/>
                  <a:gd name="connsiteY14" fmla="*/ 0 h 10090"/>
                  <a:gd name="connsiteX15" fmla="*/ 2120 w 10000"/>
                  <a:gd name="connsiteY15" fmla="*/ 470 h 10090"/>
                  <a:gd name="connsiteX16" fmla="*/ 621 w 10000"/>
                  <a:gd name="connsiteY16" fmla="*/ 1121 h 10090"/>
                  <a:gd name="connsiteX17" fmla="*/ 9 w 10000"/>
                  <a:gd name="connsiteY17" fmla="*/ 2556 h 10090"/>
                  <a:gd name="connsiteX18" fmla="*/ 304 w 10000"/>
                  <a:gd name="connsiteY18" fmla="*/ 3327 h 10090"/>
                  <a:gd name="connsiteX19" fmla="*/ 516 w 10000"/>
                  <a:gd name="connsiteY19" fmla="*/ 4341 h 10090"/>
                  <a:gd name="connsiteX20" fmla="*/ 853 w 10000"/>
                  <a:gd name="connsiteY20" fmla="*/ 5172 h 10090"/>
                  <a:gd name="connsiteX21" fmla="*/ 769 w 10000"/>
                  <a:gd name="connsiteY21" fmla="*/ 6016 h 10090"/>
                  <a:gd name="connsiteX22" fmla="*/ 705 w 10000"/>
                  <a:gd name="connsiteY22" fmla="*/ 6811 h 10090"/>
                  <a:gd name="connsiteX23" fmla="*/ 389 w 10000"/>
                  <a:gd name="connsiteY23" fmla="*/ 8150 h 10090"/>
                  <a:gd name="connsiteX24" fmla="*/ 536 w 10000"/>
                  <a:gd name="connsiteY24" fmla="*/ 9789 h 10090"/>
                  <a:gd name="connsiteX25" fmla="*/ 727 w 10000"/>
                  <a:gd name="connsiteY25" fmla="*/ 9826 h 10090"/>
                  <a:gd name="connsiteX26" fmla="*/ 727 w 10000"/>
                  <a:gd name="connsiteY26" fmla="*/ 9826 h 10090"/>
                  <a:gd name="connsiteX27" fmla="*/ 1719 w 10000"/>
                  <a:gd name="connsiteY27" fmla="*/ 9838 h 10090"/>
                  <a:gd name="connsiteX28" fmla="*/ 7040 w 10000"/>
                  <a:gd name="connsiteY28" fmla="*/ 9886 h 10090"/>
                  <a:gd name="connsiteX29" fmla="*/ 7779 w 10000"/>
                  <a:gd name="connsiteY29" fmla="*/ 7439 h 10090"/>
                  <a:gd name="connsiteX30" fmla="*/ 7948 w 10000"/>
                  <a:gd name="connsiteY30" fmla="*/ 7969 h 10090"/>
                  <a:gd name="connsiteX31" fmla="*/ 8048 w 10000"/>
                  <a:gd name="connsiteY31" fmla="*/ 9333 h 10090"/>
                  <a:gd name="connsiteX32" fmla="*/ 7644 w 10000"/>
                  <a:gd name="connsiteY32" fmla="*/ 9786 h 10090"/>
                  <a:gd name="connsiteX33" fmla="*/ 8037 w 10000"/>
                  <a:gd name="connsiteY33" fmla="*/ 10000 h 10090"/>
                  <a:gd name="connsiteX34" fmla="*/ 8205 w 10000"/>
                  <a:gd name="connsiteY34" fmla="*/ 8285 h 10090"/>
                  <a:gd name="connsiteX35" fmla="*/ 8137 w 10000"/>
                  <a:gd name="connsiteY35" fmla="*/ 6474 h 10090"/>
                  <a:gd name="connsiteX36" fmla="*/ 8032 w 10000"/>
                  <a:gd name="connsiteY36" fmla="*/ 5727 h 10090"/>
                  <a:gd name="connsiteX37" fmla="*/ 9764 w 10000"/>
                  <a:gd name="connsiteY37" fmla="*/ 5727 h 10090"/>
                  <a:gd name="connsiteX38" fmla="*/ 9827 w 10000"/>
                  <a:gd name="connsiteY38" fmla="*/ 5341 h 10090"/>
                  <a:gd name="connsiteX39" fmla="*/ 9932 w 10000"/>
                  <a:gd name="connsiteY39" fmla="*/ 5099 h 10090"/>
                  <a:gd name="connsiteX40" fmla="*/ 9891 w 10000"/>
                  <a:gd name="connsiteY40" fmla="*/ 4388 h 10090"/>
                  <a:gd name="connsiteX0" fmla="*/ 9891 w 10000"/>
                  <a:gd name="connsiteY0" fmla="*/ 4388 h 10033"/>
                  <a:gd name="connsiteX1" fmla="*/ 9848 w 10000"/>
                  <a:gd name="connsiteY1" fmla="*/ 4352 h 10033"/>
                  <a:gd name="connsiteX2" fmla="*/ 7905 w 10000"/>
                  <a:gd name="connsiteY2" fmla="*/ 4136 h 10033"/>
                  <a:gd name="connsiteX3" fmla="*/ 7737 w 10000"/>
                  <a:gd name="connsiteY3" fmla="*/ 3327 h 10033"/>
                  <a:gd name="connsiteX4" fmla="*/ 6639 w 10000"/>
                  <a:gd name="connsiteY4" fmla="*/ 1700 h 10033"/>
                  <a:gd name="connsiteX5" fmla="*/ 5942 w 10000"/>
                  <a:gd name="connsiteY5" fmla="*/ 1194 h 10033"/>
                  <a:gd name="connsiteX6" fmla="*/ 6364 w 10000"/>
                  <a:gd name="connsiteY6" fmla="*/ 1917 h 10033"/>
                  <a:gd name="connsiteX7" fmla="*/ 7230 w 10000"/>
                  <a:gd name="connsiteY7" fmla="*/ 3086 h 10033"/>
                  <a:gd name="connsiteX8" fmla="*/ 7377 w 10000"/>
                  <a:gd name="connsiteY8" fmla="*/ 3774 h 10033"/>
                  <a:gd name="connsiteX9" fmla="*/ 6850 w 10000"/>
                  <a:gd name="connsiteY9" fmla="*/ 2905 h 10033"/>
                  <a:gd name="connsiteX10" fmla="*/ 5351 w 10000"/>
                  <a:gd name="connsiteY10" fmla="*/ 1471 h 10033"/>
                  <a:gd name="connsiteX11" fmla="*/ 5245 w 10000"/>
                  <a:gd name="connsiteY11" fmla="*/ 1375 h 10033"/>
                  <a:gd name="connsiteX12" fmla="*/ 4527 w 10000"/>
                  <a:gd name="connsiteY12" fmla="*/ 832 h 10033"/>
                  <a:gd name="connsiteX13" fmla="*/ 2732 w 10000"/>
                  <a:gd name="connsiteY13" fmla="*/ 12 h 10033"/>
                  <a:gd name="connsiteX14" fmla="*/ 2669 w 10000"/>
                  <a:gd name="connsiteY14" fmla="*/ 0 h 10033"/>
                  <a:gd name="connsiteX15" fmla="*/ 2120 w 10000"/>
                  <a:gd name="connsiteY15" fmla="*/ 470 h 10033"/>
                  <a:gd name="connsiteX16" fmla="*/ 621 w 10000"/>
                  <a:gd name="connsiteY16" fmla="*/ 1121 h 10033"/>
                  <a:gd name="connsiteX17" fmla="*/ 9 w 10000"/>
                  <a:gd name="connsiteY17" fmla="*/ 2556 h 10033"/>
                  <a:gd name="connsiteX18" fmla="*/ 304 w 10000"/>
                  <a:gd name="connsiteY18" fmla="*/ 3327 h 10033"/>
                  <a:gd name="connsiteX19" fmla="*/ 516 w 10000"/>
                  <a:gd name="connsiteY19" fmla="*/ 4341 h 10033"/>
                  <a:gd name="connsiteX20" fmla="*/ 853 w 10000"/>
                  <a:gd name="connsiteY20" fmla="*/ 5172 h 10033"/>
                  <a:gd name="connsiteX21" fmla="*/ 769 w 10000"/>
                  <a:gd name="connsiteY21" fmla="*/ 6016 h 10033"/>
                  <a:gd name="connsiteX22" fmla="*/ 705 w 10000"/>
                  <a:gd name="connsiteY22" fmla="*/ 6811 h 10033"/>
                  <a:gd name="connsiteX23" fmla="*/ 389 w 10000"/>
                  <a:gd name="connsiteY23" fmla="*/ 8150 h 10033"/>
                  <a:gd name="connsiteX24" fmla="*/ 536 w 10000"/>
                  <a:gd name="connsiteY24" fmla="*/ 9789 h 10033"/>
                  <a:gd name="connsiteX25" fmla="*/ 727 w 10000"/>
                  <a:gd name="connsiteY25" fmla="*/ 9826 h 10033"/>
                  <a:gd name="connsiteX26" fmla="*/ 727 w 10000"/>
                  <a:gd name="connsiteY26" fmla="*/ 9826 h 10033"/>
                  <a:gd name="connsiteX27" fmla="*/ 1719 w 10000"/>
                  <a:gd name="connsiteY27" fmla="*/ 9838 h 10033"/>
                  <a:gd name="connsiteX28" fmla="*/ 7040 w 10000"/>
                  <a:gd name="connsiteY28" fmla="*/ 9886 h 10033"/>
                  <a:gd name="connsiteX29" fmla="*/ 7779 w 10000"/>
                  <a:gd name="connsiteY29" fmla="*/ 7439 h 10033"/>
                  <a:gd name="connsiteX30" fmla="*/ 7948 w 10000"/>
                  <a:gd name="connsiteY30" fmla="*/ 7969 h 10033"/>
                  <a:gd name="connsiteX31" fmla="*/ 8048 w 10000"/>
                  <a:gd name="connsiteY31" fmla="*/ 9333 h 10033"/>
                  <a:gd name="connsiteX32" fmla="*/ 7644 w 10000"/>
                  <a:gd name="connsiteY32" fmla="*/ 9786 h 10033"/>
                  <a:gd name="connsiteX33" fmla="*/ 8429 w 10000"/>
                  <a:gd name="connsiteY33" fmla="*/ 9933 h 10033"/>
                  <a:gd name="connsiteX34" fmla="*/ 8205 w 10000"/>
                  <a:gd name="connsiteY34" fmla="*/ 8285 h 10033"/>
                  <a:gd name="connsiteX35" fmla="*/ 8137 w 10000"/>
                  <a:gd name="connsiteY35" fmla="*/ 6474 h 10033"/>
                  <a:gd name="connsiteX36" fmla="*/ 8032 w 10000"/>
                  <a:gd name="connsiteY36" fmla="*/ 5727 h 10033"/>
                  <a:gd name="connsiteX37" fmla="*/ 9764 w 10000"/>
                  <a:gd name="connsiteY37" fmla="*/ 5727 h 10033"/>
                  <a:gd name="connsiteX38" fmla="*/ 9827 w 10000"/>
                  <a:gd name="connsiteY38" fmla="*/ 5341 h 10033"/>
                  <a:gd name="connsiteX39" fmla="*/ 9932 w 10000"/>
                  <a:gd name="connsiteY39" fmla="*/ 5099 h 10033"/>
                  <a:gd name="connsiteX40" fmla="*/ 9891 w 10000"/>
                  <a:gd name="connsiteY40" fmla="*/ 4388 h 10033"/>
                  <a:gd name="connsiteX0" fmla="*/ 9891 w 10000"/>
                  <a:gd name="connsiteY0" fmla="*/ 4388 h 10045"/>
                  <a:gd name="connsiteX1" fmla="*/ 9848 w 10000"/>
                  <a:gd name="connsiteY1" fmla="*/ 4352 h 10045"/>
                  <a:gd name="connsiteX2" fmla="*/ 7905 w 10000"/>
                  <a:gd name="connsiteY2" fmla="*/ 4136 h 10045"/>
                  <a:gd name="connsiteX3" fmla="*/ 7737 w 10000"/>
                  <a:gd name="connsiteY3" fmla="*/ 3327 h 10045"/>
                  <a:gd name="connsiteX4" fmla="*/ 6639 w 10000"/>
                  <a:gd name="connsiteY4" fmla="*/ 1700 h 10045"/>
                  <a:gd name="connsiteX5" fmla="*/ 5942 w 10000"/>
                  <a:gd name="connsiteY5" fmla="*/ 1194 h 10045"/>
                  <a:gd name="connsiteX6" fmla="*/ 6364 w 10000"/>
                  <a:gd name="connsiteY6" fmla="*/ 1917 h 10045"/>
                  <a:gd name="connsiteX7" fmla="*/ 7230 w 10000"/>
                  <a:gd name="connsiteY7" fmla="*/ 3086 h 10045"/>
                  <a:gd name="connsiteX8" fmla="*/ 7377 w 10000"/>
                  <a:gd name="connsiteY8" fmla="*/ 3774 h 10045"/>
                  <a:gd name="connsiteX9" fmla="*/ 6850 w 10000"/>
                  <a:gd name="connsiteY9" fmla="*/ 2905 h 10045"/>
                  <a:gd name="connsiteX10" fmla="*/ 5351 w 10000"/>
                  <a:gd name="connsiteY10" fmla="*/ 1471 h 10045"/>
                  <a:gd name="connsiteX11" fmla="*/ 5245 w 10000"/>
                  <a:gd name="connsiteY11" fmla="*/ 1375 h 10045"/>
                  <a:gd name="connsiteX12" fmla="*/ 4527 w 10000"/>
                  <a:gd name="connsiteY12" fmla="*/ 832 h 10045"/>
                  <a:gd name="connsiteX13" fmla="*/ 2732 w 10000"/>
                  <a:gd name="connsiteY13" fmla="*/ 12 h 10045"/>
                  <a:gd name="connsiteX14" fmla="*/ 2669 w 10000"/>
                  <a:gd name="connsiteY14" fmla="*/ 0 h 10045"/>
                  <a:gd name="connsiteX15" fmla="*/ 2120 w 10000"/>
                  <a:gd name="connsiteY15" fmla="*/ 470 h 10045"/>
                  <a:gd name="connsiteX16" fmla="*/ 621 w 10000"/>
                  <a:gd name="connsiteY16" fmla="*/ 1121 h 10045"/>
                  <a:gd name="connsiteX17" fmla="*/ 9 w 10000"/>
                  <a:gd name="connsiteY17" fmla="*/ 2556 h 10045"/>
                  <a:gd name="connsiteX18" fmla="*/ 304 w 10000"/>
                  <a:gd name="connsiteY18" fmla="*/ 3327 h 10045"/>
                  <a:gd name="connsiteX19" fmla="*/ 516 w 10000"/>
                  <a:gd name="connsiteY19" fmla="*/ 4341 h 10045"/>
                  <a:gd name="connsiteX20" fmla="*/ 853 w 10000"/>
                  <a:gd name="connsiteY20" fmla="*/ 5172 h 10045"/>
                  <a:gd name="connsiteX21" fmla="*/ 769 w 10000"/>
                  <a:gd name="connsiteY21" fmla="*/ 6016 h 10045"/>
                  <a:gd name="connsiteX22" fmla="*/ 705 w 10000"/>
                  <a:gd name="connsiteY22" fmla="*/ 6811 h 10045"/>
                  <a:gd name="connsiteX23" fmla="*/ 389 w 10000"/>
                  <a:gd name="connsiteY23" fmla="*/ 8150 h 10045"/>
                  <a:gd name="connsiteX24" fmla="*/ 536 w 10000"/>
                  <a:gd name="connsiteY24" fmla="*/ 9789 h 10045"/>
                  <a:gd name="connsiteX25" fmla="*/ 727 w 10000"/>
                  <a:gd name="connsiteY25" fmla="*/ 9826 h 10045"/>
                  <a:gd name="connsiteX26" fmla="*/ 727 w 10000"/>
                  <a:gd name="connsiteY26" fmla="*/ 9826 h 10045"/>
                  <a:gd name="connsiteX27" fmla="*/ 1719 w 10000"/>
                  <a:gd name="connsiteY27" fmla="*/ 9838 h 10045"/>
                  <a:gd name="connsiteX28" fmla="*/ 7040 w 10000"/>
                  <a:gd name="connsiteY28" fmla="*/ 9886 h 10045"/>
                  <a:gd name="connsiteX29" fmla="*/ 7779 w 10000"/>
                  <a:gd name="connsiteY29" fmla="*/ 7439 h 10045"/>
                  <a:gd name="connsiteX30" fmla="*/ 7948 w 10000"/>
                  <a:gd name="connsiteY30" fmla="*/ 7969 h 10045"/>
                  <a:gd name="connsiteX31" fmla="*/ 8048 w 10000"/>
                  <a:gd name="connsiteY31" fmla="*/ 9333 h 10045"/>
                  <a:gd name="connsiteX32" fmla="*/ 8036 w 10000"/>
                  <a:gd name="connsiteY32" fmla="*/ 9839 h 10045"/>
                  <a:gd name="connsiteX33" fmla="*/ 8429 w 10000"/>
                  <a:gd name="connsiteY33" fmla="*/ 9933 h 10045"/>
                  <a:gd name="connsiteX34" fmla="*/ 8205 w 10000"/>
                  <a:gd name="connsiteY34" fmla="*/ 8285 h 10045"/>
                  <a:gd name="connsiteX35" fmla="*/ 8137 w 10000"/>
                  <a:gd name="connsiteY35" fmla="*/ 6474 h 10045"/>
                  <a:gd name="connsiteX36" fmla="*/ 8032 w 10000"/>
                  <a:gd name="connsiteY36" fmla="*/ 5727 h 10045"/>
                  <a:gd name="connsiteX37" fmla="*/ 9764 w 10000"/>
                  <a:gd name="connsiteY37" fmla="*/ 5727 h 10045"/>
                  <a:gd name="connsiteX38" fmla="*/ 9827 w 10000"/>
                  <a:gd name="connsiteY38" fmla="*/ 5341 h 10045"/>
                  <a:gd name="connsiteX39" fmla="*/ 9932 w 10000"/>
                  <a:gd name="connsiteY39" fmla="*/ 5099 h 10045"/>
                  <a:gd name="connsiteX40" fmla="*/ 9891 w 10000"/>
                  <a:gd name="connsiteY40" fmla="*/ 4388 h 10045"/>
                  <a:gd name="connsiteX0" fmla="*/ 9891 w 10000"/>
                  <a:gd name="connsiteY0" fmla="*/ 4388 h 9886"/>
                  <a:gd name="connsiteX1" fmla="*/ 9848 w 10000"/>
                  <a:gd name="connsiteY1" fmla="*/ 4352 h 9886"/>
                  <a:gd name="connsiteX2" fmla="*/ 7905 w 10000"/>
                  <a:gd name="connsiteY2" fmla="*/ 4136 h 9886"/>
                  <a:gd name="connsiteX3" fmla="*/ 7737 w 10000"/>
                  <a:gd name="connsiteY3" fmla="*/ 3327 h 9886"/>
                  <a:gd name="connsiteX4" fmla="*/ 6639 w 10000"/>
                  <a:gd name="connsiteY4" fmla="*/ 1700 h 9886"/>
                  <a:gd name="connsiteX5" fmla="*/ 5942 w 10000"/>
                  <a:gd name="connsiteY5" fmla="*/ 1194 h 9886"/>
                  <a:gd name="connsiteX6" fmla="*/ 6364 w 10000"/>
                  <a:gd name="connsiteY6" fmla="*/ 1917 h 9886"/>
                  <a:gd name="connsiteX7" fmla="*/ 7230 w 10000"/>
                  <a:gd name="connsiteY7" fmla="*/ 3086 h 9886"/>
                  <a:gd name="connsiteX8" fmla="*/ 7377 w 10000"/>
                  <a:gd name="connsiteY8" fmla="*/ 3774 h 9886"/>
                  <a:gd name="connsiteX9" fmla="*/ 6850 w 10000"/>
                  <a:gd name="connsiteY9" fmla="*/ 2905 h 9886"/>
                  <a:gd name="connsiteX10" fmla="*/ 5351 w 10000"/>
                  <a:gd name="connsiteY10" fmla="*/ 1471 h 9886"/>
                  <a:gd name="connsiteX11" fmla="*/ 5245 w 10000"/>
                  <a:gd name="connsiteY11" fmla="*/ 1375 h 9886"/>
                  <a:gd name="connsiteX12" fmla="*/ 4527 w 10000"/>
                  <a:gd name="connsiteY12" fmla="*/ 832 h 9886"/>
                  <a:gd name="connsiteX13" fmla="*/ 2732 w 10000"/>
                  <a:gd name="connsiteY13" fmla="*/ 12 h 9886"/>
                  <a:gd name="connsiteX14" fmla="*/ 2669 w 10000"/>
                  <a:gd name="connsiteY14" fmla="*/ 0 h 9886"/>
                  <a:gd name="connsiteX15" fmla="*/ 2120 w 10000"/>
                  <a:gd name="connsiteY15" fmla="*/ 470 h 9886"/>
                  <a:gd name="connsiteX16" fmla="*/ 621 w 10000"/>
                  <a:gd name="connsiteY16" fmla="*/ 1121 h 9886"/>
                  <a:gd name="connsiteX17" fmla="*/ 9 w 10000"/>
                  <a:gd name="connsiteY17" fmla="*/ 2556 h 9886"/>
                  <a:gd name="connsiteX18" fmla="*/ 304 w 10000"/>
                  <a:gd name="connsiteY18" fmla="*/ 3327 h 9886"/>
                  <a:gd name="connsiteX19" fmla="*/ 516 w 10000"/>
                  <a:gd name="connsiteY19" fmla="*/ 4341 h 9886"/>
                  <a:gd name="connsiteX20" fmla="*/ 853 w 10000"/>
                  <a:gd name="connsiteY20" fmla="*/ 5172 h 9886"/>
                  <a:gd name="connsiteX21" fmla="*/ 769 w 10000"/>
                  <a:gd name="connsiteY21" fmla="*/ 6016 h 9886"/>
                  <a:gd name="connsiteX22" fmla="*/ 705 w 10000"/>
                  <a:gd name="connsiteY22" fmla="*/ 6811 h 9886"/>
                  <a:gd name="connsiteX23" fmla="*/ 389 w 10000"/>
                  <a:gd name="connsiteY23" fmla="*/ 8150 h 9886"/>
                  <a:gd name="connsiteX24" fmla="*/ 536 w 10000"/>
                  <a:gd name="connsiteY24" fmla="*/ 9789 h 9886"/>
                  <a:gd name="connsiteX25" fmla="*/ 727 w 10000"/>
                  <a:gd name="connsiteY25" fmla="*/ 9826 h 9886"/>
                  <a:gd name="connsiteX26" fmla="*/ 727 w 10000"/>
                  <a:gd name="connsiteY26" fmla="*/ 9826 h 9886"/>
                  <a:gd name="connsiteX27" fmla="*/ 1719 w 10000"/>
                  <a:gd name="connsiteY27" fmla="*/ 9838 h 9886"/>
                  <a:gd name="connsiteX28" fmla="*/ 7040 w 10000"/>
                  <a:gd name="connsiteY28" fmla="*/ 9886 h 9886"/>
                  <a:gd name="connsiteX29" fmla="*/ 7779 w 10000"/>
                  <a:gd name="connsiteY29" fmla="*/ 7439 h 9886"/>
                  <a:gd name="connsiteX30" fmla="*/ 7948 w 10000"/>
                  <a:gd name="connsiteY30" fmla="*/ 7969 h 9886"/>
                  <a:gd name="connsiteX31" fmla="*/ 8048 w 10000"/>
                  <a:gd name="connsiteY31" fmla="*/ 9333 h 9886"/>
                  <a:gd name="connsiteX32" fmla="*/ 8036 w 10000"/>
                  <a:gd name="connsiteY32" fmla="*/ 9839 h 9886"/>
                  <a:gd name="connsiteX33" fmla="*/ 8306 w 10000"/>
                  <a:gd name="connsiteY33" fmla="*/ 9519 h 9886"/>
                  <a:gd name="connsiteX34" fmla="*/ 8205 w 10000"/>
                  <a:gd name="connsiteY34" fmla="*/ 8285 h 9886"/>
                  <a:gd name="connsiteX35" fmla="*/ 8137 w 10000"/>
                  <a:gd name="connsiteY35" fmla="*/ 6474 h 9886"/>
                  <a:gd name="connsiteX36" fmla="*/ 8032 w 10000"/>
                  <a:gd name="connsiteY36" fmla="*/ 5727 h 9886"/>
                  <a:gd name="connsiteX37" fmla="*/ 9764 w 10000"/>
                  <a:gd name="connsiteY37" fmla="*/ 5727 h 9886"/>
                  <a:gd name="connsiteX38" fmla="*/ 9827 w 10000"/>
                  <a:gd name="connsiteY38" fmla="*/ 5341 h 9886"/>
                  <a:gd name="connsiteX39" fmla="*/ 9932 w 10000"/>
                  <a:gd name="connsiteY39" fmla="*/ 5099 h 9886"/>
                  <a:gd name="connsiteX40" fmla="*/ 9891 w 10000"/>
                  <a:gd name="connsiteY40" fmla="*/ 4388 h 9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000" h="9886">
                    <a:moveTo>
                      <a:pt x="9891" y="4388"/>
                    </a:moveTo>
                    <a:cubicBezTo>
                      <a:pt x="9869" y="4364"/>
                      <a:pt x="9848" y="4352"/>
                      <a:pt x="9848" y="4352"/>
                    </a:cubicBezTo>
                    <a:cubicBezTo>
                      <a:pt x="9595" y="4256"/>
                      <a:pt x="7905" y="4136"/>
                      <a:pt x="7905" y="4136"/>
                    </a:cubicBezTo>
                    <a:cubicBezTo>
                      <a:pt x="7905" y="4136"/>
                      <a:pt x="7884" y="3774"/>
                      <a:pt x="7737" y="3327"/>
                    </a:cubicBezTo>
                    <a:cubicBezTo>
                      <a:pt x="7610" y="2881"/>
                      <a:pt x="6765" y="1893"/>
                      <a:pt x="6639" y="1700"/>
                    </a:cubicBezTo>
                    <a:cubicBezTo>
                      <a:pt x="6555" y="1556"/>
                      <a:pt x="6090" y="1266"/>
                      <a:pt x="5942" y="1194"/>
                    </a:cubicBezTo>
                    <a:cubicBezTo>
                      <a:pt x="5900" y="1182"/>
                      <a:pt x="6344" y="1845"/>
                      <a:pt x="6364" y="1917"/>
                    </a:cubicBezTo>
                    <a:cubicBezTo>
                      <a:pt x="6385" y="1977"/>
                      <a:pt x="7104" y="2809"/>
                      <a:pt x="7230" y="3086"/>
                    </a:cubicBezTo>
                    <a:cubicBezTo>
                      <a:pt x="7377" y="3364"/>
                      <a:pt x="7377" y="3774"/>
                      <a:pt x="7377" y="3774"/>
                    </a:cubicBezTo>
                    <a:cubicBezTo>
                      <a:pt x="7357" y="3701"/>
                      <a:pt x="6850" y="2905"/>
                      <a:pt x="6850" y="2905"/>
                    </a:cubicBezTo>
                    <a:cubicBezTo>
                      <a:pt x="6344" y="2326"/>
                      <a:pt x="5794" y="1832"/>
                      <a:pt x="5351" y="1471"/>
                    </a:cubicBezTo>
                    <a:cubicBezTo>
                      <a:pt x="5330" y="1434"/>
                      <a:pt x="5288" y="1410"/>
                      <a:pt x="5245" y="1375"/>
                    </a:cubicBezTo>
                    <a:cubicBezTo>
                      <a:pt x="4823" y="1036"/>
                      <a:pt x="4527" y="832"/>
                      <a:pt x="4527" y="832"/>
                    </a:cubicBezTo>
                    <a:cubicBezTo>
                      <a:pt x="4147" y="615"/>
                      <a:pt x="3007" y="85"/>
                      <a:pt x="2732" y="12"/>
                    </a:cubicBezTo>
                    <a:cubicBezTo>
                      <a:pt x="2711" y="0"/>
                      <a:pt x="2690" y="0"/>
                      <a:pt x="2669" y="0"/>
                    </a:cubicBezTo>
                    <a:cubicBezTo>
                      <a:pt x="2563" y="12"/>
                      <a:pt x="2289" y="278"/>
                      <a:pt x="2120" y="470"/>
                    </a:cubicBezTo>
                    <a:cubicBezTo>
                      <a:pt x="1951" y="663"/>
                      <a:pt x="980" y="904"/>
                      <a:pt x="621" y="1121"/>
                    </a:cubicBezTo>
                    <a:cubicBezTo>
                      <a:pt x="262" y="1351"/>
                      <a:pt x="51" y="2279"/>
                      <a:pt x="9" y="2556"/>
                    </a:cubicBezTo>
                    <a:cubicBezTo>
                      <a:pt x="-55" y="2833"/>
                      <a:pt x="262" y="3002"/>
                      <a:pt x="304" y="3327"/>
                    </a:cubicBezTo>
                    <a:cubicBezTo>
                      <a:pt x="368" y="3653"/>
                      <a:pt x="389" y="4002"/>
                      <a:pt x="516" y="4341"/>
                    </a:cubicBezTo>
                    <a:cubicBezTo>
                      <a:pt x="621" y="4678"/>
                      <a:pt x="811" y="4979"/>
                      <a:pt x="853" y="5172"/>
                    </a:cubicBezTo>
                    <a:cubicBezTo>
                      <a:pt x="875" y="5365"/>
                      <a:pt x="727" y="5835"/>
                      <a:pt x="769" y="6016"/>
                    </a:cubicBezTo>
                    <a:cubicBezTo>
                      <a:pt x="789" y="6185"/>
                      <a:pt x="811" y="6559"/>
                      <a:pt x="705" y="6811"/>
                    </a:cubicBezTo>
                    <a:cubicBezTo>
                      <a:pt x="600" y="7077"/>
                      <a:pt x="452" y="7535"/>
                      <a:pt x="389" y="8150"/>
                    </a:cubicBezTo>
                    <a:cubicBezTo>
                      <a:pt x="347" y="8765"/>
                      <a:pt x="536" y="9789"/>
                      <a:pt x="536" y="9789"/>
                    </a:cubicBezTo>
                    <a:lnTo>
                      <a:pt x="727" y="9826"/>
                    </a:lnTo>
                    <a:lnTo>
                      <a:pt x="727" y="9826"/>
                    </a:lnTo>
                    <a:cubicBezTo>
                      <a:pt x="769" y="9777"/>
                      <a:pt x="1719" y="9838"/>
                      <a:pt x="1719" y="9838"/>
                    </a:cubicBezTo>
                    <a:cubicBezTo>
                      <a:pt x="2753" y="9874"/>
                      <a:pt x="7040" y="9886"/>
                      <a:pt x="7040" y="9886"/>
                    </a:cubicBezTo>
                    <a:cubicBezTo>
                      <a:pt x="7800" y="9886"/>
                      <a:pt x="7821" y="8005"/>
                      <a:pt x="7779" y="7439"/>
                    </a:cubicBezTo>
                    <a:cubicBezTo>
                      <a:pt x="7843" y="7644"/>
                      <a:pt x="7903" y="7653"/>
                      <a:pt x="7948" y="7969"/>
                    </a:cubicBezTo>
                    <a:cubicBezTo>
                      <a:pt x="7993" y="8285"/>
                      <a:pt x="8027" y="8983"/>
                      <a:pt x="8048" y="9333"/>
                    </a:cubicBezTo>
                    <a:cubicBezTo>
                      <a:pt x="8068" y="9646"/>
                      <a:pt x="7993" y="9808"/>
                      <a:pt x="8036" y="9839"/>
                    </a:cubicBezTo>
                    <a:cubicBezTo>
                      <a:pt x="8079" y="9870"/>
                      <a:pt x="8323" y="9776"/>
                      <a:pt x="8306" y="9519"/>
                    </a:cubicBezTo>
                    <a:cubicBezTo>
                      <a:pt x="8283" y="9138"/>
                      <a:pt x="8247" y="8478"/>
                      <a:pt x="8205" y="8285"/>
                    </a:cubicBezTo>
                    <a:cubicBezTo>
                      <a:pt x="8162" y="8069"/>
                      <a:pt x="8166" y="6900"/>
                      <a:pt x="8137" y="6474"/>
                    </a:cubicBezTo>
                    <a:cubicBezTo>
                      <a:pt x="8108" y="6048"/>
                      <a:pt x="8032" y="5727"/>
                      <a:pt x="8032" y="5727"/>
                    </a:cubicBezTo>
                    <a:lnTo>
                      <a:pt x="9764" y="5727"/>
                    </a:lnTo>
                    <a:cubicBezTo>
                      <a:pt x="9700" y="5690"/>
                      <a:pt x="9764" y="5509"/>
                      <a:pt x="9827" y="5341"/>
                    </a:cubicBezTo>
                    <a:cubicBezTo>
                      <a:pt x="9891" y="5208"/>
                      <a:pt x="9932" y="5099"/>
                      <a:pt x="9932" y="5099"/>
                    </a:cubicBezTo>
                    <a:cubicBezTo>
                      <a:pt x="10080" y="4642"/>
                      <a:pt x="9953" y="4449"/>
                      <a:pt x="9891" y="4388"/>
                    </a:cubicBezTo>
                    <a:close/>
                  </a:path>
                </a:pathLst>
              </a:custGeom>
              <a:solidFill>
                <a:srgbClr val="4472C4">
                  <a:lumMod val="5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7" name="Freeform 15">
                <a:extLst>
                  <a:ext uri="{FF2B5EF4-FFF2-40B4-BE49-F238E27FC236}">
                    <a16:creationId xmlns:a16="http://schemas.microsoft.com/office/drawing/2014/main" id="{4B530852-2E48-4300-8DF0-85B6AFFA516D}"/>
                  </a:ext>
                </a:extLst>
              </p:cNvPr>
              <p:cNvSpPr>
                <a:spLocks/>
              </p:cNvSpPr>
              <p:nvPr/>
            </p:nvSpPr>
            <p:spPr bwMode="gray">
              <a:xfrm>
                <a:off x="6677377" y="2473035"/>
                <a:ext cx="77788" cy="53975"/>
              </a:xfrm>
              <a:custGeom>
                <a:avLst/>
                <a:gdLst>
                  <a:gd name="T0" fmla="*/ 18 w 29"/>
                  <a:gd name="T1" fmla="*/ 17 h 20"/>
                  <a:gd name="T2" fmla="*/ 29 w 29"/>
                  <a:gd name="T3" fmla="*/ 20 h 20"/>
                  <a:gd name="T4" fmla="*/ 25 w 29"/>
                  <a:gd name="T5" fmla="*/ 14 h 20"/>
                  <a:gd name="T6" fmla="*/ 1 w 29"/>
                  <a:gd name="T7" fmla="*/ 11 h 20"/>
                  <a:gd name="T8" fmla="*/ 0 w 29"/>
                  <a:gd name="T9" fmla="*/ 17 h 20"/>
                  <a:gd name="T10" fmla="*/ 18 w 29"/>
                  <a:gd name="T11" fmla="*/ 17 h 20"/>
                </a:gdLst>
                <a:ahLst/>
                <a:cxnLst>
                  <a:cxn ang="0">
                    <a:pos x="T0" y="T1"/>
                  </a:cxn>
                  <a:cxn ang="0">
                    <a:pos x="T2" y="T3"/>
                  </a:cxn>
                  <a:cxn ang="0">
                    <a:pos x="T4" y="T5"/>
                  </a:cxn>
                  <a:cxn ang="0">
                    <a:pos x="T6" y="T7"/>
                  </a:cxn>
                  <a:cxn ang="0">
                    <a:pos x="T8" y="T9"/>
                  </a:cxn>
                  <a:cxn ang="0">
                    <a:pos x="T10" y="T11"/>
                  </a:cxn>
                </a:cxnLst>
                <a:rect l="0" t="0" r="r" b="b"/>
                <a:pathLst>
                  <a:path w="29" h="20">
                    <a:moveTo>
                      <a:pt x="18" y="17"/>
                    </a:moveTo>
                    <a:cubicBezTo>
                      <a:pt x="18" y="17"/>
                      <a:pt x="23" y="18"/>
                      <a:pt x="29" y="20"/>
                    </a:cubicBezTo>
                    <a:cubicBezTo>
                      <a:pt x="28" y="18"/>
                      <a:pt x="27" y="16"/>
                      <a:pt x="25" y="14"/>
                    </a:cubicBezTo>
                    <a:cubicBezTo>
                      <a:pt x="13" y="0"/>
                      <a:pt x="3" y="5"/>
                      <a:pt x="1" y="11"/>
                    </a:cubicBezTo>
                    <a:cubicBezTo>
                      <a:pt x="0" y="12"/>
                      <a:pt x="0" y="14"/>
                      <a:pt x="0" y="17"/>
                    </a:cubicBezTo>
                    <a:cubicBezTo>
                      <a:pt x="6" y="16"/>
                      <a:pt x="13" y="16"/>
                      <a:pt x="18" y="17"/>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8" name="Freeform 16">
                <a:extLst>
                  <a:ext uri="{FF2B5EF4-FFF2-40B4-BE49-F238E27FC236}">
                    <a16:creationId xmlns:a16="http://schemas.microsoft.com/office/drawing/2014/main" id="{66535EA0-FE99-205B-9CEB-B7C7562CA031}"/>
                  </a:ext>
                </a:extLst>
              </p:cNvPr>
              <p:cNvSpPr>
                <a:spLocks/>
              </p:cNvSpPr>
              <p:nvPr/>
            </p:nvSpPr>
            <p:spPr bwMode="gray">
              <a:xfrm>
                <a:off x="6651977" y="2677822"/>
                <a:ext cx="150813" cy="146050"/>
              </a:xfrm>
              <a:custGeom>
                <a:avLst/>
                <a:gdLst>
                  <a:gd name="T0" fmla="*/ 54 w 57"/>
                  <a:gd name="T1" fmla="*/ 26 h 55"/>
                  <a:gd name="T2" fmla="*/ 52 w 57"/>
                  <a:gd name="T3" fmla="*/ 17 h 55"/>
                  <a:gd name="T4" fmla="*/ 41 w 57"/>
                  <a:gd name="T5" fmla="*/ 10 h 55"/>
                  <a:gd name="T6" fmla="*/ 31 w 57"/>
                  <a:gd name="T7" fmla="*/ 2 h 55"/>
                  <a:gd name="T8" fmla="*/ 2 w 57"/>
                  <a:gd name="T9" fmla="*/ 13 h 55"/>
                  <a:gd name="T10" fmla="*/ 0 w 57"/>
                  <a:gd name="T11" fmla="*/ 21 h 55"/>
                  <a:gd name="T12" fmla="*/ 16 w 57"/>
                  <a:gd name="T13" fmla="*/ 33 h 55"/>
                  <a:gd name="T14" fmla="*/ 25 w 57"/>
                  <a:gd name="T15" fmla="*/ 48 h 55"/>
                  <a:gd name="T16" fmla="*/ 41 w 57"/>
                  <a:gd name="T17" fmla="*/ 55 h 55"/>
                  <a:gd name="T18" fmla="*/ 49 w 57"/>
                  <a:gd name="T19" fmla="*/ 51 h 55"/>
                  <a:gd name="T20" fmla="*/ 52 w 57"/>
                  <a:gd name="T21" fmla="*/ 40 h 55"/>
                  <a:gd name="T22" fmla="*/ 54 w 57"/>
                  <a:gd name="T23" fmla="*/ 2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 h="55">
                    <a:moveTo>
                      <a:pt x="54" y="26"/>
                    </a:moveTo>
                    <a:cubicBezTo>
                      <a:pt x="51" y="25"/>
                      <a:pt x="53" y="25"/>
                      <a:pt x="52" y="17"/>
                    </a:cubicBezTo>
                    <a:cubicBezTo>
                      <a:pt x="51" y="9"/>
                      <a:pt x="43" y="10"/>
                      <a:pt x="41" y="10"/>
                    </a:cubicBezTo>
                    <a:cubicBezTo>
                      <a:pt x="39" y="10"/>
                      <a:pt x="40" y="0"/>
                      <a:pt x="31" y="2"/>
                    </a:cubicBezTo>
                    <a:cubicBezTo>
                      <a:pt x="22" y="4"/>
                      <a:pt x="14" y="4"/>
                      <a:pt x="2" y="13"/>
                    </a:cubicBezTo>
                    <a:cubicBezTo>
                      <a:pt x="1" y="18"/>
                      <a:pt x="0" y="21"/>
                      <a:pt x="0" y="21"/>
                    </a:cubicBezTo>
                    <a:cubicBezTo>
                      <a:pt x="0" y="33"/>
                      <a:pt x="18" y="26"/>
                      <a:pt x="16" y="33"/>
                    </a:cubicBezTo>
                    <a:cubicBezTo>
                      <a:pt x="14" y="39"/>
                      <a:pt x="23" y="42"/>
                      <a:pt x="25" y="48"/>
                    </a:cubicBezTo>
                    <a:cubicBezTo>
                      <a:pt x="27" y="54"/>
                      <a:pt x="41" y="55"/>
                      <a:pt x="41" y="55"/>
                    </a:cubicBezTo>
                    <a:cubicBezTo>
                      <a:pt x="42" y="55"/>
                      <a:pt x="45" y="54"/>
                      <a:pt x="49" y="51"/>
                    </a:cubicBezTo>
                    <a:cubicBezTo>
                      <a:pt x="49" y="48"/>
                      <a:pt x="50" y="45"/>
                      <a:pt x="52" y="40"/>
                    </a:cubicBezTo>
                    <a:cubicBezTo>
                      <a:pt x="52" y="40"/>
                      <a:pt x="57" y="27"/>
                      <a:pt x="54" y="26"/>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9" name="Freeform 17">
                <a:extLst>
                  <a:ext uri="{FF2B5EF4-FFF2-40B4-BE49-F238E27FC236}">
                    <a16:creationId xmlns:a16="http://schemas.microsoft.com/office/drawing/2014/main" id="{16DAB645-00D7-20D7-ED9D-8D15123AC790}"/>
                  </a:ext>
                </a:extLst>
              </p:cNvPr>
              <p:cNvSpPr>
                <a:spLocks/>
              </p:cNvSpPr>
              <p:nvPr/>
            </p:nvSpPr>
            <p:spPr bwMode="gray">
              <a:xfrm>
                <a:off x="7763227" y="5301960"/>
                <a:ext cx="15875" cy="23813"/>
              </a:xfrm>
              <a:custGeom>
                <a:avLst/>
                <a:gdLst>
                  <a:gd name="T0" fmla="*/ 6 w 6"/>
                  <a:gd name="T1" fmla="*/ 7 h 9"/>
                  <a:gd name="T2" fmla="*/ 1 w 6"/>
                  <a:gd name="T3" fmla="*/ 0 h 9"/>
                  <a:gd name="T4" fmla="*/ 0 w 6"/>
                  <a:gd name="T5" fmla="*/ 1 h 9"/>
                  <a:gd name="T6" fmla="*/ 5 w 6"/>
                  <a:gd name="T7" fmla="*/ 9 h 9"/>
                  <a:gd name="T8" fmla="*/ 6 w 6"/>
                  <a:gd name="T9" fmla="*/ 7 h 9"/>
                </a:gdLst>
                <a:ahLst/>
                <a:cxnLst>
                  <a:cxn ang="0">
                    <a:pos x="T0" y="T1"/>
                  </a:cxn>
                  <a:cxn ang="0">
                    <a:pos x="T2" y="T3"/>
                  </a:cxn>
                  <a:cxn ang="0">
                    <a:pos x="T4" y="T5"/>
                  </a:cxn>
                  <a:cxn ang="0">
                    <a:pos x="T6" y="T7"/>
                  </a:cxn>
                  <a:cxn ang="0">
                    <a:pos x="T8" y="T9"/>
                  </a:cxn>
                </a:cxnLst>
                <a:rect l="0" t="0" r="r" b="b"/>
                <a:pathLst>
                  <a:path w="6" h="9">
                    <a:moveTo>
                      <a:pt x="6" y="7"/>
                    </a:moveTo>
                    <a:cubicBezTo>
                      <a:pt x="1" y="0"/>
                      <a:pt x="1" y="0"/>
                      <a:pt x="1" y="0"/>
                    </a:cubicBezTo>
                    <a:cubicBezTo>
                      <a:pt x="1" y="0"/>
                      <a:pt x="1" y="1"/>
                      <a:pt x="0" y="1"/>
                    </a:cubicBezTo>
                    <a:cubicBezTo>
                      <a:pt x="1" y="3"/>
                      <a:pt x="3" y="6"/>
                      <a:pt x="5" y="9"/>
                    </a:cubicBezTo>
                    <a:cubicBezTo>
                      <a:pt x="5" y="8"/>
                      <a:pt x="6" y="7"/>
                      <a:pt x="6" y="7"/>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0" name="Freeform 18">
                <a:extLst>
                  <a:ext uri="{FF2B5EF4-FFF2-40B4-BE49-F238E27FC236}">
                    <a16:creationId xmlns:a16="http://schemas.microsoft.com/office/drawing/2014/main" id="{8BED0601-AC00-1E73-2672-A86A13FF7E91}"/>
                  </a:ext>
                </a:extLst>
              </p:cNvPr>
              <p:cNvSpPr>
                <a:spLocks/>
              </p:cNvSpPr>
              <p:nvPr/>
            </p:nvSpPr>
            <p:spPr bwMode="gray">
              <a:xfrm>
                <a:off x="7920390" y="5621047"/>
                <a:ext cx="1588" cy="15875"/>
              </a:xfrm>
              <a:custGeom>
                <a:avLst/>
                <a:gdLst>
                  <a:gd name="T0" fmla="*/ 1 w 1"/>
                  <a:gd name="T1" fmla="*/ 0 h 6"/>
                  <a:gd name="T2" fmla="*/ 1 w 1"/>
                  <a:gd name="T3" fmla="*/ 1 h 6"/>
                  <a:gd name="T4" fmla="*/ 0 w 1"/>
                  <a:gd name="T5" fmla="*/ 6 h 6"/>
                  <a:gd name="T6" fmla="*/ 1 w 1"/>
                  <a:gd name="T7" fmla="*/ 0 h 6"/>
                </a:gdLst>
                <a:ahLst/>
                <a:cxnLst>
                  <a:cxn ang="0">
                    <a:pos x="T0" y="T1"/>
                  </a:cxn>
                  <a:cxn ang="0">
                    <a:pos x="T2" y="T3"/>
                  </a:cxn>
                  <a:cxn ang="0">
                    <a:pos x="T4" y="T5"/>
                  </a:cxn>
                  <a:cxn ang="0">
                    <a:pos x="T6" y="T7"/>
                  </a:cxn>
                </a:cxnLst>
                <a:rect l="0" t="0" r="r" b="b"/>
                <a:pathLst>
                  <a:path w="1" h="6">
                    <a:moveTo>
                      <a:pt x="1" y="0"/>
                    </a:moveTo>
                    <a:cubicBezTo>
                      <a:pt x="1" y="0"/>
                      <a:pt x="1" y="1"/>
                      <a:pt x="1" y="1"/>
                    </a:cubicBezTo>
                    <a:cubicBezTo>
                      <a:pt x="0" y="3"/>
                      <a:pt x="0" y="4"/>
                      <a:pt x="0" y="6"/>
                    </a:cubicBezTo>
                    <a:cubicBezTo>
                      <a:pt x="0" y="6"/>
                      <a:pt x="0" y="3"/>
                      <a:pt x="1" y="0"/>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1" name="Freeform 19">
                <a:extLst>
                  <a:ext uri="{FF2B5EF4-FFF2-40B4-BE49-F238E27FC236}">
                    <a16:creationId xmlns:a16="http://schemas.microsoft.com/office/drawing/2014/main" id="{E10B5CB2-5897-1162-3DCA-4E8FECEE29F2}"/>
                  </a:ext>
                </a:extLst>
              </p:cNvPr>
              <p:cNvSpPr>
                <a:spLocks/>
              </p:cNvSpPr>
              <p:nvPr/>
            </p:nvSpPr>
            <p:spPr bwMode="gray">
              <a:xfrm>
                <a:off x="7985477" y="5382922"/>
                <a:ext cx="3175" cy="1588"/>
              </a:xfrm>
              <a:custGeom>
                <a:avLst/>
                <a:gdLst>
                  <a:gd name="T0" fmla="*/ 0 w 1"/>
                  <a:gd name="T1" fmla="*/ 0 h 1"/>
                  <a:gd name="T2" fmla="*/ 0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cubicBezTo>
                      <a:pt x="0" y="0"/>
                      <a:pt x="0" y="0"/>
                      <a:pt x="0" y="0"/>
                    </a:cubicBezTo>
                    <a:cubicBezTo>
                      <a:pt x="0" y="0"/>
                      <a:pt x="0" y="1"/>
                      <a:pt x="1" y="1"/>
                    </a:cubicBezTo>
                    <a:cubicBezTo>
                      <a:pt x="0" y="0"/>
                      <a:pt x="0" y="0"/>
                      <a:pt x="0" y="0"/>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2" name="Freeform 20">
                <a:extLst>
                  <a:ext uri="{FF2B5EF4-FFF2-40B4-BE49-F238E27FC236}">
                    <a16:creationId xmlns:a16="http://schemas.microsoft.com/office/drawing/2014/main" id="{EC89A72A-20F8-8B5A-EDBC-5468EB4B7911}"/>
                  </a:ext>
                </a:extLst>
              </p:cNvPr>
              <p:cNvSpPr>
                <a:spLocks/>
              </p:cNvSpPr>
              <p:nvPr/>
            </p:nvSpPr>
            <p:spPr bwMode="gray">
              <a:xfrm>
                <a:off x="7607285" y="5325772"/>
                <a:ext cx="176581" cy="188913"/>
              </a:xfrm>
              <a:custGeom>
                <a:avLst/>
                <a:gdLst>
                  <a:gd name="T0" fmla="*/ 69 w 70"/>
                  <a:gd name="T1" fmla="*/ 3 h 71"/>
                  <a:gd name="T2" fmla="*/ 67 w 70"/>
                  <a:gd name="T3" fmla="*/ 0 h 71"/>
                  <a:gd name="T4" fmla="*/ 24 w 70"/>
                  <a:gd name="T5" fmla="*/ 46 h 71"/>
                  <a:gd name="T6" fmla="*/ 7 w 70"/>
                  <a:gd name="T7" fmla="*/ 71 h 71"/>
                  <a:gd name="T8" fmla="*/ 58 w 70"/>
                  <a:gd name="T9" fmla="*/ 43 h 71"/>
                  <a:gd name="T10" fmla="*/ 63 w 70"/>
                  <a:gd name="T11" fmla="*/ 42 h 71"/>
                  <a:gd name="T12" fmla="*/ 70 w 70"/>
                  <a:gd name="T13" fmla="*/ 10 h 71"/>
                  <a:gd name="T14" fmla="*/ 69 w 70"/>
                  <a:gd name="T15" fmla="*/ 3 h 71"/>
                  <a:gd name="connsiteX0" fmla="*/ 9364 w 9507"/>
                  <a:gd name="connsiteY0" fmla="*/ 423 h 10000"/>
                  <a:gd name="connsiteX1" fmla="*/ 9078 w 9507"/>
                  <a:gd name="connsiteY1" fmla="*/ 0 h 10000"/>
                  <a:gd name="connsiteX2" fmla="*/ 2936 w 9507"/>
                  <a:gd name="connsiteY2" fmla="*/ 6479 h 10000"/>
                  <a:gd name="connsiteX3" fmla="*/ 507 w 9507"/>
                  <a:gd name="connsiteY3" fmla="*/ 10000 h 10000"/>
                  <a:gd name="connsiteX4" fmla="*/ 7963 w 9507"/>
                  <a:gd name="connsiteY4" fmla="*/ 6679 h 10000"/>
                  <a:gd name="connsiteX5" fmla="*/ 8507 w 9507"/>
                  <a:gd name="connsiteY5" fmla="*/ 5915 h 10000"/>
                  <a:gd name="connsiteX6" fmla="*/ 9507 w 9507"/>
                  <a:gd name="connsiteY6" fmla="*/ 1408 h 10000"/>
                  <a:gd name="connsiteX7" fmla="*/ 9364 w 9507"/>
                  <a:gd name="connsiteY7" fmla="*/ 42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7" h="10000">
                    <a:moveTo>
                      <a:pt x="9364" y="423"/>
                    </a:moveTo>
                    <a:cubicBezTo>
                      <a:pt x="9364" y="282"/>
                      <a:pt x="9221" y="141"/>
                      <a:pt x="9078" y="0"/>
                    </a:cubicBezTo>
                    <a:cubicBezTo>
                      <a:pt x="8364" y="1268"/>
                      <a:pt x="6078" y="4085"/>
                      <a:pt x="2936" y="6479"/>
                    </a:cubicBezTo>
                    <a:cubicBezTo>
                      <a:pt x="-493" y="9014"/>
                      <a:pt x="-331" y="9967"/>
                      <a:pt x="507" y="10000"/>
                    </a:cubicBezTo>
                    <a:cubicBezTo>
                      <a:pt x="1345" y="10033"/>
                      <a:pt x="8391" y="6398"/>
                      <a:pt x="7963" y="6679"/>
                    </a:cubicBezTo>
                    <a:cubicBezTo>
                      <a:pt x="7820" y="6820"/>
                      <a:pt x="8221" y="6197"/>
                      <a:pt x="8507" y="5915"/>
                    </a:cubicBezTo>
                    <a:cubicBezTo>
                      <a:pt x="8793" y="4648"/>
                      <a:pt x="9078" y="2958"/>
                      <a:pt x="9507" y="1408"/>
                    </a:cubicBezTo>
                    <a:cubicBezTo>
                      <a:pt x="9507" y="986"/>
                      <a:pt x="9507" y="563"/>
                      <a:pt x="9364" y="423"/>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3" name="Freeform 21">
                <a:extLst>
                  <a:ext uri="{FF2B5EF4-FFF2-40B4-BE49-F238E27FC236}">
                    <a16:creationId xmlns:a16="http://schemas.microsoft.com/office/drawing/2014/main" id="{DC2AE88F-43BC-D5E8-DE10-2AF43B0DAD93}"/>
                  </a:ext>
                </a:extLst>
              </p:cNvPr>
              <p:cNvSpPr>
                <a:spLocks/>
              </p:cNvSpPr>
              <p:nvPr/>
            </p:nvSpPr>
            <p:spPr bwMode="gray">
              <a:xfrm>
                <a:off x="7764815" y="5352760"/>
                <a:ext cx="19050" cy="85725"/>
              </a:xfrm>
              <a:custGeom>
                <a:avLst/>
                <a:gdLst>
                  <a:gd name="T0" fmla="*/ 7 w 7"/>
                  <a:gd name="T1" fmla="*/ 0 h 32"/>
                  <a:gd name="T2" fmla="*/ 0 w 7"/>
                  <a:gd name="T3" fmla="*/ 32 h 32"/>
                  <a:gd name="T4" fmla="*/ 7 w 7"/>
                  <a:gd name="T5" fmla="*/ 0 h 32"/>
                </a:gdLst>
                <a:ahLst/>
                <a:cxnLst>
                  <a:cxn ang="0">
                    <a:pos x="T0" y="T1"/>
                  </a:cxn>
                  <a:cxn ang="0">
                    <a:pos x="T2" y="T3"/>
                  </a:cxn>
                  <a:cxn ang="0">
                    <a:pos x="T4" y="T5"/>
                  </a:cxn>
                </a:cxnLst>
                <a:rect l="0" t="0" r="r" b="b"/>
                <a:pathLst>
                  <a:path w="7" h="32">
                    <a:moveTo>
                      <a:pt x="7" y="0"/>
                    </a:moveTo>
                    <a:cubicBezTo>
                      <a:pt x="4" y="11"/>
                      <a:pt x="2" y="23"/>
                      <a:pt x="0" y="32"/>
                    </a:cubicBezTo>
                    <a:cubicBezTo>
                      <a:pt x="5" y="23"/>
                      <a:pt x="7" y="9"/>
                      <a:pt x="7" y="0"/>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4" name="Freeform 22">
                <a:extLst>
                  <a:ext uri="{FF2B5EF4-FFF2-40B4-BE49-F238E27FC236}">
                    <a16:creationId xmlns:a16="http://schemas.microsoft.com/office/drawing/2014/main" id="{8F23E70D-D18A-2E3B-E189-C7FFC3429776}"/>
                  </a:ext>
                </a:extLst>
              </p:cNvPr>
              <p:cNvSpPr>
                <a:spLocks/>
              </p:cNvSpPr>
              <p:nvPr/>
            </p:nvSpPr>
            <p:spPr bwMode="gray">
              <a:xfrm>
                <a:off x="7929915" y="5384510"/>
                <a:ext cx="98425" cy="212725"/>
              </a:xfrm>
              <a:custGeom>
                <a:avLst/>
                <a:gdLst>
                  <a:gd name="T0" fmla="*/ 16 w 37"/>
                  <a:gd name="T1" fmla="*/ 37 h 80"/>
                  <a:gd name="T2" fmla="*/ 0 w 37"/>
                  <a:gd name="T3" fmla="*/ 80 h 80"/>
                  <a:gd name="T4" fmla="*/ 37 w 37"/>
                  <a:gd name="T5" fmla="*/ 38 h 80"/>
                  <a:gd name="T6" fmla="*/ 22 w 37"/>
                  <a:gd name="T7" fmla="*/ 0 h 80"/>
                  <a:gd name="T8" fmla="*/ 26 w 37"/>
                  <a:gd name="T9" fmla="*/ 14 h 80"/>
                  <a:gd name="T10" fmla="*/ 16 w 37"/>
                  <a:gd name="T11" fmla="*/ 37 h 80"/>
                </a:gdLst>
                <a:ahLst/>
                <a:cxnLst>
                  <a:cxn ang="0">
                    <a:pos x="T0" y="T1"/>
                  </a:cxn>
                  <a:cxn ang="0">
                    <a:pos x="T2" y="T3"/>
                  </a:cxn>
                  <a:cxn ang="0">
                    <a:pos x="T4" y="T5"/>
                  </a:cxn>
                  <a:cxn ang="0">
                    <a:pos x="T6" y="T7"/>
                  </a:cxn>
                  <a:cxn ang="0">
                    <a:pos x="T8" y="T9"/>
                  </a:cxn>
                  <a:cxn ang="0">
                    <a:pos x="T10" y="T11"/>
                  </a:cxn>
                </a:cxnLst>
                <a:rect l="0" t="0" r="r" b="b"/>
                <a:pathLst>
                  <a:path w="37" h="80">
                    <a:moveTo>
                      <a:pt x="16" y="37"/>
                    </a:moveTo>
                    <a:cubicBezTo>
                      <a:pt x="13" y="44"/>
                      <a:pt x="5" y="65"/>
                      <a:pt x="0" y="80"/>
                    </a:cubicBezTo>
                    <a:cubicBezTo>
                      <a:pt x="10" y="59"/>
                      <a:pt x="28" y="44"/>
                      <a:pt x="37" y="38"/>
                    </a:cubicBezTo>
                    <a:cubicBezTo>
                      <a:pt x="37" y="29"/>
                      <a:pt x="28" y="11"/>
                      <a:pt x="22" y="0"/>
                    </a:cubicBezTo>
                    <a:cubicBezTo>
                      <a:pt x="23" y="3"/>
                      <a:pt x="26" y="10"/>
                      <a:pt x="26" y="14"/>
                    </a:cubicBezTo>
                    <a:cubicBezTo>
                      <a:pt x="26" y="19"/>
                      <a:pt x="22" y="27"/>
                      <a:pt x="16" y="3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5" name="Freeform 23">
                <a:extLst>
                  <a:ext uri="{FF2B5EF4-FFF2-40B4-BE49-F238E27FC236}">
                    <a16:creationId xmlns:a16="http://schemas.microsoft.com/office/drawing/2014/main" id="{3AC69F6B-2256-BB28-6059-817531ED052D}"/>
                  </a:ext>
                </a:extLst>
              </p:cNvPr>
              <p:cNvSpPr>
                <a:spLocks/>
              </p:cNvSpPr>
              <p:nvPr/>
            </p:nvSpPr>
            <p:spPr bwMode="gray">
              <a:xfrm>
                <a:off x="7197695" y="5296301"/>
                <a:ext cx="578231" cy="362155"/>
              </a:xfrm>
              <a:custGeom>
                <a:avLst/>
                <a:gdLst>
                  <a:gd name="T0" fmla="*/ 183 w 226"/>
                  <a:gd name="T1" fmla="*/ 54 h 135"/>
                  <a:gd name="T2" fmla="*/ 226 w 226"/>
                  <a:gd name="T3" fmla="*/ 8 h 135"/>
                  <a:gd name="T4" fmla="*/ 221 w 226"/>
                  <a:gd name="T5" fmla="*/ 0 h 135"/>
                  <a:gd name="T6" fmla="*/ 170 w 226"/>
                  <a:gd name="T7" fmla="*/ 53 h 135"/>
                  <a:gd name="T8" fmla="*/ 118 w 226"/>
                  <a:gd name="T9" fmla="*/ 94 h 135"/>
                  <a:gd name="T10" fmla="*/ 80 w 226"/>
                  <a:gd name="T11" fmla="*/ 94 h 135"/>
                  <a:gd name="T12" fmla="*/ 77 w 226"/>
                  <a:gd name="T13" fmla="*/ 94 h 135"/>
                  <a:gd name="T14" fmla="*/ 12 w 226"/>
                  <a:gd name="T15" fmla="*/ 113 h 135"/>
                  <a:gd name="T16" fmla="*/ 24 w 226"/>
                  <a:gd name="T17" fmla="*/ 130 h 135"/>
                  <a:gd name="T18" fmla="*/ 132 w 226"/>
                  <a:gd name="T19" fmla="*/ 132 h 135"/>
                  <a:gd name="T20" fmla="*/ 150 w 226"/>
                  <a:gd name="T21" fmla="*/ 114 h 135"/>
                  <a:gd name="T22" fmla="*/ 217 w 226"/>
                  <a:gd name="T23" fmla="*/ 63 h 135"/>
                  <a:gd name="T24" fmla="*/ 219 w 226"/>
                  <a:gd name="T25" fmla="*/ 56 h 135"/>
                  <a:gd name="T26" fmla="*/ 220 w 226"/>
                  <a:gd name="T27" fmla="*/ 51 h 135"/>
                  <a:gd name="T28" fmla="*/ 166 w 226"/>
                  <a:gd name="T29" fmla="*/ 79 h 135"/>
                  <a:gd name="T30" fmla="*/ 183 w 226"/>
                  <a:gd name="T31" fmla="*/ 54 h 135"/>
                  <a:gd name="connsiteX0" fmla="*/ 7733 w 9636"/>
                  <a:gd name="connsiteY0" fmla="*/ 4000 h 9848"/>
                  <a:gd name="connsiteX1" fmla="*/ 9636 w 9636"/>
                  <a:gd name="connsiteY1" fmla="*/ 593 h 9848"/>
                  <a:gd name="connsiteX2" fmla="*/ 9415 w 9636"/>
                  <a:gd name="connsiteY2" fmla="*/ 0 h 9848"/>
                  <a:gd name="connsiteX3" fmla="*/ 7158 w 9636"/>
                  <a:gd name="connsiteY3" fmla="*/ 3926 h 9848"/>
                  <a:gd name="connsiteX4" fmla="*/ 4962 w 9636"/>
                  <a:gd name="connsiteY4" fmla="*/ 6717 h 9848"/>
                  <a:gd name="connsiteX5" fmla="*/ 3176 w 9636"/>
                  <a:gd name="connsiteY5" fmla="*/ 6963 h 9848"/>
                  <a:gd name="connsiteX6" fmla="*/ 3043 w 9636"/>
                  <a:gd name="connsiteY6" fmla="*/ 6963 h 9848"/>
                  <a:gd name="connsiteX7" fmla="*/ 167 w 9636"/>
                  <a:gd name="connsiteY7" fmla="*/ 8370 h 9848"/>
                  <a:gd name="connsiteX8" fmla="*/ 698 w 9636"/>
                  <a:gd name="connsiteY8" fmla="*/ 9630 h 9848"/>
                  <a:gd name="connsiteX9" fmla="*/ 5477 w 9636"/>
                  <a:gd name="connsiteY9" fmla="*/ 9778 h 9848"/>
                  <a:gd name="connsiteX10" fmla="*/ 6273 w 9636"/>
                  <a:gd name="connsiteY10" fmla="*/ 8444 h 9848"/>
                  <a:gd name="connsiteX11" fmla="*/ 9238 w 9636"/>
                  <a:gd name="connsiteY11" fmla="*/ 4667 h 9848"/>
                  <a:gd name="connsiteX12" fmla="*/ 9326 w 9636"/>
                  <a:gd name="connsiteY12" fmla="*/ 4148 h 9848"/>
                  <a:gd name="connsiteX13" fmla="*/ 9371 w 9636"/>
                  <a:gd name="connsiteY13" fmla="*/ 3778 h 9848"/>
                  <a:gd name="connsiteX14" fmla="*/ 6981 w 9636"/>
                  <a:gd name="connsiteY14" fmla="*/ 5852 h 9848"/>
                  <a:gd name="connsiteX15" fmla="*/ 7733 w 9636"/>
                  <a:gd name="connsiteY15" fmla="*/ 4000 h 9848"/>
                  <a:gd name="connsiteX0" fmla="*/ 8025 w 10000"/>
                  <a:gd name="connsiteY0" fmla="*/ 4312 h 10250"/>
                  <a:gd name="connsiteX1" fmla="*/ 10000 w 10000"/>
                  <a:gd name="connsiteY1" fmla="*/ 852 h 10250"/>
                  <a:gd name="connsiteX2" fmla="*/ 9716 w 10000"/>
                  <a:gd name="connsiteY2" fmla="*/ 0 h 10250"/>
                  <a:gd name="connsiteX3" fmla="*/ 7428 w 10000"/>
                  <a:gd name="connsiteY3" fmla="*/ 4237 h 10250"/>
                  <a:gd name="connsiteX4" fmla="*/ 5149 w 10000"/>
                  <a:gd name="connsiteY4" fmla="*/ 7071 h 10250"/>
                  <a:gd name="connsiteX5" fmla="*/ 3296 w 10000"/>
                  <a:gd name="connsiteY5" fmla="*/ 7320 h 10250"/>
                  <a:gd name="connsiteX6" fmla="*/ 3158 w 10000"/>
                  <a:gd name="connsiteY6" fmla="*/ 7320 h 10250"/>
                  <a:gd name="connsiteX7" fmla="*/ 173 w 10000"/>
                  <a:gd name="connsiteY7" fmla="*/ 8749 h 10250"/>
                  <a:gd name="connsiteX8" fmla="*/ 724 w 10000"/>
                  <a:gd name="connsiteY8" fmla="*/ 10029 h 10250"/>
                  <a:gd name="connsiteX9" fmla="*/ 5684 w 10000"/>
                  <a:gd name="connsiteY9" fmla="*/ 10179 h 10250"/>
                  <a:gd name="connsiteX10" fmla="*/ 6510 w 10000"/>
                  <a:gd name="connsiteY10" fmla="*/ 8824 h 10250"/>
                  <a:gd name="connsiteX11" fmla="*/ 9587 w 10000"/>
                  <a:gd name="connsiteY11" fmla="*/ 4989 h 10250"/>
                  <a:gd name="connsiteX12" fmla="*/ 9678 w 10000"/>
                  <a:gd name="connsiteY12" fmla="*/ 4462 h 10250"/>
                  <a:gd name="connsiteX13" fmla="*/ 9725 w 10000"/>
                  <a:gd name="connsiteY13" fmla="*/ 4086 h 10250"/>
                  <a:gd name="connsiteX14" fmla="*/ 7245 w 10000"/>
                  <a:gd name="connsiteY14" fmla="*/ 6192 h 10250"/>
                  <a:gd name="connsiteX15" fmla="*/ 8025 w 10000"/>
                  <a:gd name="connsiteY15" fmla="*/ 4312 h 1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250">
                    <a:moveTo>
                      <a:pt x="8025" y="4312"/>
                    </a:moveTo>
                    <a:cubicBezTo>
                      <a:pt x="9036" y="3033"/>
                      <a:pt x="9771" y="1528"/>
                      <a:pt x="10000" y="852"/>
                    </a:cubicBezTo>
                    <a:cubicBezTo>
                      <a:pt x="9909" y="626"/>
                      <a:pt x="9761" y="150"/>
                      <a:pt x="9716" y="0"/>
                    </a:cubicBezTo>
                    <a:cubicBezTo>
                      <a:pt x="9394" y="527"/>
                      <a:pt x="8189" y="3059"/>
                      <a:pt x="7428" y="4237"/>
                    </a:cubicBezTo>
                    <a:cubicBezTo>
                      <a:pt x="6667" y="5415"/>
                      <a:pt x="5517" y="7146"/>
                      <a:pt x="5149" y="7071"/>
                    </a:cubicBezTo>
                    <a:cubicBezTo>
                      <a:pt x="4736" y="6996"/>
                      <a:pt x="3985" y="7170"/>
                      <a:pt x="3296" y="7320"/>
                    </a:cubicBezTo>
                    <a:lnTo>
                      <a:pt x="3158" y="7320"/>
                    </a:lnTo>
                    <a:cubicBezTo>
                      <a:pt x="2378" y="7546"/>
                      <a:pt x="265" y="8449"/>
                      <a:pt x="173" y="8749"/>
                    </a:cubicBezTo>
                    <a:cubicBezTo>
                      <a:pt x="81" y="9051"/>
                      <a:pt x="-378" y="9502"/>
                      <a:pt x="724" y="10029"/>
                    </a:cubicBezTo>
                    <a:cubicBezTo>
                      <a:pt x="724" y="10029"/>
                      <a:pt x="3571" y="10404"/>
                      <a:pt x="5684" y="10179"/>
                    </a:cubicBezTo>
                    <a:cubicBezTo>
                      <a:pt x="5684" y="10179"/>
                      <a:pt x="5913" y="10254"/>
                      <a:pt x="6510" y="8824"/>
                    </a:cubicBezTo>
                    <a:cubicBezTo>
                      <a:pt x="7061" y="7396"/>
                      <a:pt x="8025" y="5290"/>
                      <a:pt x="9587" y="4989"/>
                    </a:cubicBezTo>
                    <a:cubicBezTo>
                      <a:pt x="9587" y="4989"/>
                      <a:pt x="9678" y="4687"/>
                      <a:pt x="9678" y="4462"/>
                    </a:cubicBezTo>
                    <a:cubicBezTo>
                      <a:pt x="9678" y="4312"/>
                      <a:pt x="9678" y="4161"/>
                      <a:pt x="9725" y="4086"/>
                    </a:cubicBezTo>
                    <a:cubicBezTo>
                      <a:pt x="9862" y="3936"/>
                      <a:pt x="7566" y="5665"/>
                      <a:pt x="7245" y="6192"/>
                    </a:cubicBezTo>
                    <a:cubicBezTo>
                      <a:pt x="7245" y="6192"/>
                      <a:pt x="6923" y="5665"/>
                      <a:pt x="8025" y="4312"/>
                    </a:cubicBezTo>
                    <a:close/>
                  </a:path>
                </a:pathLst>
              </a:custGeom>
              <a:solidFill>
                <a:sysClr val="windowText" lastClr="0000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6" name="Freeform 24">
                <a:extLst>
                  <a:ext uri="{FF2B5EF4-FFF2-40B4-BE49-F238E27FC236}">
                    <a16:creationId xmlns:a16="http://schemas.microsoft.com/office/drawing/2014/main" id="{B03AC375-9B47-567C-5DB8-68980A37D698}"/>
                  </a:ext>
                </a:extLst>
              </p:cNvPr>
              <p:cNvSpPr>
                <a:spLocks/>
              </p:cNvSpPr>
              <p:nvPr/>
            </p:nvSpPr>
            <p:spPr bwMode="gray">
              <a:xfrm>
                <a:off x="7921977" y="5597235"/>
                <a:ext cx="7938" cy="26988"/>
              </a:xfrm>
              <a:custGeom>
                <a:avLst/>
                <a:gdLst>
                  <a:gd name="T0" fmla="*/ 3 w 3"/>
                  <a:gd name="T1" fmla="*/ 0 h 10"/>
                  <a:gd name="T2" fmla="*/ 0 w 3"/>
                  <a:gd name="T3" fmla="*/ 10 h 10"/>
                  <a:gd name="T4" fmla="*/ 0 w 3"/>
                  <a:gd name="T5" fmla="*/ 9 h 10"/>
                  <a:gd name="T6" fmla="*/ 3 w 3"/>
                  <a:gd name="T7" fmla="*/ 0 h 10"/>
                </a:gdLst>
                <a:ahLst/>
                <a:cxnLst>
                  <a:cxn ang="0">
                    <a:pos x="T0" y="T1"/>
                  </a:cxn>
                  <a:cxn ang="0">
                    <a:pos x="T2" y="T3"/>
                  </a:cxn>
                  <a:cxn ang="0">
                    <a:pos x="T4" y="T5"/>
                  </a:cxn>
                  <a:cxn ang="0">
                    <a:pos x="T6" y="T7"/>
                  </a:cxn>
                </a:cxnLst>
                <a:rect l="0" t="0" r="r" b="b"/>
                <a:pathLst>
                  <a:path w="3" h="10">
                    <a:moveTo>
                      <a:pt x="3" y="0"/>
                    </a:moveTo>
                    <a:cubicBezTo>
                      <a:pt x="2" y="3"/>
                      <a:pt x="1" y="6"/>
                      <a:pt x="0" y="10"/>
                    </a:cubicBezTo>
                    <a:cubicBezTo>
                      <a:pt x="0" y="10"/>
                      <a:pt x="0" y="9"/>
                      <a:pt x="0" y="9"/>
                    </a:cubicBezTo>
                    <a:cubicBezTo>
                      <a:pt x="1" y="7"/>
                      <a:pt x="2" y="3"/>
                      <a:pt x="3" y="0"/>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7" name="Freeform 25">
                <a:extLst>
                  <a:ext uri="{FF2B5EF4-FFF2-40B4-BE49-F238E27FC236}">
                    <a16:creationId xmlns:a16="http://schemas.microsoft.com/office/drawing/2014/main" id="{59D8F527-3D70-5880-80AE-309174A97E3A}"/>
                  </a:ext>
                </a:extLst>
              </p:cNvPr>
              <p:cNvSpPr>
                <a:spLocks/>
              </p:cNvSpPr>
              <p:nvPr/>
            </p:nvSpPr>
            <p:spPr bwMode="gray">
              <a:xfrm>
                <a:off x="7518752" y="5382922"/>
                <a:ext cx="517525" cy="406400"/>
              </a:xfrm>
              <a:custGeom>
                <a:avLst/>
                <a:gdLst>
                  <a:gd name="T0" fmla="*/ 192 w 195"/>
                  <a:gd name="T1" fmla="*/ 39 h 153"/>
                  <a:gd name="T2" fmla="*/ 155 w 195"/>
                  <a:gd name="T3" fmla="*/ 81 h 153"/>
                  <a:gd name="T4" fmla="*/ 152 w 195"/>
                  <a:gd name="T5" fmla="*/ 90 h 153"/>
                  <a:gd name="T6" fmla="*/ 151 w 195"/>
                  <a:gd name="T7" fmla="*/ 96 h 153"/>
                  <a:gd name="T8" fmla="*/ 152 w 195"/>
                  <a:gd name="T9" fmla="*/ 91 h 153"/>
                  <a:gd name="T10" fmla="*/ 155 w 195"/>
                  <a:gd name="T11" fmla="*/ 81 h 153"/>
                  <a:gd name="T12" fmla="*/ 171 w 195"/>
                  <a:gd name="T13" fmla="*/ 38 h 153"/>
                  <a:gd name="T14" fmla="*/ 181 w 195"/>
                  <a:gd name="T15" fmla="*/ 15 h 153"/>
                  <a:gd name="T16" fmla="*/ 177 w 195"/>
                  <a:gd name="T17" fmla="*/ 1 h 153"/>
                  <a:gd name="T18" fmla="*/ 176 w 195"/>
                  <a:gd name="T19" fmla="*/ 0 h 153"/>
                  <a:gd name="T20" fmla="*/ 154 w 195"/>
                  <a:gd name="T21" fmla="*/ 60 h 153"/>
                  <a:gd name="T22" fmla="*/ 132 w 195"/>
                  <a:gd name="T23" fmla="*/ 105 h 153"/>
                  <a:gd name="T24" fmla="*/ 54 w 195"/>
                  <a:gd name="T25" fmla="*/ 96 h 153"/>
                  <a:gd name="T26" fmla="*/ 54 w 195"/>
                  <a:gd name="T27" fmla="*/ 96 h 153"/>
                  <a:gd name="T28" fmla="*/ 26 w 195"/>
                  <a:gd name="T29" fmla="*/ 126 h 153"/>
                  <a:gd name="T30" fmla="*/ 20 w 195"/>
                  <a:gd name="T31" fmla="*/ 153 h 153"/>
                  <a:gd name="T32" fmla="*/ 130 w 195"/>
                  <a:gd name="T33" fmla="*/ 144 h 153"/>
                  <a:gd name="T34" fmla="*/ 151 w 195"/>
                  <a:gd name="T35" fmla="*/ 118 h 153"/>
                  <a:gd name="T36" fmla="*/ 173 w 195"/>
                  <a:gd name="T37" fmla="*/ 67 h 153"/>
                  <a:gd name="T38" fmla="*/ 172 w 195"/>
                  <a:gd name="T39" fmla="*/ 120 h 153"/>
                  <a:gd name="T40" fmla="*/ 183 w 195"/>
                  <a:gd name="T41" fmla="*/ 118 h 153"/>
                  <a:gd name="T42" fmla="*/ 185 w 195"/>
                  <a:gd name="T43" fmla="*/ 59 h 153"/>
                  <a:gd name="T44" fmla="*/ 192 w 195"/>
                  <a:gd name="T45" fmla="*/ 39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5" h="153">
                    <a:moveTo>
                      <a:pt x="192" y="39"/>
                    </a:moveTo>
                    <a:cubicBezTo>
                      <a:pt x="183" y="45"/>
                      <a:pt x="165" y="60"/>
                      <a:pt x="155" y="81"/>
                    </a:cubicBezTo>
                    <a:cubicBezTo>
                      <a:pt x="154" y="84"/>
                      <a:pt x="153" y="88"/>
                      <a:pt x="152" y="90"/>
                    </a:cubicBezTo>
                    <a:cubicBezTo>
                      <a:pt x="151" y="93"/>
                      <a:pt x="151" y="96"/>
                      <a:pt x="151" y="96"/>
                    </a:cubicBezTo>
                    <a:cubicBezTo>
                      <a:pt x="151" y="94"/>
                      <a:pt x="151" y="93"/>
                      <a:pt x="152" y="91"/>
                    </a:cubicBezTo>
                    <a:cubicBezTo>
                      <a:pt x="153" y="87"/>
                      <a:pt x="154" y="84"/>
                      <a:pt x="155" y="81"/>
                    </a:cubicBezTo>
                    <a:cubicBezTo>
                      <a:pt x="160" y="66"/>
                      <a:pt x="168" y="45"/>
                      <a:pt x="171" y="38"/>
                    </a:cubicBezTo>
                    <a:cubicBezTo>
                      <a:pt x="177" y="28"/>
                      <a:pt x="181" y="20"/>
                      <a:pt x="181" y="15"/>
                    </a:cubicBezTo>
                    <a:cubicBezTo>
                      <a:pt x="181" y="11"/>
                      <a:pt x="178" y="4"/>
                      <a:pt x="177" y="1"/>
                    </a:cubicBezTo>
                    <a:cubicBezTo>
                      <a:pt x="176" y="1"/>
                      <a:pt x="176" y="0"/>
                      <a:pt x="176" y="0"/>
                    </a:cubicBezTo>
                    <a:cubicBezTo>
                      <a:pt x="175" y="3"/>
                      <a:pt x="158" y="45"/>
                      <a:pt x="154" y="60"/>
                    </a:cubicBezTo>
                    <a:cubicBezTo>
                      <a:pt x="150" y="74"/>
                      <a:pt x="139" y="104"/>
                      <a:pt x="132" y="105"/>
                    </a:cubicBezTo>
                    <a:cubicBezTo>
                      <a:pt x="125" y="106"/>
                      <a:pt x="77" y="119"/>
                      <a:pt x="54" y="96"/>
                    </a:cubicBezTo>
                    <a:cubicBezTo>
                      <a:pt x="54" y="96"/>
                      <a:pt x="54" y="96"/>
                      <a:pt x="54" y="96"/>
                    </a:cubicBezTo>
                    <a:cubicBezTo>
                      <a:pt x="54" y="96"/>
                      <a:pt x="32" y="120"/>
                      <a:pt x="26" y="126"/>
                    </a:cubicBezTo>
                    <a:cubicBezTo>
                      <a:pt x="20" y="131"/>
                      <a:pt x="0" y="145"/>
                      <a:pt x="20" y="153"/>
                    </a:cubicBezTo>
                    <a:cubicBezTo>
                      <a:pt x="20" y="153"/>
                      <a:pt x="119" y="146"/>
                      <a:pt x="130" y="144"/>
                    </a:cubicBezTo>
                    <a:cubicBezTo>
                      <a:pt x="141" y="141"/>
                      <a:pt x="149" y="132"/>
                      <a:pt x="151" y="118"/>
                    </a:cubicBezTo>
                    <a:cubicBezTo>
                      <a:pt x="153" y="103"/>
                      <a:pt x="170" y="69"/>
                      <a:pt x="173" y="67"/>
                    </a:cubicBezTo>
                    <a:cubicBezTo>
                      <a:pt x="172" y="120"/>
                      <a:pt x="172" y="120"/>
                      <a:pt x="172" y="120"/>
                    </a:cubicBezTo>
                    <a:cubicBezTo>
                      <a:pt x="172" y="120"/>
                      <a:pt x="183" y="121"/>
                      <a:pt x="183" y="118"/>
                    </a:cubicBezTo>
                    <a:cubicBezTo>
                      <a:pt x="185" y="59"/>
                      <a:pt x="185" y="59"/>
                      <a:pt x="185" y="59"/>
                    </a:cubicBezTo>
                    <a:cubicBezTo>
                      <a:pt x="185" y="59"/>
                      <a:pt x="195" y="37"/>
                      <a:pt x="192" y="39"/>
                    </a:cubicBezTo>
                    <a:close/>
                  </a:path>
                </a:pathLst>
              </a:custGeom>
              <a:solidFill>
                <a:sysClr val="windowText" lastClr="0000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8" name="Freeform 26">
                <a:extLst>
                  <a:ext uri="{FF2B5EF4-FFF2-40B4-BE49-F238E27FC236}">
                    <a16:creationId xmlns:a16="http://schemas.microsoft.com/office/drawing/2014/main" id="{DFCFDFDD-6F29-F09A-3AF3-8BD835AF8DAC}"/>
                  </a:ext>
                </a:extLst>
              </p:cNvPr>
              <p:cNvSpPr>
                <a:spLocks/>
              </p:cNvSpPr>
              <p:nvPr/>
            </p:nvSpPr>
            <p:spPr bwMode="gray">
              <a:xfrm>
                <a:off x="7388577" y="4441535"/>
                <a:ext cx="733425" cy="1257300"/>
              </a:xfrm>
              <a:custGeom>
                <a:avLst/>
                <a:gdLst>
                  <a:gd name="T0" fmla="*/ 132 w 276"/>
                  <a:gd name="T1" fmla="*/ 75 h 473"/>
                  <a:gd name="T2" fmla="*/ 69 w 276"/>
                  <a:gd name="T3" fmla="*/ 66 h 473"/>
                  <a:gd name="T4" fmla="*/ 58 w 276"/>
                  <a:gd name="T5" fmla="*/ 5 h 473"/>
                  <a:gd name="T6" fmla="*/ 57 w 276"/>
                  <a:gd name="T7" fmla="*/ 4 h 473"/>
                  <a:gd name="T8" fmla="*/ 44 w 276"/>
                  <a:gd name="T9" fmla="*/ 0 h 473"/>
                  <a:gd name="T10" fmla="*/ 52 w 276"/>
                  <a:gd name="T11" fmla="*/ 156 h 473"/>
                  <a:gd name="T12" fmla="*/ 67 w 276"/>
                  <a:gd name="T13" fmla="*/ 298 h 473"/>
                  <a:gd name="T14" fmla="*/ 62 w 276"/>
                  <a:gd name="T15" fmla="*/ 327 h 473"/>
                  <a:gd name="T16" fmla="*/ 25 w 276"/>
                  <a:gd name="T17" fmla="*/ 384 h 473"/>
                  <a:gd name="T18" fmla="*/ 0 w 276"/>
                  <a:gd name="T19" fmla="*/ 419 h 473"/>
                  <a:gd name="T20" fmla="*/ 38 w 276"/>
                  <a:gd name="T21" fmla="*/ 419 h 473"/>
                  <a:gd name="T22" fmla="*/ 90 w 276"/>
                  <a:gd name="T23" fmla="*/ 378 h 473"/>
                  <a:gd name="T24" fmla="*/ 141 w 276"/>
                  <a:gd name="T25" fmla="*/ 325 h 473"/>
                  <a:gd name="T26" fmla="*/ 140 w 276"/>
                  <a:gd name="T27" fmla="*/ 323 h 473"/>
                  <a:gd name="T28" fmla="*/ 137 w 276"/>
                  <a:gd name="T29" fmla="*/ 276 h 473"/>
                  <a:gd name="T30" fmla="*/ 147 w 276"/>
                  <a:gd name="T31" fmla="*/ 169 h 473"/>
                  <a:gd name="T32" fmla="*/ 157 w 276"/>
                  <a:gd name="T33" fmla="*/ 120 h 473"/>
                  <a:gd name="T34" fmla="*/ 161 w 276"/>
                  <a:gd name="T35" fmla="*/ 261 h 473"/>
                  <a:gd name="T36" fmla="*/ 154 w 276"/>
                  <a:gd name="T37" fmla="*/ 324 h 473"/>
                  <a:gd name="T38" fmla="*/ 149 w 276"/>
                  <a:gd name="T39" fmla="*/ 343 h 473"/>
                  <a:gd name="T40" fmla="*/ 142 w 276"/>
                  <a:gd name="T41" fmla="*/ 375 h 473"/>
                  <a:gd name="T42" fmla="*/ 137 w 276"/>
                  <a:gd name="T43" fmla="*/ 396 h 473"/>
                  <a:gd name="T44" fmla="*/ 107 w 276"/>
                  <a:gd name="T45" fmla="*/ 444 h 473"/>
                  <a:gd name="T46" fmla="*/ 103 w 276"/>
                  <a:gd name="T47" fmla="*/ 450 h 473"/>
                  <a:gd name="T48" fmla="*/ 181 w 276"/>
                  <a:gd name="T49" fmla="*/ 459 h 473"/>
                  <a:gd name="T50" fmla="*/ 203 w 276"/>
                  <a:gd name="T51" fmla="*/ 414 h 473"/>
                  <a:gd name="T52" fmla="*/ 225 w 276"/>
                  <a:gd name="T53" fmla="*/ 354 h 473"/>
                  <a:gd name="T54" fmla="*/ 221 w 276"/>
                  <a:gd name="T55" fmla="*/ 347 h 473"/>
                  <a:gd name="T56" fmla="*/ 235 w 276"/>
                  <a:gd name="T57" fmla="*/ 262 h 473"/>
                  <a:gd name="T58" fmla="*/ 274 w 276"/>
                  <a:gd name="T59" fmla="*/ 131 h 473"/>
                  <a:gd name="T60" fmla="*/ 276 w 276"/>
                  <a:gd name="T61" fmla="*/ 61 h 473"/>
                  <a:gd name="T62" fmla="*/ 276 w 276"/>
                  <a:gd name="T63" fmla="*/ 60 h 473"/>
                  <a:gd name="T64" fmla="*/ 132 w 276"/>
                  <a:gd name="T65" fmla="*/ 75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6" h="473">
                    <a:moveTo>
                      <a:pt x="132" y="75"/>
                    </a:moveTo>
                    <a:cubicBezTo>
                      <a:pt x="91" y="78"/>
                      <a:pt x="80" y="76"/>
                      <a:pt x="69" y="66"/>
                    </a:cubicBezTo>
                    <a:cubicBezTo>
                      <a:pt x="58" y="57"/>
                      <a:pt x="62" y="9"/>
                      <a:pt x="58" y="5"/>
                    </a:cubicBezTo>
                    <a:cubicBezTo>
                      <a:pt x="58" y="4"/>
                      <a:pt x="57" y="4"/>
                      <a:pt x="57" y="4"/>
                    </a:cubicBezTo>
                    <a:cubicBezTo>
                      <a:pt x="52" y="1"/>
                      <a:pt x="44" y="0"/>
                      <a:pt x="44" y="0"/>
                    </a:cubicBezTo>
                    <a:cubicBezTo>
                      <a:pt x="39" y="44"/>
                      <a:pt x="52" y="144"/>
                      <a:pt x="52" y="156"/>
                    </a:cubicBezTo>
                    <a:cubicBezTo>
                      <a:pt x="52" y="168"/>
                      <a:pt x="66" y="284"/>
                      <a:pt x="67" y="298"/>
                    </a:cubicBezTo>
                    <a:cubicBezTo>
                      <a:pt x="68" y="312"/>
                      <a:pt x="62" y="327"/>
                      <a:pt x="62" y="327"/>
                    </a:cubicBezTo>
                    <a:cubicBezTo>
                      <a:pt x="52" y="348"/>
                      <a:pt x="34" y="365"/>
                      <a:pt x="25" y="384"/>
                    </a:cubicBezTo>
                    <a:cubicBezTo>
                      <a:pt x="19" y="397"/>
                      <a:pt x="8" y="410"/>
                      <a:pt x="0" y="419"/>
                    </a:cubicBezTo>
                    <a:cubicBezTo>
                      <a:pt x="15" y="417"/>
                      <a:pt x="29" y="418"/>
                      <a:pt x="38" y="419"/>
                    </a:cubicBezTo>
                    <a:cubicBezTo>
                      <a:pt x="46" y="420"/>
                      <a:pt x="82" y="387"/>
                      <a:pt x="90" y="378"/>
                    </a:cubicBezTo>
                    <a:cubicBezTo>
                      <a:pt x="97" y="370"/>
                      <a:pt x="134" y="332"/>
                      <a:pt x="141" y="325"/>
                    </a:cubicBezTo>
                    <a:cubicBezTo>
                      <a:pt x="140" y="324"/>
                      <a:pt x="140" y="323"/>
                      <a:pt x="140" y="323"/>
                    </a:cubicBezTo>
                    <a:cubicBezTo>
                      <a:pt x="138" y="315"/>
                      <a:pt x="137" y="276"/>
                      <a:pt x="137" y="276"/>
                    </a:cubicBezTo>
                    <a:cubicBezTo>
                      <a:pt x="134" y="257"/>
                      <a:pt x="146" y="180"/>
                      <a:pt x="147" y="169"/>
                    </a:cubicBezTo>
                    <a:cubicBezTo>
                      <a:pt x="148" y="158"/>
                      <a:pt x="156" y="113"/>
                      <a:pt x="157" y="120"/>
                    </a:cubicBezTo>
                    <a:cubicBezTo>
                      <a:pt x="158" y="126"/>
                      <a:pt x="161" y="252"/>
                      <a:pt x="161" y="261"/>
                    </a:cubicBezTo>
                    <a:cubicBezTo>
                      <a:pt x="161" y="270"/>
                      <a:pt x="162" y="294"/>
                      <a:pt x="154" y="324"/>
                    </a:cubicBezTo>
                    <a:cubicBezTo>
                      <a:pt x="152" y="330"/>
                      <a:pt x="151" y="337"/>
                      <a:pt x="149" y="343"/>
                    </a:cubicBezTo>
                    <a:cubicBezTo>
                      <a:pt x="149" y="352"/>
                      <a:pt x="147" y="366"/>
                      <a:pt x="142" y="375"/>
                    </a:cubicBezTo>
                    <a:cubicBezTo>
                      <a:pt x="139" y="385"/>
                      <a:pt x="138" y="393"/>
                      <a:pt x="137" y="396"/>
                    </a:cubicBezTo>
                    <a:cubicBezTo>
                      <a:pt x="135" y="403"/>
                      <a:pt x="116" y="434"/>
                      <a:pt x="107" y="444"/>
                    </a:cubicBezTo>
                    <a:cubicBezTo>
                      <a:pt x="105" y="446"/>
                      <a:pt x="104" y="448"/>
                      <a:pt x="103" y="450"/>
                    </a:cubicBezTo>
                    <a:cubicBezTo>
                      <a:pt x="126" y="473"/>
                      <a:pt x="174" y="460"/>
                      <a:pt x="181" y="459"/>
                    </a:cubicBezTo>
                    <a:cubicBezTo>
                      <a:pt x="188" y="458"/>
                      <a:pt x="199" y="428"/>
                      <a:pt x="203" y="414"/>
                    </a:cubicBezTo>
                    <a:cubicBezTo>
                      <a:pt x="207" y="399"/>
                      <a:pt x="224" y="357"/>
                      <a:pt x="225" y="354"/>
                    </a:cubicBezTo>
                    <a:cubicBezTo>
                      <a:pt x="223" y="350"/>
                      <a:pt x="221" y="347"/>
                      <a:pt x="221" y="347"/>
                    </a:cubicBezTo>
                    <a:cubicBezTo>
                      <a:pt x="211" y="323"/>
                      <a:pt x="224" y="296"/>
                      <a:pt x="235" y="262"/>
                    </a:cubicBezTo>
                    <a:cubicBezTo>
                      <a:pt x="246" y="227"/>
                      <a:pt x="271" y="154"/>
                      <a:pt x="274" y="131"/>
                    </a:cubicBezTo>
                    <a:cubicBezTo>
                      <a:pt x="276" y="110"/>
                      <a:pt x="276" y="69"/>
                      <a:pt x="276" y="61"/>
                    </a:cubicBezTo>
                    <a:cubicBezTo>
                      <a:pt x="276" y="61"/>
                      <a:pt x="276" y="60"/>
                      <a:pt x="276" y="60"/>
                    </a:cubicBezTo>
                    <a:cubicBezTo>
                      <a:pt x="276" y="60"/>
                      <a:pt x="174" y="72"/>
                      <a:pt x="132" y="75"/>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29" name="Freeform 27">
                <a:extLst>
                  <a:ext uri="{FF2B5EF4-FFF2-40B4-BE49-F238E27FC236}">
                    <a16:creationId xmlns:a16="http://schemas.microsoft.com/office/drawing/2014/main" id="{20135496-BDAB-B011-F15C-E28A9B8B0516}"/>
                  </a:ext>
                </a:extLst>
              </p:cNvPr>
              <p:cNvSpPr>
                <a:spLocks/>
              </p:cNvSpPr>
              <p:nvPr/>
            </p:nvSpPr>
            <p:spPr bwMode="gray">
              <a:xfrm>
                <a:off x="7483124" y="3571296"/>
                <a:ext cx="1236454" cy="1082672"/>
              </a:xfrm>
              <a:custGeom>
                <a:avLst/>
                <a:gdLst>
                  <a:gd name="T0" fmla="*/ 458 w 462"/>
                  <a:gd name="T1" fmla="*/ 322 h 396"/>
                  <a:gd name="T2" fmla="*/ 440 w 462"/>
                  <a:gd name="T3" fmla="*/ 154 h 396"/>
                  <a:gd name="T4" fmla="*/ 434 w 462"/>
                  <a:gd name="T5" fmla="*/ 68 h 396"/>
                  <a:gd name="T6" fmla="*/ 397 w 462"/>
                  <a:gd name="T7" fmla="*/ 48 h 396"/>
                  <a:gd name="T8" fmla="*/ 282 w 462"/>
                  <a:gd name="T9" fmla="*/ 58 h 396"/>
                  <a:gd name="T10" fmla="*/ 260 w 462"/>
                  <a:gd name="T11" fmla="*/ 0 h 396"/>
                  <a:gd name="T12" fmla="*/ 254 w 462"/>
                  <a:gd name="T13" fmla="*/ 0 h 396"/>
                  <a:gd name="T14" fmla="*/ 254 w 462"/>
                  <a:gd name="T15" fmla="*/ 33 h 396"/>
                  <a:gd name="T16" fmla="*/ 257 w 462"/>
                  <a:gd name="T17" fmla="*/ 36 h 396"/>
                  <a:gd name="T18" fmla="*/ 256 w 462"/>
                  <a:gd name="T19" fmla="*/ 64 h 396"/>
                  <a:gd name="T20" fmla="*/ 174 w 462"/>
                  <a:gd name="T21" fmla="*/ 67 h 396"/>
                  <a:gd name="T22" fmla="*/ 179 w 462"/>
                  <a:gd name="T23" fmla="*/ 30 h 396"/>
                  <a:gd name="T24" fmla="*/ 183 w 462"/>
                  <a:gd name="T25" fmla="*/ 28 h 396"/>
                  <a:gd name="T26" fmla="*/ 182 w 462"/>
                  <a:gd name="T27" fmla="*/ 2 h 396"/>
                  <a:gd name="T28" fmla="*/ 181 w 462"/>
                  <a:gd name="T29" fmla="*/ 2 h 396"/>
                  <a:gd name="T30" fmla="*/ 153 w 462"/>
                  <a:gd name="T31" fmla="*/ 6 h 396"/>
                  <a:gd name="T32" fmla="*/ 147 w 462"/>
                  <a:gd name="T33" fmla="*/ 36 h 396"/>
                  <a:gd name="T34" fmla="*/ 145 w 462"/>
                  <a:gd name="T35" fmla="*/ 67 h 396"/>
                  <a:gd name="T36" fmla="*/ 70 w 462"/>
                  <a:gd name="T37" fmla="*/ 75 h 396"/>
                  <a:gd name="T38" fmla="*/ 2 w 462"/>
                  <a:gd name="T39" fmla="*/ 97 h 396"/>
                  <a:gd name="T40" fmla="*/ 8 w 462"/>
                  <a:gd name="T41" fmla="*/ 228 h 396"/>
                  <a:gd name="T42" fmla="*/ 15 w 462"/>
                  <a:gd name="T43" fmla="*/ 322 h 396"/>
                  <a:gd name="T44" fmla="*/ 16 w 462"/>
                  <a:gd name="T45" fmla="*/ 323 h 396"/>
                  <a:gd name="T46" fmla="*/ 17 w 462"/>
                  <a:gd name="T47" fmla="*/ 324 h 396"/>
                  <a:gd name="T48" fmla="*/ 27 w 462"/>
                  <a:gd name="T49" fmla="*/ 384 h 396"/>
                  <a:gd name="T50" fmla="*/ 90 w 462"/>
                  <a:gd name="T51" fmla="*/ 393 h 396"/>
                  <a:gd name="T52" fmla="*/ 234 w 462"/>
                  <a:gd name="T53" fmla="*/ 378 h 396"/>
                  <a:gd name="T54" fmla="*/ 234 w 462"/>
                  <a:gd name="T55" fmla="*/ 379 h 396"/>
                  <a:gd name="T56" fmla="*/ 252 w 462"/>
                  <a:gd name="T57" fmla="*/ 376 h 396"/>
                  <a:gd name="T58" fmla="*/ 448 w 462"/>
                  <a:gd name="T59" fmla="*/ 351 h 396"/>
                  <a:gd name="T60" fmla="*/ 458 w 462"/>
                  <a:gd name="T61" fmla="*/ 322 h 396"/>
                  <a:gd name="connsiteX0" fmla="*/ 9972 w 9987"/>
                  <a:gd name="connsiteY0" fmla="*/ 8131 h 9956"/>
                  <a:gd name="connsiteX1" fmla="*/ 9583 w 9987"/>
                  <a:gd name="connsiteY1" fmla="*/ 3889 h 9956"/>
                  <a:gd name="connsiteX2" fmla="*/ 9453 w 9987"/>
                  <a:gd name="connsiteY2" fmla="*/ 1717 h 9956"/>
                  <a:gd name="connsiteX3" fmla="*/ 8652 w 9987"/>
                  <a:gd name="connsiteY3" fmla="*/ 1212 h 9956"/>
                  <a:gd name="connsiteX4" fmla="*/ 6163 w 9987"/>
                  <a:gd name="connsiteY4" fmla="*/ 1465 h 9956"/>
                  <a:gd name="connsiteX5" fmla="*/ 5687 w 9987"/>
                  <a:gd name="connsiteY5" fmla="*/ 0 h 9956"/>
                  <a:gd name="connsiteX6" fmla="*/ 5557 w 9987"/>
                  <a:gd name="connsiteY6" fmla="*/ 0 h 9956"/>
                  <a:gd name="connsiteX7" fmla="*/ 5557 w 9987"/>
                  <a:gd name="connsiteY7" fmla="*/ 833 h 9956"/>
                  <a:gd name="connsiteX8" fmla="*/ 5622 w 9987"/>
                  <a:gd name="connsiteY8" fmla="*/ 909 h 9956"/>
                  <a:gd name="connsiteX9" fmla="*/ 5600 w 9987"/>
                  <a:gd name="connsiteY9" fmla="*/ 1616 h 9956"/>
                  <a:gd name="connsiteX10" fmla="*/ 3825 w 9987"/>
                  <a:gd name="connsiteY10" fmla="*/ 1692 h 9956"/>
                  <a:gd name="connsiteX11" fmla="*/ 3933 w 9987"/>
                  <a:gd name="connsiteY11" fmla="*/ 758 h 9956"/>
                  <a:gd name="connsiteX12" fmla="*/ 4020 w 9987"/>
                  <a:gd name="connsiteY12" fmla="*/ 707 h 9956"/>
                  <a:gd name="connsiteX13" fmla="*/ 3998 w 9987"/>
                  <a:gd name="connsiteY13" fmla="*/ 51 h 9956"/>
                  <a:gd name="connsiteX14" fmla="*/ 3977 w 9987"/>
                  <a:gd name="connsiteY14" fmla="*/ 51 h 9956"/>
                  <a:gd name="connsiteX15" fmla="*/ 3371 w 9987"/>
                  <a:gd name="connsiteY15" fmla="*/ 152 h 9956"/>
                  <a:gd name="connsiteX16" fmla="*/ 3241 w 9987"/>
                  <a:gd name="connsiteY16" fmla="*/ 909 h 9956"/>
                  <a:gd name="connsiteX17" fmla="*/ 3198 w 9987"/>
                  <a:gd name="connsiteY17" fmla="*/ 1692 h 9956"/>
                  <a:gd name="connsiteX18" fmla="*/ 1574 w 9987"/>
                  <a:gd name="connsiteY18" fmla="*/ 1894 h 9956"/>
                  <a:gd name="connsiteX19" fmla="*/ 5 w 9987"/>
                  <a:gd name="connsiteY19" fmla="*/ 2449 h 9956"/>
                  <a:gd name="connsiteX20" fmla="*/ 232 w 9987"/>
                  <a:gd name="connsiteY20" fmla="*/ 5758 h 9956"/>
                  <a:gd name="connsiteX21" fmla="*/ 384 w 9987"/>
                  <a:gd name="connsiteY21" fmla="*/ 8131 h 9956"/>
                  <a:gd name="connsiteX22" fmla="*/ 405 w 9987"/>
                  <a:gd name="connsiteY22" fmla="*/ 8157 h 9956"/>
                  <a:gd name="connsiteX23" fmla="*/ 427 w 9987"/>
                  <a:gd name="connsiteY23" fmla="*/ 8182 h 9956"/>
                  <a:gd name="connsiteX24" fmla="*/ 643 w 9987"/>
                  <a:gd name="connsiteY24" fmla="*/ 9697 h 9956"/>
                  <a:gd name="connsiteX25" fmla="*/ 2007 w 9987"/>
                  <a:gd name="connsiteY25" fmla="*/ 9924 h 9956"/>
                  <a:gd name="connsiteX26" fmla="*/ 5124 w 9987"/>
                  <a:gd name="connsiteY26" fmla="*/ 9545 h 9956"/>
                  <a:gd name="connsiteX27" fmla="*/ 5124 w 9987"/>
                  <a:gd name="connsiteY27" fmla="*/ 9571 h 9956"/>
                  <a:gd name="connsiteX28" fmla="*/ 5514 w 9987"/>
                  <a:gd name="connsiteY28" fmla="*/ 9495 h 9956"/>
                  <a:gd name="connsiteX29" fmla="*/ 9756 w 9987"/>
                  <a:gd name="connsiteY29" fmla="*/ 8864 h 9956"/>
                  <a:gd name="connsiteX30" fmla="*/ 9972 w 9987"/>
                  <a:gd name="connsiteY30" fmla="*/ 8131 h 9956"/>
                  <a:gd name="connsiteX0" fmla="*/ 10023 w 10038"/>
                  <a:gd name="connsiteY0" fmla="*/ 8167 h 10000"/>
                  <a:gd name="connsiteX1" fmla="*/ 9633 w 10038"/>
                  <a:gd name="connsiteY1" fmla="*/ 3906 h 10000"/>
                  <a:gd name="connsiteX2" fmla="*/ 9503 w 10038"/>
                  <a:gd name="connsiteY2" fmla="*/ 1725 h 10000"/>
                  <a:gd name="connsiteX3" fmla="*/ 8701 w 10038"/>
                  <a:gd name="connsiteY3" fmla="*/ 1217 h 10000"/>
                  <a:gd name="connsiteX4" fmla="*/ 6209 w 10038"/>
                  <a:gd name="connsiteY4" fmla="*/ 1471 h 10000"/>
                  <a:gd name="connsiteX5" fmla="*/ 5732 w 10038"/>
                  <a:gd name="connsiteY5" fmla="*/ 0 h 10000"/>
                  <a:gd name="connsiteX6" fmla="*/ 5602 w 10038"/>
                  <a:gd name="connsiteY6" fmla="*/ 0 h 10000"/>
                  <a:gd name="connsiteX7" fmla="*/ 5602 w 10038"/>
                  <a:gd name="connsiteY7" fmla="*/ 837 h 10000"/>
                  <a:gd name="connsiteX8" fmla="*/ 5667 w 10038"/>
                  <a:gd name="connsiteY8" fmla="*/ 913 h 10000"/>
                  <a:gd name="connsiteX9" fmla="*/ 5645 w 10038"/>
                  <a:gd name="connsiteY9" fmla="*/ 1623 h 10000"/>
                  <a:gd name="connsiteX10" fmla="*/ 3868 w 10038"/>
                  <a:gd name="connsiteY10" fmla="*/ 1699 h 10000"/>
                  <a:gd name="connsiteX11" fmla="*/ 3976 w 10038"/>
                  <a:gd name="connsiteY11" fmla="*/ 761 h 10000"/>
                  <a:gd name="connsiteX12" fmla="*/ 4063 w 10038"/>
                  <a:gd name="connsiteY12" fmla="*/ 710 h 10000"/>
                  <a:gd name="connsiteX13" fmla="*/ 4041 w 10038"/>
                  <a:gd name="connsiteY13" fmla="*/ 51 h 10000"/>
                  <a:gd name="connsiteX14" fmla="*/ 4020 w 10038"/>
                  <a:gd name="connsiteY14" fmla="*/ 51 h 10000"/>
                  <a:gd name="connsiteX15" fmla="*/ 3413 w 10038"/>
                  <a:gd name="connsiteY15" fmla="*/ 153 h 10000"/>
                  <a:gd name="connsiteX16" fmla="*/ 3283 w 10038"/>
                  <a:gd name="connsiteY16" fmla="*/ 913 h 10000"/>
                  <a:gd name="connsiteX17" fmla="*/ 3240 w 10038"/>
                  <a:gd name="connsiteY17" fmla="*/ 1699 h 10000"/>
                  <a:gd name="connsiteX18" fmla="*/ 1614 w 10038"/>
                  <a:gd name="connsiteY18" fmla="*/ 1902 h 10000"/>
                  <a:gd name="connsiteX19" fmla="*/ 43 w 10038"/>
                  <a:gd name="connsiteY19" fmla="*/ 2460 h 10000"/>
                  <a:gd name="connsiteX20" fmla="*/ 270 w 10038"/>
                  <a:gd name="connsiteY20" fmla="*/ 5783 h 10000"/>
                  <a:gd name="connsiteX21" fmla="*/ 422 w 10038"/>
                  <a:gd name="connsiteY21" fmla="*/ 8167 h 10000"/>
                  <a:gd name="connsiteX22" fmla="*/ 444 w 10038"/>
                  <a:gd name="connsiteY22" fmla="*/ 8193 h 10000"/>
                  <a:gd name="connsiteX23" fmla="*/ 466 w 10038"/>
                  <a:gd name="connsiteY23" fmla="*/ 8218 h 10000"/>
                  <a:gd name="connsiteX24" fmla="*/ 682 w 10038"/>
                  <a:gd name="connsiteY24" fmla="*/ 9740 h 10000"/>
                  <a:gd name="connsiteX25" fmla="*/ 2048 w 10038"/>
                  <a:gd name="connsiteY25" fmla="*/ 9968 h 10000"/>
                  <a:gd name="connsiteX26" fmla="*/ 5169 w 10038"/>
                  <a:gd name="connsiteY26" fmla="*/ 9587 h 10000"/>
                  <a:gd name="connsiteX27" fmla="*/ 5169 w 10038"/>
                  <a:gd name="connsiteY27" fmla="*/ 9613 h 10000"/>
                  <a:gd name="connsiteX28" fmla="*/ 5559 w 10038"/>
                  <a:gd name="connsiteY28" fmla="*/ 9537 h 10000"/>
                  <a:gd name="connsiteX29" fmla="*/ 9807 w 10038"/>
                  <a:gd name="connsiteY29" fmla="*/ 8903 h 10000"/>
                  <a:gd name="connsiteX30" fmla="*/ 10023 w 10038"/>
                  <a:gd name="connsiteY30" fmla="*/ 8167 h 10000"/>
                  <a:gd name="connsiteX0" fmla="*/ 10061 w 10076"/>
                  <a:gd name="connsiteY0" fmla="*/ 8167 h 10000"/>
                  <a:gd name="connsiteX1" fmla="*/ 9671 w 10076"/>
                  <a:gd name="connsiteY1" fmla="*/ 3906 h 10000"/>
                  <a:gd name="connsiteX2" fmla="*/ 9541 w 10076"/>
                  <a:gd name="connsiteY2" fmla="*/ 1725 h 10000"/>
                  <a:gd name="connsiteX3" fmla="*/ 8739 w 10076"/>
                  <a:gd name="connsiteY3" fmla="*/ 1217 h 10000"/>
                  <a:gd name="connsiteX4" fmla="*/ 6247 w 10076"/>
                  <a:gd name="connsiteY4" fmla="*/ 1471 h 10000"/>
                  <a:gd name="connsiteX5" fmla="*/ 5770 w 10076"/>
                  <a:gd name="connsiteY5" fmla="*/ 0 h 10000"/>
                  <a:gd name="connsiteX6" fmla="*/ 5640 w 10076"/>
                  <a:gd name="connsiteY6" fmla="*/ 0 h 10000"/>
                  <a:gd name="connsiteX7" fmla="*/ 5640 w 10076"/>
                  <a:gd name="connsiteY7" fmla="*/ 837 h 10000"/>
                  <a:gd name="connsiteX8" fmla="*/ 5705 w 10076"/>
                  <a:gd name="connsiteY8" fmla="*/ 913 h 10000"/>
                  <a:gd name="connsiteX9" fmla="*/ 5683 w 10076"/>
                  <a:gd name="connsiteY9" fmla="*/ 1623 h 10000"/>
                  <a:gd name="connsiteX10" fmla="*/ 3906 w 10076"/>
                  <a:gd name="connsiteY10" fmla="*/ 1699 h 10000"/>
                  <a:gd name="connsiteX11" fmla="*/ 4014 w 10076"/>
                  <a:gd name="connsiteY11" fmla="*/ 761 h 10000"/>
                  <a:gd name="connsiteX12" fmla="*/ 4101 w 10076"/>
                  <a:gd name="connsiteY12" fmla="*/ 710 h 10000"/>
                  <a:gd name="connsiteX13" fmla="*/ 4079 w 10076"/>
                  <a:gd name="connsiteY13" fmla="*/ 51 h 10000"/>
                  <a:gd name="connsiteX14" fmla="*/ 4058 w 10076"/>
                  <a:gd name="connsiteY14" fmla="*/ 51 h 10000"/>
                  <a:gd name="connsiteX15" fmla="*/ 3451 w 10076"/>
                  <a:gd name="connsiteY15" fmla="*/ 153 h 10000"/>
                  <a:gd name="connsiteX16" fmla="*/ 3321 w 10076"/>
                  <a:gd name="connsiteY16" fmla="*/ 913 h 10000"/>
                  <a:gd name="connsiteX17" fmla="*/ 3278 w 10076"/>
                  <a:gd name="connsiteY17" fmla="*/ 1699 h 10000"/>
                  <a:gd name="connsiteX18" fmla="*/ 1652 w 10076"/>
                  <a:gd name="connsiteY18" fmla="*/ 1902 h 10000"/>
                  <a:gd name="connsiteX19" fmla="*/ 81 w 10076"/>
                  <a:gd name="connsiteY19" fmla="*/ 2460 h 10000"/>
                  <a:gd name="connsiteX20" fmla="*/ 250 w 10076"/>
                  <a:gd name="connsiteY20" fmla="*/ 5783 h 10000"/>
                  <a:gd name="connsiteX21" fmla="*/ 460 w 10076"/>
                  <a:gd name="connsiteY21" fmla="*/ 8167 h 10000"/>
                  <a:gd name="connsiteX22" fmla="*/ 482 w 10076"/>
                  <a:gd name="connsiteY22" fmla="*/ 8193 h 10000"/>
                  <a:gd name="connsiteX23" fmla="*/ 504 w 10076"/>
                  <a:gd name="connsiteY23" fmla="*/ 8218 h 10000"/>
                  <a:gd name="connsiteX24" fmla="*/ 720 w 10076"/>
                  <a:gd name="connsiteY24" fmla="*/ 9740 h 10000"/>
                  <a:gd name="connsiteX25" fmla="*/ 2086 w 10076"/>
                  <a:gd name="connsiteY25" fmla="*/ 9968 h 10000"/>
                  <a:gd name="connsiteX26" fmla="*/ 5207 w 10076"/>
                  <a:gd name="connsiteY26" fmla="*/ 9587 h 10000"/>
                  <a:gd name="connsiteX27" fmla="*/ 5207 w 10076"/>
                  <a:gd name="connsiteY27" fmla="*/ 9613 h 10000"/>
                  <a:gd name="connsiteX28" fmla="*/ 5597 w 10076"/>
                  <a:gd name="connsiteY28" fmla="*/ 9537 h 10000"/>
                  <a:gd name="connsiteX29" fmla="*/ 9845 w 10076"/>
                  <a:gd name="connsiteY29" fmla="*/ 8903 h 10000"/>
                  <a:gd name="connsiteX30" fmla="*/ 10061 w 10076"/>
                  <a:gd name="connsiteY30" fmla="*/ 8167 h 10000"/>
                  <a:gd name="connsiteX0" fmla="*/ 10061 w 10076"/>
                  <a:gd name="connsiteY0" fmla="*/ 8167 h 10012"/>
                  <a:gd name="connsiteX1" fmla="*/ 9671 w 10076"/>
                  <a:gd name="connsiteY1" fmla="*/ 3906 h 10012"/>
                  <a:gd name="connsiteX2" fmla="*/ 9541 w 10076"/>
                  <a:gd name="connsiteY2" fmla="*/ 1725 h 10012"/>
                  <a:gd name="connsiteX3" fmla="*/ 8739 w 10076"/>
                  <a:gd name="connsiteY3" fmla="*/ 1217 h 10012"/>
                  <a:gd name="connsiteX4" fmla="*/ 6247 w 10076"/>
                  <a:gd name="connsiteY4" fmla="*/ 1471 h 10012"/>
                  <a:gd name="connsiteX5" fmla="*/ 5770 w 10076"/>
                  <a:gd name="connsiteY5" fmla="*/ 0 h 10012"/>
                  <a:gd name="connsiteX6" fmla="*/ 5640 w 10076"/>
                  <a:gd name="connsiteY6" fmla="*/ 0 h 10012"/>
                  <a:gd name="connsiteX7" fmla="*/ 5640 w 10076"/>
                  <a:gd name="connsiteY7" fmla="*/ 837 h 10012"/>
                  <a:gd name="connsiteX8" fmla="*/ 5705 w 10076"/>
                  <a:gd name="connsiteY8" fmla="*/ 913 h 10012"/>
                  <a:gd name="connsiteX9" fmla="*/ 5683 w 10076"/>
                  <a:gd name="connsiteY9" fmla="*/ 1623 h 10012"/>
                  <a:gd name="connsiteX10" fmla="*/ 3906 w 10076"/>
                  <a:gd name="connsiteY10" fmla="*/ 1699 h 10012"/>
                  <a:gd name="connsiteX11" fmla="*/ 4014 w 10076"/>
                  <a:gd name="connsiteY11" fmla="*/ 761 h 10012"/>
                  <a:gd name="connsiteX12" fmla="*/ 4101 w 10076"/>
                  <a:gd name="connsiteY12" fmla="*/ 710 h 10012"/>
                  <a:gd name="connsiteX13" fmla="*/ 4079 w 10076"/>
                  <a:gd name="connsiteY13" fmla="*/ 51 h 10012"/>
                  <a:gd name="connsiteX14" fmla="*/ 4058 w 10076"/>
                  <a:gd name="connsiteY14" fmla="*/ 51 h 10012"/>
                  <a:gd name="connsiteX15" fmla="*/ 3451 w 10076"/>
                  <a:gd name="connsiteY15" fmla="*/ 153 h 10012"/>
                  <a:gd name="connsiteX16" fmla="*/ 3321 w 10076"/>
                  <a:gd name="connsiteY16" fmla="*/ 913 h 10012"/>
                  <a:gd name="connsiteX17" fmla="*/ 3278 w 10076"/>
                  <a:gd name="connsiteY17" fmla="*/ 1699 h 10012"/>
                  <a:gd name="connsiteX18" fmla="*/ 1652 w 10076"/>
                  <a:gd name="connsiteY18" fmla="*/ 1902 h 10012"/>
                  <a:gd name="connsiteX19" fmla="*/ 81 w 10076"/>
                  <a:gd name="connsiteY19" fmla="*/ 2460 h 10012"/>
                  <a:gd name="connsiteX20" fmla="*/ 250 w 10076"/>
                  <a:gd name="connsiteY20" fmla="*/ 5783 h 10012"/>
                  <a:gd name="connsiteX21" fmla="*/ 460 w 10076"/>
                  <a:gd name="connsiteY21" fmla="*/ 8167 h 10012"/>
                  <a:gd name="connsiteX22" fmla="*/ 482 w 10076"/>
                  <a:gd name="connsiteY22" fmla="*/ 8193 h 10012"/>
                  <a:gd name="connsiteX23" fmla="*/ 426 w 10076"/>
                  <a:gd name="connsiteY23" fmla="*/ 8082 h 10012"/>
                  <a:gd name="connsiteX24" fmla="*/ 720 w 10076"/>
                  <a:gd name="connsiteY24" fmla="*/ 9740 h 10012"/>
                  <a:gd name="connsiteX25" fmla="*/ 2086 w 10076"/>
                  <a:gd name="connsiteY25" fmla="*/ 9968 h 10012"/>
                  <a:gd name="connsiteX26" fmla="*/ 5207 w 10076"/>
                  <a:gd name="connsiteY26" fmla="*/ 9587 h 10012"/>
                  <a:gd name="connsiteX27" fmla="*/ 5207 w 10076"/>
                  <a:gd name="connsiteY27" fmla="*/ 9613 h 10012"/>
                  <a:gd name="connsiteX28" fmla="*/ 5597 w 10076"/>
                  <a:gd name="connsiteY28" fmla="*/ 9537 h 10012"/>
                  <a:gd name="connsiteX29" fmla="*/ 9845 w 10076"/>
                  <a:gd name="connsiteY29" fmla="*/ 8903 h 10012"/>
                  <a:gd name="connsiteX30" fmla="*/ 10061 w 10076"/>
                  <a:gd name="connsiteY30" fmla="*/ 8167 h 10012"/>
                  <a:gd name="connsiteX0" fmla="*/ 10061 w 10076"/>
                  <a:gd name="connsiteY0" fmla="*/ 8167 h 10074"/>
                  <a:gd name="connsiteX1" fmla="*/ 9671 w 10076"/>
                  <a:gd name="connsiteY1" fmla="*/ 3906 h 10074"/>
                  <a:gd name="connsiteX2" fmla="*/ 9541 w 10076"/>
                  <a:gd name="connsiteY2" fmla="*/ 1725 h 10074"/>
                  <a:gd name="connsiteX3" fmla="*/ 8739 w 10076"/>
                  <a:gd name="connsiteY3" fmla="*/ 1217 h 10074"/>
                  <a:gd name="connsiteX4" fmla="*/ 6247 w 10076"/>
                  <a:gd name="connsiteY4" fmla="*/ 1471 h 10074"/>
                  <a:gd name="connsiteX5" fmla="*/ 5770 w 10076"/>
                  <a:gd name="connsiteY5" fmla="*/ 0 h 10074"/>
                  <a:gd name="connsiteX6" fmla="*/ 5640 w 10076"/>
                  <a:gd name="connsiteY6" fmla="*/ 0 h 10074"/>
                  <a:gd name="connsiteX7" fmla="*/ 5640 w 10076"/>
                  <a:gd name="connsiteY7" fmla="*/ 837 h 10074"/>
                  <a:gd name="connsiteX8" fmla="*/ 5705 w 10076"/>
                  <a:gd name="connsiteY8" fmla="*/ 913 h 10074"/>
                  <a:gd name="connsiteX9" fmla="*/ 5683 w 10076"/>
                  <a:gd name="connsiteY9" fmla="*/ 1623 h 10074"/>
                  <a:gd name="connsiteX10" fmla="*/ 3906 w 10076"/>
                  <a:gd name="connsiteY10" fmla="*/ 1699 h 10074"/>
                  <a:gd name="connsiteX11" fmla="*/ 4014 w 10076"/>
                  <a:gd name="connsiteY11" fmla="*/ 761 h 10074"/>
                  <a:gd name="connsiteX12" fmla="*/ 4101 w 10076"/>
                  <a:gd name="connsiteY12" fmla="*/ 710 h 10074"/>
                  <a:gd name="connsiteX13" fmla="*/ 4079 w 10076"/>
                  <a:gd name="connsiteY13" fmla="*/ 51 h 10074"/>
                  <a:gd name="connsiteX14" fmla="*/ 4058 w 10076"/>
                  <a:gd name="connsiteY14" fmla="*/ 51 h 10074"/>
                  <a:gd name="connsiteX15" fmla="*/ 3451 w 10076"/>
                  <a:gd name="connsiteY15" fmla="*/ 153 h 10074"/>
                  <a:gd name="connsiteX16" fmla="*/ 3321 w 10076"/>
                  <a:gd name="connsiteY16" fmla="*/ 913 h 10074"/>
                  <a:gd name="connsiteX17" fmla="*/ 3278 w 10076"/>
                  <a:gd name="connsiteY17" fmla="*/ 1699 h 10074"/>
                  <a:gd name="connsiteX18" fmla="*/ 1652 w 10076"/>
                  <a:gd name="connsiteY18" fmla="*/ 1902 h 10074"/>
                  <a:gd name="connsiteX19" fmla="*/ 81 w 10076"/>
                  <a:gd name="connsiteY19" fmla="*/ 2460 h 10074"/>
                  <a:gd name="connsiteX20" fmla="*/ 250 w 10076"/>
                  <a:gd name="connsiteY20" fmla="*/ 5783 h 10074"/>
                  <a:gd name="connsiteX21" fmla="*/ 460 w 10076"/>
                  <a:gd name="connsiteY21" fmla="*/ 8167 h 10074"/>
                  <a:gd name="connsiteX22" fmla="*/ 482 w 10076"/>
                  <a:gd name="connsiteY22" fmla="*/ 8193 h 10074"/>
                  <a:gd name="connsiteX23" fmla="*/ 426 w 10076"/>
                  <a:gd name="connsiteY23" fmla="*/ 8082 h 10074"/>
                  <a:gd name="connsiteX24" fmla="*/ 759 w 10076"/>
                  <a:gd name="connsiteY24" fmla="*/ 9899 h 10074"/>
                  <a:gd name="connsiteX25" fmla="*/ 2086 w 10076"/>
                  <a:gd name="connsiteY25" fmla="*/ 9968 h 10074"/>
                  <a:gd name="connsiteX26" fmla="*/ 5207 w 10076"/>
                  <a:gd name="connsiteY26" fmla="*/ 9587 h 10074"/>
                  <a:gd name="connsiteX27" fmla="*/ 5207 w 10076"/>
                  <a:gd name="connsiteY27" fmla="*/ 9613 h 10074"/>
                  <a:gd name="connsiteX28" fmla="*/ 5597 w 10076"/>
                  <a:gd name="connsiteY28" fmla="*/ 9537 h 10074"/>
                  <a:gd name="connsiteX29" fmla="*/ 9845 w 10076"/>
                  <a:gd name="connsiteY29" fmla="*/ 8903 h 10074"/>
                  <a:gd name="connsiteX30" fmla="*/ 10061 w 10076"/>
                  <a:gd name="connsiteY30" fmla="*/ 8167 h 10074"/>
                  <a:gd name="connsiteX0" fmla="*/ 10061 w 10076"/>
                  <a:gd name="connsiteY0" fmla="*/ 8397 h 10304"/>
                  <a:gd name="connsiteX1" fmla="*/ 9671 w 10076"/>
                  <a:gd name="connsiteY1" fmla="*/ 4136 h 10304"/>
                  <a:gd name="connsiteX2" fmla="*/ 9541 w 10076"/>
                  <a:gd name="connsiteY2" fmla="*/ 1955 h 10304"/>
                  <a:gd name="connsiteX3" fmla="*/ 8739 w 10076"/>
                  <a:gd name="connsiteY3" fmla="*/ 1447 h 10304"/>
                  <a:gd name="connsiteX4" fmla="*/ 6247 w 10076"/>
                  <a:gd name="connsiteY4" fmla="*/ 1701 h 10304"/>
                  <a:gd name="connsiteX5" fmla="*/ 5770 w 10076"/>
                  <a:gd name="connsiteY5" fmla="*/ 230 h 10304"/>
                  <a:gd name="connsiteX6" fmla="*/ 5640 w 10076"/>
                  <a:gd name="connsiteY6" fmla="*/ 230 h 10304"/>
                  <a:gd name="connsiteX7" fmla="*/ 5640 w 10076"/>
                  <a:gd name="connsiteY7" fmla="*/ 1067 h 10304"/>
                  <a:gd name="connsiteX8" fmla="*/ 5705 w 10076"/>
                  <a:gd name="connsiteY8" fmla="*/ 1143 h 10304"/>
                  <a:gd name="connsiteX9" fmla="*/ 5683 w 10076"/>
                  <a:gd name="connsiteY9" fmla="*/ 1853 h 10304"/>
                  <a:gd name="connsiteX10" fmla="*/ 3906 w 10076"/>
                  <a:gd name="connsiteY10" fmla="*/ 1929 h 10304"/>
                  <a:gd name="connsiteX11" fmla="*/ 4014 w 10076"/>
                  <a:gd name="connsiteY11" fmla="*/ 991 h 10304"/>
                  <a:gd name="connsiteX12" fmla="*/ 4101 w 10076"/>
                  <a:gd name="connsiteY12" fmla="*/ 940 h 10304"/>
                  <a:gd name="connsiteX13" fmla="*/ 4079 w 10076"/>
                  <a:gd name="connsiteY13" fmla="*/ 281 h 10304"/>
                  <a:gd name="connsiteX14" fmla="*/ 4058 w 10076"/>
                  <a:gd name="connsiteY14" fmla="*/ 0 h 10304"/>
                  <a:gd name="connsiteX15" fmla="*/ 3451 w 10076"/>
                  <a:gd name="connsiteY15" fmla="*/ 383 h 10304"/>
                  <a:gd name="connsiteX16" fmla="*/ 3321 w 10076"/>
                  <a:gd name="connsiteY16" fmla="*/ 1143 h 10304"/>
                  <a:gd name="connsiteX17" fmla="*/ 3278 w 10076"/>
                  <a:gd name="connsiteY17" fmla="*/ 1929 h 10304"/>
                  <a:gd name="connsiteX18" fmla="*/ 1652 w 10076"/>
                  <a:gd name="connsiteY18" fmla="*/ 2132 h 10304"/>
                  <a:gd name="connsiteX19" fmla="*/ 81 w 10076"/>
                  <a:gd name="connsiteY19" fmla="*/ 2690 h 10304"/>
                  <a:gd name="connsiteX20" fmla="*/ 250 w 10076"/>
                  <a:gd name="connsiteY20" fmla="*/ 6013 h 10304"/>
                  <a:gd name="connsiteX21" fmla="*/ 460 w 10076"/>
                  <a:gd name="connsiteY21" fmla="*/ 8397 h 10304"/>
                  <a:gd name="connsiteX22" fmla="*/ 482 w 10076"/>
                  <a:gd name="connsiteY22" fmla="*/ 8423 h 10304"/>
                  <a:gd name="connsiteX23" fmla="*/ 426 w 10076"/>
                  <a:gd name="connsiteY23" fmla="*/ 8312 h 10304"/>
                  <a:gd name="connsiteX24" fmla="*/ 759 w 10076"/>
                  <a:gd name="connsiteY24" fmla="*/ 10129 h 10304"/>
                  <a:gd name="connsiteX25" fmla="*/ 2086 w 10076"/>
                  <a:gd name="connsiteY25" fmla="*/ 10198 h 10304"/>
                  <a:gd name="connsiteX26" fmla="*/ 5207 w 10076"/>
                  <a:gd name="connsiteY26" fmla="*/ 9817 h 10304"/>
                  <a:gd name="connsiteX27" fmla="*/ 5207 w 10076"/>
                  <a:gd name="connsiteY27" fmla="*/ 9843 h 10304"/>
                  <a:gd name="connsiteX28" fmla="*/ 5597 w 10076"/>
                  <a:gd name="connsiteY28" fmla="*/ 9767 h 10304"/>
                  <a:gd name="connsiteX29" fmla="*/ 9845 w 10076"/>
                  <a:gd name="connsiteY29" fmla="*/ 9133 h 10304"/>
                  <a:gd name="connsiteX30" fmla="*/ 10061 w 10076"/>
                  <a:gd name="connsiteY30" fmla="*/ 8397 h 10304"/>
                  <a:gd name="connsiteX0" fmla="*/ 10061 w 10076"/>
                  <a:gd name="connsiteY0" fmla="*/ 8397 h 10304"/>
                  <a:gd name="connsiteX1" fmla="*/ 9671 w 10076"/>
                  <a:gd name="connsiteY1" fmla="*/ 4136 h 10304"/>
                  <a:gd name="connsiteX2" fmla="*/ 9541 w 10076"/>
                  <a:gd name="connsiteY2" fmla="*/ 1955 h 10304"/>
                  <a:gd name="connsiteX3" fmla="*/ 8739 w 10076"/>
                  <a:gd name="connsiteY3" fmla="*/ 1447 h 10304"/>
                  <a:gd name="connsiteX4" fmla="*/ 6247 w 10076"/>
                  <a:gd name="connsiteY4" fmla="*/ 1701 h 10304"/>
                  <a:gd name="connsiteX5" fmla="*/ 5770 w 10076"/>
                  <a:gd name="connsiteY5" fmla="*/ 230 h 10304"/>
                  <a:gd name="connsiteX6" fmla="*/ 5640 w 10076"/>
                  <a:gd name="connsiteY6" fmla="*/ 230 h 10304"/>
                  <a:gd name="connsiteX7" fmla="*/ 5640 w 10076"/>
                  <a:gd name="connsiteY7" fmla="*/ 1067 h 10304"/>
                  <a:gd name="connsiteX8" fmla="*/ 5705 w 10076"/>
                  <a:gd name="connsiteY8" fmla="*/ 1143 h 10304"/>
                  <a:gd name="connsiteX9" fmla="*/ 5683 w 10076"/>
                  <a:gd name="connsiteY9" fmla="*/ 1853 h 10304"/>
                  <a:gd name="connsiteX10" fmla="*/ 3906 w 10076"/>
                  <a:gd name="connsiteY10" fmla="*/ 1929 h 10304"/>
                  <a:gd name="connsiteX11" fmla="*/ 4014 w 10076"/>
                  <a:gd name="connsiteY11" fmla="*/ 991 h 10304"/>
                  <a:gd name="connsiteX12" fmla="*/ 4101 w 10076"/>
                  <a:gd name="connsiteY12" fmla="*/ 940 h 10304"/>
                  <a:gd name="connsiteX13" fmla="*/ 4079 w 10076"/>
                  <a:gd name="connsiteY13" fmla="*/ 281 h 10304"/>
                  <a:gd name="connsiteX14" fmla="*/ 4058 w 10076"/>
                  <a:gd name="connsiteY14" fmla="*/ 0 h 10304"/>
                  <a:gd name="connsiteX15" fmla="*/ 3451 w 10076"/>
                  <a:gd name="connsiteY15" fmla="*/ 383 h 10304"/>
                  <a:gd name="connsiteX16" fmla="*/ 3321 w 10076"/>
                  <a:gd name="connsiteY16" fmla="*/ 1143 h 10304"/>
                  <a:gd name="connsiteX17" fmla="*/ 3278 w 10076"/>
                  <a:gd name="connsiteY17" fmla="*/ 1929 h 10304"/>
                  <a:gd name="connsiteX18" fmla="*/ 1652 w 10076"/>
                  <a:gd name="connsiteY18" fmla="*/ 1963 h 10304"/>
                  <a:gd name="connsiteX19" fmla="*/ 81 w 10076"/>
                  <a:gd name="connsiteY19" fmla="*/ 2690 h 10304"/>
                  <a:gd name="connsiteX20" fmla="*/ 250 w 10076"/>
                  <a:gd name="connsiteY20" fmla="*/ 6013 h 10304"/>
                  <a:gd name="connsiteX21" fmla="*/ 460 w 10076"/>
                  <a:gd name="connsiteY21" fmla="*/ 8397 h 10304"/>
                  <a:gd name="connsiteX22" fmla="*/ 482 w 10076"/>
                  <a:gd name="connsiteY22" fmla="*/ 8423 h 10304"/>
                  <a:gd name="connsiteX23" fmla="*/ 426 w 10076"/>
                  <a:gd name="connsiteY23" fmla="*/ 8312 h 10304"/>
                  <a:gd name="connsiteX24" fmla="*/ 759 w 10076"/>
                  <a:gd name="connsiteY24" fmla="*/ 10129 h 10304"/>
                  <a:gd name="connsiteX25" fmla="*/ 2086 w 10076"/>
                  <a:gd name="connsiteY25" fmla="*/ 10198 h 10304"/>
                  <a:gd name="connsiteX26" fmla="*/ 5207 w 10076"/>
                  <a:gd name="connsiteY26" fmla="*/ 9817 h 10304"/>
                  <a:gd name="connsiteX27" fmla="*/ 5207 w 10076"/>
                  <a:gd name="connsiteY27" fmla="*/ 9843 h 10304"/>
                  <a:gd name="connsiteX28" fmla="*/ 5597 w 10076"/>
                  <a:gd name="connsiteY28" fmla="*/ 9767 h 10304"/>
                  <a:gd name="connsiteX29" fmla="*/ 9845 w 10076"/>
                  <a:gd name="connsiteY29" fmla="*/ 9133 h 10304"/>
                  <a:gd name="connsiteX30" fmla="*/ 10061 w 10076"/>
                  <a:gd name="connsiteY30" fmla="*/ 8397 h 10304"/>
                  <a:gd name="connsiteX0" fmla="*/ 10061 w 10076"/>
                  <a:gd name="connsiteY0" fmla="*/ 8397 h 10332"/>
                  <a:gd name="connsiteX1" fmla="*/ 9671 w 10076"/>
                  <a:gd name="connsiteY1" fmla="*/ 4136 h 10332"/>
                  <a:gd name="connsiteX2" fmla="*/ 9541 w 10076"/>
                  <a:gd name="connsiteY2" fmla="*/ 1955 h 10332"/>
                  <a:gd name="connsiteX3" fmla="*/ 8739 w 10076"/>
                  <a:gd name="connsiteY3" fmla="*/ 1447 h 10332"/>
                  <a:gd name="connsiteX4" fmla="*/ 6247 w 10076"/>
                  <a:gd name="connsiteY4" fmla="*/ 1701 h 10332"/>
                  <a:gd name="connsiteX5" fmla="*/ 5770 w 10076"/>
                  <a:gd name="connsiteY5" fmla="*/ 230 h 10332"/>
                  <a:gd name="connsiteX6" fmla="*/ 5640 w 10076"/>
                  <a:gd name="connsiteY6" fmla="*/ 230 h 10332"/>
                  <a:gd name="connsiteX7" fmla="*/ 5640 w 10076"/>
                  <a:gd name="connsiteY7" fmla="*/ 1067 h 10332"/>
                  <a:gd name="connsiteX8" fmla="*/ 5705 w 10076"/>
                  <a:gd name="connsiteY8" fmla="*/ 1143 h 10332"/>
                  <a:gd name="connsiteX9" fmla="*/ 5683 w 10076"/>
                  <a:gd name="connsiteY9" fmla="*/ 1853 h 10332"/>
                  <a:gd name="connsiteX10" fmla="*/ 3906 w 10076"/>
                  <a:gd name="connsiteY10" fmla="*/ 1929 h 10332"/>
                  <a:gd name="connsiteX11" fmla="*/ 4014 w 10076"/>
                  <a:gd name="connsiteY11" fmla="*/ 991 h 10332"/>
                  <a:gd name="connsiteX12" fmla="*/ 4101 w 10076"/>
                  <a:gd name="connsiteY12" fmla="*/ 940 h 10332"/>
                  <a:gd name="connsiteX13" fmla="*/ 4079 w 10076"/>
                  <a:gd name="connsiteY13" fmla="*/ 281 h 10332"/>
                  <a:gd name="connsiteX14" fmla="*/ 4058 w 10076"/>
                  <a:gd name="connsiteY14" fmla="*/ 0 h 10332"/>
                  <a:gd name="connsiteX15" fmla="*/ 3451 w 10076"/>
                  <a:gd name="connsiteY15" fmla="*/ 383 h 10332"/>
                  <a:gd name="connsiteX16" fmla="*/ 3321 w 10076"/>
                  <a:gd name="connsiteY16" fmla="*/ 1143 h 10332"/>
                  <a:gd name="connsiteX17" fmla="*/ 3278 w 10076"/>
                  <a:gd name="connsiteY17" fmla="*/ 1929 h 10332"/>
                  <a:gd name="connsiteX18" fmla="*/ 1652 w 10076"/>
                  <a:gd name="connsiteY18" fmla="*/ 1963 h 10332"/>
                  <a:gd name="connsiteX19" fmla="*/ 81 w 10076"/>
                  <a:gd name="connsiteY19" fmla="*/ 2690 h 10332"/>
                  <a:gd name="connsiteX20" fmla="*/ 250 w 10076"/>
                  <a:gd name="connsiteY20" fmla="*/ 6013 h 10332"/>
                  <a:gd name="connsiteX21" fmla="*/ 460 w 10076"/>
                  <a:gd name="connsiteY21" fmla="*/ 8397 h 10332"/>
                  <a:gd name="connsiteX22" fmla="*/ 482 w 10076"/>
                  <a:gd name="connsiteY22" fmla="*/ 8423 h 10332"/>
                  <a:gd name="connsiteX23" fmla="*/ 426 w 10076"/>
                  <a:gd name="connsiteY23" fmla="*/ 8312 h 10332"/>
                  <a:gd name="connsiteX24" fmla="*/ 759 w 10076"/>
                  <a:gd name="connsiteY24" fmla="*/ 10129 h 10332"/>
                  <a:gd name="connsiteX25" fmla="*/ 2086 w 10076"/>
                  <a:gd name="connsiteY25" fmla="*/ 10254 h 10332"/>
                  <a:gd name="connsiteX26" fmla="*/ 5207 w 10076"/>
                  <a:gd name="connsiteY26" fmla="*/ 9817 h 10332"/>
                  <a:gd name="connsiteX27" fmla="*/ 5207 w 10076"/>
                  <a:gd name="connsiteY27" fmla="*/ 9843 h 10332"/>
                  <a:gd name="connsiteX28" fmla="*/ 5597 w 10076"/>
                  <a:gd name="connsiteY28" fmla="*/ 9767 h 10332"/>
                  <a:gd name="connsiteX29" fmla="*/ 9845 w 10076"/>
                  <a:gd name="connsiteY29" fmla="*/ 9133 h 10332"/>
                  <a:gd name="connsiteX30" fmla="*/ 10061 w 10076"/>
                  <a:gd name="connsiteY30" fmla="*/ 8397 h 1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076" h="10332">
                    <a:moveTo>
                      <a:pt x="10061" y="8397"/>
                    </a:moveTo>
                    <a:cubicBezTo>
                      <a:pt x="9996" y="7687"/>
                      <a:pt x="9693" y="4491"/>
                      <a:pt x="9671" y="4136"/>
                    </a:cubicBezTo>
                    <a:cubicBezTo>
                      <a:pt x="9671" y="4136"/>
                      <a:pt x="9628" y="2107"/>
                      <a:pt x="9541" y="1955"/>
                    </a:cubicBezTo>
                    <a:cubicBezTo>
                      <a:pt x="9454" y="1803"/>
                      <a:pt x="9195" y="1397"/>
                      <a:pt x="8739" y="1447"/>
                    </a:cubicBezTo>
                    <a:cubicBezTo>
                      <a:pt x="8285" y="1472"/>
                      <a:pt x="6247" y="1701"/>
                      <a:pt x="6247" y="1701"/>
                    </a:cubicBezTo>
                    <a:cubicBezTo>
                      <a:pt x="6247" y="1701"/>
                      <a:pt x="6247" y="281"/>
                      <a:pt x="5770" y="230"/>
                    </a:cubicBezTo>
                    <a:lnTo>
                      <a:pt x="5640" y="230"/>
                    </a:lnTo>
                    <a:cubicBezTo>
                      <a:pt x="5661" y="484"/>
                      <a:pt x="5683" y="788"/>
                      <a:pt x="5640" y="1067"/>
                    </a:cubicBezTo>
                    <a:cubicBezTo>
                      <a:pt x="5683" y="1118"/>
                      <a:pt x="5705" y="1143"/>
                      <a:pt x="5705" y="1143"/>
                    </a:cubicBezTo>
                    <a:cubicBezTo>
                      <a:pt x="5705" y="1244"/>
                      <a:pt x="5683" y="1853"/>
                      <a:pt x="5683" y="1853"/>
                    </a:cubicBezTo>
                    <a:lnTo>
                      <a:pt x="3906" y="1929"/>
                    </a:lnTo>
                    <a:cubicBezTo>
                      <a:pt x="3820" y="1270"/>
                      <a:pt x="4014" y="991"/>
                      <a:pt x="4014" y="991"/>
                    </a:cubicBezTo>
                    <a:cubicBezTo>
                      <a:pt x="4036" y="991"/>
                      <a:pt x="4079" y="965"/>
                      <a:pt x="4101" y="940"/>
                    </a:cubicBezTo>
                    <a:cubicBezTo>
                      <a:pt x="4079" y="788"/>
                      <a:pt x="4079" y="534"/>
                      <a:pt x="4079" y="281"/>
                    </a:cubicBezTo>
                    <a:cubicBezTo>
                      <a:pt x="4072" y="281"/>
                      <a:pt x="4065" y="0"/>
                      <a:pt x="4058" y="0"/>
                    </a:cubicBezTo>
                    <a:cubicBezTo>
                      <a:pt x="3755" y="25"/>
                      <a:pt x="3574" y="193"/>
                      <a:pt x="3451" y="383"/>
                    </a:cubicBezTo>
                    <a:cubicBezTo>
                      <a:pt x="3328" y="573"/>
                      <a:pt x="3321" y="331"/>
                      <a:pt x="3321" y="1143"/>
                    </a:cubicBezTo>
                    <a:cubicBezTo>
                      <a:pt x="3321" y="1143"/>
                      <a:pt x="3321" y="1878"/>
                      <a:pt x="3278" y="1929"/>
                    </a:cubicBezTo>
                    <a:cubicBezTo>
                      <a:pt x="3234" y="1980"/>
                      <a:pt x="2185" y="1837"/>
                      <a:pt x="1652" y="1963"/>
                    </a:cubicBezTo>
                    <a:cubicBezTo>
                      <a:pt x="1119" y="2090"/>
                      <a:pt x="315" y="2015"/>
                      <a:pt x="81" y="2690"/>
                    </a:cubicBezTo>
                    <a:cubicBezTo>
                      <a:pt x="-153" y="3365"/>
                      <a:pt x="187" y="5062"/>
                      <a:pt x="250" y="6013"/>
                    </a:cubicBezTo>
                    <a:cubicBezTo>
                      <a:pt x="313" y="6965"/>
                      <a:pt x="421" y="7995"/>
                      <a:pt x="460" y="8397"/>
                    </a:cubicBezTo>
                    <a:cubicBezTo>
                      <a:pt x="499" y="8799"/>
                      <a:pt x="488" y="8437"/>
                      <a:pt x="482" y="8423"/>
                    </a:cubicBezTo>
                    <a:cubicBezTo>
                      <a:pt x="476" y="8409"/>
                      <a:pt x="426" y="8287"/>
                      <a:pt x="426" y="8312"/>
                    </a:cubicBezTo>
                    <a:cubicBezTo>
                      <a:pt x="491" y="8490"/>
                      <a:pt x="482" y="9805"/>
                      <a:pt x="759" y="10129"/>
                    </a:cubicBezTo>
                    <a:cubicBezTo>
                      <a:pt x="1036" y="10453"/>
                      <a:pt x="1345" y="10306"/>
                      <a:pt x="2086" y="10254"/>
                    </a:cubicBezTo>
                    <a:cubicBezTo>
                      <a:pt x="2827" y="10202"/>
                      <a:pt x="5207" y="9817"/>
                      <a:pt x="5207" y="9817"/>
                    </a:cubicBezTo>
                    <a:lnTo>
                      <a:pt x="5207" y="9843"/>
                    </a:lnTo>
                    <a:cubicBezTo>
                      <a:pt x="5315" y="9792"/>
                      <a:pt x="5445" y="9767"/>
                      <a:pt x="5597" y="9767"/>
                    </a:cubicBezTo>
                    <a:cubicBezTo>
                      <a:pt x="5857" y="9767"/>
                      <a:pt x="9845" y="9133"/>
                      <a:pt x="9845" y="9133"/>
                    </a:cubicBezTo>
                    <a:cubicBezTo>
                      <a:pt x="9845" y="9133"/>
                      <a:pt x="10148" y="9133"/>
                      <a:pt x="10061" y="8397"/>
                    </a:cubicBezTo>
                    <a:close/>
                  </a:path>
                </a:pathLst>
              </a:custGeom>
              <a:solidFill>
                <a:srgbClr val="3A27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0" name="Freeform 28">
                <a:extLst>
                  <a:ext uri="{FF2B5EF4-FFF2-40B4-BE49-F238E27FC236}">
                    <a16:creationId xmlns:a16="http://schemas.microsoft.com/office/drawing/2014/main" id="{75348B6C-FD11-DBE2-E57F-E13622B031B2}"/>
                  </a:ext>
                </a:extLst>
              </p:cNvPr>
              <p:cNvSpPr>
                <a:spLocks/>
              </p:cNvSpPr>
              <p:nvPr/>
            </p:nvSpPr>
            <p:spPr bwMode="gray">
              <a:xfrm>
                <a:off x="7946207" y="3663891"/>
                <a:ext cx="266734" cy="121080"/>
              </a:xfrm>
              <a:custGeom>
                <a:avLst/>
                <a:gdLst>
                  <a:gd name="T0" fmla="*/ 72 w 87"/>
                  <a:gd name="T1" fmla="*/ 10 h 39"/>
                  <a:gd name="T2" fmla="*/ 54 w 87"/>
                  <a:gd name="T3" fmla="*/ 14 h 39"/>
                  <a:gd name="T4" fmla="*/ 38 w 87"/>
                  <a:gd name="T5" fmla="*/ 13 h 39"/>
                  <a:gd name="T6" fmla="*/ 14 w 87"/>
                  <a:gd name="T7" fmla="*/ 10 h 39"/>
                  <a:gd name="T8" fmla="*/ 13 w 87"/>
                  <a:gd name="T9" fmla="*/ 0 h 39"/>
                  <a:gd name="T10" fmla="*/ 9 w 87"/>
                  <a:gd name="T11" fmla="*/ 2 h 39"/>
                  <a:gd name="T12" fmla="*/ 4 w 87"/>
                  <a:gd name="T13" fmla="*/ 39 h 39"/>
                  <a:gd name="T14" fmla="*/ 86 w 87"/>
                  <a:gd name="T15" fmla="*/ 36 h 39"/>
                  <a:gd name="T16" fmla="*/ 87 w 87"/>
                  <a:gd name="T17" fmla="*/ 8 h 39"/>
                  <a:gd name="T18" fmla="*/ 84 w 87"/>
                  <a:gd name="T19" fmla="*/ 5 h 39"/>
                  <a:gd name="T20" fmla="*/ 82 w 87"/>
                  <a:gd name="T21" fmla="*/ 12 h 39"/>
                  <a:gd name="T22" fmla="*/ 72 w 87"/>
                  <a:gd name="T23" fmla="*/ 10 h 39"/>
                  <a:gd name="connsiteX0" fmla="*/ 7934 w 9658"/>
                  <a:gd name="connsiteY0" fmla="*/ 2564 h 10000"/>
                  <a:gd name="connsiteX1" fmla="*/ 5865 w 9658"/>
                  <a:gd name="connsiteY1" fmla="*/ 3590 h 10000"/>
                  <a:gd name="connsiteX2" fmla="*/ 4026 w 9658"/>
                  <a:gd name="connsiteY2" fmla="*/ 766 h 10000"/>
                  <a:gd name="connsiteX3" fmla="*/ 1267 w 9658"/>
                  <a:gd name="connsiteY3" fmla="*/ 2564 h 10000"/>
                  <a:gd name="connsiteX4" fmla="*/ 1152 w 9658"/>
                  <a:gd name="connsiteY4" fmla="*/ 0 h 10000"/>
                  <a:gd name="connsiteX5" fmla="*/ 692 w 9658"/>
                  <a:gd name="connsiteY5" fmla="*/ 513 h 10000"/>
                  <a:gd name="connsiteX6" fmla="*/ 118 w 9658"/>
                  <a:gd name="connsiteY6" fmla="*/ 10000 h 10000"/>
                  <a:gd name="connsiteX7" fmla="*/ 9543 w 9658"/>
                  <a:gd name="connsiteY7" fmla="*/ 9231 h 10000"/>
                  <a:gd name="connsiteX8" fmla="*/ 9658 w 9658"/>
                  <a:gd name="connsiteY8" fmla="*/ 2051 h 10000"/>
                  <a:gd name="connsiteX9" fmla="*/ 9313 w 9658"/>
                  <a:gd name="connsiteY9" fmla="*/ 1282 h 10000"/>
                  <a:gd name="connsiteX10" fmla="*/ 9083 w 9658"/>
                  <a:gd name="connsiteY10" fmla="*/ 3077 h 10000"/>
                  <a:gd name="connsiteX11" fmla="*/ 7934 w 9658"/>
                  <a:gd name="connsiteY11" fmla="*/ 2564 h 10000"/>
                  <a:gd name="connsiteX0" fmla="*/ 8215 w 10000"/>
                  <a:gd name="connsiteY0" fmla="*/ 2564 h 10000"/>
                  <a:gd name="connsiteX1" fmla="*/ 6073 w 10000"/>
                  <a:gd name="connsiteY1" fmla="*/ 738 h 10000"/>
                  <a:gd name="connsiteX2" fmla="*/ 4169 w 10000"/>
                  <a:gd name="connsiteY2" fmla="*/ 766 h 10000"/>
                  <a:gd name="connsiteX3" fmla="*/ 1312 w 10000"/>
                  <a:gd name="connsiteY3" fmla="*/ 2564 h 10000"/>
                  <a:gd name="connsiteX4" fmla="*/ 1193 w 10000"/>
                  <a:gd name="connsiteY4" fmla="*/ 0 h 10000"/>
                  <a:gd name="connsiteX5" fmla="*/ 717 w 10000"/>
                  <a:gd name="connsiteY5" fmla="*/ 513 h 10000"/>
                  <a:gd name="connsiteX6" fmla="*/ 122 w 10000"/>
                  <a:gd name="connsiteY6" fmla="*/ 10000 h 10000"/>
                  <a:gd name="connsiteX7" fmla="*/ 9881 w 10000"/>
                  <a:gd name="connsiteY7" fmla="*/ 9231 h 10000"/>
                  <a:gd name="connsiteX8" fmla="*/ 10000 w 10000"/>
                  <a:gd name="connsiteY8" fmla="*/ 2051 h 10000"/>
                  <a:gd name="connsiteX9" fmla="*/ 9643 w 10000"/>
                  <a:gd name="connsiteY9" fmla="*/ 1282 h 10000"/>
                  <a:gd name="connsiteX10" fmla="*/ 9405 w 10000"/>
                  <a:gd name="connsiteY10" fmla="*/ 3077 h 10000"/>
                  <a:gd name="connsiteX11" fmla="*/ 8215 w 10000"/>
                  <a:gd name="connsiteY11" fmla="*/ 2564 h 10000"/>
                  <a:gd name="connsiteX0" fmla="*/ 8215 w 10000"/>
                  <a:gd name="connsiteY0" fmla="*/ 2564 h 10000"/>
                  <a:gd name="connsiteX1" fmla="*/ 4169 w 10000"/>
                  <a:gd name="connsiteY1" fmla="*/ 766 h 10000"/>
                  <a:gd name="connsiteX2" fmla="*/ 1312 w 10000"/>
                  <a:gd name="connsiteY2" fmla="*/ 2564 h 10000"/>
                  <a:gd name="connsiteX3" fmla="*/ 1193 w 10000"/>
                  <a:gd name="connsiteY3" fmla="*/ 0 h 10000"/>
                  <a:gd name="connsiteX4" fmla="*/ 717 w 10000"/>
                  <a:gd name="connsiteY4" fmla="*/ 513 h 10000"/>
                  <a:gd name="connsiteX5" fmla="*/ 122 w 10000"/>
                  <a:gd name="connsiteY5" fmla="*/ 10000 h 10000"/>
                  <a:gd name="connsiteX6" fmla="*/ 9881 w 10000"/>
                  <a:gd name="connsiteY6" fmla="*/ 9231 h 10000"/>
                  <a:gd name="connsiteX7" fmla="*/ 10000 w 10000"/>
                  <a:gd name="connsiteY7" fmla="*/ 2051 h 10000"/>
                  <a:gd name="connsiteX8" fmla="*/ 9643 w 10000"/>
                  <a:gd name="connsiteY8" fmla="*/ 1282 h 10000"/>
                  <a:gd name="connsiteX9" fmla="*/ 9405 w 10000"/>
                  <a:gd name="connsiteY9" fmla="*/ 3077 h 10000"/>
                  <a:gd name="connsiteX10" fmla="*/ 8215 w 10000"/>
                  <a:gd name="connsiteY10" fmla="*/ 2564 h 10000"/>
                  <a:gd name="connsiteX0" fmla="*/ 7645 w 10000"/>
                  <a:gd name="connsiteY0" fmla="*/ 88 h 10376"/>
                  <a:gd name="connsiteX1" fmla="*/ 4169 w 10000"/>
                  <a:gd name="connsiteY1" fmla="*/ 1142 h 10376"/>
                  <a:gd name="connsiteX2" fmla="*/ 1312 w 10000"/>
                  <a:gd name="connsiteY2" fmla="*/ 2940 h 10376"/>
                  <a:gd name="connsiteX3" fmla="*/ 1193 w 10000"/>
                  <a:gd name="connsiteY3" fmla="*/ 376 h 10376"/>
                  <a:gd name="connsiteX4" fmla="*/ 717 w 10000"/>
                  <a:gd name="connsiteY4" fmla="*/ 889 h 10376"/>
                  <a:gd name="connsiteX5" fmla="*/ 122 w 10000"/>
                  <a:gd name="connsiteY5" fmla="*/ 10376 h 10376"/>
                  <a:gd name="connsiteX6" fmla="*/ 9881 w 10000"/>
                  <a:gd name="connsiteY6" fmla="*/ 9607 h 10376"/>
                  <a:gd name="connsiteX7" fmla="*/ 10000 w 10000"/>
                  <a:gd name="connsiteY7" fmla="*/ 2427 h 10376"/>
                  <a:gd name="connsiteX8" fmla="*/ 9643 w 10000"/>
                  <a:gd name="connsiteY8" fmla="*/ 1658 h 10376"/>
                  <a:gd name="connsiteX9" fmla="*/ 9405 w 10000"/>
                  <a:gd name="connsiteY9" fmla="*/ 3453 h 10376"/>
                  <a:gd name="connsiteX10" fmla="*/ 7645 w 10000"/>
                  <a:gd name="connsiteY10" fmla="*/ 88 h 10376"/>
                  <a:gd name="connsiteX0" fmla="*/ 9405 w 10000"/>
                  <a:gd name="connsiteY0" fmla="*/ 3077 h 10000"/>
                  <a:gd name="connsiteX1" fmla="*/ 4169 w 10000"/>
                  <a:gd name="connsiteY1" fmla="*/ 766 h 10000"/>
                  <a:gd name="connsiteX2" fmla="*/ 1312 w 10000"/>
                  <a:gd name="connsiteY2" fmla="*/ 2564 h 10000"/>
                  <a:gd name="connsiteX3" fmla="*/ 1193 w 10000"/>
                  <a:gd name="connsiteY3" fmla="*/ 0 h 10000"/>
                  <a:gd name="connsiteX4" fmla="*/ 717 w 10000"/>
                  <a:gd name="connsiteY4" fmla="*/ 513 h 10000"/>
                  <a:gd name="connsiteX5" fmla="*/ 122 w 10000"/>
                  <a:gd name="connsiteY5" fmla="*/ 10000 h 10000"/>
                  <a:gd name="connsiteX6" fmla="*/ 9881 w 10000"/>
                  <a:gd name="connsiteY6" fmla="*/ 9231 h 10000"/>
                  <a:gd name="connsiteX7" fmla="*/ 10000 w 10000"/>
                  <a:gd name="connsiteY7" fmla="*/ 2051 h 10000"/>
                  <a:gd name="connsiteX8" fmla="*/ 9643 w 10000"/>
                  <a:gd name="connsiteY8" fmla="*/ 1282 h 10000"/>
                  <a:gd name="connsiteX9" fmla="*/ 9405 w 10000"/>
                  <a:gd name="connsiteY9" fmla="*/ 3077 h 10000"/>
                  <a:gd name="connsiteX0" fmla="*/ 8408 w 10000"/>
                  <a:gd name="connsiteY0" fmla="*/ 5 h 10636"/>
                  <a:gd name="connsiteX1" fmla="*/ 4169 w 10000"/>
                  <a:gd name="connsiteY1" fmla="*/ 1402 h 10636"/>
                  <a:gd name="connsiteX2" fmla="*/ 1312 w 10000"/>
                  <a:gd name="connsiteY2" fmla="*/ 3200 h 10636"/>
                  <a:gd name="connsiteX3" fmla="*/ 1193 w 10000"/>
                  <a:gd name="connsiteY3" fmla="*/ 636 h 10636"/>
                  <a:gd name="connsiteX4" fmla="*/ 717 w 10000"/>
                  <a:gd name="connsiteY4" fmla="*/ 1149 h 10636"/>
                  <a:gd name="connsiteX5" fmla="*/ 122 w 10000"/>
                  <a:gd name="connsiteY5" fmla="*/ 10636 h 10636"/>
                  <a:gd name="connsiteX6" fmla="*/ 9881 w 10000"/>
                  <a:gd name="connsiteY6" fmla="*/ 9867 h 10636"/>
                  <a:gd name="connsiteX7" fmla="*/ 10000 w 10000"/>
                  <a:gd name="connsiteY7" fmla="*/ 2687 h 10636"/>
                  <a:gd name="connsiteX8" fmla="*/ 9643 w 10000"/>
                  <a:gd name="connsiteY8" fmla="*/ 1918 h 10636"/>
                  <a:gd name="connsiteX9" fmla="*/ 8408 w 10000"/>
                  <a:gd name="connsiteY9" fmla="*/ 5 h 10636"/>
                  <a:gd name="connsiteX0" fmla="*/ 9643 w 10000"/>
                  <a:gd name="connsiteY0" fmla="*/ 1282 h 10000"/>
                  <a:gd name="connsiteX1" fmla="*/ 4169 w 10000"/>
                  <a:gd name="connsiteY1" fmla="*/ 766 h 10000"/>
                  <a:gd name="connsiteX2" fmla="*/ 1312 w 10000"/>
                  <a:gd name="connsiteY2" fmla="*/ 2564 h 10000"/>
                  <a:gd name="connsiteX3" fmla="*/ 1193 w 10000"/>
                  <a:gd name="connsiteY3" fmla="*/ 0 h 10000"/>
                  <a:gd name="connsiteX4" fmla="*/ 717 w 10000"/>
                  <a:gd name="connsiteY4" fmla="*/ 513 h 10000"/>
                  <a:gd name="connsiteX5" fmla="*/ 122 w 10000"/>
                  <a:gd name="connsiteY5" fmla="*/ 10000 h 10000"/>
                  <a:gd name="connsiteX6" fmla="*/ 9881 w 10000"/>
                  <a:gd name="connsiteY6" fmla="*/ 9231 h 10000"/>
                  <a:gd name="connsiteX7" fmla="*/ 10000 w 10000"/>
                  <a:gd name="connsiteY7" fmla="*/ 2051 h 10000"/>
                  <a:gd name="connsiteX8" fmla="*/ 9643 w 10000"/>
                  <a:gd name="connsiteY8" fmla="*/ 1282 h 10000"/>
                  <a:gd name="connsiteX0" fmla="*/ 7650 w 10139"/>
                  <a:gd name="connsiteY0" fmla="*/ 26 h 10741"/>
                  <a:gd name="connsiteX1" fmla="*/ 4169 w 10139"/>
                  <a:gd name="connsiteY1" fmla="*/ 1507 h 10741"/>
                  <a:gd name="connsiteX2" fmla="*/ 1312 w 10139"/>
                  <a:gd name="connsiteY2" fmla="*/ 3305 h 10741"/>
                  <a:gd name="connsiteX3" fmla="*/ 1193 w 10139"/>
                  <a:gd name="connsiteY3" fmla="*/ 741 h 10741"/>
                  <a:gd name="connsiteX4" fmla="*/ 717 w 10139"/>
                  <a:gd name="connsiteY4" fmla="*/ 1254 h 10741"/>
                  <a:gd name="connsiteX5" fmla="*/ 122 w 10139"/>
                  <a:gd name="connsiteY5" fmla="*/ 10741 h 10741"/>
                  <a:gd name="connsiteX6" fmla="*/ 9881 w 10139"/>
                  <a:gd name="connsiteY6" fmla="*/ 9972 h 10741"/>
                  <a:gd name="connsiteX7" fmla="*/ 10000 w 10139"/>
                  <a:gd name="connsiteY7" fmla="*/ 2792 h 10741"/>
                  <a:gd name="connsiteX8" fmla="*/ 7650 w 10139"/>
                  <a:gd name="connsiteY8" fmla="*/ 26 h 10741"/>
                  <a:gd name="connsiteX0" fmla="*/ 10000 w 10394"/>
                  <a:gd name="connsiteY0" fmla="*/ 2051 h 10000"/>
                  <a:gd name="connsiteX1" fmla="*/ 4169 w 10394"/>
                  <a:gd name="connsiteY1" fmla="*/ 766 h 10000"/>
                  <a:gd name="connsiteX2" fmla="*/ 1312 w 10394"/>
                  <a:gd name="connsiteY2" fmla="*/ 2564 h 10000"/>
                  <a:gd name="connsiteX3" fmla="*/ 1193 w 10394"/>
                  <a:gd name="connsiteY3" fmla="*/ 0 h 10000"/>
                  <a:gd name="connsiteX4" fmla="*/ 717 w 10394"/>
                  <a:gd name="connsiteY4" fmla="*/ 513 h 10000"/>
                  <a:gd name="connsiteX5" fmla="*/ 122 w 10394"/>
                  <a:gd name="connsiteY5" fmla="*/ 10000 h 10000"/>
                  <a:gd name="connsiteX6" fmla="*/ 9881 w 10394"/>
                  <a:gd name="connsiteY6" fmla="*/ 9231 h 10000"/>
                  <a:gd name="connsiteX7" fmla="*/ 10000 w 10394"/>
                  <a:gd name="connsiteY7" fmla="*/ 2051 h 10000"/>
                  <a:gd name="connsiteX0" fmla="*/ 10000 w 10394"/>
                  <a:gd name="connsiteY0" fmla="*/ 2051 h 10000"/>
                  <a:gd name="connsiteX1" fmla="*/ 4169 w 10394"/>
                  <a:gd name="connsiteY1" fmla="*/ 766 h 10000"/>
                  <a:gd name="connsiteX2" fmla="*/ 1193 w 10394"/>
                  <a:gd name="connsiteY2" fmla="*/ 0 h 10000"/>
                  <a:gd name="connsiteX3" fmla="*/ 717 w 10394"/>
                  <a:gd name="connsiteY3" fmla="*/ 513 h 10000"/>
                  <a:gd name="connsiteX4" fmla="*/ 122 w 10394"/>
                  <a:gd name="connsiteY4" fmla="*/ 10000 h 10000"/>
                  <a:gd name="connsiteX5" fmla="*/ 9881 w 10394"/>
                  <a:gd name="connsiteY5" fmla="*/ 9231 h 10000"/>
                  <a:gd name="connsiteX6" fmla="*/ 10000 w 10394"/>
                  <a:gd name="connsiteY6" fmla="*/ 2051 h 10000"/>
                  <a:gd name="connsiteX0" fmla="*/ 10034 w 10428"/>
                  <a:gd name="connsiteY0" fmla="*/ 3762 h 11711"/>
                  <a:gd name="connsiteX1" fmla="*/ 4203 w 10428"/>
                  <a:gd name="connsiteY1" fmla="*/ 2477 h 11711"/>
                  <a:gd name="connsiteX2" fmla="*/ 2224 w 10428"/>
                  <a:gd name="connsiteY2" fmla="*/ 0 h 11711"/>
                  <a:gd name="connsiteX3" fmla="*/ 751 w 10428"/>
                  <a:gd name="connsiteY3" fmla="*/ 2224 h 11711"/>
                  <a:gd name="connsiteX4" fmla="*/ 156 w 10428"/>
                  <a:gd name="connsiteY4" fmla="*/ 11711 h 11711"/>
                  <a:gd name="connsiteX5" fmla="*/ 9915 w 10428"/>
                  <a:gd name="connsiteY5" fmla="*/ 10942 h 11711"/>
                  <a:gd name="connsiteX6" fmla="*/ 10034 w 10428"/>
                  <a:gd name="connsiteY6" fmla="*/ 3762 h 11711"/>
                  <a:gd name="connsiteX0" fmla="*/ 10034 w 10428"/>
                  <a:gd name="connsiteY0" fmla="*/ 2214 h 10163"/>
                  <a:gd name="connsiteX1" fmla="*/ 4203 w 10428"/>
                  <a:gd name="connsiteY1" fmla="*/ 929 h 10163"/>
                  <a:gd name="connsiteX2" fmla="*/ 751 w 10428"/>
                  <a:gd name="connsiteY2" fmla="*/ 676 h 10163"/>
                  <a:gd name="connsiteX3" fmla="*/ 156 w 10428"/>
                  <a:gd name="connsiteY3" fmla="*/ 10163 h 10163"/>
                  <a:gd name="connsiteX4" fmla="*/ 9915 w 10428"/>
                  <a:gd name="connsiteY4" fmla="*/ 9394 h 10163"/>
                  <a:gd name="connsiteX5" fmla="*/ 10034 w 10428"/>
                  <a:gd name="connsiteY5" fmla="*/ 2214 h 10163"/>
                  <a:gd name="connsiteX0" fmla="*/ 10164 w 10411"/>
                  <a:gd name="connsiteY0" fmla="*/ 2568 h 10517"/>
                  <a:gd name="connsiteX1" fmla="*/ 6326 w 10411"/>
                  <a:gd name="connsiteY1" fmla="*/ 427 h 10517"/>
                  <a:gd name="connsiteX2" fmla="*/ 881 w 10411"/>
                  <a:gd name="connsiteY2" fmla="*/ 1030 h 10517"/>
                  <a:gd name="connsiteX3" fmla="*/ 286 w 10411"/>
                  <a:gd name="connsiteY3" fmla="*/ 10517 h 10517"/>
                  <a:gd name="connsiteX4" fmla="*/ 10045 w 10411"/>
                  <a:gd name="connsiteY4" fmla="*/ 9748 h 10517"/>
                  <a:gd name="connsiteX5" fmla="*/ 10164 w 10411"/>
                  <a:gd name="connsiteY5" fmla="*/ 2568 h 10517"/>
                  <a:gd name="connsiteX0" fmla="*/ 10068 w 10872"/>
                  <a:gd name="connsiteY0" fmla="*/ 2606 h 11126"/>
                  <a:gd name="connsiteX1" fmla="*/ 6230 w 10872"/>
                  <a:gd name="connsiteY1" fmla="*/ 465 h 11126"/>
                  <a:gd name="connsiteX2" fmla="*/ 785 w 10872"/>
                  <a:gd name="connsiteY2" fmla="*/ 1068 h 11126"/>
                  <a:gd name="connsiteX3" fmla="*/ 332 w 10872"/>
                  <a:gd name="connsiteY3" fmla="*/ 11126 h 11126"/>
                  <a:gd name="connsiteX4" fmla="*/ 9949 w 10872"/>
                  <a:gd name="connsiteY4" fmla="*/ 9786 h 11126"/>
                  <a:gd name="connsiteX5" fmla="*/ 10068 w 10872"/>
                  <a:gd name="connsiteY5" fmla="*/ 2606 h 11126"/>
                  <a:gd name="connsiteX0" fmla="*/ 10068 w 10695"/>
                  <a:gd name="connsiteY0" fmla="*/ 2606 h 11126"/>
                  <a:gd name="connsiteX1" fmla="*/ 6230 w 10695"/>
                  <a:gd name="connsiteY1" fmla="*/ 465 h 11126"/>
                  <a:gd name="connsiteX2" fmla="*/ 785 w 10695"/>
                  <a:gd name="connsiteY2" fmla="*/ 1068 h 11126"/>
                  <a:gd name="connsiteX3" fmla="*/ 332 w 10695"/>
                  <a:gd name="connsiteY3" fmla="*/ 11126 h 11126"/>
                  <a:gd name="connsiteX4" fmla="*/ 9949 w 10695"/>
                  <a:gd name="connsiteY4" fmla="*/ 9786 h 11126"/>
                  <a:gd name="connsiteX5" fmla="*/ 10068 w 10695"/>
                  <a:gd name="connsiteY5" fmla="*/ 2606 h 11126"/>
                  <a:gd name="connsiteX0" fmla="*/ 10068 w 11202"/>
                  <a:gd name="connsiteY0" fmla="*/ 2606 h 11126"/>
                  <a:gd name="connsiteX1" fmla="*/ 6230 w 11202"/>
                  <a:gd name="connsiteY1" fmla="*/ 465 h 11126"/>
                  <a:gd name="connsiteX2" fmla="*/ 785 w 11202"/>
                  <a:gd name="connsiteY2" fmla="*/ 1068 h 11126"/>
                  <a:gd name="connsiteX3" fmla="*/ 332 w 11202"/>
                  <a:gd name="connsiteY3" fmla="*/ 11126 h 11126"/>
                  <a:gd name="connsiteX4" fmla="*/ 10661 w 11202"/>
                  <a:gd name="connsiteY4" fmla="*/ 9786 h 11126"/>
                  <a:gd name="connsiteX5" fmla="*/ 10068 w 11202"/>
                  <a:gd name="connsiteY5" fmla="*/ 2606 h 11126"/>
                  <a:gd name="connsiteX0" fmla="*/ 10621 w 11998"/>
                  <a:gd name="connsiteY0" fmla="*/ 2644 h 11734"/>
                  <a:gd name="connsiteX1" fmla="*/ 6783 w 11998"/>
                  <a:gd name="connsiteY1" fmla="*/ 503 h 11734"/>
                  <a:gd name="connsiteX2" fmla="*/ 1338 w 11998"/>
                  <a:gd name="connsiteY2" fmla="*/ 1106 h 11734"/>
                  <a:gd name="connsiteX3" fmla="*/ 173 w 11998"/>
                  <a:gd name="connsiteY3" fmla="*/ 11734 h 11734"/>
                  <a:gd name="connsiteX4" fmla="*/ 11214 w 11998"/>
                  <a:gd name="connsiteY4" fmla="*/ 9824 h 11734"/>
                  <a:gd name="connsiteX5" fmla="*/ 10621 w 11998"/>
                  <a:gd name="connsiteY5" fmla="*/ 2644 h 1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98" h="11734">
                    <a:moveTo>
                      <a:pt x="10621" y="2644"/>
                    </a:moveTo>
                    <a:cubicBezTo>
                      <a:pt x="9883" y="1091"/>
                      <a:pt x="8330" y="759"/>
                      <a:pt x="6783" y="503"/>
                    </a:cubicBezTo>
                    <a:cubicBezTo>
                      <a:pt x="5236" y="247"/>
                      <a:pt x="2440" y="-766"/>
                      <a:pt x="1338" y="1106"/>
                    </a:cubicBezTo>
                    <a:cubicBezTo>
                      <a:pt x="236" y="2978"/>
                      <a:pt x="-303" y="5067"/>
                      <a:pt x="173" y="11734"/>
                    </a:cubicBezTo>
                    <a:cubicBezTo>
                      <a:pt x="3379" y="11287"/>
                      <a:pt x="9473" y="11339"/>
                      <a:pt x="11214" y="9824"/>
                    </a:cubicBezTo>
                    <a:cubicBezTo>
                      <a:pt x="12955" y="8309"/>
                      <a:pt x="11359" y="4197"/>
                      <a:pt x="10621" y="2644"/>
                    </a:cubicBezTo>
                    <a:close/>
                  </a:path>
                </a:pathLst>
              </a:custGeom>
              <a:solidFill>
                <a:srgbClr val="263646"/>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1" name="Freeform 29">
                <a:extLst>
                  <a:ext uri="{FF2B5EF4-FFF2-40B4-BE49-F238E27FC236}">
                    <a16:creationId xmlns:a16="http://schemas.microsoft.com/office/drawing/2014/main" id="{9F6C3166-9ADA-77FF-BD28-01384A9C65CA}"/>
                  </a:ext>
                </a:extLst>
              </p:cNvPr>
              <p:cNvSpPr>
                <a:spLocks/>
              </p:cNvSpPr>
              <p:nvPr/>
            </p:nvSpPr>
            <p:spPr bwMode="gray">
              <a:xfrm>
                <a:off x="6620227" y="2515897"/>
                <a:ext cx="268288" cy="314325"/>
              </a:xfrm>
              <a:custGeom>
                <a:avLst/>
                <a:gdLst>
                  <a:gd name="T0" fmla="*/ 91 w 101"/>
                  <a:gd name="T1" fmla="*/ 42 h 118"/>
                  <a:gd name="T2" fmla="*/ 73 w 101"/>
                  <a:gd name="T3" fmla="*/ 19 h 118"/>
                  <a:gd name="T4" fmla="*/ 51 w 101"/>
                  <a:gd name="T5" fmla="*/ 4 h 118"/>
                  <a:gd name="T6" fmla="*/ 40 w 101"/>
                  <a:gd name="T7" fmla="*/ 1 h 118"/>
                  <a:gd name="T8" fmla="*/ 22 w 101"/>
                  <a:gd name="T9" fmla="*/ 1 h 118"/>
                  <a:gd name="T10" fmla="*/ 3 w 101"/>
                  <a:gd name="T11" fmla="*/ 3 h 118"/>
                  <a:gd name="T12" fmla="*/ 5 w 101"/>
                  <a:gd name="T13" fmla="*/ 62 h 118"/>
                  <a:gd name="T14" fmla="*/ 0 w 101"/>
                  <a:gd name="T15" fmla="*/ 82 h 118"/>
                  <a:gd name="T16" fmla="*/ 9 w 101"/>
                  <a:gd name="T17" fmla="*/ 79 h 118"/>
                  <a:gd name="T18" fmla="*/ 14 w 101"/>
                  <a:gd name="T19" fmla="*/ 74 h 118"/>
                  <a:gd name="T20" fmla="*/ 43 w 101"/>
                  <a:gd name="T21" fmla="*/ 63 h 118"/>
                  <a:gd name="T22" fmla="*/ 53 w 101"/>
                  <a:gd name="T23" fmla="*/ 71 h 118"/>
                  <a:gd name="T24" fmla="*/ 64 w 101"/>
                  <a:gd name="T25" fmla="*/ 78 h 118"/>
                  <a:gd name="T26" fmla="*/ 66 w 101"/>
                  <a:gd name="T27" fmla="*/ 87 h 118"/>
                  <a:gd name="T28" fmla="*/ 64 w 101"/>
                  <a:gd name="T29" fmla="*/ 101 h 118"/>
                  <a:gd name="T30" fmla="*/ 61 w 101"/>
                  <a:gd name="T31" fmla="*/ 112 h 118"/>
                  <a:gd name="T32" fmla="*/ 64 w 101"/>
                  <a:gd name="T33" fmla="*/ 117 h 118"/>
                  <a:gd name="T34" fmla="*/ 76 w 101"/>
                  <a:gd name="T35" fmla="*/ 113 h 118"/>
                  <a:gd name="T36" fmla="*/ 101 w 101"/>
                  <a:gd name="T37" fmla="*/ 81 h 118"/>
                  <a:gd name="T38" fmla="*/ 91 w 101"/>
                  <a:gd name="T39" fmla="*/ 42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118">
                    <a:moveTo>
                      <a:pt x="91" y="42"/>
                    </a:moveTo>
                    <a:cubicBezTo>
                      <a:pt x="83" y="27"/>
                      <a:pt x="73" y="19"/>
                      <a:pt x="73" y="19"/>
                    </a:cubicBezTo>
                    <a:cubicBezTo>
                      <a:pt x="66" y="12"/>
                      <a:pt x="58" y="7"/>
                      <a:pt x="51" y="4"/>
                    </a:cubicBezTo>
                    <a:cubicBezTo>
                      <a:pt x="45" y="2"/>
                      <a:pt x="40" y="1"/>
                      <a:pt x="40" y="1"/>
                    </a:cubicBezTo>
                    <a:cubicBezTo>
                      <a:pt x="35" y="0"/>
                      <a:pt x="28" y="0"/>
                      <a:pt x="22" y="1"/>
                    </a:cubicBezTo>
                    <a:cubicBezTo>
                      <a:pt x="15" y="1"/>
                      <a:pt x="8" y="2"/>
                      <a:pt x="3" y="3"/>
                    </a:cubicBezTo>
                    <a:cubicBezTo>
                      <a:pt x="6" y="8"/>
                      <a:pt x="12" y="24"/>
                      <a:pt x="5" y="62"/>
                    </a:cubicBezTo>
                    <a:cubicBezTo>
                      <a:pt x="5" y="62"/>
                      <a:pt x="3" y="71"/>
                      <a:pt x="0" y="82"/>
                    </a:cubicBezTo>
                    <a:cubicBezTo>
                      <a:pt x="6" y="82"/>
                      <a:pt x="9" y="79"/>
                      <a:pt x="9" y="79"/>
                    </a:cubicBezTo>
                    <a:cubicBezTo>
                      <a:pt x="10" y="77"/>
                      <a:pt x="12" y="76"/>
                      <a:pt x="14" y="74"/>
                    </a:cubicBezTo>
                    <a:cubicBezTo>
                      <a:pt x="26" y="65"/>
                      <a:pt x="34" y="65"/>
                      <a:pt x="43" y="63"/>
                    </a:cubicBezTo>
                    <a:cubicBezTo>
                      <a:pt x="52" y="61"/>
                      <a:pt x="51" y="71"/>
                      <a:pt x="53" y="71"/>
                    </a:cubicBezTo>
                    <a:cubicBezTo>
                      <a:pt x="55" y="71"/>
                      <a:pt x="63" y="70"/>
                      <a:pt x="64" y="78"/>
                    </a:cubicBezTo>
                    <a:cubicBezTo>
                      <a:pt x="65" y="86"/>
                      <a:pt x="63" y="86"/>
                      <a:pt x="66" y="87"/>
                    </a:cubicBezTo>
                    <a:cubicBezTo>
                      <a:pt x="69" y="88"/>
                      <a:pt x="64" y="101"/>
                      <a:pt x="64" y="101"/>
                    </a:cubicBezTo>
                    <a:cubicBezTo>
                      <a:pt x="62" y="106"/>
                      <a:pt x="61" y="109"/>
                      <a:pt x="61" y="112"/>
                    </a:cubicBezTo>
                    <a:cubicBezTo>
                      <a:pt x="61" y="115"/>
                      <a:pt x="62" y="117"/>
                      <a:pt x="64" y="117"/>
                    </a:cubicBezTo>
                    <a:cubicBezTo>
                      <a:pt x="68" y="118"/>
                      <a:pt x="76" y="113"/>
                      <a:pt x="76" y="113"/>
                    </a:cubicBezTo>
                    <a:cubicBezTo>
                      <a:pt x="91" y="108"/>
                      <a:pt x="101" y="81"/>
                      <a:pt x="101" y="81"/>
                    </a:cubicBezTo>
                    <a:cubicBezTo>
                      <a:pt x="101" y="65"/>
                      <a:pt x="97" y="53"/>
                      <a:pt x="91" y="42"/>
                    </a:cubicBezTo>
                    <a:close/>
                  </a:path>
                </a:pathLst>
              </a:custGeom>
              <a:solidFill>
                <a:srgbClr val="CC8458"/>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2" name="Freeform 30">
                <a:extLst>
                  <a:ext uri="{FF2B5EF4-FFF2-40B4-BE49-F238E27FC236}">
                    <a16:creationId xmlns:a16="http://schemas.microsoft.com/office/drawing/2014/main" id="{911CEF1F-C83A-9B20-A54B-C7D3C9F1A94C}"/>
                  </a:ext>
                </a:extLst>
              </p:cNvPr>
              <p:cNvSpPr>
                <a:spLocks/>
              </p:cNvSpPr>
              <p:nvPr/>
            </p:nvSpPr>
            <p:spPr bwMode="gray">
              <a:xfrm>
                <a:off x="7264729" y="3317697"/>
                <a:ext cx="722638" cy="1139712"/>
              </a:xfrm>
              <a:custGeom>
                <a:avLst/>
                <a:gdLst>
                  <a:gd name="T0" fmla="*/ 268 w 268"/>
                  <a:gd name="T1" fmla="*/ 76 h 417"/>
                  <a:gd name="T2" fmla="*/ 268 w 268"/>
                  <a:gd name="T3" fmla="*/ 70 h 417"/>
                  <a:gd name="T4" fmla="*/ 243 w 268"/>
                  <a:gd name="T5" fmla="*/ 61 h 417"/>
                  <a:gd name="T6" fmla="*/ 244 w 268"/>
                  <a:gd name="T7" fmla="*/ 0 h 417"/>
                  <a:gd name="T8" fmla="*/ 194 w 268"/>
                  <a:gd name="T9" fmla="*/ 5 h 417"/>
                  <a:gd name="T10" fmla="*/ 95 w 268"/>
                  <a:gd name="T11" fmla="*/ 10 h 417"/>
                  <a:gd name="T12" fmla="*/ 67 w 268"/>
                  <a:gd name="T13" fmla="*/ 3 h 417"/>
                  <a:gd name="T14" fmla="*/ 42 w 268"/>
                  <a:gd name="T15" fmla="*/ 11 h 417"/>
                  <a:gd name="T16" fmla="*/ 2 w 268"/>
                  <a:gd name="T17" fmla="*/ 5 h 417"/>
                  <a:gd name="T18" fmla="*/ 2 w 268"/>
                  <a:gd name="T19" fmla="*/ 6 h 417"/>
                  <a:gd name="T20" fmla="*/ 5 w 268"/>
                  <a:gd name="T21" fmla="*/ 101 h 417"/>
                  <a:gd name="T22" fmla="*/ 24 w 268"/>
                  <a:gd name="T23" fmla="*/ 225 h 417"/>
                  <a:gd name="T24" fmla="*/ 50 w 268"/>
                  <a:gd name="T25" fmla="*/ 352 h 417"/>
                  <a:gd name="T26" fmla="*/ 58 w 268"/>
                  <a:gd name="T27" fmla="*/ 391 h 417"/>
                  <a:gd name="T28" fmla="*/ 103 w 268"/>
                  <a:gd name="T29" fmla="*/ 417 h 417"/>
                  <a:gd name="T30" fmla="*/ 102 w 268"/>
                  <a:gd name="T31" fmla="*/ 416 h 417"/>
                  <a:gd name="T32" fmla="*/ 101 w 268"/>
                  <a:gd name="T33" fmla="*/ 415 h 417"/>
                  <a:gd name="T34" fmla="*/ 94 w 268"/>
                  <a:gd name="T35" fmla="*/ 321 h 417"/>
                  <a:gd name="T36" fmla="*/ 88 w 268"/>
                  <a:gd name="T37" fmla="*/ 190 h 417"/>
                  <a:gd name="T38" fmla="*/ 156 w 268"/>
                  <a:gd name="T39" fmla="*/ 168 h 417"/>
                  <a:gd name="T40" fmla="*/ 231 w 268"/>
                  <a:gd name="T41" fmla="*/ 160 h 417"/>
                  <a:gd name="T42" fmla="*/ 233 w 268"/>
                  <a:gd name="T43" fmla="*/ 129 h 417"/>
                  <a:gd name="T44" fmla="*/ 239 w 268"/>
                  <a:gd name="T45" fmla="*/ 99 h 417"/>
                  <a:gd name="T46" fmla="*/ 267 w 268"/>
                  <a:gd name="T47" fmla="*/ 95 h 417"/>
                  <a:gd name="T48" fmla="*/ 268 w 268"/>
                  <a:gd name="T49" fmla="*/ 76 h 417"/>
                  <a:gd name="connsiteX0" fmla="*/ 9956 w 9956"/>
                  <a:gd name="connsiteY0" fmla="*/ 1973 h 10150"/>
                  <a:gd name="connsiteX1" fmla="*/ 9956 w 9956"/>
                  <a:gd name="connsiteY1" fmla="*/ 1829 h 10150"/>
                  <a:gd name="connsiteX2" fmla="*/ 9023 w 9956"/>
                  <a:gd name="connsiteY2" fmla="*/ 1613 h 10150"/>
                  <a:gd name="connsiteX3" fmla="*/ 9027 w 9956"/>
                  <a:gd name="connsiteY3" fmla="*/ 0 h 10150"/>
                  <a:gd name="connsiteX4" fmla="*/ 7195 w 9956"/>
                  <a:gd name="connsiteY4" fmla="*/ 270 h 10150"/>
                  <a:gd name="connsiteX5" fmla="*/ 3501 w 9956"/>
                  <a:gd name="connsiteY5" fmla="*/ 390 h 10150"/>
                  <a:gd name="connsiteX6" fmla="*/ 2456 w 9956"/>
                  <a:gd name="connsiteY6" fmla="*/ 222 h 10150"/>
                  <a:gd name="connsiteX7" fmla="*/ 1523 w 9956"/>
                  <a:gd name="connsiteY7" fmla="*/ 414 h 10150"/>
                  <a:gd name="connsiteX8" fmla="*/ 31 w 9956"/>
                  <a:gd name="connsiteY8" fmla="*/ 270 h 10150"/>
                  <a:gd name="connsiteX9" fmla="*/ 31 w 9956"/>
                  <a:gd name="connsiteY9" fmla="*/ 294 h 10150"/>
                  <a:gd name="connsiteX10" fmla="*/ 143 w 9956"/>
                  <a:gd name="connsiteY10" fmla="*/ 2572 h 10150"/>
                  <a:gd name="connsiteX11" fmla="*/ 852 w 9956"/>
                  <a:gd name="connsiteY11" fmla="*/ 5546 h 10150"/>
                  <a:gd name="connsiteX12" fmla="*/ 1822 w 9956"/>
                  <a:gd name="connsiteY12" fmla="*/ 8591 h 10150"/>
                  <a:gd name="connsiteX13" fmla="*/ 2120 w 9956"/>
                  <a:gd name="connsiteY13" fmla="*/ 9526 h 10150"/>
                  <a:gd name="connsiteX14" fmla="*/ 3799 w 9956"/>
                  <a:gd name="connsiteY14" fmla="*/ 10150 h 10150"/>
                  <a:gd name="connsiteX15" fmla="*/ 3762 w 9956"/>
                  <a:gd name="connsiteY15" fmla="*/ 10126 h 10150"/>
                  <a:gd name="connsiteX16" fmla="*/ 3725 w 9956"/>
                  <a:gd name="connsiteY16" fmla="*/ 10102 h 10150"/>
                  <a:gd name="connsiteX17" fmla="*/ 3463 w 9956"/>
                  <a:gd name="connsiteY17" fmla="*/ 7848 h 10150"/>
                  <a:gd name="connsiteX18" fmla="*/ 3240 w 9956"/>
                  <a:gd name="connsiteY18" fmla="*/ 4706 h 10150"/>
                  <a:gd name="connsiteX19" fmla="*/ 5777 w 9956"/>
                  <a:gd name="connsiteY19" fmla="*/ 4179 h 10150"/>
                  <a:gd name="connsiteX20" fmla="*/ 8575 w 9956"/>
                  <a:gd name="connsiteY20" fmla="*/ 3987 h 10150"/>
                  <a:gd name="connsiteX21" fmla="*/ 8650 w 9956"/>
                  <a:gd name="connsiteY21" fmla="*/ 3244 h 10150"/>
                  <a:gd name="connsiteX22" fmla="*/ 8874 w 9956"/>
                  <a:gd name="connsiteY22" fmla="*/ 2524 h 10150"/>
                  <a:gd name="connsiteX23" fmla="*/ 9919 w 9956"/>
                  <a:gd name="connsiteY23" fmla="*/ 2428 h 10150"/>
                  <a:gd name="connsiteX24" fmla="*/ 9956 w 9956"/>
                  <a:gd name="connsiteY24" fmla="*/ 1973 h 10150"/>
                  <a:gd name="connsiteX0" fmla="*/ 10000 w 10000"/>
                  <a:gd name="connsiteY0" fmla="*/ 2007 h 10063"/>
                  <a:gd name="connsiteX1" fmla="*/ 10000 w 10000"/>
                  <a:gd name="connsiteY1" fmla="*/ 1865 h 10063"/>
                  <a:gd name="connsiteX2" fmla="*/ 9063 w 10000"/>
                  <a:gd name="connsiteY2" fmla="*/ 1652 h 10063"/>
                  <a:gd name="connsiteX3" fmla="*/ 9335 w 10000"/>
                  <a:gd name="connsiteY3" fmla="*/ 0 h 10063"/>
                  <a:gd name="connsiteX4" fmla="*/ 7227 w 10000"/>
                  <a:gd name="connsiteY4" fmla="*/ 329 h 10063"/>
                  <a:gd name="connsiteX5" fmla="*/ 3516 w 10000"/>
                  <a:gd name="connsiteY5" fmla="*/ 447 h 10063"/>
                  <a:gd name="connsiteX6" fmla="*/ 2467 w 10000"/>
                  <a:gd name="connsiteY6" fmla="*/ 282 h 10063"/>
                  <a:gd name="connsiteX7" fmla="*/ 1530 w 10000"/>
                  <a:gd name="connsiteY7" fmla="*/ 471 h 10063"/>
                  <a:gd name="connsiteX8" fmla="*/ 31 w 10000"/>
                  <a:gd name="connsiteY8" fmla="*/ 329 h 10063"/>
                  <a:gd name="connsiteX9" fmla="*/ 31 w 10000"/>
                  <a:gd name="connsiteY9" fmla="*/ 353 h 10063"/>
                  <a:gd name="connsiteX10" fmla="*/ 144 w 10000"/>
                  <a:gd name="connsiteY10" fmla="*/ 2597 h 10063"/>
                  <a:gd name="connsiteX11" fmla="*/ 856 w 10000"/>
                  <a:gd name="connsiteY11" fmla="*/ 5527 h 10063"/>
                  <a:gd name="connsiteX12" fmla="*/ 1830 w 10000"/>
                  <a:gd name="connsiteY12" fmla="*/ 8527 h 10063"/>
                  <a:gd name="connsiteX13" fmla="*/ 2129 w 10000"/>
                  <a:gd name="connsiteY13" fmla="*/ 9448 h 10063"/>
                  <a:gd name="connsiteX14" fmla="*/ 3816 w 10000"/>
                  <a:gd name="connsiteY14" fmla="*/ 10063 h 10063"/>
                  <a:gd name="connsiteX15" fmla="*/ 3779 w 10000"/>
                  <a:gd name="connsiteY15" fmla="*/ 10039 h 10063"/>
                  <a:gd name="connsiteX16" fmla="*/ 3741 w 10000"/>
                  <a:gd name="connsiteY16" fmla="*/ 10016 h 10063"/>
                  <a:gd name="connsiteX17" fmla="*/ 3478 w 10000"/>
                  <a:gd name="connsiteY17" fmla="*/ 7795 h 10063"/>
                  <a:gd name="connsiteX18" fmla="*/ 3254 w 10000"/>
                  <a:gd name="connsiteY18" fmla="*/ 4699 h 10063"/>
                  <a:gd name="connsiteX19" fmla="*/ 5803 w 10000"/>
                  <a:gd name="connsiteY19" fmla="*/ 4180 h 10063"/>
                  <a:gd name="connsiteX20" fmla="*/ 8613 w 10000"/>
                  <a:gd name="connsiteY20" fmla="*/ 3991 h 10063"/>
                  <a:gd name="connsiteX21" fmla="*/ 8688 w 10000"/>
                  <a:gd name="connsiteY21" fmla="*/ 3259 h 10063"/>
                  <a:gd name="connsiteX22" fmla="*/ 8913 w 10000"/>
                  <a:gd name="connsiteY22" fmla="*/ 2550 h 10063"/>
                  <a:gd name="connsiteX23" fmla="*/ 9963 w 10000"/>
                  <a:gd name="connsiteY23" fmla="*/ 2455 h 10063"/>
                  <a:gd name="connsiteX24" fmla="*/ 10000 w 10000"/>
                  <a:gd name="connsiteY24" fmla="*/ 2007 h 10063"/>
                  <a:gd name="connsiteX0" fmla="*/ 10000 w 10049"/>
                  <a:gd name="connsiteY0" fmla="*/ 2046 h 10102"/>
                  <a:gd name="connsiteX1" fmla="*/ 10000 w 10049"/>
                  <a:gd name="connsiteY1" fmla="*/ 1904 h 10102"/>
                  <a:gd name="connsiteX2" fmla="*/ 9331 w 10049"/>
                  <a:gd name="connsiteY2" fmla="*/ 1374 h 10102"/>
                  <a:gd name="connsiteX3" fmla="*/ 9335 w 10049"/>
                  <a:gd name="connsiteY3" fmla="*/ 39 h 10102"/>
                  <a:gd name="connsiteX4" fmla="*/ 7227 w 10049"/>
                  <a:gd name="connsiteY4" fmla="*/ 368 h 10102"/>
                  <a:gd name="connsiteX5" fmla="*/ 3516 w 10049"/>
                  <a:gd name="connsiteY5" fmla="*/ 486 h 10102"/>
                  <a:gd name="connsiteX6" fmla="*/ 2467 w 10049"/>
                  <a:gd name="connsiteY6" fmla="*/ 321 h 10102"/>
                  <a:gd name="connsiteX7" fmla="*/ 1530 w 10049"/>
                  <a:gd name="connsiteY7" fmla="*/ 510 h 10102"/>
                  <a:gd name="connsiteX8" fmla="*/ 31 w 10049"/>
                  <a:gd name="connsiteY8" fmla="*/ 368 h 10102"/>
                  <a:gd name="connsiteX9" fmla="*/ 31 w 10049"/>
                  <a:gd name="connsiteY9" fmla="*/ 392 h 10102"/>
                  <a:gd name="connsiteX10" fmla="*/ 144 w 10049"/>
                  <a:gd name="connsiteY10" fmla="*/ 2636 h 10102"/>
                  <a:gd name="connsiteX11" fmla="*/ 856 w 10049"/>
                  <a:gd name="connsiteY11" fmla="*/ 5566 h 10102"/>
                  <a:gd name="connsiteX12" fmla="*/ 1830 w 10049"/>
                  <a:gd name="connsiteY12" fmla="*/ 8566 h 10102"/>
                  <a:gd name="connsiteX13" fmla="*/ 2129 w 10049"/>
                  <a:gd name="connsiteY13" fmla="*/ 9487 h 10102"/>
                  <a:gd name="connsiteX14" fmla="*/ 3816 w 10049"/>
                  <a:gd name="connsiteY14" fmla="*/ 10102 h 10102"/>
                  <a:gd name="connsiteX15" fmla="*/ 3779 w 10049"/>
                  <a:gd name="connsiteY15" fmla="*/ 10078 h 10102"/>
                  <a:gd name="connsiteX16" fmla="*/ 3741 w 10049"/>
                  <a:gd name="connsiteY16" fmla="*/ 10055 h 10102"/>
                  <a:gd name="connsiteX17" fmla="*/ 3478 w 10049"/>
                  <a:gd name="connsiteY17" fmla="*/ 7834 h 10102"/>
                  <a:gd name="connsiteX18" fmla="*/ 3254 w 10049"/>
                  <a:gd name="connsiteY18" fmla="*/ 4738 h 10102"/>
                  <a:gd name="connsiteX19" fmla="*/ 5803 w 10049"/>
                  <a:gd name="connsiteY19" fmla="*/ 4219 h 10102"/>
                  <a:gd name="connsiteX20" fmla="*/ 8613 w 10049"/>
                  <a:gd name="connsiteY20" fmla="*/ 4030 h 10102"/>
                  <a:gd name="connsiteX21" fmla="*/ 8688 w 10049"/>
                  <a:gd name="connsiteY21" fmla="*/ 3298 h 10102"/>
                  <a:gd name="connsiteX22" fmla="*/ 8913 w 10049"/>
                  <a:gd name="connsiteY22" fmla="*/ 2589 h 10102"/>
                  <a:gd name="connsiteX23" fmla="*/ 9963 w 10049"/>
                  <a:gd name="connsiteY23" fmla="*/ 2494 h 10102"/>
                  <a:gd name="connsiteX24" fmla="*/ 10000 w 10049"/>
                  <a:gd name="connsiteY24" fmla="*/ 2046 h 10102"/>
                  <a:gd name="connsiteX0" fmla="*/ 10000 w 10049"/>
                  <a:gd name="connsiteY0" fmla="*/ 2066 h 10122"/>
                  <a:gd name="connsiteX1" fmla="*/ 10000 w 10049"/>
                  <a:gd name="connsiteY1" fmla="*/ 1924 h 10122"/>
                  <a:gd name="connsiteX2" fmla="*/ 9331 w 10049"/>
                  <a:gd name="connsiteY2" fmla="*/ 1394 h 10122"/>
                  <a:gd name="connsiteX3" fmla="*/ 9335 w 10049"/>
                  <a:gd name="connsiteY3" fmla="*/ 59 h 10122"/>
                  <a:gd name="connsiteX4" fmla="*/ 7093 w 10049"/>
                  <a:gd name="connsiteY4" fmla="*/ 261 h 10122"/>
                  <a:gd name="connsiteX5" fmla="*/ 3516 w 10049"/>
                  <a:gd name="connsiteY5" fmla="*/ 506 h 10122"/>
                  <a:gd name="connsiteX6" fmla="*/ 2467 w 10049"/>
                  <a:gd name="connsiteY6" fmla="*/ 341 h 10122"/>
                  <a:gd name="connsiteX7" fmla="*/ 1530 w 10049"/>
                  <a:gd name="connsiteY7" fmla="*/ 530 h 10122"/>
                  <a:gd name="connsiteX8" fmla="*/ 31 w 10049"/>
                  <a:gd name="connsiteY8" fmla="*/ 388 h 10122"/>
                  <a:gd name="connsiteX9" fmla="*/ 31 w 10049"/>
                  <a:gd name="connsiteY9" fmla="*/ 412 h 10122"/>
                  <a:gd name="connsiteX10" fmla="*/ 144 w 10049"/>
                  <a:gd name="connsiteY10" fmla="*/ 2656 h 10122"/>
                  <a:gd name="connsiteX11" fmla="*/ 856 w 10049"/>
                  <a:gd name="connsiteY11" fmla="*/ 5586 h 10122"/>
                  <a:gd name="connsiteX12" fmla="*/ 1830 w 10049"/>
                  <a:gd name="connsiteY12" fmla="*/ 8586 h 10122"/>
                  <a:gd name="connsiteX13" fmla="*/ 2129 w 10049"/>
                  <a:gd name="connsiteY13" fmla="*/ 9507 h 10122"/>
                  <a:gd name="connsiteX14" fmla="*/ 3816 w 10049"/>
                  <a:gd name="connsiteY14" fmla="*/ 10122 h 10122"/>
                  <a:gd name="connsiteX15" fmla="*/ 3779 w 10049"/>
                  <a:gd name="connsiteY15" fmla="*/ 10098 h 10122"/>
                  <a:gd name="connsiteX16" fmla="*/ 3741 w 10049"/>
                  <a:gd name="connsiteY16" fmla="*/ 10075 h 10122"/>
                  <a:gd name="connsiteX17" fmla="*/ 3478 w 10049"/>
                  <a:gd name="connsiteY17" fmla="*/ 7854 h 10122"/>
                  <a:gd name="connsiteX18" fmla="*/ 3254 w 10049"/>
                  <a:gd name="connsiteY18" fmla="*/ 4758 h 10122"/>
                  <a:gd name="connsiteX19" fmla="*/ 5803 w 10049"/>
                  <a:gd name="connsiteY19" fmla="*/ 4239 h 10122"/>
                  <a:gd name="connsiteX20" fmla="*/ 8613 w 10049"/>
                  <a:gd name="connsiteY20" fmla="*/ 4050 h 10122"/>
                  <a:gd name="connsiteX21" fmla="*/ 8688 w 10049"/>
                  <a:gd name="connsiteY21" fmla="*/ 3318 h 10122"/>
                  <a:gd name="connsiteX22" fmla="*/ 8913 w 10049"/>
                  <a:gd name="connsiteY22" fmla="*/ 2609 h 10122"/>
                  <a:gd name="connsiteX23" fmla="*/ 9963 w 10049"/>
                  <a:gd name="connsiteY23" fmla="*/ 2514 h 10122"/>
                  <a:gd name="connsiteX24" fmla="*/ 10000 w 10049"/>
                  <a:gd name="connsiteY24" fmla="*/ 2066 h 10122"/>
                  <a:gd name="connsiteX0" fmla="*/ 10000 w 10049"/>
                  <a:gd name="connsiteY0" fmla="*/ 2063 h 10119"/>
                  <a:gd name="connsiteX1" fmla="*/ 10000 w 10049"/>
                  <a:gd name="connsiteY1" fmla="*/ 1921 h 10119"/>
                  <a:gd name="connsiteX2" fmla="*/ 9331 w 10049"/>
                  <a:gd name="connsiteY2" fmla="*/ 1391 h 10119"/>
                  <a:gd name="connsiteX3" fmla="*/ 9335 w 10049"/>
                  <a:gd name="connsiteY3" fmla="*/ 56 h 10119"/>
                  <a:gd name="connsiteX4" fmla="*/ 7093 w 10049"/>
                  <a:gd name="connsiteY4" fmla="*/ 258 h 10119"/>
                  <a:gd name="connsiteX5" fmla="*/ 3617 w 10049"/>
                  <a:gd name="connsiteY5" fmla="*/ 292 h 10119"/>
                  <a:gd name="connsiteX6" fmla="*/ 2467 w 10049"/>
                  <a:gd name="connsiteY6" fmla="*/ 338 h 10119"/>
                  <a:gd name="connsiteX7" fmla="*/ 1530 w 10049"/>
                  <a:gd name="connsiteY7" fmla="*/ 527 h 10119"/>
                  <a:gd name="connsiteX8" fmla="*/ 31 w 10049"/>
                  <a:gd name="connsiteY8" fmla="*/ 385 h 10119"/>
                  <a:gd name="connsiteX9" fmla="*/ 31 w 10049"/>
                  <a:gd name="connsiteY9" fmla="*/ 409 h 10119"/>
                  <a:gd name="connsiteX10" fmla="*/ 144 w 10049"/>
                  <a:gd name="connsiteY10" fmla="*/ 2653 h 10119"/>
                  <a:gd name="connsiteX11" fmla="*/ 856 w 10049"/>
                  <a:gd name="connsiteY11" fmla="*/ 5583 h 10119"/>
                  <a:gd name="connsiteX12" fmla="*/ 1830 w 10049"/>
                  <a:gd name="connsiteY12" fmla="*/ 8583 h 10119"/>
                  <a:gd name="connsiteX13" fmla="*/ 2129 w 10049"/>
                  <a:gd name="connsiteY13" fmla="*/ 9504 h 10119"/>
                  <a:gd name="connsiteX14" fmla="*/ 3816 w 10049"/>
                  <a:gd name="connsiteY14" fmla="*/ 10119 h 10119"/>
                  <a:gd name="connsiteX15" fmla="*/ 3779 w 10049"/>
                  <a:gd name="connsiteY15" fmla="*/ 10095 h 10119"/>
                  <a:gd name="connsiteX16" fmla="*/ 3741 w 10049"/>
                  <a:gd name="connsiteY16" fmla="*/ 10072 h 10119"/>
                  <a:gd name="connsiteX17" fmla="*/ 3478 w 10049"/>
                  <a:gd name="connsiteY17" fmla="*/ 7851 h 10119"/>
                  <a:gd name="connsiteX18" fmla="*/ 3254 w 10049"/>
                  <a:gd name="connsiteY18" fmla="*/ 4755 h 10119"/>
                  <a:gd name="connsiteX19" fmla="*/ 5803 w 10049"/>
                  <a:gd name="connsiteY19" fmla="*/ 4236 h 10119"/>
                  <a:gd name="connsiteX20" fmla="*/ 8613 w 10049"/>
                  <a:gd name="connsiteY20" fmla="*/ 4047 h 10119"/>
                  <a:gd name="connsiteX21" fmla="*/ 8688 w 10049"/>
                  <a:gd name="connsiteY21" fmla="*/ 3315 h 10119"/>
                  <a:gd name="connsiteX22" fmla="*/ 8913 w 10049"/>
                  <a:gd name="connsiteY22" fmla="*/ 2606 h 10119"/>
                  <a:gd name="connsiteX23" fmla="*/ 9963 w 10049"/>
                  <a:gd name="connsiteY23" fmla="*/ 2511 h 10119"/>
                  <a:gd name="connsiteX24" fmla="*/ 10000 w 10049"/>
                  <a:gd name="connsiteY24" fmla="*/ 2063 h 10119"/>
                  <a:gd name="connsiteX0" fmla="*/ 10000 w 10049"/>
                  <a:gd name="connsiteY0" fmla="*/ 2063 h 10119"/>
                  <a:gd name="connsiteX1" fmla="*/ 10000 w 10049"/>
                  <a:gd name="connsiteY1" fmla="*/ 1921 h 10119"/>
                  <a:gd name="connsiteX2" fmla="*/ 9331 w 10049"/>
                  <a:gd name="connsiteY2" fmla="*/ 1391 h 10119"/>
                  <a:gd name="connsiteX3" fmla="*/ 9335 w 10049"/>
                  <a:gd name="connsiteY3" fmla="*/ 56 h 10119"/>
                  <a:gd name="connsiteX4" fmla="*/ 7093 w 10049"/>
                  <a:gd name="connsiteY4" fmla="*/ 258 h 10119"/>
                  <a:gd name="connsiteX5" fmla="*/ 3617 w 10049"/>
                  <a:gd name="connsiteY5" fmla="*/ 292 h 10119"/>
                  <a:gd name="connsiteX6" fmla="*/ 2266 w 10049"/>
                  <a:gd name="connsiteY6" fmla="*/ 253 h 10119"/>
                  <a:gd name="connsiteX7" fmla="*/ 1530 w 10049"/>
                  <a:gd name="connsiteY7" fmla="*/ 527 h 10119"/>
                  <a:gd name="connsiteX8" fmla="*/ 31 w 10049"/>
                  <a:gd name="connsiteY8" fmla="*/ 385 h 10119"/>
                  <a:gd name="connsiteX9" fmla="*/ 31 w 10049"/>
                  <a:gd name="connsiteY9" fmla="*/ 409 h 10119"/>
                  <a:gd name="connsiteX10" fmla="*/ 144 w 10049"/>
                  <a:gd name="connsiteY10" fmla="*/ 2653 h 10119"/>
                  <a:gd name="connsiteX11" fmla="*/ 856 w 10049"/>
                  <a:gd name="connsiteY11" fmla="*/ 5583 h 10119"/>
                  <a:gd name="connsiteX12" fmla="*/ 1830 w 10049"/>
                  <a:gd name="connsiteY12" fmla="*/ 8583 h 10119"/>
                  <a:gd name="connsiteX13" fmla="*/ 2129 w 10049"/>
                  <a:gd name="connsiteY13" fmla="*/ 9504 h 10119"/>
                  <a:gd name="connsiteX14" fmla="*/ 3816 w 10049"/>
                  <a:gd name="connsiteY14" fmla="*/ 10119 h 10119"/>
                  <a:gd name="connsiteX15" fmla="*/ 3779 w 10049"/>
                  <a:gd name="connsiteY15" fmla="*/ 10095 h 10119"/>
                  <a:gd name="connsiteX16" fmla="*/ 3741 w 10049"/>
                  <a:gd name="connsiteY16" fmla="*/ 10072 h 10119"/>
                  <a:gd name="connsiteX17" fmla="*/ 3478 w 10049"/>
                  <a:gd name="connsiteY17" fmla="*/ 7851 h 10119"/>
                  <a:gd name="connsiteX18" fmla="*/ 3254 w 10049"/>
                  <a:gd name="connsiteY18" fmla="*/ 4755 h 10119"/>
                  <a:gd name="connsiteX19" fmla="*/ 5803 w 10049"/>
                  <a:gd name="connsiteY19" fmla="*/ 4236 h 10119"/>
                  <a:gd name="connsiteX20" fmla="*/ 8613 w 10049"/>
                  <a:gd name="connsiteY20" fmla="*/ 4047 h 10119"/>
                  <a:gd name="connsiteX21" fmla="*/ 8688 w 10049"/>
                  <a:gd name="connsiteY21" fmla="*/ 3315 h 10119"/>
                  <a:gd name="connsiteX22" fmla="*/ 8913 w 10049"/>
                  <a:gd name="connsiteY22" fmla="*/ 2606 h 10119"/>
                  <a:gd name="connsiteX23" fmla="*/ 9963 w 10049"/>
                  <a:gd name="connsiteY23" fmla="*/ 2511 h 10119"/>
                  <a:gd name="connsiteX24" fmla="*/ 10000 w 10049"/>
                  <a:gd name="connsiteY24" fmla="*/ 2063 h 10119"/>
                  <a:gd name="connsiteX0" fmla="*/ 10077 w 10126"/>
                  <a:gd name="connsiteY0" fmla="*/ 2063 h 10119"/>
                  <a:gd name="connsiteX1" fmla="*/ 10077 w 10126"/>
                  <a:gd name="connsiteY1" fmla="*/ 1921 h 10119"/>
                  <a:gd name="connsiteX2" fmla="*/ 9408 w 10126"/>
                  <a:gd name="connsiteY2" fmla="*/ 1391 h 10119"/>
                  <a:gd name="connsiteX3" fmla="*/ 9412 w 10126"/>
                  <a:gd name="connsiteY3" fmla="*/ 56 h 10119"/>
                  <a:gd name="connsiteX4" fmla="*/ 7170 w 10126"/>
                  <a:gd name="connsiteY4" fmla="*/ 258 h 10119"/>
                  <a:gd name="connsiteX5" fmla="*/ 3694 w 10126"/>
                  <a:gd name="connsiteY5" fmla="*/ 292 h 10119"/>
                  <a:gd name="connsiteX6" fmla="*/ 2343 w 10126"/>
                  <a:gd name="connsiteY6" fmla="*/ 253 h 10119"/>
                  <a:gd name="connsiteX7" fmla="*/ 1573 w 10126"/>
                  <a:gd name="connsiteY7" fmla="*/ 421 h 10119"/>
                  <a:gd name="connsiteX8" fmla="*/ 108 w 10126"/>
                  <a:gd name="connsiteY8" fmla="*/ 385 h 10119"/>
                  <a:gd name="connsiteX9" fmla="*/ 108 w 10126"/>
                  <a:gd name="connsiteY9" fmla="*/ 409 h 10119"/>
                  <a:gd name="connsiteX10" fmla="*/ 221 w 10126"/>
                  <a:gd name="connsiteY10" fmla="*/ 2653 h 10119"/>
                  <a:gd name="connsiteX11" fmla="*/ 933 w 10126"/>
                  <a:gd name="connsiteY11" fmla="*/ 5583 h 10119"/>
                  <a:gd name="connsiteX12" fmla="*/ 1907 w 10126"/>
                  <a:gd name="connsiteY12" fmla="*/ 8583 h 10119"/>
                  <a:gd name="connsiteX13" fmla="*/ 2206 w 10126"/>
                  <a:gd name="connsiteY13" fmla="*/ 9504 h 10119"/>
                  <a:gd name="connsiteX14" fmla="*/ 3893 w 10126"/>
                  <a:gd name="connsiteY14" fmla="*/ 10119 h 10119"/>
                  <a:gd name="connsiteX15" fmla="*/ 3856 w 10126"/>
                  <a:gd name="connsiteY15" fmla="*/ 10095 h 10119"/>
                  <a:gd name="connsiteX16" fmla="*/ 3818 w 10126"/>
                  <a:gd name="connsiteY16" fmla="*/ 10072 h 10119"/>
                  <a:gd name="connsiteX17" fmla="*/ 3555 w 10126"/>
                  <a:gd name="connsiteY17" fmla="*/ 7851 h 10119"/>
                  <a:gd name="connsiteX18" fmla="*/ 3331 w 10126"/>
                  <a:gd name="connsiteY18" fmla="*/ 4755 h 10119"/>
                  <a:gd name="connsiteX19" fmla="*/ 5880 w 10126"/>
                  <a:gd name="connsiteY19" fmla="*/ 4236 h 10119"/>
                  <a:gd name="connsiteX20" fmla="*/ 8690 w 10126"/>
                  <a:gd name="connsiteY20" fmla="*/ 4047 h 10119"/>
                  <a:gd name="connsiteX21" fmla="*/ 8765 w 10126"/>
                  <a:gd name="connsiteY21" fmla="*/ 3315 h 10119"/>
                  <a:gd name="connsiteX22" fmla="*/ 8990 w 10126"/>
                  <a:gd name="connsiteY22" fmla="*/ 2606 h 10119"/>
                  <a:gd name="connsiteX23" fmla="*/ 10040 w 10126"/>
                  <a:gd name="connsiteY23" fmla="*/ 2511 h 10119"/>
                  <a:gd name="connsiteX24" fmla="*/ 10077 w 10126"/>
                  <a:gd name="connsiteY24" fmla="*/ 2063 h 10119"/>
                  <a:gd name="connsiteX0" fmla="*/ 10077 w 10126"/>
                  <a:gd name="connsiteY0" fmla="*/ 2063 h 10119"/>
                  <a:gd name="connsiteX1" fmla="*/ 10077 w 10126"/>
                  <a:gd name="connsiteY1" fmla="*/ 1921 h 10119"/>
                  <a:gd name="connsiteX2" fmla="*/ 9408 w 10126"/>
                  <a:gd name="connsiteY2" fmla="*/ 1391 h 10119"/>
                  <a:gd name="connsiteX3" fmla="*/ 9412 w 10126"/>
                  <a:gd name="connsiteY3" fmla="*/ 56 h 10119"/>
                  <a:gd name="connsiteX4" fmla="*/ 7170 w 10126"/>
                  <a:gd name="connsiteY4" fmla="*/ 258 h 10119"/>
                  <a:gd name="connsiteX5" fmla="*/ 3694 w 10126"/>
                  <a:gd name="connsiteY5" fmla="*/ 292 h 10119"/>
                  <a:gd name="connsiteX6" fmla="*/ 2343 w 10126"/>
                  <a:gd name="connsiteY6" fmla="*/ 253 h 10119"/>
                  <a:gd name="connsiteX7" fmla="*/ 1573 w 10126"/>
                  <a:gd name="connsiteY7" fmla="*/ 421 h 10119"/>
                  <a:gd name="connsiteX8" fmla="*/ 108 w 10126"/>
                  <a:gd name="connsiteY8" fmla="*/ 385 h 10119"/>
                  <a:gd name="connsiteX9" fmla="*/ 108 w 10126"/>
                  <a:gd name="connsiteY9" fmla="*/ 261 h 10119"/>
                  <a:gd name="connsiteX10" fmla="*/ 221 w 10126"/>
                  <a:gd name="connsiteY10" fmla="*/ 2653 h 10119"/>
                  <a:gd name="connsiteX11" fmla="*/ 933 w 10126"/>
                  <a:gd name="connsiteY11" fmla="*/ 5583 h 10119"/>
                  <a:gd name="connsiteX12" fmla="*/ 1907 w 10126"/>
                  <a:gd name="connsiteY12" fmla="*/ 8583 h 10119"/>
                  <a:gd name="connsiteX13" fmla="*/ 2206 w 10126"/>
                  <a:gd name="connsiteY13" fmla="*/ 9504 h 10119"/>
                  <a:gd name="connsiteX14" fmla="*/ 3893 w 10126"/>
                  <a:gd name="connsiteY14" fmla="*/ 10119 h 10119"/>
                  <a:gd name="connsiteX15" fmla="*/ 3856 w 10126"/>
                  <a:gd name="connsiteY15" fmla="*/ 10095 h 10119"/>
                  <a:gd name="connsiteX16" fmla="*/ 3818 w 10126"/>
                  <a:gd name="connsiteY16" fmla="*/ 10072 h 10119"/>
                  <a:gd name="connsiteX17" fmla="*/ 3555 w 10126"/>
                  <a:gd name="connsiteY17" fmla="*/ 7851 h 10119"/>
                  <a:gd name="connsiteX18" fmla="*/ 3331 w 10126"/>
                  <a:gd name="connsiteY18" fmla="*/ 4755 h 10119"/>
                  <a:gd name="connsiteX19" fmla="*/ 5880 w 10126"/>
                  <a:gd name="connsiteY19" fmla="*/ 4236 h 10119"/>
                  <a:gd name="connsiteX20" fmla="*/ 8690 w 10126"/>
                  <a:gd name="connsiteY20" fmla="*/ 4047 h 10119"/>
                  <a:gd name="connsiteX21" fmla="*/ 8765 w 10126"/>
                  <a:gd name="connsiteY21" fmla="*/ 3315 h 10119"/>
                  <a:gd name="connsiteX22" fmla="*/ 8990 w 10126"/>
                  <a:gd name="connsiteY22" fmla="*/ 2606 h 10119"/>
                  <a:gd name="connsiteX23" fmla="*/ 10040 w 10126"/>
                  <a:gd name="connsiteY23" fmla="*/ 2511 h 10119"/>
                  <a:gd name="connsiteX24" fmla="*/ 10077 w 10126"/>
                  <a:gd name="connsiteY24" fmla="*/ 2063 h 10119"/>
                  <a:gd name="connsiteX0" fmla="*/ 10134 w 10183"/>
                  <a:gd name="connsiteY0" fmla="*/ 2063 h 10119"/>
                  <a:gd name="connsiteX1" fmla="*/ 10134 w 10183"/>
                  <a:gd name="connsiteY1" fmla="*/ 1921 h 10119"/>
                  <a:gd name="connsiteX2" fmla="*/ 9465 w 10183"/>
                  <a:gd name="connsiteY2" fmla="*/ 1391 h 10119"/>
                  <a:gd name="connsiteX3" fmla="*/ 9469 w 10183"/>
                  <a:gd name="connsiteY3" fmla="*/ 56 h 10119"/>
                  <a:gd name="connsiteX4" fmla="*/ 7227 w 10183"/>
                  <a:gd name="connsiteY4" fmla="*/ 258 h 10119"/>
                  <a:gd name="connsiteX5" fmla="*/ 3751 w 10183"/>
                  <a:gd name="connsiteY5" fmla="*/ 292 h 10119"/>
                  <a:gd name="connsiteX6" fmla="*/ 2400 w 10183"/>
                  <a:gd name="connsiteY6" fmla="*/ 253 h 10119"/>
                  <a:gd name="connsiteX7" fmla="*/ 1630 w 10183"/>
                  <a:gd name="connsiteY7" fmla="*/ 421 h 10119"/>
                  <a:gd name="connsiteX8" fmla="*/ 98 w 10183"/>
                  <a:gd name="connsiteY8" fmla="*/ 195 h 10119"/>
                  <a:gd name="connsiteX9" fmla="*/ 165 w 10183"/>
                  <a:gd name="connsiteY9" fmla="*/ 261 h 10119"/>
                  <a:gd name="connsiteX10" fmla="*/ 278 w 10183"/>
                  <a:gd name="connsiteY10" fmla="*/ 2653 h 10119"/>
                  <a:gd name="connsiteX11" fmla="*/ 990 w 10183"/>
                  <a:gd name="connsiteY11" fmla="*/ 5583 h 10119"/>
                  <a:gd name="connsiteX12" fmla="*/ 1964 w 10183"/>
                  <a:gd name="connsiteY12" fmla="*/ 8583 h 10119"/>
                  <a:gd name="connsiteX13" fmla="*/ 2263 w 10183"/>
                  <a:gd name="connsiteY13" fmla="*/ 9504 h 10119"/>
                  <a:gd name="connsiteX14" fmla="*/ 3950 w 10183"/>
                  <a:gd name="connsiteY14" fmla="*/ 10119 h 10119"/>
                  <a:gd name="connsiteX15" fmla="*/ 3913 w 10183"/>
                  <a:gd name="connsiteY15" fmla="*/ 10095 h 10119"/>
                  <a:gd name="connsiteX16" fmla="*/ 3875 w 10183"/>
                  <a:gd name="connsiteY16" fmla="*/ 10072 h 10119"/>
                  <a:gd name="connsiteX17" fmla="*/ 3612 w 10183"/>
                  <a:gd name="connsiteY17" fmla="*/ 7851 h 10119"/>
                  <a:gd name="connsiteX18" fmla="*/ 3388 w 10183"/>
                  <a:gd name="connsiteY18" fmla="*/ 4755 h 10119"/>
                  <a:gd name="connsiteX19" fmla="*/ 5937 w 10183"/>
                  <a:gd name="connsiteY19" fmla="*/ 4236 h 10119"/>
                  <a:gd name="connsiteX20" fmla="*/ 8747 w 10183"/>
                  <a:gd name="connsiteY20" fmla="*/ 4047 h 10119"/>
                  <a:gd name="connsiteX21" fmla="*/ 8822 w 10183"/>
                  <a:gd name="connsiteY21" fmla="*/ 3315 h 10119"/>
                  <a:gd name="connsiteX22" fmla="*/ 9047 w 10183"/>
                  <a:gd name="connsiteY22" fmla="*/ 2606 h 10119"/>
                  <a:gd name="connsiteX23" fmla="*/ 10097 w 10183"/>
                  <a:gd name="connsiteY23" fmla="*/ 2511 h 10119"/>
                  <a:gd name="connsiteX24" fmla="*/ 10134 w 10183"/>
                  <a:gd name="connsiteY24" fmla="*/ 2063 h 10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83" h="10119">
                    <a:moveTo>
                      <a:pt x="10134" y="2063"/>
                    </a:moveTo>
                    <a:cubicBezTo>
                      <a:pt x="10134" y="2016"/>
                      <a:pt x="10245" y="2033"/>
                      <a:pt x="10134" y="1921"/>
                    </a:cubicBezTo>
                    <a:cubicBezTo>
                      <a:pt x="10023" y="1809"/>
                      <a:pt x="9576" y="1702"/>
                      <a:pt x="9465" y="1391"/>
                    </a:cubicBezTo>
                    <a:cubicBezTo>
                      <a:pt x="9354" y="1080"/>
                      <a:pt x="9842" y="245"/>
                      <a:pt x="9469" y="56"/>
                    </a:cubicBezTo>
                    <a:cubicBezTo>
                      <a:pt x="9096" y="-133"/>
                      <a:pt x="8180" y="219"/>
                      <a:pt x="7227" y="258"/>
                    </a:cubicBezTo>
                    <a:cubicBezTo>
                      <a:pt x="6274" y="297"/>
                      <a:pt x="4555" y="293"/>
                      <a:pt x="3751" y="292"/>
                    </a:cubicBezTo>
                    <a:cubicBezTo>
                      <a:pt x="2947" y="291"/>
                      <a:pt x="2753" y="232"/>
                      <a:pt x="2400" y="253"/>
                    </a:cubicBezTo>
                    <a:cubicBezTo>
                      <a:pt x="2047" y="274"/>
                      <a:pt x="2342" y="397"/>
                      <a:pt x="1630" y="421"/>
                    </a:cubicBezTo>
                    <a:cubicBezTo>
                      <a:pt x="956" y="421"/>
                      <a:pt x="342" y="222"/>
                      <a:pt x="98" y="195"/>
                    </a:cubicBezTo>
                    <a:cubicBezTo>
                      <a:pt x="-146" y="168"/>
                      <a:pt x="135" y="-149"/>
                      <a:pt x="165" y="261"/>
                    </a:cubicBezTo>
                    <a:cubicBezTo>
                      <a:pt x="195" y="671"/>
                      <a:pt x="165" y="2156"/>
                      <a:pt x="278" y="2653"/>
                    </a:cubicBezTo>
                    <a:cubicBezTo>
                      <a:pt x="390" y="3197"/>
                      <a:pt x="689" y="4449"/>
                      <a:pt x="990" y="5583"/>
                    </a:cubicBezTo>
                    <a:cubicBezTo>
                      <a:pt x="1326" y="6693"/>
                      <a:pt x="1776" y="8040"/>
                      <a:pt x="1964" y="8583"/>
                    </a:cubicBezTo>
                    <a:cubicBezTo>
                      <a:pt x="2114" y="9127"/>
                      <a:pt x="2263" y="9504"/>
                      <a:pt x="2263" y="9504"/>
                    </a:cubicBezTo>
                    <a:cubicBezTo>
                      <a:pt x="2564" y="9812"/>
                      <a:pt x="3388" y="10001"/>
                      <a:pt x="3950" y="10119"/>
                    </a:cubicBezTo>
                    <a:cubicBezTo>
                      <a:pt x="3950" y="10095"/>
                      <a:pt x="3913" y="10095"/>
                      <a:pt x="3913" y="10095"/>
                    </a:cubicBezTo>
                    <a:cubicBezTo>
                      <a:pt x="3913" y="10072"/>
                      <a:pt x="3875" y="10072"/>
                      <a:pt x="3875" y="10072"/>
                    </a:cubicBezTo>
                    <a:cubicBezTo>
                      <a:pt x="3875" y="9528"/>
                      <a:pt x="3612" y="7851"/>
                      <a:pt x="3612" y="7851"/>
                    </a:cubicBezTo>
                    <a:cubicBezTo>
                      <a:pt x="3388" y="5937"/>
                      <a:pt x="3313" y="5063"/>
                      <a:pt x="3388" y="4755"/>
                    </a:cubicBezTo>
                    <a:cubicBezTo>
                      <a:pt x="3463" y="4449"/>
                      <a:pt x="4175" y="4307"/>
                      <a:pt x="5937" y="4236"/>
                    </a:cubicBezTo>
                    <a:cubicBezTo>
                      <a:pt x="7735" y="4165"/>
                      <a:pt x="8673" y="4094"/>
                      <a:pt x="8747" y="4047"/>
                    </a:cubicBezTo>
                    <a:cubicBezTo>
                      <a:pt x="8822" y="4000"/>
                      <a:pt x="8822" y="3315"/>
                      <a:pt x="8822" y="3315"/>
                    </a:cubicBezTo>
                    <a:cubicBezTo>
                      <a:pt x="8822" y="2558"/>
                      <a:pt x="9047" y="2606"/>
                      <a:pt x="9047" y="2606"/>
                    </a:cubicBezTo>
                    <a:cubicBezTo>
                      <a:pt x="9123" y="2558"/>
                      <a:pt x="9572" y="2535"/>
                      <a:pt x="10097" y="2511"/>
                    </a:cubicBezTo>
                    <a:cubicBezTo>
                      <a:pt x="10134" y="2346"/>
                      <a:pt x="10134" y="2180"/>
                      <a:pt x="10134" y="2063"/>
                    </a:cubicBezTo>
                    <a:close/>
                  </a:path>
                </a:pathLst>
              </a:custGeom>
              <a:solidFill>
                <a:srgbClr val="44546A"/>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3" name="Freeform 31">
                <a:extLst>
                  <a:ext uri="{FF2B5EF4-FFF2-40B4-BE49-F238E27FC236}">
                    <a16:creationId xmlns:a16="http://schemas.microsoft.com/office/drawing/2014/main" id="{0B4F00D8-9030-A724-115F-E925985CEC92}"/>
                  </a:ext>
                </a:extLst>
              </p:cNvPr>
              <p:cNvSpPr>
                <a:spLocks/>
              </p:cNvSpPr>
              <p:nvPr/>
            </p:nvSpPr>
            <p:spPr bwMode="gray">
              <a:xfrm>
                <a:off x="7983890" y="3520785"/>
                <a:ext cx="196850" cy="242888"/>
              </a:xfrm>
              <a:custGeom>
                <a:avLst/>
                <a:gdLst>
                  <a:gd name="T0" fmla="*/ 72 w 74"/>
                  <a:gd name="T1" fmla="*/ 28 h 91"/>
                  <a:gd name="T2" fmla="*/ 71 w 74"/>
                  <a:gd name="T3" fmla="*/ 17 h 91"/>
                  <a:gd name="T4" fmla="*/ 70 w 74"/>
                  <a:gd name="T5" fmla="*/ 11 h 91"/>
                  <a:gd name="T6" fmla="*/ 6 w 74"/>
                  <a:gd name="T7" fmla="*/ 5 h 91"/>
                  <a:gd name="T8" fmla="*/ 4 w 74"/>
                  <a:gd name="T9" fmla="*/ 10 h 91"/>
                  <a:gd name="T10" fmla="*/ 0 w 74"/>
                  <a:gd name="T11" fmla="*/ 30 h 91"/>
                  <a:gd name="T12" fmla="*/ 1 w 74"/>
                  <a:gd name="T13" fmla="*/ 56 h 91"/>
                  <a:gd name="T14" fmla="*/ 2 w 74"/>
                  <a:gd name="T15" fmla="*/ 66 h 91"/>
                  <a:gd name="T16" fmla="*/ 26 w 74"/>
                  <a:gd name="T17" fmla="*/ 69 h 91"/>
                  <a:gd name="T18" fmla="*/ 42 w 74"/>
                  <a:gd name="T19" fmla="*/ 70 h 91"/>
                  <a:gd name="T20" fmla="*/ 60 w 74"/>
                  <a:gd name="T21" fmla="*/ 66 h 91"/>
                  <a:gd name="T22" fmla="*/ 70 w 74"/>
                  <a:gd name="T23" fmla="*/ 68 h 91"/>
                  <a:gd name="T24" fmla="*/ 72 w 74"/>
                  <a:gd name="T25" fmla="*/ 61 h 91"/>
                  <a:gd name="T26" fmla="*/ 72 w 74"/>
                  <a:gd name="T27"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91">
                    <a:moveTo>
                      <a:pt x="72" y="28"/>
                    </a:moveTo>
                    <a:cubicBezTo>
                      <a:pt x="72" y="24"/>
                      <a:pt x="71" y="20"/>
                      <a:pt x="71" y="17"/>
                    </a:cubicBezTo>
                    <a:cubicBezTo>
                      <a:pt x="70" y="13"/>
                      <a:pt x="70" y="11"/>
                      <a:pt x="70" y="11"/>
                    </a:cubicBezTo>
                    <a:cubicBezTo>
                      <a:pt x="44" y="0"/>
                      <a:pt x="6" y="5"/>
                      <a:pt x="6" y="5"/>
                    </a:cubicBezTo>
                    <a:cubicBezTo>
                      <a:pt x="5" y="7"/>
                      <a:pt x="4" y="8"/>
                      <a:pt x="4" y="10"/>
                    </a:cubicBezTo>
                    <a:cubicBezTo>
                      <a:pt x="2" y="16"/>
                      <a:pt x="1" y="23"/>
                      <a:pt x="0" y="30"/>
                    </a:cubicBezTo>
                    <a:cubicBezTo>
                      <a:pt x="0" y="40"/>
                      <a:pt x="0" y="50"/>
                      <a:pt x="1" y="56"/>
                    </a:cubicBezTo>
                    <a:cubicBezTo>
                      <a:pt x="2" y="62"/>
                      <a:pt x="2" y="66"/>
                      <a:pt x="2" y="66"/>
                    </a:cubicBezTo>
                    <a:cubicBezTo>
                      <a:pt x="10" y="91"/>
                      <a:pt x="26" y="69"/>
                      <a:pt x="26" y="69"/>
                    </a:cubicBezTo>
                    <a:cubicBezTo>
                      <a:pt x="34" y="85"/>
                      <a:pt x="42" y="70"/>
                      <a:pt x="42" y="70"/>
                    </a:cubicBezTo>
                    <a:cubicBezTo>
                      <a:pt x="57" y="85"/>
                      <a:pt x="60" y="66"/>
                      <a:pt x="60" y="66"/>
                    </a:cubicBezTo>
                    <a:cubicBezTo>
                      <a:pt x="61" y="68"/>
                      <a:pt x="70" y="68"/>
                      <a:pt x="70" y="68"/>
                    </a:cubicBezTo>
                    <a:cubicBezTo>
                      <a:pt x="71" y="66"/>
                      <a:pt x="71" y="63"/>
                      <a:pt x="72" y="61"/>
                    </a:cubicBezTo>
                    <a:cubicBezTo>
                      <a:pt x="74" y="50"/>
                      <a:pt x="73" y="38"/>
                      <a:pt x="72" y="28"/>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4" name="Freeform 32">
                <a:extLst>
                  <a:ext uri="{FF2B5EF4-FFF2-40B4-BE49-F238E27FC236}">
                    <a16:creationId xmlns:a16="http://schemas.microsoft.com/office/drawing/2014/main" id="{B2E27E83-291C-9D8C-ED2B-5275F33782B7}"/>
                  </a:ext>
                </a:extLst>
              </p:cNvPr>
              <p:cNvSpPr>
                <a:spLocks/>
              </p:cNvSpPr>
              <p:nvPr/>
            </p:nvSpPr>
            <p:spPr bwMode="gray">
              <a:xfrm>
                <a:off x="6780713" y="1815980"/>
                <a:ext cx="1437402" cy="1747702"/>
              </a:xfrm>
              <a:custGeom>
                <a:avLst/>
                <a:gdLst>
                  <a:gd name="T0" fmla="*/ 538 w 543"/>
                  <a:gd name="T1" fmla="*/ 390 h 663"/>
                  <a:gd name="T2" fmla="*/ 542 w 543"/>
                  <a:gd name="T3" fmla="*/ 345 h 663"/>
                  <a:gd name="T4" fmla="*/ 536 w 543"/>
                  <a:gd name="T5" fmla="*/ 302 h 663"/>
                  <a:gd name="T6" fmla="*/ 537 w 543"/>
                  <a:gd name="T7" fmla="*/ 247 h 663"/>
                  <a:gd name="T8" fmla="*/ 535 w 543"/>
                  <a:gd name="T9" fmla="*/ 198 h 663"/>
                  <a:gd name="T10" fmla="*/ 527 w 543"/>
                  <a:gd name="T11" fmla="*/ 106 h 663"/>
                  <a:gd name="T12" fmla="*/ 494 w 543"/>
                  <a:gd name="T13" fmla="*/ 56 h 663"/>
                  <a:gd name="T14" fmla="*/ 442 w 543"/>
                  <a:gd name="T15" fmla="*/ 46 h 663"/>
                  <a:gd name="T16" fmla="*/ 412 w 543"/>
                  <a:gd name="T17" fmla="*/ 36 h 663"/>
                  <a:gd name="T18" fmla="*/ 393 w 543"/>
                  <a:gd name="T19" fmla="*/ 10 h 663"/>
                  <a:gd name="T20" fmla="*/ 377 w 543"/>
                  <a:gd name="T21" fmla="*/ 6 h 663"/>
                  <a:gd name="T22" fmla="*/ 375 w 543"/>
                  <a:gd name="T23" fmla="*/ 13 h 663"/>
                  <a:gd name="T24" fmla="*/ 374 w 543"/>
                  <a:gd name="T25" fmla="*/ 25 h 663"/>
                  <a:gd name="T26" fmla="*/ 262 w 543"/>
                  <a:gd name="T27" fmla="*/ 159 h 663"/>
                  <a:gd name="T28" fmla="*/ 241 w 543"/>
                  <a:gd name="T29" fmla="*/ 185 h 663"/>
                  <a:gd name="T30" fmla="*/ 242 w 543"/>
                  <a:gd name="T31" fmla="*/ 171 h 663"/>
                  <a:gd name="T32" fmla="*/ 263 w 543"/>
                  <a:gd name="T33" fmla="*/ 110 h 663"/>
                  <a:gd name="T34" fmla="*/ 275 w 543"/>
                  <a:gd name="T35" fmla="*/ 79 h 663"/>
                  <a:gd name="T36" fmla="*/ 274 w 543"/>
                  <a:gd name="T37" fmla="*/ 55 h 663"/>
                  <a:gd name="T38" fmla="*/ 273 w 543"/>
                  <a:gd name="T39" fmla="*/ 55 h 663"/>
                  <a:gd name="T40" fmla="*/ 253 w 543"/>
                  <a:gd name="T41" fmla="*/ 78 h 663"/>
                  <a:gd name="T42" fmla="*/ 212 w 543"/>
                  <a:gd name="T43" fmla="*/ 100 h 663"/>
                  <a:gd name="T44" fmla="*/ 170 w 543"/>
                  <a:gd name="T45" fmla="*/ 129 h 663"/>
                  <a:gd name="T46" fmla="*/ 158 w 543"/>
                  <a:gd name="T47" fmla="*/ 190 h 663"/>
                  <a:gd name="T48" fmla="*/ 149 w 543"/>
                  <a:gd name="T49" fmla="*/ 269 h 663"/>
                  <a:gd name="T50" fmla="*/ 143 w 543"/>
                  <a:gd name="T51" fmla="*/ 292 h 663"/>
                  <a:gd name="T52" fmla="*/ 124 w 543"/>
                  <a:gd name="T53" fmla="*/ 317 h 663"/>
                  <a:gd name="T54" fmla="*/ 88 w 543"/>
                  <a:gd name="T55" fmla="*/ 323 h 663"/>
                  <a:gd name="T56" fmla="*/ 40 w 543"/>
                  <a:gd name="T57" fmla="*/ 310 h 663"/>
                  <a:gd name="T58" fmla="*/ 32 w 543"/>
                  <a:gd name="T59" fmla="*/ 308 h 663"/>
                  <a:gd name="T60" fmla="*/ 42 w 543"/>
                  <a:gd name="T61" fmla="*/ 347 h 663"/>
                  <a:gd name="T62" fmla="*/ 17 w 543"/>
                  <a:gd name="T63" fmla="*/ 379 h 663"/>
                  <a:gd name="T64" fmla="*/ 5 w 543"/>
                  <a:gd name="T65" fmla="*/ 383 h 663"/>
                  <a:gd name="T66" fmla="*/ 4 w 543"/>
                  <a:gd name="T67" fmla="*/ 418 h 663"/>
                  <a:gd name="T68" fmla="*/ 75 w 543"/>
                  <a:gd name="T69" fmla="*/ 422 h 663"/>
                  <a:gd name="T70" fmla="*/ 124 w 543"/>
                  <a:gd name="T71" fmla="*/ 424 h 663"/>
                  <a:gd name="T72" fmla="*/ 177 w 543"/>
                  <a:gd name="T73" fmla="*/ 417 h 663"/>
                  <a:gd name="T74" fmla="*/ 190 w 543"/>
                  <a:gd name="T75" fmla="*/ 432 h 663"/>
                  <a:gd name="T76" fmla="*/ 186 w 543"/>
                  <a:gd name="T77" fmla="*/ 506 h 663"/>
                  <a:gd name="T78" fmla="*/ 184 w 543"/>
                  <a:gd name="T79" fmla="*/ 576 h 663"/>
                  <a:gd name="T80" fmla="*/ 188 w 543"/>
                  <a:gd name="T81" fmla="*/ 585 h 663"/>
                  <a:gd name="T82" fmla="*/ 188 w 543"/>
                  <a:gd name="T83" fmla="*/ 584 h 663"/>
                  <a:gd name="T84" fmla="*/ 228 w 543"/>
                  <a:gd name="T85" fmla="*/ 590 h 663"/>
                  <a:gd name="T86" fmla="*/ 253 w 543"/>
                  <a:gd name="T87" fmla="*/ 582 h 663"/>
                  <a:gd name="T88" fmla="*/ 281 w 543"/>
                  <a:gd name="T89" fmla="*/ 589 h 663"/>
                  <a:gd name="T90" fmla="*/ 380 w 543"/>
                  <a:gd name="T91" fmla="*/ 584 h 663"/>
                  <a:gd name="T92" fmla="*/ 430 w 543"/>
                  <a:gd name="T93" fmla="*/ 579 h 663"/>
                  <a:gd name="T94" fmla="*/ 429 w 543"/>
                  <a:gd name="T95" fmla="*/ 640 h 663"/>
                  <a:gd name="T96" fmla="*/ 454 w 543"/>
                  <a:gd name="T97" fmla="*/ 649 h 663"/>
                  <a:gd name="T98" fmla="*/ 454 w 543"/>
                  <a:gd name="T99" fmla="*/ 655 h 663"/>
                  <a:gd name="T100" fmla="*/ 458 w 543"/>
                  <a:gd name="T101" fmla="*/ 654 h 663"/>
                  <a:gd name="T102" fmla="*/ 460 w 543"/>
                  <a:gd name="T103" fmla="*/ 649 h 663"/>
                  <a:gd name="T104" fmla="*/ 524 w 543"/>
                  <a:gd name="T105" fmla="*/ 655 h 663"/>
                  <a:gd name="T106" fmla="*/ 525 w 543"/>
                  <a:gd name="T107" fmla="*/ 661 h 663"/>
                  <a:gd name="T108" fmla="*/ 534 w 543"/>
                  <a:gd name="T109" fmla="*/ 660 h 663"/>
                  <a:gd name="T110" fmla="*/ 536 w 543"/>
                  <a:gd name="T111" fmla="*/ 596 h 663"/>
                  <a:gd name="T112" fmla="*/ 537 w 543"/>
                  <a:gd name="T113" fmla="*/ 503 h 663"/>
                  <a:gd name="T114" fmla="*/ 542 w 543"/>
                  <a:gd name="T115" fmla="*/ 468 h 663"/>
                  <a:gd name="T116" fmla="*/ 538 w 543"/>
                  <a:gd name="T117" fmla="*/ 390 h 663"/>
                  <a:gd name="connsiteX0" fmla="*/ 9874 w 9950"/>
                  <a:gd name="connsiteY0" fmla="*/ 5845 h 9948"/>
                  <a:gd name="connsiteX1" fmla="*/ 9948 w 9950"/>
                  <a:gd name="connsiteY1" fmla="*/ 5167 h 9948"/>
                  <a:gd name="connsiteX2" fmla="*/ 9837 w 9950"/>
                  <a:gd name="connsiteY2" fmla="*/ 4518 h 9948"/>
                  <a:gd name="connsiteX3" fmla="*/ 9856 w 9950"/>
                  <a:gd name="connsiteY3" fmla="*/ 3688 h 9948"/>
                  <a:gd name="connsiteX4" fmla="*/ 9819 w 9950"/>
                  <a:gd name="connsiteY4" fmla="*/ 2949 h 9948"/>
                  <a:gd name="connsiteX5" fmla="*/ 9671 w 9950"/>
                  <a:gd name="connsiteY5" fmla="*/ 1562 h 9948"/>
                  <a:gd name="connsiteX6" fmla="*/ 9064 w 9950"/>
                  <a:gd name="connsiteY6" fmla="*/ 808 h 9948"/>
                  <a:gd name="connsiteX7" fmla="*/ 8106 w 9950"/>
                  <a:gd name="connsiteY7" fmla="*/ 657 h 9948"/>
                  <a:gd name="connsiteX8" fmla="*/ 7553 w 9950"/>
                  <a:gd name="connsiteY8" fmla="*/ 506 h 9948"/>
                  <a:gd name="connsiteX9" fmla="*/ 7204 w 9950"/>
                  <a:gd name="connsiteY9" fmla="*/ 114 h 9948"/>
                  <a:gd name="connsiteX10" fmla="*/ 6909 w 9950"/>
                  <a:gd name="connsiteY10" fmla="*/ 53 h 9948"/>
                  <a:gd name="connsiteX11" fmla="*/ 6872 w 9950"/>
                  <a:gd name="connsiteY11" fmla="*/ 159 h 9948"/>
                  <a:gd name="connsiteX12" fmla="*/ 6854 w 9950"/>
                  <a:gd name="connsiteY12" fmla="*/ 340 h 9948"/>
                  <a:gd name="connsiteX13" fmla="*/ 4791 w 9950"/>
                  <a:gd name="connsiteY13" fmla="*/ 2361 h 9948"/>
                  <a:gd name="connsiteX14" fmla="*/ 4404 w 9950"/>
                  <a:gd name="connsiteY14" fmla="*/ 2753 h 9948"/>
                  <a:gd name="connsiteX15" fmla="*/ 4423 w 9950"/>
                  <a:gd name="connsiteY15" fmla="*/ 2542 h 9948"/>
                  <a:gd name="connsiteX16" fmla="*/ 4809 w 9950"/>
                  <a:gd name="connsiteY16" fmla="*/ 1622 h 9948"/>
                  <a:gd name="connsiteX17" fmla="*/ 5030 w 9950"/>
                  <a:gd name="connsiteY17" fmla="*/ 1155 h 9948"/>
                  <a:gd name="connsiteX18" fmla="*/ 5012 w 9950"/>
                  <a:gd name="connsiteY18" fmla="*/ 793 h 9948"/>
                  <a:gd name="connsiteX19" fmla="*/ 4994 w 9950"/>
                  <a:gd name="connsiteY19" fmla="*/ 793 h 9948"/>
                  <a:gd name="connsiteX20" fmla="*/ 4625 w 9950"/>
                  <a:gd name="connsiteY20" fmla="*/ 1139 h 9948"/>
                  <a:gd name="connsiteX21" fmla="*/ 3870 w 9950"/>
                  <a:gd name="connsiteY21" fmla="*/ 1471 h 9948"/>
                  <a:gd name="connsiteX22" fmla="*/ 3097 w 9950"/>
                  <a:gd name="connsiteY22" fmla="*/ 1909 h 9948"/>
                  <a:gd name="connsiteX23" fmla="*/ 2876 w 9950"/>
                  <a:gd name="connsiteY23" fmla="*/ 2829 h 9948"/>
                  <a:gd name="connsiteX24" fmla="*/ 2710 w 9950"/>
                  <a:gd name="connsiteY24" fmla="*/ 4020 h 9948"/>
                  <a:gd name="connsiteX25" fmla="*/ 2600 w 9950"/>
                  <a:gd name="connsiteY25" fmla="*/ 4367 h 9948"/>
                  <a:gd name="connsiteX26" fmla="*/ 2250 w 9950"/>
                  <a:gd name="connsiteY26" fmla="*/ 4744 h 9948"/>
                  <a:gd name="connsiteX27" fmla="*/ 1587 w 9950"/>
                  <a:gd name="connsiteY27" fmla="*/ 4835 h 9948"/>
                  <a:gd name="connsiteX28" fmla="*/ 703 w 9950"/>
                  <a:gd name="connsiteY28" fmla="*/ 4639 h 9948"/>
                  <a:gd name="connsiteX29" fmla="*/ 555 w 9950"/>
                  <a:gd name="connsiteY29" fmla="*/ 4609 h 9948"/>
                  <a:gd name="connsiteX30" fmla="*/ 739 w 9950"/>
                  <a:gd name="connsiteY30" fmla="*/ 5197 h 9948"/>
                  <a:gd name="connsiteX31" fmla="*/ 279 w 9950"/>
                  <a:gd name="connsiteY31" fmla="*/ 5679 h 9948"/>
                  <a:gd name="connsiteX32" fmla="*/ 58 w 9950"/>
                  <a:gd name="connsiteY32" fmla="*/ 5740 h 9948"/>
                  <a:gd name="connsiteX33" fmla="*/ 40 w 9950"/>
                  <a:gd name="connsiteY33" fmla="*/ 6268 h 9948"/>
                  <a:gd name="connsiteX34" fmla="*/ 1347 w 9950"/>
                  <a:gd name="connsiteY34" fmla="*/ 6328 h 9948"/>
                  <a:gd name="connsiteX35" fmla="*/ 2250 w 9950"/>
                  <a:gd name="connsiteY35" fmla="*/ 6358 h 9948"/>
                  <a:gd name="connsiteX36" fmla="*/ 3226 w 9950"/>
                  <a:gd name="connsiteY36" fmla="*/ 6253 h 9948"/>
                  <a:gd name="connsiteX37" fmla="*/ 3465 w 9950"/>
                  <a:gd name="connsiteY37" fmla="*/ 6479 h 9948"/>
                  <a:gd name="connsiteX38" fmla="*/ 3391 w 9950"/>
                  <a:gd name="connsiteY38" fmla="*/ 7595 h 9948"/>
                  <a:gd name="connsiteX39" fmla="*/ 3355 w 9950"/>
                  <a:gd name="connsiteY39" fmla="*/ 8651 h 9948"/>
                  <a:gd name="connsiteX40" fmla="*/ 3428 w 9950"/>
                  <a:gd name="connsiteY40" fmla="*/ 8787 h 9948"/>
                  <a:gd name="connsiteX41" fmla="*/ 3428 w 9950"/>
                  <a:gd name="connsiteY41" fmla="*/ 8771 h 9948"/>
                  <a:gd name="connsiteX42" fmla="*/ 4165 w 9950"/>
                  <a:gd name="connsiteY42" fmla="*/ 8862 h 9948"/>
                  <a:gd name="connsiteX43" fmla="*/ 4625 w 9950"/>
                  <a:gd name="connsiteY43" fmla="*/ 8741 h 9948"/>
                  <a:gd name="connsiteX44" fmla="*/ 5141 w 9950"/>
                  <a:gd name="connsiteY44" fmla="*/ 8847 h 9948"/>
                  <a:gd name="connsiteX45" fmla="*/ 6964 w 9950"/>
                  <a:gd name="connsiteY45" fmla="*/ 8771 h 9948"/>
                  <a:gd name="connsiteX46" fmla="*/ 7885 w 9950"/>
                  <a:gd name="connsiteY46" fmla="*/ 8696 h 9948"/>
                  <a:gd name="connsiteX47" fmla="*/ 7867 w 9950"/>
                  <a:gd name="connsiteY47" fmla="*/ 9616 h 9948"/>
                  <a:gd name="connsiteX48" fmla="*/ 8327 w 9950"/>
                  <a:gd name="connsiteY48" fmla="*/ 9752 h 9948"/>
                  <a:gd name="connsiteX49" fmla="*/ 8327 w 9950"/>
                  <a:gd name="connsiteY49" fmla="*/ 9842 h 9948"/>
                  <a:gd name="connsiteX50" fmla="*/ 8401 w 9950"/>
                  <a:gd name="connsiteY50" fmla="*/ 9827 h 9948"/>
                  <a:gd name="connsiteX51" fmla="*/ 8481 w 9950"/>
                  <a:gd name="connsiteY51" fmla="*/ 9785 h 9948"/>
                  <a:gd name="connsiteX52" fmla="*/ 9616 w 9950"/>
                  <a:gd name="connsiteY52" fmla="*/ 9842 h 9948"/>
                  <a:gd name="connsiteX53" fmla="*/ 9635 w 9950"/>
                  <a:gd name="connsiteY53" fmla="*/ 9933 h 9948"/>
                  <a:gd name="connsiteX54" fmla="*/ 9800 w 9950"/>
                  <a:gd name="connsiteY54" fmla="*/ 9918 h 9948"/>
                  <a:gd name="connsiteX55" fmla="*/ 9837 w 9950"/>
                  <a:gd name="connsiteY55" fmla="*/ 8952 h 9948"/>
                  <a:gd name="connsiteX56" fmla="*/ 9856 w 9950"/>
                  <a:gd name="connsiteY56" fmla="*/ 7550 h 9948"/>
                  <a:gd name="connsiteX57" fmla="*/ 9948 w 9950"/>
                  <a:gd name="connsiteY57" fmla="*/ 7022 h 9948"/>
                  <a:gd name="connsiteX58" fmla="*/ 9874 w 9950"/>
                  <a:gd name="connsiteY58" fmla="*/ 5845 h 9948"/>
                  <a:gd name="connsiteX0" fmla="*/ 9924 w 10000"/>
                  <a:gd name="connsiteY0" fmla="*/ 5876 h 10000"/>
                  <a:gd name="connsiteX1" fmla="*/ 9998 w 10000"/>
                  <a:gd name="connsiteY1" fmla="*/ 5194 h 10000"/>
                  <a:gd name="connsiteX2" fmla="*/ 9886 w 10000"/>
                  <a:gd name="connsiteY2" fmla="*/ 4542 h 10000"/>
                  <a:gd name="connsiteX3" fmla="*/ 9906 w 10000"/>
                  <a:gd name="connsiteY3" fmla="*/ 3707 h 10000"/>
                  <a:gd name="connsiteX4" fmla="*/ 9868 w 10000"/>
                  <a:gd name="connsiteY4" fmla="*/ 2964 h 10000"/>
                  <a:gd name="connsiteX5" fmla="*/ 9720 w 10000"/>
                  <a:gd name="connsiteY5" fmla="*/ 1570 h 10000"/>
                  <a:gd name="connsiteX6" fmla="*/ 9110 w 10000"/>
                  <a:gd name="connsiteY6" fmla="*/ 812 h 10000"/>
                  <a:gd name="connsiteX7" fmla="*/ 8147 w 10000"/>
                  <a:gd name="connsiteY7" fmla="*/ 660 h 10000"/>
                  <a:gd name="connsiteX8" fmla="*/ 7591 w 10000"/>
                  <a:gd name="connsiteY8" fmla="*/ 509 h 10000"/>
                  <a:gd name="connsiteX9" fmla="*/ 7240 w 10000"/>
                  <a:gd name="connsiteY9" fmla="*/ 115 h 10000"/>
                  <a:gd name="connsiteX10" fmla="*/ 6944 w 10000"/>
                  <a:gd name="connsiteY10" fmla="*/ 53 h 10000"/>
                  <a:gd name="connsiteX11" fmla="*/ 6907 w 10000"/>
                  <a:gd name="connsiteY11" fmla="*/ 160 h 10000"/>
                  <a:gd name="connsiteX12" fmla="*/ 6888 w 10000"/>
                  <a:gd name="connsiteY12" fmla="*/ 342 h 10000"/>
                  <a:gd name="connsiteX13" fmla="*/ 4815 w 10000"/>
                  <a:gd name="connsiteY13" fmla="*/ 2373 h 10000"/>
                  <a:gd name="connsiteX14" fmla="*/ 4426 w 10000"/>
                  <a:gd name="connsiteY14" fmla="*/ 2767 h 10000"/>
                  <a:gd name="connsiteX15" fmla="*/ 4445 w 10000"/>
                  <a:gd name="connsiteY15" fmla="*/ 2555 h 10000"/>
                  <a:gd name="connsiteX16" fmla="*/ 4833 w 10000"/>
                  <a:gd name="connsiteY16" fmla="*/ 1630 h 10000"/>
                  <a:gd name="connsiteX17" fmla="*/ 5055 w 10000"/>
                  <a:gd name="connsiteY17" fmla="*/ 1161 h 10000"/>
                  <a:gd name="connsiteX18" fmla="*/ 5037 w 10000"/>
                  <a:gd name="connsiteY18" fmla="*/ 797 h 10000"/>
                  <a:gd name="connsiteX19" fmla="*/ 5019 w 10000"/>
                  <a:gd name="connsiteY19" fmla="*/ 797 h 10000"/>
                  <a:gd name="connsiteX20" fmla="*/ 4648 w 10000"/>
                  <a:gd name="connsiteY20" fmla="*/ 1145 h 10000"/>
                  <a:gd name="connsiteX21" fmla="*/ 3889 w 10000"/>
                  <a:gd name="connsiteY21" fmla="*/ 1479 h 10000"/>
                  <a:gd name="connsiteX22" fmla="*/ 3113 w 10000"/>
                  <a:gd name="connsiteY22" fmla="*/ 1919 h 10000"/>
                  <a:gd name="connsiteX23" fmla="*/ 2890 w 10000"/>
                  <a:gd name="connsiteY23" fmla="*/ 2844 h 10000"/>
                  <a:gd name="connsiteX24" fmla="*/ 2724 w 10000"/>
                  <a:gd name="connsiteY24" fmla="*/ 4041 h 10000"/>
                  <a:gd name="connsiteX25" fmla="*/ 2613 w 10000"/>
                  <a:gd name="connsiteY25" fmla="*/ 4390 h 10000"/>
                  <a:gd name="connsiteX26" fmla="*/ 2261 w 10000"/>
                  <a:gd name="connsiteY26" fmla="*/ 4769 h 10000"/>
                  <a:gd name="connsiteX27" fmla="*/ 1595 w 10000"/>
                  <a:gd name="connsiteY27" fmla="*/ 4860 h 10000"/>
                  <a:gd name="connsiteX28" fmla="*/ 707 w 10000"/>
                  <a:gd name="connsiteY28" fmla="*/ 4663 h 10000"/>
                  <a:gd name="connsiteX29" fmla="*/ 558 w 10000"/>
                  <a:gd name="connsiteY29" fmla="*/ 4633 h 10000"/>
                  <a:gd name="connsiteX30" fmla="*/ 743 w 10000"/>
                  <a:gd name="connsiteY30" fmla="*/ 5224 h 10000"/>
                  <a:gd name="connsiteX31" fmla="*/ 280 w 10000"/>
                  <a:gd name="connsiteY31" fmla="*/ 5709 h 10000"/>
                  <a:gd name="connsiteX32" fmla="*/ 58 w 10000"/>
                  <a:gd name="connsiteY32" fmla="*/ 5770 h 10000"/>
                  <a:gd name="connsiteX33" fmla="*/ 40 w 10000"/>
                  <a:gd name="connsiteY33" fmla="*/ 6301 h 10000"/>
                  <a:gd name="connsiteX34" fmla="*/ 1354 w 10000"/>
                  <a:gd name="connsiteY34" fmla="*/ 6361 h 10000"/>
                  <a:gd name="connsiteX35" fmla="*/ 2261 w 10000"/>
                  <a:gd name="connsiteY35" fmla="*/ 6391 h 10000"/>
                  <a:gd name="connsiteX36" fmla="*/ 3242 w 10000"/>
                  <a:gd name="connsiteY36" fmla="*/ 6286 h 10000"/>
                  <a:gd name="connsiteX37" fmla="*/ 3482 w 10000"/>
                  <a:gd name="connsiteY37" fmla="*/ 6513 h 10000"/>
                  <a:gd name="connsiteX38" fmla="*/ 3408 w 10000"/>
                  <a:gd name="connsiteY38" fmla="*/ 7635 h 10000"/>
                  <a:gd name="connsiteX39" fmla="*/ 3372 w 10000"/>
                  <a:gd name="connsiteY39" fmla="*/ 8696 h 10000"/>
                  <a:gd name="connsiteX40" fmla="*/ 3445 w 10000"/>
                  <a:gd name="connsiteY40" fmla="*/ 8833 h 10000"/>
                  <a:gd name="connsiteX41" fmla="*/ 3445 w 10000"/>
                  <a:gd name="connsiteY41" fmla="*/ 8817 h 10000"/>
                  <a:gd name="connsiteX42" fmla="*/ 4186 w 10000"/>
                  <a:gd name="connsiteY42" fmla="*/ 8908 h 10000"/>
                  <a:gd name="connsiteX43" fmla="*/ 4648 w 10000"/>
                  <a:gd name="connsiteY43" fmla="*/ 8787 h 10000"/>
                  <a:gd name="connsiteX44" fmla="*/ 5167 w 10000"/>
                  <a:gd name="connsiteY44" fmla="*/ 8893 h 10000"/>
                  <a:gd name="connsiteX45" fmla="*/ 6999 w 10000"/>
                  <a:gd name="connsiteY45" fmla="*/ 8817 h 10000"/>
                  <a:gd name="connsiteX46" fmla="*/ 7925 w 10000"/>
                  <a:gd name="connsiteY46" fmla="*/ 8741 h 10000"/>
                  <a:gd name="connsiteX47" fmla="*/ 7907 w 10000"/>
                  <a:gd name="connsiteY47" fmla="*/ 9666 h 10000"/>
                  <a:gd name="connsiteX48" fmla="*/ 8369 w 10000"/>
                  <a:gd name="connsiteY48" fmla="*/ 9803 h 10000"/>
                  <a:gd name="connsiteX49" fmla="*/ 8369 w 10000"/>
                  <a:gd name="connsiteY49" fmla="*/ 9893 h 10000"/>
                  <a:gd name="connsiteX50" fmla="*/ 8443 w 10000"/>
                  <a:gd name="connsiteY50" fmla="*/ 9878 h 10000"/>
                  <a:gd name="connsiteX51" fmla="*/ 8524 w 10000"/>
                  <a:gd name="connsiteY51" fmla="*/ 9836 h 10000"/>
                  <a:gd name="connsiteX52" fmla="*/ 9683 w 10000"/>
                  <a:gd name="connsiteY52" fmla="*/ 9985 h 10000"/>
                  <a:gd name="connsiteX53" fmla="*/ 9849 w 10000"/>
                  <a:gd name="connsiteY53" fmla="*/ 9970 h 10000"/>
                  <a:gd name="connsiteX54" fmla="*/ 9886 w 10000"/>
                  <a:gd name="connsiteY54" fmla="*/ 8999 h 10000"/>
                  <a:gd name="connsiteX55" fmla="*/ 9906 w 10000"/>
                  <a:gd name="connsiteY55" fmla="*/ 7589 h 10000"/>
                  <a:gd name="connsiteX56" fmla="*/ 9998 w 10000"/>
                  <a:gd name="connsiteY56" fmla="*/ 7059 h 10000"/>
                  <a:gd name="connsiteX57" fmla="*/ 9924 w 10000"/>
                  <a:gd name="connsiteY57" fmla="*/ 5876 h 10000"/>
                  <a:gd name="connsiteX0" fmla="*/ 9924 w 10000"/>
                  <a:gd name="connsiteY0" fmla="*/ 5876 h 10010"/>
                  <a:gd name="connsiteX1" fmla="*/ 9998 w 10000"/>
                  <a:gd name="connsiteY1" fmla="*/ 5194 h 10010"/>
                  <a:gd name="connsiteX2" fmla="*/ 9886 w 10000"/>
                  <a:gd name="connsiteY2" fmla="*/ 4542 h 10010"/>
                  <a:gd name="connsiteX3" fmla="*/ 9906 w 10000"/>
                  <a:gd name="connsiteY3" fmla="*/ 3707 h 10010"/>
                  <a:gd name="connsiteX4" fmla="*/ 9868 w 10000"/>
                  <a:gd name="connsiteY4" fmla="*/ 2964 h 10010"/>
                  <a:gd name="connsiteX5" fmla="*/ 9720 w 10000"/>
                  <a:gd name="connsiteY5" fmla="*/ 1570 h 10010"/>
                  <a:gd name="connsiteX6" fmla="*/ 9110 w 10000"/>
                  <a:gd name="connsiteY6" fmla="*/ 812 h 10010"/>
                  <a:gd name="connsiteX7" fmla="*/ 8147 w 10000"/>
                  <a:gd name="connsiteY7" fmla="*/ 660 h 10010"/>
                  <a:gd name="connsiteX8" fmla="*/ 7591 w 10000"/>
                  <a:gd name="connsiteY8" fmla="*/ 509 h 10010"/>
                  <a:gd name="connsiteX9" fmla="*/ 7240 w 10000"/>
                  <a:gd name="connsiteY9" fmla="*/ 115 h 10010"/>
                  <a:gd name="connsiteX10" fmla="*/ 6944 w 10000"/>
                  <a:gd name="connsiteY10" fmla="*/ 53 h 10010"/>
                  <a:gd name="connsiteX11" fmla="*/ 6907 w 10000"/>
                  <a:gd name="connsiteY11" fmla="*/ 160 h 10010"/>
                  <a:gd name="connsiteX12" fmla="*/ 6888 w 10000"/>
                  <a:gd name="connsiteY12" fmla="*/ 342 h 10010"/>
                  <a:gd name="connsiteX13" fmla="*/ 4815 w 10000"/>
                  <a:gd name="connsiteY13" fmla="*/ 2373 h 10010"/>
                  <a:gd name="connsiteX14" fmla="*/ 4426 w 10000"/>
                  <a:gd name="connsiteY14" fmla="*/ 2767 h 10010"/>
                  <a:gd name="connsiteX15" fmla="*/ 4445 w 10000"/>
                  <a:gd name="connsiteY15" fmla="*/ 2555 h 10010"/>
                  <a:gd name="connsiteX16" fmla="*/ 4833 w 10000"/>
                  <a:gd name="connsiteY16" fmla="*/ 1630 h 10010"/>
                  <a:gd name="connsiteX17" fmla="*/ 5055 w 10000"/>
                  <a:gd name="connsiteY17" fmla="*/ 1161 h 10010"/>
                  <a:gd name="connsiteX18" fmla="*/ 5037 w 10000"/>
                  <a:gd name="connsiteY18" fmla="*/ 797 h 10010"/>
                  <a:gd name="connsiteX19" fmla="*/ 5019 w 10000"/>
                  <a:gd name="connsiteY19" fmla="*/ 797 h 10010"/>
                  <a:gd name="connsiteX20" fmla="*/ 4648 w 10000"/>
                  <a:gd name="connsiteY20" fmla="*/ 1145 h 10010"/>
                  <a:gd name="connsiteX21" fmla="*/ 3889 w 10000"/>
                  <a:gd name="connsiteY21" fmla="*/ 1479 h 10010"/>
                  <a:gd name="connsiteX22" fmla="*/ 3113 w 10000"/>
                  <a:gd name="connsiteY22" fmla="*/ 1919 h 10010"/>
                  <a:gd name="connsiteX23" fmla="*/ 2890 w 10000"/>
                  <a:gd name="connsiteY23" fmla="*/ 2844 h 10010"/>
                  <a:gd name="connsiteX24" fmla="*/ 2724 w 10000"/>
                  <a:gd name="connsiteY24" fmla="*/ 4041 h 10010"/>
                  <a:gd name="connsiteX25" fmla="*/ 2613 w 10000"/>
                  <a:gd name="connsiteY25" fmla="*/ 4390 h 10010"/>
                  <a:gd name="connsiteX26" fmla="*/ 2261 w 10000"/>
                  <a:gd name="connsiteY26" fmla="*/ 4769 h 10010"/>
                  <a:gd name="connsiteX27" fmla="*/ 1595 w 10000"/>
                  <a:gd name="connsiteY27" fmla="*/ 4860 h 10010"/>
                  <a:gd name="connsiteX28" fmla="*/ 707 w 10000"/>
                  <a:gd name="connsiteY28" fmla="*/ 4663 h 10010"/>
                  <a:gd name="connsiteX29" fmla="*/ 558 w 10000"/>
                  <a:gd name="connsiteY29" fmla="*/ 4633 h 10010"/>
                  <a:gd name="connsiteX30" fmla="*/ 743 w 10000"/>
                  <a:gd name="connsiteY30" fmla="*/ 5224 h 10010"/>
                  <a:gd name="connsiteX31" fmla="*/ 280 w 10000"/>
                  <a:gd name="connsiteY31" fmla="*/ 5709 h 10010"/>
                  <a:gd name="connsiteX32" fmla="*/ 58 w 10000"/>
                  <a:gd name="connsiteY32" fmla="*/ 5770 h 10010"/>
                  <a:gd name="connsiteX33" fmla="*/ 40 w 10000"/>
                  <a:gd name="connsiteY33" fmla="*/ 6301 h 10010"/>
                  <a:gd name="connsiteX34" fmla="*/ 1354 w 10000"/>
                  <a:gd name="connsiteY34" fmla="*/ 6361 h 10010"/>
                  <a:gd name="connsiteX35" fmla="*/ 2261 w 10000"/>
                  <a:gd name="connsiteY35" fmla="*/ 6391 h 10010"/>
                  <a:gd name="connsiteX36" fmla="*/ 3242 w 10000"/>
                  <a:gd name="connsiteY36" fmla="*/ 6286 h 10010"/>
                  <a:gd name="connsiteX37" fmla="*/ 3482 w 10000"/>
                  <a:gd name="connsiteY37" fmla="*/ 6513 h 10010"/>
                  <a:gd name="connsiteX38" fmla="*/ 3408 w 10000"/>
                  <a:gd name="connsiteY38" fmla="*/ 7635 h 10010"/>
                  <a:gd name="connsiteX39" fmla="*/ 3372 w 10000"/>
                  <a:gd name="connsiteY39" fmla="*/ 8696 h 10010"/>
                  <a:gd name="connsiteX40" fmla="*/ 3445 w 10000"/>
                  <a:gd name="connsiteY40" fmla="*/ 8833 h 10010"/>
                  <a:gd name="connsiteX41" fmla="*/ 3445 w 10000"/>
                  <a:gd name="connsiteY41" fmla="*/ 8817 h 10010"/>
                  <a:gd name="connsiteX42" fmla="*/ 4186 w 10000"/>
                  <a:gd name="connsiteY42" fmla="*/ 8908 h 10010"/>
                  <a:gd name="connsiteX43" fmla="*/ 4648 w 10000"/>
                  <a:gd name="connsiteY43" fmla="*/ 8787 h 10010"/>
                  <a:gd name="connsiteX44" fmla="*/ 5167 w 10000"/>
                  <a:gd name="connsiteY44" fmla="*/ 8893 h 10010"/>
                  <a:gd name="connsiteX45" fmla="*/ 6999 w 10000"/>
                  <a:gd name="connsiteY45" fmla="*/ 8817 h 10010"/>
                  <a:gd name="connsiteX46" fmla="*/ 7925 w 10000"/>
                  <a:gd name="connsiteY46" fmla="*/ 8741 h 10010"/>
                  <a:gd name="connsiteX47" fmla="*/ 7907 w 10000"/>
                  <a:gd name="connsiteY47" fmla="*/ 9666 h 10010"/>
                  <a:gd name="connsiteX48" fmla="*/ 8369 w 10000"/>
                  <a:gd name="connsiteY48" fmla="*/ 9803 h 10010"/>
                  <a:gd name="connsiteX49" fmla="*/ 8369 w 10000"/>
                  <a:gd name="connsiteY49" fmla="*/ 9893 h 10010"/>
                  <a:gd name="connsiteX50" fmla="*/ 8443 w 10000"/>
                  <a:gd name="connsiteY50" fmla="*/ 9878 h 10010"/>
                  <a:gd name="connsiteX51" fmla="*/ 8524 w 10000"/>
                  <a:gd name="connsiteY51" fmla="*/ 9836 h 10010"/>
                  <a:gd name="connsiteX52" fmla="*/ 9849 w 10000"/>
                  <a:gd name="connsiteY52" fmla="*/ 9970 h 10010"/>
                  <a:gd name="connsiteX53" fmla="*/ 9886 w 10000"/>
                  <a:gd name="connsiteY53" fmla="*/ 8999 h 10010"/>
                  <a:gd name="connsiteX54" fmla="*/ 9906 w 10000"/>
                  <a:gd name="connsiteY54" fmla="*/ 7589 h 10010"/>
                  <a:gd name="connsiteX55" fmla="*/ 9998 w 10000"/>
                  <a:gd name="connsiteY55" fmla="*/ 7059 h 10010"/>
                  <a:gd name="connsiteX56" fmla="*/ 9924 w 10000"/>
                  <a:gd name="connsiteY56" fmla="*/ 5876 h 10010"/>
                  <a:gd name="connsiteX0" fmla="*/ 9924 w 10000"/>
                  <a:gd name="connsiteY0" fmla="*/ 5876 h 10019"/>
                  <a:gd name="connsiteX1" fmla="*/ 9998 w 10000"/>
                  <a:gd name="connsiteY1" fmla="*/ 5194 h 10019"/>
                  <a:gd name="connsiteX2" fmla="*/ 9886 w 10000"/>
                  <a:gd name="connsiteY2" fmla="*/ 4542 h 10019"/>
                  <a:gd name="connsiteX3" fmla="*/ 9906 w 10000"/>
                  <a:gd name="connsiteY3" fmla="*/ 3707 h 10019"/>
                  <a:gd name="connsiteX4" fmla="*/ 9868 w 10000"/>
                  <a:gd name="connsiteY4" fmla="*/ 2964 h 10019"/>
                  <a:gd name="connsiteX5" fmla="*/ 9720 w 10000"/>
                  <a:gd name="connsiteY5" fmla="*/ 1570 h 10019"/>
                  <a:gd name="connsiteX6" fmla="*/ 9110 w 10000"/>
                  <a:gd name="connsiteY6" fmla="*/ 812 h 10019"/>
                  <a:gd name="connsiteX7" fmla="*/ 8147 w 10000"/>
                  <a:gd name="connsiteY7" fmla="*/ 660 h 10019"/>
                  <a:gd name="connsiteX8" fmla="*/ 7591 w 10000"/>
                  <a:gd name="connsiteY8" fmla="*/ 509 h 10019"/>
                  <a:gd name="connsiteX9" fmla="*/ 7240 w 10000"/>
                  <a:gd name="connsiteY9" fmla="*/ 115 h 10019"/>
                  <a:gd name="connsiteX10" fmla="*/ 6944 w 10000"/>
                  <a:gd name="connsiteY10" fmla="*/ 53 h 10019"/>
                  <a:gd name="connsiteX11" fmla="*/ 6907 w 10000"/>
                  <a:gd name="connsiteY11" fmla="*/ 160 h 10019"/>
                  <a:gd name="connsiteX12" fmla="*/ 6888 w 10000"/>
                  <a:gd name="connsiteY12" fmla="*/ 342 h 10019"/>
                  <a:gd name="connsiteX13" fmla="*/ 4815 w 10000"/>
                  <a:gd name="connsiteY13" fmla="*/ 2373 h 10019"/>
                  <a:gd name="connsiteX14" fmla="*/ 4426 w 10000"/>
                  <a:gd name="connsiteY14" fmla="*/ 2767 h 10019"/>
                  <a:gd name="connsiteX15" fmla="*/ 4445 w 10000"/>
                  <a:gd name="connsiteY15" fmla="*/ 2555 h 10019"/>
                  <a:gd name="connsiteX16" fmla="*/ 4833 w 10000"/>
                  <a:gd name="connsiteY16" fmla="*/ 1630 h 10019"/>
                  <a:gd name="connsiteX17" fmla="*/ 5055 w 10000"/>
                  <a:gd name="connsiteY17" fmla="*/ 1161 h 10019"/>
                  <a:gd name="connsiteX18" fmla="*/ 5037 w 10000"/>
                  <a:gd name="connsiteY18" fmla="*/ 797 h 10019"/>
                  <a:gd name="connsiteX19" fmla="*/ 5019 w 10000"/>
                  <a:gd name="connsiteY19" fmla="*/ 797 h 10019"/>
                  <a:gd name="connsiteX20" fmla="*/ 4648 w 10000"/>
                  <a:gd name="connsiteY20" fmla="*/ 1145 h 10019"/>
                  <a:gd name="connsiteX21" fmla="*/ 3889 w 10000"/>
                  <a:gd name="connsiteY21" fmla="*/ 1479 h 10019"/>
                  <a:gd name="connsiteX22" fmla="*/ 3113 w 10000"/>
                  <a:gd name="connsiteY22" fmla="*/ 1919 h 10019"/>
                  <a:gd name="connsiteX23" fmla="*/ 2890 w 10000"/>
                  <a:gd name="connsiteY23" fmla="*/ 2844 h 10019"/>
                  <a:gd name="connsiteX24" fmla="*/ 2724 w 10000"/>
                  <a:gd name="connsiteY24" fmla="*/ 4041 h 10019"/>
                  <a:gd name="connsiteX25" fmla="*/ 2613 w 10000"/>
                  <a:gd name="connsiteY25" fmla="*/ 4390 h 10019"/>
                  <a:gd name="connsiteX26" fmla="*/ 2261 w 10000"/>
                  <a:gd name="connsiteY26" fmla="*/ 4769 h 10019"/>
                  <a:gd name="connsiteX27" fmla="*/ 1595 w 10000"/>
                  <a:gd name="connsiteY27" fmla="*/ 4860 h 10019"/>
                  <a:gd name="connsiteX28" fmla="*/ 707 w 10000"/>
                  <a:gd name="connsiteY28" fmla="*/ 4663 h 10019"/>
                  <a:gd name="connsiteX29" fmla="*/ 558 w 10000"/>
                  <a:gd name="connsiteY29" fmla="*/ 4633 h 10019"/>
                  <a:gd name="connsiteX30" fmla="*/ 743 w 10000"/>
                  <a:gd name="connsiteY30" fmla="*/ 5224 h 10019"/>
                  <a:gd name="connsiteX31" fmla="*/ 280 w 10000"/>
                  <a:gd name="connsiteY31" fmla="*/ 5709 h 10019"/>
                  <a:gd name="connsiteX32" fmla="*/ 58 w 10000"/>
                  <a:gd name="connsiteY32" fmla="*/ 5770 h 10019"/>
                  <a:gd name="connsiteX33" fmla="*/ 40 w 10000"/>
                  <a:gd name="connsiteY33" fmla="*/ 6301 h 10019"/>
                  <a:gd name="connsiteX34" fmla="*/ 1354 w 10000"/>
                  <a:gd name="connsiteY34" fmla="*/ 6361 h 10019"/>
                  <a:gd name="connsiteX35" fmla="*/ 2261 w 10000"/>
                  <a:gd name="connsiteY35" fmla="*/ 6391 h 10019"/>
                  <a:gd name="connsiteX36" fmla="*/ 3242 w 10000"/>
                  <a:gd name="connsiteY36" fmla="*/ 6286 h 10019"/>
                  <a:gd name="connsiteX37" fmla="*/ 3482 w 10000"/>
                  <a:gd name="connsiteY37" fmla="*/ 6513 h 10019"/>
                  <a:gd name="connsiteX38" fmla="*/ 3408 w 10000"/>
                  <a:gd name="connsiteY38" fmla="*/ 7635 h 10019"/>
                  <a:gd name="connsiteX39" fmla="*/ 3372 w 10000"/>
                  <a:gd name="connsiteY39" fmla="*/ 8696 h 10019"/>
                  <a:gd name="connsiteX40" fmla="*/ 3445 w 10000"/>
                  <a:gd name="connsiteY40" fmla="*/ 8833 h 10019"/>
                  <a:gd name="connsiteX41" fmla="*/ 3445 w 10000"/>
                  <a:gd name="connsiteY41" fmla="*/ 8817 h 10019"/>
                  <a:gd name="connsiteX42" fmla="*/ 4186 w 10000"/>
                  <a:gd name="connsiteY42" fmla="*/ 8908 h 10019"/>
                  <a:gd name="connsiteX43" fmla="*/ 4648 w 10000"/>
                  <a:gd name="connsiteY43" fmla="*/ 8787 h 10019"/>
                  <a:gd name="connsiteX44" fmla="*/ 5167 w 10000"/>
                  <a:gd name="connsiteY44" fmla="*/ 8893 h 10019"/>
                  <a:gd name="connsiteX45" fmla="*/ 6999 w 10000"/>
                  <a:gd name="connsiteY45" fmla="*/ 8817 h 10019"/>
                  <a:gd name="connsiteX46" fmla="*/ 7925 w 10000"/>
                  <a:gd name="connsiteY46" fmla="*/ 8741 h 10019"/>
                  <a:gd name="connsiteX47" fmla="*/ 7907 w 10000"/>
                  <a:gd name="connsiteY47" fmla="*/ 9666 h 10019"/>
                  <a:gd name="connsiteX48" fmla="*/ 8369 w 10000"/>
                  <a:gd name="connsiteY48" fmla="*/ 9803 h 10019"/>
                  <a:gd name="connsiteX49" fmla="*/ 8369 w 10000"/>
                  <a:gd name="connsiteY49" fmla="*/ 9893 h 10019"/>
                  <a:gd name="connsiteX50" fmla="*/ 8443 w 10000"/>
                  <a:gd name="connsiteY50" fmla="*/ 9878 h 10019"/>
                  <a:gd name="connsiteX51" fmla="*/ 9849 w 10000"/>
                  <a:gd name="connsiteY51" fmla="*/ 9970 h 10019"/>
                  <a:gd name="connsiteX52" fmla="*/ 9886 w 10000"/>
                  <a:gd name="connsiteY52" fmla="*/ 8999 h 10019"/>
                  <a:gd name="connsiteX53" fmla="*/ 9906 w 10000"/>
                  <a:gd name="connsiteY53" fmla="*/ 7589 h 10019"/>
                  <a:gd name="connsiteX54" fmla="*/ 9998 w 10000"/>
                  <a:gd name="connsiteY54" fmla="*/ 7059 h 10019"/>
                  <a:gd name="connsiteX55" fmla="*/ 9924 w 10000"/>
                  <a:gd name="connsiteY55" fmla="*/ 5876 h 10019"/>
                  <a:gd name="connsiteX0" fmla="*/ 9924 w 10000"/>
                  <a:gd name="connsiteY0" fmla="*/ 5876 h 10024"/>
                  <a:gd name="connsiteX1" fmla="*/ 9998 w 10000"/>
                  <a:gd name="connsiteY1" fmla="*/ 5194 h 10024"/>
                  <a:gd name="connsiteX2" fmla="*/ 9886 w 10000"/>
                  <a:gd name="connsiteY2" fmla="*/ 4542 h 10024"/>
                  <a:gd name="connsiteX3" fmla="*/ 9906 w 10000"/>
                  <a:gd name="connsiteY3" fmla="*/ 3707 h 10024"/>
                  <a:gd name="connsiteX4" fmla="*/ 9868 w 10000"/>
                  <a:gd name="connsiteY4" fmla="*/ 2964 h 10024"/>
                  <a:gd name="connsiteX5" fmla="*/ 9720 w 10000"/>
                  <a:gd name="connsiteY5" fmla="*/ 1570 h 10024"/>
                  <a:gd name="connsiteX6" fmla="*/ 9110 w 10000"/>
                  <a:gd name="connsiteY6" fmla="*/ 812 h 10024"/>
                  <a:gd name="connsiteX7" fmla="*/ 8147 w 10000"/>
                  <a:gd name="connsiteY7" fmla="*/ 660 h 10024"/>
                  <a:gd name="connsiteX8" fmla="*/ 7591 w 10000"/>
                  <a:gd name="connsiteY8" fmla="*/ 509 h 10024"/>
                  <a:gd name="connsiteX9" fmla="*/ 7240 w 10000"/>
                  <a:gd name="connsiteY9" fmla="*/ 115 h 10024"/>
                  <a:gd name="connsiteX10" fmla="*/ 6944 w 10000"/>
                  <a:gd name="connsiteY10" fmla="*/ 53 h 10024"/>
                  <a:gd name="connsiteX11" fmla="*/ 6907 w 10000"/>
                  <a:gd name="connsiteY11" fmla="*/ 160 h 10024"/>
                  <a:gd name="connsiteX12" fmla="*/ 6888 w 10000"/>
                  <a:gd name="connsiteY12" fmla="*/ 342 h 10024"/>
                  <a:gd name="connsiteX13" fmla="*/ 4815 w 10000"/>
                  <a:gd name="connsiteY13" fmla="*/ 2373 h 10024"/>
                  <a:gd name="connsiteX14" fmla="*/ 4426 w 10000"/>
                  <a:gd name="connsiteY14" fmla="*/ 2767 h 10024"/>
                  <a:gd name="connsiteX15" fmla="*/ 4445 w 10000"/>
                  <a:gd name="connsiteY15" fmla="*/ 2555 h 10024"/>
                  <a:gd name="connsiteX16" fmla="*/ 4833 w 10000"/>
                  <a:gd name="connsiteY16" fmla="*/ 1630 h 10024"/>
                  <a:gd name="connsiteX17" fmla="*/ 5055 w 10000"/>
                  <a:gd name="connsiteY17" fmla="*/ 1161 h 10024"/>
                  <a:gd name="connsiteX18" fmla="*/ 5037 w 10000"/>
                  <a:gd name="connsiteY18" fmla="*/ 797 h 10024"/>
                  <a:gd name="connsiteX19" fmla="*/ 5019 w 10000"/>
                  <a:gd name="connsiteY19" fmla="*/ 797 h 10024"/>
                  <a:gd name="connsiteX20" fmla="*/ 4648 w 10000"/>
                  <a:gd name="connsiteY20" fmla="*/ 1145 h 10024"/>
                  <a:gd name="connsiteX21" fmla="*/ 3889 w 10000"/>
                  <a:gd name="connsiteY21" fmla="*/ 1479 h 10024"/>
                  <a:gd name="connsiteX22" fmla="*/ 3113 w 10000"/>
                  <a:gd name="connsiteY22" fmla="*/ 1919 h 10024"/>
                  <a:gd name="connsiteX23" fmla="*/ 2890 w 10000"/>
                  <a:gd name="connsiteY23" fmla="*/ 2844 h 10024"/>
                  <a:gd name="connsiteX24" fmla="*/ 2724 w 10000"/>
                  <a:gd name="connsiteY24" fmla="*/ 4041 h 10024"/>
                  <a:gd name="connsiteX25" fmla="*/ 2613 w 10000"/>
                  <a:gd name="connsiteY25" fmla="*/ 4390 h 10024"/>
                  <a:gd name="connsiteX26" fmla="*/ 2261 w 10000"/>
                  <a:gd name="connsiteY26" fmla="*/ 4769 h 10024"/>
                  <a:gd name="connsiteX27" fmla="*/ 1595 w 10000"/>
                  <a:gd name="connsiteY27" fmla="*/ 4860 h 10024"/>
                  <a:gd name="connsiteX28" fmla="*/ 707 w 10000"/>
                  <a:gd name="connsiteY28" fmla="*/ 4663 h 10024"/>
                  <a:gd name="connsiteX29" fmla="*/ 558 w 10000"/>
                  <a:gd name="connsiteY29" fmla="*/ 4633 h 10024"/>
                  <a:gd name="connsiteX30" fmla="*/ 743 w 10000"/>
                  <a:gd name="connsiteY30" fmla="*/ 5224 h 10024"/>
                  <a:gd name="connsiteX31" fmla="*/ 280 w 10000"/>
                  <a:gd name="connsiteY31" fmla="*/ 5709 h 10024"/>
                  <a:gd name="connsiteX32" fmla="*/ 58 w 10000"/>
                  <a:gd name="connsiteY32" fmla="*/ 5770 h 10024"/>
                  <a:gd name="connsiteX33" fmla="*/ 40 w 10000"/>
                  <a:gd name="connsiteY33" fmla="*/ 6301 h 10024"/>
                  <a:gd name="connsiteX34" fmla="*/ 1354 w 10000"/>
                  <a:gd name="connsiteY34" fmla="*/ 6361 h 10024"/>
                  <a:gd name="connsiteX35" fmla="*/ 2261 w 10000"/>
                  <a:gd name="connsiteY35" fmla="*/ 6391 h 10024"/>
                  <a:gd name="connsiteX36" fmla="*/ 3242 w 10000"/>
                  <a:gd name="connsiteY36" fmla="*/ 6286 h 10024"/>
                  <a:gd name="connsiteX37" fmla="*/ 3482 w 10000"/>
                  <a:gd name="connsiteY37" fmla="*/ 6513 h 10024"/>
                  <a:gd name="connsiteX38" fmla="*/ 3408 w 10000"/>
                  <a:gd name="connsiteY38" fmla="*/ 7635 h 10024"/>
                  <a:gd name="connsiteX39" fmla="*/ 3372 w 10000"/>
                  <a:gd name="connsiteY39" fmla="*/ 8696 h 10024"/>
                  <a:gd name="connsiteX40" fmla="*/ 3445 w 10000"/>
                  <a:gd name="connsiteY40" fmla="*/ 8833 h 10024"/>
                  <a:gd name="connsiteX41" fmla="*/ 3445 w 10000"/>
                  <a:gd name="connsiteY41" fmla="*/ 8817 h 10024"/>
                  <a:gd name="connsiteX42" fmla="*/ 4186 w 10000"/>
                  <a:gd name="connsiteY42" fmla="*/ 8908 h 10024"/>
                  <a:gd name="connsiteX43" fmla="*/ 4648 w 10000"/>
                  <a:gd name="connsiteY43" fmla="*/ 8787 h 10024"/>
                  <a:gd name="connsiteX44" fmla="*/ 5167 w 10000"/>
                  <a:gd name="connsiteY44" fmla="*/ 8893 h 10024"/>
                  <a:gd name="connsiteX45" fmla="*/ 6999 w 10000"/>
                  <a:gd name="connsiteY45" fmla="*/ 8817 h 10024"/>
                  <a:gd name="connsiteX46" fmla="*/ 7925 w 10000"/>
                  <a:gd name="connsiteY46" fmla="*/ 8741 h 10024"/>
                  <a:gd name="connsiteX47" fmla="*/ 7907 w 10000"/>
                  <a:gd name="connsiteY47" fmla="*/ 9666 h 10024"/>
                  <a:gd name="connsiteX48" fmla="*/ 8369 w 10000"/>
                  <a:gd name="connsiteY48" fmla="*/ 9803 h 10024"/>
                  <a:gd name="connsiteX49" fmla="*/ 8369 w 10000"/>
                  <a:gd name="connsiteY49" fmla="*/ 9893 h 10024"/>
                  <a:gd name="connsiteX50" fmla="*/ 9849 w 10000"/>
                  <a:gd name="connsiteY50" fmla="*/ 9970 h 10024"/>
                  <a:gd name="connsiteX51" fmla="*/ 9886 w 10000"/>
                  <a:gd name="connsiteY51" fmla="*/ 8999 h 10024"/>
                  <a:gd name="connsiteX52" fmla="*/ 9906 w 10000"/>
                  <a:gd name="connsiteY52" fmla="*/ 7589 h 10024"/>
                  <a:gd name="connsiteX53" fmla="*/ 9998 w 10000"/>
                  <a:gd name="connsiteY53" fmla="*/ 7059 h 10024"/>
                  <a:gd name="connsiteX54" fmla="*/ 9924 w 10000"/>
                  <a:gd name="connsiteY54" fmla="*/ 5876 h 10024"/>
                  <a:gd name="connsiteX0" fmla="*/ 9924 w 10000"/>
                  <a:gd name="connsiteY0" fmla="*/ 5876 h 9970"/>
                  <a:gd name="connsiteX1" fmla="*/ 9998 w 10000"/>
                  <a:gd name="connsiteY1" fmla="*/ 5194 h 9970"/>
                  <a:gd name="connsiteX2" fmla="*/ 9886 w 10000"/>
                  <a:gd name="connsiteY2" fmla="*/ 4542 h 9970"/>
                  <a:gd name="connsiteX3" fmla="*/ 9906 w 10000"/>
                  <a:gd name="connsiteY3" fmla="*/ 3707 h 9970"/>
                  <a:gd name="connsiteX4" fmla="*/ 9868 w 10000"/>
                  <a:gd name="connsiteY4" fmla="*/ 2964 h 9970"/>
                  <a:gd name="connsiteX5" fmla="*/ 9720 w 10000"/>
                  <a:gd name="connsiteY5" fmla="*/ 1570 h 9970"/>
                  <a:gd name="connsiteX6" fmla="*/ 9110 w 10000"/>
                  <a:gd name="connsiteY6" fmla="*/ 812 h 9970"/>
                  <a:gd name="connsiteX7" fmla="*/ 8147 w 10000"/>
                  <a:gd name="connsiteY7" fmla="*/ 660 h 9970"/>
                  <a:gd name="connsiteX8" fmla="*/ 7591 w 10000"/>
                  <a:gd name="connsiteY8" fmla="*/ 509 h 9970"/>
                  <a:gd name="connsiteX9" fmla="*/ 7240 w 10000"/>
                  <a:gd name="connsiteY9" fmla="*/ 115 h 9970"/>
                  <a:gd name="connsiteX10" fmla="*/ 6944 w 10000"/>
                  <a:gd name="connsiteY10" fmla="*/ 53 h 9970"/>
                  <a:gd name="connsiteX11" fmla="*/ 6907 w 10000"/>
                  <a:gd name="connsiteY11" fmla="*/ 160 h 9970"/>
                  <a:gd name="connsiteX12" fmla="*/ 6888 w 10000"/>
                  <a:gd name="connsiteY12" fmla="*/ 342 h 9970"/>
                  <a:gd name="connsiteX13" fmla="*/ 4815 w 10000"/>
                  <a:gd name="connsiteY13" fmla="*/ 2373 h 9970"/>
                  <a:gd name="connsiteX14" fmla="*/ 4426 w 10000"/>
                  <a:gd name="connsiteY14" fmla="*/ 2767 h 9970"/>
                  <a:gd name="connsiteX15" fmla="*/ 4445 w 10000"/>
                  <a:gd name="connsiteY15" fmla="*/ 2555 h 9970"/>
                  <a:gd name="connsiteX16" fmla="*/ 4833 w 10000"/>
                  <a:gd name="connsiteY16" fmla="*/ 1630 h 9970"/>
                  <a:gd name="connsiteX17" fmla="*/ 5055 w 10000"/>
                  <a:gd name="connsiteY17" fmla="*/ 1161 h 9970"/>
                  <a:gd name="connsiteX18" fmla="*/ 5037 w 10000"/>
                  <a:gd name="connsiteY18" fmla="*/ 797 h 9970"/>
                  <a:gd name="connsiteX19" fmla="*/ 5019 w 10000"/>
                  <a:gd name="connsiteY19" fmla="*/ 797 h 9970"/>
                  <a:gd name="connsiteX20" fmla="*/ 4648 w 10000"/>
                  <a:gd name="connsiteY20" fmla="*/ 1145 h 9970"/>
                  <a:gd name="connsiteX21" fmla="*/ 3889 w 10000"/>
                  <a:gd name="connsiteY21" fmla="*/ 1479 h 9970"/>
                  <a:gd name="connsiteX22" fmla="*/ 3113 w 10000"/>
                  <a:gd name="connsiteY22" fmla="*/ 1919 h 9970"/>
                  <a:gd name="connsiteX23" fmla="*/ 2890 w 10000"/>
                  <a:gd name="connsiteY23" fmla="*/ 2844 h 9970"/>
                  <a:gd name="connsiteX24" fmla="*/ 2724 w 10000"/>
                  <a:gd name="connsiteY24" fmla="*/ 4041 h 9970"/>
                  <a:gd name="connsiteX25" fmla="*/ 2613 w 10000"/>
                  <a:gd name="connsiteY25" fmla="*/ 4390 h 9970"/>
                  <a:gd name="connsiteX26" fmla="*/ 2261 w 10000"/>
                  <a:gd name="connsiteY26" fmla="*/ 4769 h 9970"/>
                  <a:gd name="connsiteX27" fmla="*/ 1595 w 10000"/>
                  <a:gd name="connsiteY27" fmla="*/ 4860 h 9970"/>
                  <a:gd name="connsiteX28" fmla="*/ 707 w 10000"/>
                  <a:gd name="connsiteY28" fmla="*/ 4663 h 9970"/>
                  <a:gd name="connsiteX29" fmla="*/ 558 w 10000"/>
                  <a:gd name="connsiteY29" fmla="*/ 4633 h 9970"/>
                  <a:gd name="connsiteX30" fmla="*/ 743 w 10000"/>
                  <a:gd name="connsiteY30" fmla="*/ 5224 h 9970"/>
                  <a:gd name="connsiteX31" fmla="*/ 280 w 10000"/>
                  <a:gd name="connsiteY31" fmla="*/ 5709 h 9970"/>
                  <a:gd name="connsiteX32" fmla="*/ 58 w 10000"/>
                  <a:gd name="connsiteY32" fmla="*/ 5770 h 9970"/>
                  <a:gd name="connsiteX33" fmla="*/ 40 w 10000"/>
                  <a:gd name="connsiteY33" fmla="*/ 6301 h 9970"/>
                  <a:gd name="connsiteX34" fmla="*/ 1354 w 10000"/>
                  <a:gd name="connsiteY34" fmla="*/ 6361 h 9970"/>
                  <a:gd name="connsiteX35" fmla="*/ 2261 w 10000"/>
                  <a:gd name="connsiteY35" fmla="*/ 6391 h 9970"/>
                  <a:gd name="connsiteX36" fmla="*/ 3242 w 10000"/>
                  <a:gd name="connsiteY36" fmla="*/ 6286 h 9970"/>
                  <a:gd name="connsiteX37" fmla="*/ 3482 w 10000"/>
                  <a:gd name="connsiteY37" fmla="*/ 6513 h 9970"/>
                  <a:gd name="connsiteX38" fmla="*/ 3408 w 10000"/>
                  <a:gd name="connsiteY38" fmla="*/ 7635 h 9970"/>
                  <a:gd name="connsiteX39" fmla="*/ 3372 w 10000"/>
                  <a:gd name="connsiteY39" fmla="*/ 8696 h 9970"/>
                  <a:gd name="connsiteX40" fmla="*/ 3445 w 10000"/>
                  <a:gd name="connsiteY40" fmla="*/ 8833 h 9970"/>
                  <a:gd name="connsiteX41" fmla="*/ 3445 w 10000"/>
                  <a:gd name="connsiteY41" fmla="*/ 8817 h 9970"/>
                  <a:gd name="connsiteX42" fmla="*/ 4186 w 10000"/>
                  <a:gd name="connsiteY42" fmla="*/ 8908 h 9970"/>
                  <a:gd name="connsiteX43" fmla="*/ 4648 w 10000"/>
                  <a:gd name="connsiteY43" fmla="*/ 8787 h 9970"/>
                  <a:gd name="connsiteX44" fmla="*/ 5167 w 10000"/>
                  <a:gd name="connsiteY44" fmla="*/ 8893 h 9970"/>
                  <a:gd name="connsiteX45" fmla="*/ 6999 w 10000"/>
                  <a:gd name="connsiteY45" fmla="*/ 8817 h 9970"/>
                  <a:gd name="connsiteX46" fmla="*/ 7925 w 10000"/>
                  <a:gd name="connsiteY46" fmla="*/ 8741 h 9970"/>
                  <a:gd name="connsiteX47" fmla="*/ 7907 w 10000"/>
                  <a:gd name="connsiteY47" fmla="*/ 9666 h 9970"/>
                  <a:gd name="connsiteX48" fmla="*/ 8369 w 10000"/>
                  <a:gd name="connsiteY48" fmla="*/ 9803 h 9970"/>
                  <a:gd name="connsiteX49" fmla="*/ 9849 w 10000"/>
                  <a:gd name="connsiteY49" fmla="*/ 9970 h 9970"/>
                  <a:gd name="connsiteX50" fmla="*/ 9886 w 10000"/>
                  <a:gd name="connsiteY50" fmla="*/ 8999 h 9970"/>
                  <a:gd name="connsiteX51" fmla="*/ 9906 w 10000"/>
                  <a:gd name="connsiteY51" fmla="*/ 7589 h 9970"/>
                  <a:gd name="connsiteX52" fmla="*/ 9998 w 10000"/>
                  <a:gd name="connsiteY52" fmla="*/ 7059 h 9970"/>
                  <a:gd name="connsiteX53" fmla="*/ 9924 w 10000"/>
                  <a:gd name="connsiteY53" fmla="*/ 5876 h 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000" h="9970">
                    <a:moveTo>
                      <a:pt x="9924" y="5876"/>
                    </a:moveTo>
                    <a:cubicBezTo>
                      <a:pt x="9906" y="5633"/>
                      <a:pt x="9998" y="5269"/>
                      <a:pt x="9998" y="5194"/>
                    </a:cubicBezTo>
                    <a:cubicBezTo>
                      <a:pt x="9979" y="5118"/>
                      <a:pt x="9868" y="4739"/>
                      <a:pt x="9886" y="4542"/>
                    </a:cubicBezTo>
                    <a:cubicBezTo>
                      <a:pt x="9924" y="4330"/>
                      <a:pt x="9942" y="3814"/>
                      <a:pt x="9906" y="3707"/>
                    </a:cubicBezTo>
                    <a:cubicBezTo>
                      <a:pt x="9868" y="3602"/>
                      <a:pt x="9849" y="3420"/>
                      <a:pt x="9868" y="2964"/>
                    </a:cubicBezTo>
                    <a:cubicBezTo>
                      <a:pt x="9886" y="2510"/>
                      <a:pt x="9868" y="2025"/>
                      <a:pt x="9720" y="1570"/>
                    </a:cubicBezTo>
                    <a:cubicBezTo>
                      <a:pt x="9572" y="1100"/>
                      <a:pt x="9183" y="873"/>
                      <a:pt x="9110" y="812"/>
                    </a:cubicBezTo>
                    <a:cubicBezTo>
                      <a:pt x="9017" y="751"/>
                      <a:pt x="8147" y="660"/>
                      <a:pt x="8147" y="660"/>
                    </a:cubicBezTo>
                    <a:cubicBezTo>
                      <a:pt x="7740" y="630"/>
                      <a:pt x="7721" y="569"/>
                      <a:pt x="7591" y="509"/>
                    </a:cubicBezTo>
                    <a:cubicBezTo>
                      <a:pt x="7480" y="448"/>
                      <a:pt x="7276" y="235"/>
                      <a:pt x="7240" y="115"/>
                    </a:cubicBezTo>
                    <a:cubicBezTo>
                      <a:pt x="7203" y="-7"/>
                      <a:pt x="6999" y="-37"/>
                      <a:pt x="6944" y="53"/>
                    </a:cubicBezTo>
                    <a:cubicBezTo>
                      <a:pt x="6925" y="84"/>
                      <a:pt x="6925" y="115"/>
                      <a:pt x="6907" y="160"/>
                    </a:cubicBezTo>
                    <a:cubicBezTo>
                      <a:pt x="6888" y="251"/>
                      <a:pt x="6888" y="342"/>
                      <a:pt x="6888" y="342"/>
                    </a:cubicBezTo>
                    <a:cubicBezTo>
                      <a:pt x="6333" y="630"/>
                      <a:pt x="5000" y="2131"/>
                      <a:pt x="4815" y="2373"/>
                    </a:cubicBezTo>
                    <a:cubicBezTo>
                      <a:pt x="4611" y="2617"/>
                      <a:pt x="4426" y="2767"/>
                      <a:pt x="4426" y="2767"/>
                    </a:cubicBezTo>
                    <a:cubicBezTo>
                      <a:pt x="4426" y="2767"/>
                      <a:pt x="4426" y="2662"/>
                      <a:pt x="4445" y="2555"/>
                    </a:cubicBezTo>
                    <a:cubicBezTo>
                      <a:pt x="4445" y="2450"/>
                      <a:pt x="4705" y="1858"/>
                      <a:pt x="4833" y="1630"/>
                    </a:cubicBezTo>
                    <a:cubicBezTo>
                      <a:pt x="4963" y="1418"/>
                      <a:pt x="5055" y="1161"/>
                      <a:pt x="5055" y="1161"/>
                    </a:cubicBezTo>
                    <a:cubicBezTo>
                      <a:pt x="5000" y="979"/>
                      <a:pt x="5074" y="827"/>
                      <a:pt x="5037" y="797"/>
                    </a:cubicBezTo>
                    <a:lnTo>
                      <a:pt x="5019" y="797"/>
                    </a:lnTo>
                    <a:cubicBezTo>
                      <a:pt x="4963" y="797"/>
                      <a:pt x="4741" y="1054"/>
                      <a:pt x="4648" y="1145"/>
                    </a:cubicBezTo>
                    <a:cubicBezTo>
                      <a:pt x="4556" y="1252"/>
                      <a:pt x="3889" y="1479"/>
                      <a:pt x="3889" y="1479"/>
                    </a:cubicBezTo>
                    <a:cubicBezTo>
                      <a:pt x="3131" y="1630"/>
                      <a:pt x="3205" y="1812"/>
                      <a:pt x="3113" y="1919"/>
                    </a:cubicBezTo>
                    <a:cubicBezTo>
                      <a:pt x="3001" y="2025"/>
                      <a:pt x="2928" y="2662"/>
                      <a:pt x="2890" y="2844"/>
                    </a:cubicBezTo>
                    <a:cubicBezTo>
                      <a:pt x="2835" y="3026"/>
                      <a:pt x="2779" y="3889"/>
                      <a:pt x="2724" y="4041"/>
                    </a:cubicBezTo>
                    <a:cubicBezTo>
                      <a:pt x="2668" y="4193"/>
                      <a:pt x="2779" y="4314"/>
                      <a:pt x="2613" y="4390"/>
                    </a:cubicBezTo>
                    <a:cubicBezTo>
                      <a:pt x="2446" y="4451"/>
                      <a:pt x="2372" y="4633"/>
                      <a:pt x="2261" y="4769"/>
                    </a:cubicBezTo>
                    <a:cubicBezTo>
                      <a:pt x="2150" y="4906"/>
                      <a:pt x="1928" y="4860"/>
                      <a:pt x="1595" y="4860"/>
                    </a:cubicBezTo>
                    <a:cubicBezTo>
                      <a:pt x="1261" y="4860"/>
                      <a:pt x="872" y="4739"/>
                      <a:pt x="707" y="4663"/>
                    </a:cubicBezTo>
                    <a:cubicBezTo>
                      <a:pt x="650" y="4617"/>
                      <a:pt x="595" y="4617"/>
                      <a:pt x="558" y="4633"/>
                    </a:cubicBezTo>
                    <a:cubicBezTo>
                      <a:pt x="669" y="4799"/>
                      <a:pt x="743" y="4981"/>
                      <a:pt x="743" y="5224"/>
                    </a:cubicBezTo>
                    <a:cubicBezTo>
                      <a:pt x="743" y="5224"/>
                      <a:pt x="558" y="5633"/>
                      <a:pt x="280" y="5709"/>
                    </a:cubicBezTo>
                    <a:cubicBezTo>
                      <a:pt x="280" y="5709"/>
                      <a:pt x="133" y="5785"/>
                      <a:pt x="58" y="5770"/>
                    </a:cubicBezTo>
                    <a:cubicBezTo>
                      <a:pt x="-34" y="5967"/>
                      <a:pt x="3" y="6255"/>
                      <a:pt x="40" y="6301"/>
                    </a:cubicBezTo>
                    <a:cubicBezTo>
                      <a:pt x="76" y="6376"/>
                      <a:pt x="1002" y="6421"/>
                      <a:pt x="1354" y="6361"/>
                    </a:cubicBezTo>
                    <a:cubicBezTo>
                      <a:pt x="1706" y="6316"/>
                      <a:pt x="2020" y="6406"/>
                      <a:pt x="2261" y="6391"/>
                    </a:cubicBezTo>
                    <a:cubicBezTo>
                      <a:pt x="2520" y="6391"/>
                      <a:pt x="3242" y="6286"/>
                      <a:pt x="3242" y="6286"/>
                    </a:cubicBezTo>
                    <a:cubicBezTo>
                      <a:pt x="3594" y="6134"/>
                      <a:pt x="3482" y="6513"/>
                      <a:pt x="3482" y="6513"/>
                    </a:cubicBezTo>
                    <a:cubicBezTo>
                      <a:pt x="3427" y="6785"/>
                      <a:pt x="3408" y="7392"/>
                      <a:pt x="3408" y="7635"/>
                    </a:cubicBezTo>
                    <a:cubicBezTo>
                      <a:pt x="3427" y="7862"/>
                      <a:pt x="3335" y="8453"/>
                      <a:pt x="3372" y="8696"/>
                    </a:cubicBezTo>
                    <a:cubicBezTo>
                      <a:pt x="3372" y="8741"/>
                      <a:pt x="3408" y="8802"/>
                      <a:pt x="3445" y="8833"/>
                    </a:cubicBezTo>
                    <a:lnTo>
                      <a:pt x="3445" y="8817"/>
                    </a:lnTo>
                    <a:cubicBezTo>
                      <a:pt x="3445" y="8817"/>
                      <a:pt x="3852" y="8908"/>
                      <a:pt x="4186" y="8908"/>
                    </a:cubicBezTo>
                    <a:cubicBezTo>
                      <a:pt x="4538" y="8893"/>
                      <a:pt x="4648" y="8787"/>
                      <a:pt x="4648" y="8787"/>
                    </a:cubicBezTo>
                    <a:cubicBezTo>
                      <a:pt x="4648" y="8787"/>
                      <a:pt x="4927" y="8908"/>
                      <a:pt x="5167" y="8893"/>
                    </a:cubicBezTo>
                    <a:cubicBezTo>
                      <a:pt x="5407" y="8878"/>
                      <a:pt x="6851" y="8817"/>
                      <a:pt x="6999" y="8817"/>
                    </a:cubicBezTo>
                    <a:cubicBezTo>
                      <a:pt x="7166" y="8817"/>
                      <a:pt x="7850" y="8757"/>
                      <a:pt x="7925" y="8741"/>
                    </a:cubicBezTo>
                    <a:cubicBezTo>
                      <a:pt x="7925" y="8741"/>
                      <a:pt x="7832" y="9545"/>
                      <a:pt x="7907" y="9666"/>
                    </a:cubicBezTo>
                    <a:cubicBezTo>
                      <a:pt x="7907" y="9666"/>
                      <a:pt x="8054" y="9818"/>
                      <a:pt x="8369" y="9803"/>
                    </a:cubicBezTo>
                    <a:lnTo>
                      <a:pt x="9849" y="9970"/>
                    </a:lnTo>
                    <a:cubicBezTo>
                      <a:pt x="9812" y="9909"/>
                      <a:pt x="9886" y="8999"/>
                      <a:pt x="9886" y="8999"/>
                    </a:cubicBezTo>
                    <a:cubicBezTo>
                      <a:pt x="9998" y="8211"/>
                      <a:pt x="9961" y="7756"/>
                      <a:pt x="9906" y="7589"/>
                    </a:cubicBezTo>
                    <a:cubicBezTo>
                      <a:pt x="9849" y="7423"/>
                      <a:pt x="9961" y="7149"/>
                      <a:pt x="9998" y="7059"/>
                    </a:cubicBezTo>
                    <a:cubicBezTo>
                      <a:pt x="10016" y="6967"/>
                      <a:pt x="9924" y="6104"/>
                      <a:pt x="9924" y="5876"/>
                    </a:cubicBezTo>
                    <a:close/>
                  </a:path>
                </a:pathLst>
              </a:custGeom>
              <a:solidFill>
                <a:srgbClr val="44546A">
                  <a:lumMod val="60000"/>
                  <a:lumOff val="4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5" name="Freeform 33">
                <a:extLst>
                  <a:ext uri="{FF2B5EF4-FFF2-40B4-BE49-F238E27FC236}">
                    <a16:creationId xmlns:a16="http://schemas.microsoft.com/office/drawing/2014/main" id="{48285CAF-2660-B10D-FF94-2DEDA98D019A}"/>
                  </a:ext>
                </a:extLst>
              </p:cNvPr>
              <p:cNvSpPr>
                <a:spLocks/>
              </p:cNvSpPr>
              <p:nvPr/>
            </p:nvSpPr>
            <p:spPr bwMode="gray">
              <a:xfrm>
                <a:off x="7283802" y="1223672"/>
                <a:ext cx="712788" cy="555625"/>
              </a:xfrm>
              <a:custGeom>
                <a:avLst/>
                <a:gdLst>
                  <a:gd name="T0" fmla="*/ 250 w 268"/>
                  <a:gd name="T1" fmla="*/ 59 h 209"/>
                  <a:gd name="T2" fmla="*/ 235 w 268"/>
                  <a:gd name="T3" fmla="*/ 28 h 209"/>
                  <a:gd name="T4" fmla="*/ 193 w 268"/>
                  <a:gd name="T5" fmla="*/ 14 h 209"/>
                  <a:gd name="T6" fmla="*/ 176 w 268"/>
                  <a:gd name="T7" fmla="*/ 23 h 209"/>
                  <a:gd name="T8" fmla="*/ 151 w 268"/>
                  <a:gd name="T9" fmla="*/ 2 h 209"/>
                  <a:gd name="T10" fmla="*/ 109 w 268"/>
                  <a:gd name="T11" fmla="*/ 4 h 209"/>
                  <a:gd name="T12" fmla="*/ 89 w 268"/>
                  <a:gd name="T13" fmla="*/ 19 h 209"/>
                  <a:gd name="T14" fmla="*/ 64 w 268"/>
                  <a:gd name="T15" fmla="*/ 22 h 209"/>
                  <a:gd name="T16" fmla="*/ 49 w 268"/>
                  <a:gd name="T17" fmla="*/ 28 h 209"/>
                  <a:gd name="T18" fmla="*/ 63 w 268"/>
                  <a:gd name="T19" fmla="*/ 27 h 209"/>
                  <a:gd name="T20" fmla="*/ 25 w 268"/>
                  <a:gd name="T21" fmla="*/ 44 h 209"/>
                  <a:gd name="T22" fmla="*/ 16 w 268"/>
                  <a:gd name="T23" fmla="*/ 116 h 209"/>
                  <a:gd name="T24" fmla="*/ 21 w 268"/>
                  <a:gd name="T25" fmla="*/ 106 h 209"/>
                  <a:gd name="T26" fmla="*/ 30 w 268"/>
                  <a:gd name="T27" fmla="*/ 86 h 209"/>
                  <a:gd name="T28" fmla="*/ 57 w 268"/>
                  <a:gd name="T29" fmla="*/ 100 h 209"/>
                  <a:gd name="T30" fmla="*/ 57 w 268"/>
                  <a:gd name="T31" fmla="*/ 90 h 209"/>
                  <a:gd name="T32" fmla="*/ 72 w 268"/>
                  <a:gd name="T33" fmla="*/ 100 h 209"/>
                  <a:gd name="T34" fmla="*/ 74 w 268"/>
                  <a:gd name="T35" fmla="*/ 90 h 209"/>
                  <a:gd name="T36" fmla="*/ 85 w 268"/>
                  <a:gd name="T37" fmla="*/ 101 h 209"/>
                  <a:gd name="T38" fmla="*/ 107 w 268"/>
                  <a:gd name="T39" fmla="*/ 122 h 209"/>
                  <a:gd name="T40" fmla="*/ 103 w 268"/>
                  <a:gd name="T41" fmla="*/ 116 h 209"/>
                  <a:gd name="T42" fmla="*/ 101 w 268"/>
                  <a:gd name="T43" fmla="*/ 95 h 209"/>
                  <a:gd name="T44" fmla="*/ 113 w 268"/>
                  <a:gd name="T45" fmla="*/ 111 h 209"/>
                  <a:gd name="T46" fmla="*/ 125 w 268"/>
                  <a:gd name="T47" fmla="*/ 131 h 209"/>
                  <a:gd name="T48" fmla="*/ 131 w 268"/>
                  <a:gd name="T49" fmla="*/ 152 h 209"/>
                  <a:gd name="T50" fmla="*/ 144 w 268"/>
                  <a:gd name="T51" fmla="*/ 140 h 209"/>
                  <a:gd name="T52" fmla="*/ 160 w 268"/>
                  <a:gd name="T53" fmla="*/ 129 h 209"/>
                  <a:gd name="T54" fmla="*/ 183 w 268"/>
                  <a:gd name="T55" fmla="*/ 147 h 209"/>
                  <a:gd name="T56" fmla="*/ 179 w 268"/>
                  <a:gd name="T57" fmla="*/ 205 h 209"/>
                  <a:gd name="T58" fmla="*/ 179 w 268"/>
                  <a:gd name="T59" fmla="*/ 209 h 209"/>
                  <a:gd name="T60" fmla="*/ 187 w 268"/>
                  <a:gd name="T61" fmla="*/ 204 h 209"/>
                  <a:gd name="T62" fmla="*/ 210 w 268"/>
                  <a:gd name="T63" fmla="*/ 176 h 209"/>
                  <a:gd name="T64" fmla="*/ 214 w 268"/>
                  <a:gd name="T65" fmla="*/ 146 h 209"/>
                  <a:gd name="T66" fmla="*/ 221 w 268"/>
                  <a:gd name="T67" fmla="*/ 146 h 209"/>
                  <a:gd name="T68" fmla="*/ 219 w 268"/>
                  <a:gd name="T69" fmla="*/ 154 h 209"/>
                  <a:gd name="T70" fmla="*/ 256 w 268"/>
                  <a:gd name="T71" fmla="*/ 118 h 209"/>
                  <a:gd name="T72" fmla="*/ 250 w 268"/>
                  <a:gd name="T73" fmla="*/ 5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8" h="209">
                    <a:moveTo>
                      <a:pt x="250" y="59"/>
                    </a:moveTo>
                    <a:cubicBezTo>
                      <a:pt x="245" y="53"/>
                      <a:pt x="244" y="36"/>
                      <a:pt x="235" y="28"/>
                    </a:cubicBezTo>
                    <a:cubicBezTo>
                      <a:pt x="227" y="20"/>
                      <a:pt x="212" y="13"/>
                      <a:pt x="193" y="14"/>
                    </a:cubicBezTo>
                    <a:cubicBezTo>
                      <a:pt x="193" y="14"/>
                      <a:pt x="175" y="16"/>
                      <a:pt x="176" y="23"/>
                    </a:cubicBezTo>
                    <a:cubicBezTo>
                      <a:pt x="176" y="23"/>
                      <a:pt x="158" y="3"/>
                      <a:pt x="151" y="2"/>
                    </a:cubicBezTo>
                    <a:cubicBezTo>
                      <a:pt x="143" y="0"/>
                      <a:pt x="111" y="0"/>
                      <a:pt x="109" y="4"/>
                    </a:cubicBezTo>
                    <a:cubicBezTo>
                      <a:pt x="106" y="7"/>
                      <a:pt x="89" y="15"/>
                      <a:pt x="89" y="19"/>
                    </a:cubicBezTo>
                    <a:cubicBezTo>
                      <a:pt x="88" y="23"/>
                      <a:pt x="79" y="18"/>
                      <a:pt x="64" y="22"/>
                    </a:cubicBezTo>
                    <a:cubicBezTo>
                      <a:pt x="64" y="22"/>
                      <a:pt x="50" y="25"/>
                      <a:pt x="49" y="28"/>
                    </a:cubicBezTo>
                    <a:cubicBezTo>
                      <a:pt x="49" y="30"/>
                      <a:pt x="53" y="26"/>
                      <a:pt x="63" y="27"/>
                    </a:cubicBezTo>
                    <a:cubicBezTo>
                      <a:pt x="73" y="28"/>
                      <a:pt x="37" y="30"/>
                      <a:pt x="25" y="44"/>
                    </a:cubicBezTo>
                    <a:cubicBezTo>
                      <a:pt x="13" y="58"/>
                      <a:pt x="0" y="91"/>
                      <a:pt x="16" y="116"/>
                    </a:cubicBezTo>
                    <a:cubicBezTo>
                      <a:pt x="20" y="114"/>
                      <a:pt x="21" y="106"/>
                      <a:pt x="21" y="106"/>
                    </a:cubicBezTo>
                    <a:cubicBezTo>
                      <a:pt x="24" y="98"/>
                      <a:pt x="23" y="71"/>
                      <a:pt x="30" y="86"/>
                    </a:cubicBezTo>
                    <a:cubicBezTo>
                      <a:pt x="37" y="100"/>
                      <a:pt x="57" y="100"/>
                      <a:pt x="57" y="100"/>
                    </a:cubicBezTo>
                    <a:cubicBezTo>
                      <a:pt x="52" y="93"/>
                      <a:pt x="57" y="90"/>
                      <a:pt x="57" y="90"/>
                    </a:cubicBezTo>
                    <a:cubicBezTo>
                      <a:pt x="65" y="103"/>
                      <a:pt x="76" y="103"/>
                      <a:pt x="72" y="100"/>
                    </a:cubicBezTo>
                    <a:cubicBezTo>
                      <a:pt x="68" y="96"/>
                      <a:pt x="69" y="91"/>
                      <a:pt x="74" y="90"/>
                    </a:cubicBezTo>
                    <a:cubicBezTo>
                      <a:pt x="79" y="88"/>
                      <a:pt x="85" y="101"/>
                      <a:pt x="85" y="101"/>
                    </a:cubicBezTo>
                    <a:cubicBezTo>
                      <a:pt x="90" y="124"/>
                      <a:pt x="107" y="122"/>
                      <a:pt x="107" y="122"/>
                    </a:cubicBezTo>
                    <a:cubicBezTo>
                      <a:pt x="103" y="116"/>
                      <a:pt x="103" y="116"/>
                      <a:pt x="103" y="116"/>
                    </a:cubicBezTo>
                    <a:cubicBezTo>
                      <a:pt x="95" y="104"/>
                      <a:pt x="101" y="92"/>
                      <a:pt x="101" y="95"/>
                    </a:cubicBezTo>
                    <a:cubicBezTo>
                      <a:pt x="101" y="98"/>
                      <a:pt x="105" y="101"/>
                      <a:pt x="113" y="111"/>
                    </a:cubicBezTo>
                    <a:cubicBezTo>
                      <a:pt x="122" y="121"/>
                      <a:pt x="119" y="118"/>
                      <a:pt x="125" y="131"/>
                    </a:cubicBezTo>
                    <a:cubicBezTo>
                      <a:pt x="130" y="144"/>
                      <a:pt x="131" y="154"/>
                      <a:pt x="131" y="152"/>
                    </a:cubicBezTo>
                    <a:cubicBezTo>
                      <a:pt x="132" y="151"/>
                      <a:pt x="144" y="140"/>
                      <a:pt x="144" y="140"/>
                    </a:cubicBezTo>
                    <a:cubicBezTo>
                      <a:pt x="151" y="133"/>
                      <a:pt x="160" y="129"/>
                      <a:pt x="160" y="129"/>
                    </a:cubicBezTo>
                    <a:cubicBezTo>
                      <a:pt x="180" y="120"/>
                      <a:pt x="182" y="138"/>
                      <a:pt x="183" y="147"/>
                    </a:cubicBezTo>
                    <a:cubicBezTo>
                      <a:pt x="183" y="156"/>
                      <a:pt x="179" y="184"/>
                      <a:pt x="179" y="205"/>
                    </a:cubicBezTo>
                    <a:cubicBezTo>
                      <a:pt x="179" y="206"/>
                      <a:pt x="179" y="207"/>
                      <a:pt x="179" y="209"/>
                    </a:cubicBezTo>
                    <a:cubicBezTo>
                      <a:pt x="182" y="207"/>
                      <a:pt x="185" y="205"/>
                      <a:pt x="187" y="204"/>
                    </a:cubicBezTo>
                    <a:cubicBezTo>
                      <a:pt x="196" y="202"/>
                      <a:pt x="210" y="188"/>
                      <a:pt x="210" y="176"/>
                    </a:cubicBezTo>
                    <a:cubicBezTo>
                      <a:pt x="210" y="163"/>
                      <a:pt x="211" y="149"/>
                      <a:pt x="214" y="146"/>
                    </a:cubicBezTo>
                    <a:cubicBezTo>
                      <a:pt x="217" y="143"/>
                      <a:pt x="219" y="142"/>
                      <a:pt x="221" y="146"/>
                    </a:cubicBezTo>
                    <a:cubicBezTo>
                      <a:pt x="223" y="150"/>
                      <a:pt x="221" y="153"/>
                      <a:pt x="219" y="154"/>
                    </a:cubicBezTo>
                    <a:cubicBezTo>
                      <a:pt x="217" y="156"/>
                      <a:pt x="244" y="151"/>
                      <a:pt x="256" y="118"/>
                    </a:cubicBezTo>
                    <a:cubicBezTo>
                      <a:pt x="268" y="86"/>
                      <a:pt x="255" y="65"/>
                      <a:pt x="250" y="59"/>
                    </a:cubicBezTo>
                    <a:close/>
                  </a:path>
                </a:pathLst>
              </a:custGeom>
              <a:solidFill>
                <a:srgbClr val="42210B"/>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6" name="Freeform 34">
                <a:extLst>
                  <a:ext uri="{FF2B5EF4-FFF2-40B4-BE49-F238E27FC236}">
                    <a16:creationId xmlns:a16="http://schemas.microsoft.com/office/drawing/2014/main" id="{820FBDEA-3567-F0A7-46DF-C0A7AF264FA2}"/>
                  </a:ext>
                </a:extLst>
              </p:cNvPr>
              <p:cNvSpPr>
                <a:spLocks/>
              </p:cNvSpPr>
              <p:nvPr/>
            </p:nvSpPr>
            <p:spPr bwMode="gray">
              <a:xfrm>
                <a:off x="7323490" y="1412585"/>
                <a:ext cx="449263" cy="887413"/>
              </a:xfrm>
              <a:custGeom>
                <a:avLst/>
                <a:gdLst>
                  <a:gd name="T0" fmla="*/ 164 w 169"/>
                  <a:gd name="T1" fmla="*/ 138 h 334"/>
                  <a:gd name="T2" fmla="*/ 164 w 169"/>
                  <a:gd name="T3" fmla="*/ 134 h 334"/>
                  <a:gd name="T4" fmla="*/ 168 w 169"/>
                  <a:gd name="T5" fmla="*/ 76 h 334"/>
                  <a:gd name="T6" fmla="*/ 145 w 169"/>
                  <a:gd name="T7" fmla="*/ 58 h 334"/>
                  <a:gd name="T8" fmla="*/ 129 w 169"/>
                  <a:gd name="T9" fmla="*/ 69 h 334"/>
                  <a:gd name="T10" fmla="*/ 116 w 169"/>
                  <a:gd name="T11" fmla="*/ 81 h 334"/>
                  <a:gd name="T12" fmla="*/ 110 w 169"/>
                  <a:gd name="T13" fmla="*/ 60 h 334"/>
                  <a:gd name="T14" fmla="*/ 98 w 169"/>
                  <a:gd name="T15" fmla="*/ 40 h 334"/>
                  <a:gd name="T16" fmla="*/ 86 w 169"/>
                  <a:gd name="T17" fmla="*/ 24 h 334"/>
                  <a:gd name="T18" fmla="*/ 88 w 169"/>
                  <a:gd name="T19" fmla="*/ 45 h 334"/>
                  <a:gd name="T20" fmla="*/ 92 w 169"/>
                  <a:gd name="T21" fmla="*/ 51 h 334"/>
                  <a:gd name="T22" fmla="*/ 70 w 169"/>
                  <a:gd name="T23" fmla="*/ 30 h 334"/>
                  <a:gd name="T24" fmla="*/ 59 w 169"/>
                  <a:gd name="T25" fmla="*/ 19 h 334"/>
                  <a:gd name="T26" fmla="*/ 57 w 169"/>
                  <a:gd name="T27" fmla="*/ 29 h 334"/>
                  <a:gd name="T28" fmla="*/ 42 w 169"/>
                  <a:gd name="T29" fmla="*/ 19 h 334"/>
                  <a:gd name="T30" fmla="*/ 42 w 169"/>
                  <a:gd name="T31" fmla="*/ 29 h 334"/>
                  <a:gd name="T32" fmla="*/ 15 w 169"/>
                  <a:gd name="T33" fmla="*/ 15 h 334"/>
                  <a:gd name="T34" fmla="*/ 6 w 169"/>
                  <a:gd name="T35" fmla="*/ 35 h 334"/>
                  <a:gd name="T36" fmla="*/ 1 w 169"/>
                  <a:gd name="T37" fmla="*/ 45 h 334"/>
                  <a:gd name="T38" fmla="*/ 0 w 169"/>
                  <a:gd name="T39" fmla="*/ 45 h 334"/>
                  <a:gd name="T40" fmla="*/ 4 w 169"/>
                  <a:gd name="T41" fmla="*/ 71 h 334"/>
                  <a:gd name="T42" fmla="*/ 3 w 169"/>
                  <a:gd name="T43" fmla="*/ 101 h 334"/>
                  <a:gd name="T44" fmla="*/ 3 w 169"/>
                  <a:gd name="T45" fmla="*/ 118 h 334"/>
                  <a:gd name="T46" fmla="*/ 14 w 169"/>
                  <a:gd name="T47" fmla="*/ 127 h 334"/>
                  <a:gd name="T48" fmla="*/ 18 w 169"/>
                  <a:gd name="T49" fmla="*/ 135 h 334"/>
                  <a:gd name="T50" fmla="*/ 18 w 169"/>
                  <a:gd name="T51" fmla="*/ 146 h 334"/>
                  <a:gd name="T52" fmla="*/ 22 w 169"/>
                  <a:gd name="T53" fmla="*/ 172 h 334"/>
                  <a:gd name="T54" fmla="*/ 62 w 169"/>
                  <a:gd name="T55" fmla="*/ 184 h 334"/>
                  <a:gd name="T56" fmla="*/ 68 w 169"/>
                  <a:gd name="T57" fmla="*/ 204 h 334"/>
                  <a:gd name="T58" fmla="*/ 69 w 169"/>
                  <a:gd name="T59" fmla="*/ 228 h 334"/>
                  <a:gd name="T60" fmla="*/ 57 w 169"/>
                  <a:gd name="T61" fmla="*/ 259 h 334"/>
                  <a:gd name="T62" fmla="*/ 36 w 169"/>
                  <a:gd name="T63" fmla="*/ 320 h 334"/>
                  <a:gd name="T64" fmla="*/ 35 w 169"/>
                  <a:gd name="T65" fmla="*/ 334 h 334"/>
                  <a:gd name="T66" fmla="*/ 56 w 169"/>
                  <a:gd name="T67" fmla="*/ 308 h 334"/>
                  <a:gd name="T68" fmla="*/ 168 w 169"/>
                  <a:gd name="T69" fmla="*/ 174 h 334"/>
                  <a:gd name="T70" fmla="*/ 169 w 169"/>
                  <a:gd name="T71" fmla="*/ 162 h 334"/>
                  <a:gd name="T72" fmla="*/ 164 w 169"/>
                  <a:gd name="T73" fmla="*/ 13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9" h="334">
                    <a:moveTo>
                      <a:pt x="164" y="138"/>
                    </a:moveTo>
                    <a:cubicBezTo>
                      <a:pt x="164" y="136"/>
                      <a:pt x="164" y="135"/>
                      <a:pt x="164" y="134"/>
                    </a:cubicBezTo>
                    <a:cubicBezTo>
                      <a:pt x="164" y="113"/>
                      <a:pt x="168" y="85"/>
                      <a:pt x="168" y="76"/>
                    </a:cubicBezTo>
                    <a:cubicBezTo>
                      <a:pt x="167" y="67"/>
                      <a:pt x="165" y="49"/>
                      <a:pt x="145" y="58"/>
                    </a:cubicBezTo>
                    <a:cubicBezTo>
                      <a:pt x="145" y="58"/>
                      <a:pt x="136" y="62"/>
                      <a:pt x="129" y="69"/>
                    </a:cubicBezTo>
                    <a:cubicBezTo>
                      <a:pt x="129" y="69"/>
                      <a:pt x="117" y="80"/>
                      <a:pt x="116" y="81"/>
                    </a:cubicBezTo>
                    <a:cubicBezTo>
                      <a:pt x="116" y="83"/>
                      <a:pt x="115" y="73"/>
                      <a:pt x="110" y="60"/>
                    </a:cubicBezTo>
                    <a:cubicBezTo>
                      <a:pt x="104" y="47"/>
                      <a:pt x="107" y="50"/>
                      <a:pt x="98" y="40"/>
                    </a:cubicBezTo>
                    <a:cubicBezTo>
                      <a:pt x="90" y="30"/>
                      <a:pt x="86" y="27"/>
                      <a:pt x="86" y="24"/>
                    </a:cubicBezTo>
                    <a:cubicBezTo>
                      <a:pt x="86" y="21"/>
                      <a:pt x="80" y="33"/>
                      <a:pt x="88" y="45"/>
                    </a:cubicBezTo>
                    <a:cubicBezTo>
                      <a:pt x="92" y="51"/>
                      <a:pt x="92" y="51"/>
                      <a:pt x="92" y="51"/>
                    </a:cubicBezTo>
                    <a:cubicBezTo>
                      <a:pt x="92" y="51"/>
                      <a:pt x="75" y="53"/>
                      <a:pt x="70" y="30"/>
                    </a:cubicBezTo>
                    <a:cubicBezTo>
                      <a:pt x="70" y="30"/>
                      <a:pt x="64" y="17"/>
                      <a:pt x="59" y="19"/>
                    </a:cubicBezTo>
                    <a:cubicBezTo>
                      <a:pt x="54" y="20"/>
                      <a:pt x="53" y="25"/>
                      <a:pt x="57" y="29"/>
                    </a:cubicBezTo>
                    <a:cubicBezTo>
                      <a:pt x="61" y="32"/>
                      <a:pt x="50" y="32"/>
                      <a:pt x="42" y="19"/>
                    </a:cubicBezTo>
                    <a:cubicBezTo>
                      <a:pt x="42" y="19"/>
                      <a:pt x="37" y="22"/>
                      <a:pt x="42" y="29"/>
                    </a:cubicBezTo>
                    <a:cubicBezTo>
                      <a:pt x="42" y="29"/>
                      <a:pt x="22" y="29"/>
                      <a:pt x="15" y="15"/>
                    </a:cubicBezTo>
                    <a:cubicBezTo>
                      <a:pt x="8" y="0"/>
                      <a:pt x="9" y="27"/>
                      <a:pt x="6" y="35"/>
                    </a:cubicBezTo>
                    <a:cubicBezTo>
                      <a:pt x="6" y="35"/>
                      <a:pt x="5" y="43"/>
                      <a:pt x="1" y="45"/>
                    </a:cubicBezTo>
                    <a:cubicBezTo>
                      <a:pt x="0" y="45"/>
                      <a:pt x="0" y="45"/>
                      <a:pt x="0" y="45"/>
                    </a:cubicBezTo>
                    <a:cubicBezTo>
                      <a:pt x="0" y="45"/>
                      <a:pt x="1" y="62"/>
                      <a:pt x="4" y="71"/>
                    </a:cubicBezTo>
                    <a:cubicBezTo>
                      <a:pt x="4" y="71"/>
                      <a:pt x="7" y="81"/>
                      <a:pt x="3" y="101"/>
                    </a:cubicBezTo>
                    <a:cubicBezTo>
                      <a:pt x="3" y="101"/>
                      <a:pt x="0" y="113"/>
                      <a:pt x="3" y="118"/>
                    </a:cubicBezTo>
                    <a:cubicBezTo>
                      <a:pt x="3" y="118"/>
                      <a:pt x="13" y="124"/>
                      <a:pt x="14" y="127"/>
                    </a:cubicBezTo>
                    <a:cubicBezTo>
                      <a:pt x="14" y="131"/>
                      <a:pt x="15" y="136"/>
                      <a:pt x="18" y="135"/>
                    </a:cubicBezTo>
                    <a:cubicBezTo>
                      <a:pt x="22" y="133"/>
                      <a:pt x="19" y="139"/>
                      <a:pt x="18" y="146"/>
                    </a:cubicBezTo>
                    <a:cubicBezTo>
                      <a:pt x="16" y="153"/>
                      <a:pt x="15" y="168"/>
                      <a:pt x="22" y="172"/>
                    </a:cubicBezTo>
                    <a:cubicBezTo>
                      <a:pt x="30" y="176"/>
                      <a:pt x="54" y="179"/>
                      <a:pt x="62" y="184"/>
                    </a:cubicBezTo>
                    <a:cubicBezTo>
                      <a:pt x="67" y="187"/>
                      <a:pt x="69" y="194"/>
                      <a:pt x="68" y="204"/>
                    </a:cubicBezTo>
                    <a:cubicBezTo>
                      <a:pt x="70" y="206"/>
                      <a:pt x="66" y="216"/>
                      <a:pt x="69" y="228"/>
                    </a:cubicBezTo>
                    <a:cubicBezTo>
                      <a:pt x="69" y="228"/>
                      <a:pt x="64" y="245"/>
                      <a:pt x="57" y="259"/>
                    </a:cubicBezTo>
                    <a:cubicBezTo>
                      <a:pt x="50" y="274"/>
                      <a:pt x="36" y="313"/>
                      <a:pt x="36" y="320"/>
                    </a:cubicBezTo>
                    <a:cubicBezTo>
                      <a:pt x="35" y="327"/>
                      <a:pt x="35" y="334"/>
                      <a:pt x="35" y="334"/>
                    </a:cubicBezTo>
                    <a:cubicBezTo>
                      <a:pt x="35" y="334"/>
                      <a:pt x="45" y="324"/>
                      <a:pt x="56" y="308"/>
                    </a:cubicBezTo>
                    <a:cubicBezTo>
                      <a:pt x="66" y="292"/>
                      <a:pt x="138" y="193"/>
                      <a:pt x="168" y="174"/>
                    </a:cubicBezTo>
                    <a:cubicBezTo>
                      <a:pt x="168" y="174"/>
                      <a:pt x="168" y="168"/>
                      <a:pt x="169" y="162"/>
                    </a:cubicBezTo>
                    <a:cubicBezTo>
                      <a:pt x="167" y="156"/>
                      <a:pt x="164" y="147"/>
                      <a:pt x="164" y="138"/>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7" name="Freeform 35">
                <a:extLst>
                  <a:ext uri="{FF2B5EF4-FFF2-40B4-BE49-F238E27FC236}">
                    <a16:creationId xmlns:a16="http://schemas.microsoft.com/office/drawing/2014/main" id="{B254D917-3ABD-0304-ADB9-DDC6F8D14AED}"/>
                  </a:ext>
                </a:extLst>
              </p:cNvPr>
              <p:cNvSpPr>
                <a:spLocks/>
              </p:cNvSpPr>
              <p:nvPr/>
            </p:nvSpPr>
            <p:spPr bwMode="gray">
              <a:xfrm>
                <a:off x="6277327" y="5481347"/>
                <a:ext cx="257175" cy="111125"/>
              </a:xfrm>
              <a:custGeom>
                <a:avLst/>
                <a:gdLst>
                  <a:gd name="T0" fmla="*/ 97 w 97"/>
                  <a:gd name="T1" fmla="*/ 32 h 42"/>
                  <a:gd name="T2" fmla="*/ 83 w 97"/>
                  <a:gd name="T3" fmla="*/ 39 h 42"/>
                  <a:gd name="T4" fmla="*/ 58 w 97"/>
                  <a:gd name="T5" fmla="*/ 41 h 42"/>
                  <a:gd name="T6" fmla="*/ 50 w 97"/>
                  <a:gd name="T7" fmla="*/ 33 h 42"/>
                  <a:gd name="T8" fmla="*/ 24 w 97"/>
                  <a:gd name="T9" fmla="*/ 24 h 42"/>
                  <a:gd name="T10" fmla="*/ 2 w 97"/>
                  <a:gd name="T11" fmla="*/ 15 h 42"/>
                  <a:gd name="T12" fmla="*/ 25 w 97"/>
                  <a:gd name="T13" fmla="*/ 9 h 42"/>
                  <a:gd name="T14" fmla="*/ 39 w 97"/>
                  <a:gd name="T15" fmla="*/ 19 h 42"/>
                  <a:gd name="T16" fmla="*/ 57 w 97"/>
                  <a:gd name="T17" fmla="*/ 23 h 42"/>
                  <a:gd name="T18" fmla="*/ 97 w 97"/>
                  <a:gd name="T19"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42">
                    <a:moveTo>
                      <a:pt x="97" y="32"/>
                    </a:moveTo>
                    <a:cubicBezTo>
                      <a:pt x="97" y="32"/>
                      <a:pt x="95" y="39"/>
                      <a:pt x="83" y="39"/>
                    </a:cubicBezTo>
                    <a:cubicBezTo>
                      <a:pt x="71" y="39"/>
                      <a:pt x="64" y="42"/>
                      <a:pt x="58" y="41"/>
                    </a:cubicBezTo>
                    <a:cubicBezTo>
                      <a:pt x="53" y="39"/>
                      <a:pt x="56" y="36"/>
                      <a:pt x="50" y="33"/>
                    </a:cubicBezTo>
                    <a:cubicBezTo>
                      <a:pt x="44" y="29"/>
                      <a:pt x="38" y="27"/>
                      <a:pt x="24" y="24"/>
                    </a:cubicBezTo>
                    <a:cubicBezTo>
                      <a:pt x="9" y="21"/>
                      <a:pt x="0" y="22"/>
                      <a:pt x="2" y="15"/>
                    </a:cubicBezTo>
                    <a:cubicBezTo>
                      <a:pt x="4" y="9"/>
                      <a:pt x="8" y="0"/>
                      <a:pt x="25" y="9"/>
                    </a:cubicBezTo>
                    <a:cubicBezTo>
                      <a:pt x="25" y="9"/>
                      <a:pt x="34" y="16"/>
                      <a:pt x="39" y="19"/>
                    </a:cubicBezTo>
                    <a:cubicBezTo>
                      <a:pt x="44" y="21"/>
                      <a:pt x="52" y="23"/>
                      <a:pt x="57" y="23"/>
                    </a:cubicBezTo>
                    <a:cubicBezTo>
                      <a:pt x="62" y="23"/>
                      <a:pt x="93" y="26"/>
                      <a:pt x="97" y="32"/>
                    </a:cubicBezTo>
                    <a:close/>
                  </a:path>
                </a:pathLst>
              </a:custGeom>
              <a:solidFill>
                <a:sysClr val="windowText" lastClr="000000">
                  <a:lumMod val="85000"/>
                  <a:lumOff val="1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8" name="Freeform 36">
                <a:extLst>
                  <a:ext uri="{FF2B5EF4-FFF2-40B4-BE49-F238E27FC236}">
                    <a16:creationId xmlns:a16="http://schemas.microsoft.com/office/drawing/2014/main" id="{0770D4FF-FED4-0608-E563-D8103A0F138F}"/>
                  </a:ext>
                </a:extLst>
              </p:cNvPr>
              <p:cNvSpPr>
                <a:spLocks/>
              </p:cNvSpPr>
              <p:nvPr/>
            </p:nvSpPr>
            <p:spPr bwMode="gray">
              <a:xfrm>
                <a:off x="5713765" y="5611522"/>
                <a:ext cx="206375" cy="68263"/>
              </a:xfrm>
              <a:custGeom>
                <a:avLst/>
                <a:gdLst>
                  <a:gd name="T0" fmla="*/ 71 w 78"/>
                  <a:gd name="T1" fmla="*/ 12 h 26"/>
                  <a:gd name="T2" fmla="*/ 57 w 78"/>
                  <a:gd name="T3" fmla="*/ 11 h 26"/>
                  <a:gd name="T4" fmla="*/ 48 w 78"/>
                  <a:gd name="T5" fmla="*/ 21 h 26"/>
                  <a:gd name="T6" fmla="*/ 15 w 78"/>
                  <a:gd name="T7" fmla="*/ 26 h 26"/>
                  <a:gd name="T8" fmla="*/ 0 w 78"/>
                  <a:gd name="T9" fmla="*/ 24 h 26"/>
                  <a:gd name="T10" fmla="*/ 47 w 78"/>
                  <a:gd name="T11" fmla="*/ 3 h 26"/>
                  <a:gd name="T12" fmla="*/ 71 w 78"/>
                  <a:gd name="T13" fmla="*/ 12 h 26"/>
                </a:gdLst>
                <a:ahLst/>
                <a:cxnLst>
                  <a:cxn ang="0">
                    <a:pos x="T0" y="T1"/>
                  </a:cxn>
                  <a:cxn ang="0">
                    <a:pos x="T2" y="T3"/>
                  </a:cxn>
                  <a:cxn ang="0">
                    <a:pos x="T4" y="T5"/>
                  </a:cxn>
                  <a:cxn ang="0">
                    <a:pos x="T6" y="T7"/>
                  </a:cxn>
                  <a:cxn ang="0">
                    <a:pos x="T8" y="T9"/>
                  </a:cxn>
                  <a:cxn ang="0">
                    <a:pos x="T10" y="T11"/>
                  </a:cxn>
                  <a:cxn ang="0">
                    <a:pos x="T12" y="T13"/>
                  </a:cxn>
                </a:cxnLst>
                <a:rect l="0" t="0" r="r" b="b"/>
                <a:pathLst>
                  <a:path w="78" h="26">
                    <a:moveTo>
                      <a:pt x="71" y="12"/>
                    </a:moveTo>
                    <a:cubicBezTo>
                      <a:pt x="71" y="12"/>
                      <a:pt x="60" y="13"/>
                      <a:pt x="57" y="11"/>
                    </a:cubicBezTo>
                    <a:cubicBezTo>
                      <a:pt x="54" y="9"/>
                      <a:pt x="53" y="18"/>
                      <a:pt x="48" y="21"/>
                    </a:cubicBezTo>
                    <a:cubicBezTo>
                      <a:pt x="44" y="24"/>
                      <a:pt x="23" y="26"/>
                      <a:pt x="15" y="26"/>
                    </a:cubicBezTo>
                    <a:cubicBezTo>
                      <a:pt x="7" y="26"/>
                      <a:pt x="0" y="24"/>
                      <a:pt x="0" y="24"/>
                    </a:cubicBezTo>
                    <a:cubicBezTo>
                      <a:pt x="0" y="24"/>
                      <a:pt x="31" y="6"/>
                      <a:pt x="47" y="3"/>
                    </a:cubicBezTo>
                    <a:cubicBezTo>
                      <a:pt x="63" y="0"/>
                      <a:pt x="78" y="7"/>
                      <a:pt x="71" y="12"/>
                    </a:cubicBezTo>
                    <a:close/>
                  </a:path>
                </a:pathLst>
              </a:custGeom>
              <a:solidFill>
                <a:sysClr val="windowText" lastClr="000000">
                  <a:lumMod val="85000"/>
                  <a:lumOff val="1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39" name="Freeform 37">
                <a:extLst>
                  <a:ext uri="{FF2B5EF4-FFF2-40B4-BE49-F238E27FC236}">
                    <a16:creationId xmlns:a16="http://schemas.microsoft.com/office/drawing/2014/main" id="{38529F46-F292-C700-7AA2-AE8347C571E5}"/>
                  </a:ext>
                </a:extLst>
              </p:cNvPr>
              <p:cNvSpPr>
                <a:spLocks/>
              </p:cNvSpPr>
              <p:nvPr/>
            </p:nvSpPr>
            <p:spPr bwMode="gray">
              <a:xfrm>
                <a:off x="5931252" y="5767097"/>
                <a:ext cx="50800" cy="50800"/>
              </a:xfrm>
              <a:custGeom>
                <a:avLst/>
                <a:gdLst>
                  <a:gd name="T0" fmla="*/ 0 w 19"/>
                  <a:gd name="T1" fmla="*/ 7 h 19"/>
                  <a:gd name="T2" fmla="*/ 12 w 19"/>
                  <a:gd name="T3" fmla="*/ 17 h 19"/>
                  <a:gd name="T4" fmla="*/ 16 w 19"/>
                  <a:gd name="T5" fmla="*/ 7 h 19"/>
                  <a:gd name="T6" fmla="*/ 0 w 19"/>
                  <a:gd name="T7" fmla="*/ 7 h 19"/>
                </a:gdLst>
                <a:ahLst/>
                <a:cxnLst>
                  <a:cxn ang="0">
                    <a:pos x="T0" y="T1"/>
                  </a:cxn>
                  <a:cxn ang="0">
                    <a:pos x="T2" y="T3"/>
                  </a:cxn>
                  <a:cxn ang="0">
                    <a:pos x="T4" y="T5"/>
                  </a:cxn>
                  <a:cxn ang="0">
                    <a:pos x="T6" y="T7"/>
                  </a:cxn>
                </a:cxnLst>
                <a:rect l="0" t="0" r="r" b="b"/>
                <a:pathLst>
                  <a:path w="19" h="19">
                    <a:moveTo>
                      <a:pt x="0" y="7"/>
                    </a:moveTo>
                    <a:cubicBezTo>
                      <a:pt x="0" y="7"/>
                      <a:pt x="4" y="19"/>
                      <a:pt x="12" y="17"/>
                    </a:cubicBezTo>
                    <a:cubicBezTo>
                      <a:pt x="19" y="15"/>
                      <a:pt x="17" y="10"/>
                      <a:pt x="16" y="7"/>
                    </a:cubicBezTo>
                    <a:cubicBezTo>
                      <a:pt x="16" y="5"/>
                      <a:pt x="2" y="0"/>
                      <a:pt x="0" y="7"/>
                    </a:cubicBezTo>
                    <a:close/>
                  </a:path>
                </a:pathLst>
              </a:custGeom>
              <a:solidFill>
                <a:sysClr val="windowText" lastClr="000000">
                  <a:lumMod val="85000"/>
                  <a:lumOff val="1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0" name="Freeform 38">
                <a:extLst>
                  <a:ext uri="{FF2B5EF4-FFF2-40B4-BE49-F238E27FC236}">
                    <a16:creationId xmlns:a16="http://schemas.microsoft.com/office/drawing/2014/main" id="{741FF315-BDA8-250A-E568-7CDA88FD689B}"/>
                  </a:ext>
                </a:extLst>
              </p:cNvPr>
              <p:cNvSpPr>
                <a:spLocks/>
              </p:cNvSpPr>
              <p:nvPr/>
            </p:nvSpPr>
            <p:spPr bwMode="gray">
              <a:xfrm>
                <a:off x="5529615" y="5698835"/>
                <a:ext cx="168275" cy="125413"/>
              </a:xfrm>
              <a:custGeom>
                <a:avLst/>
                <a:gdLst>
                  <a:gd name="T0" fmla="*/ 35 w 63"/>
                  <a:gd name="T1" fmla="*/ 0 h 47"/>
                  <a:gd name="T2" fmla="*/ 54 w 63"/>
                  <a:gd name="T3" fmla="*/ 12 h 47"/>
                  <a:gd name="T4" fmla="*/ 61 w 63"/>
                  <a:gd name="T5" fmla="*/ 43 h 47"/>
                  <a:gd name="T6" fmla="*/ 38 w 63"/>
                  <a:gd name="T7" fmla="*/ 23 h 47"/>
                  <a:gd name="T8" fmla="*/ 26 w 63"/>
                  <a:gd name="T9" fmla="*/ 12 h 47"/>
                  <a:gd name="T10" fmla="*/ 22 w 63"/>
                  <a:gd name="T11" fmla="*/ 19 h 47"/>
                  <a:gd name="T12" fmla="*/ 7 w 63"/>
                  <a:gd name="T13" fmla="*/ 1 h 47"/>
                  <a:gd name="T14" fmla="*/ 35 w 63"/>
                  <a:gd name="T15" fmla="*/ 0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47">
                    <a:moveTo>
                      <a:pt x="35" y="0"/>
                    </a:moveTo>
                    <a:cubicBezTo>
                      <a:pt x="35" y="0"/>
                      <a:pt x="48" y="7"/>
                      <a:pt x="54" y="12"/>
                    </a:cubicBezTo>
                    <a:cubicBezTo>
                      <a:pt x="60" y="17"/>
                      <a:pt x="63" y="39"/>
                      <a:pt x="61" y="43"/>
                    </a:cubicBezTo>
                    <a:cubicBezTo>
                      <a:pt x="60" y="47"/>
                      <a:pt x="39" y="31"/>
                      <a:pt x="38" y="23"/>
                    </a:cubicBezTo>
                    <a:cubicBezTo>
                      <a:pt x="37" y="15"/>
                      <a:pt x="31" y="13"/>
                      <a:pt x="26" y="12"/>
                    </a:cubicBezTo>
                    <a:cubicBezTo>
                      <a:pt x="21" y="11"/>
                      <a:pt x="19" y="17"/>
                      <a:pt x="22" y="19"/>
                    </a:cubicBezTo>
                    <a:cubicBezTo>
                      <a:pt x="25" y="21"/>
                      <a:pt x="0" y="23"/>
                      <a:pt x="7" y="1"/>
                    </a:cubicBezTo>
                    <a:lnTo>
                      <a:pt x="35" y="0"/>
                    </a:lnTo>
                    <a:close/>
                  </a:path>
                </a:pathLst>
              </a:custGeom>
              <a:solidFill>
                <a:sysClr val="windowText" lastClr="000000">
                  <a:lumMod val="85000"/>
                  <a:lumOff val="1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1" name="Freeform 39">
                <a:extLst>
                  <a:ext uri="{FF2B5EF4-FFF2-40B4-BE49-F238E27FC236}">
                    <a16:creationId xmlns:a16="http://schemas.microsoft.com/office/drawing/2014/main" id="{17B3B1C5-E334-F2E0-75B7-B6959CDA051A}"/>
                  </a:ext>
                </a:extLst>
              </p:cNvPr>
              <p:cNvSpPr>
                <a:spLocks/>
              </p:cNvSpPr>
              <p:nvPr/>
            </p:nvSpPr>
            <p:spPr bwMode="gray">
              <a:xfrm>
                <a:off x="6085240" y="4744747"/>
                <a:ext cx="184150" cy="528638"/>
              </a:xfrm>
              <a:custGeom>
                <a:avLst/>
                <a:gdLst>
                  <a:gd name="T0" fmla="*/ 69 w 69"/>
                  <a:gd name="T1" fmla="*/ 0 h 199"/>
                  <a:gd name="T2" fmla="*/ 37 w 69"/>
                  <a:gd name="T3" fmla="*/ 74 h 199"/>
                  <a:gd name="T4" fmla="*/ 6 w 69"/>
                  <a:gd name="T5" fmla="*/ 172 h 199"/>
                  <a:gd name="T6" fmla="*/ 16 w 69"/>
                  <a:gd name="T7" fmla="*/ 193 h 199"/>
                  <a:gd name="T8" fmla="*/ 28 w 69"/>
                  <a:gd name="T9" fmla="*/ 193 h 199"/>
                  <a:gd name="T10" fmla="*/ 26 w 69"/>
                  <a:gd name="T11" fmla="*/ 180 h 199"/>
                  <a:gd name="T12" fmla="*/ 17 w 69"/>
                  <a:gd name="T13" fmla="*/ 167 h 199"/>
                  <a:gd name="T14" fmla="*/ 38 w 69"/>
                  <a:gd name="T15" fmla="*/ 109 h 199"/>
                  <a:gd name="T16" fmla="*/ 69 w 69"/>
                  <a:gd name="T1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199">
                    <a:moveTo>
                      <a:pt x="69" y="0"/>
                    </a:moveTo>
                    <a:cubicBezTo>
                      <a:pt x="69" y="0"/>
                      <a:pt x="47" y="56"/>
                      <a:pt x="37" y="74"/>
                    </a:cubicBezTo>
                    <a:cubicBezTo>
                      <a:pt x="27" y="93"/>
                      <a:pt x="8" y="162"/>
                      <a:pt x="6" y="172"/>
                    </a:cubicBezTo>
                    <a:cubicBezTo>
                      <a:pt x="3" y="181"/>
                      <a:pt x="0" y="187"/>
                      <a:pt x="16" y="193"/>
                    </a:cubicBezTo>
                    <a:cubicBezTo>
                      <a:pt x="32" y="199"/>
                      <a:pt x="28" y="193"/>
                      <a:pt x="28" y="193"/>
                    </a:cubicBezTo>
                    <a:cubicBezTo>
                      <a:pt x="28" y="193"/>
                      <a:pt x="32" y="182"/>
                      <a:pt x="26" y="180"/>
                    </a:cubicBezTo>
                    <a:cubicBezTo>
                      <a:pt x="20" y="178"/>
                      <a:pt x="8" y="184"/>
                      <a:pt x="17" y="167"/>
                    </a:cubicBezTo>
                    <a:cubicBezTo>
                      <a:pt x="26" y="150"/>
                      <a:pt x="38" y="120"/>
                      <a:pt x="38" y="109"/>
                    </a:cubicBezTo>
                    <a:cubicBezTo>
                      <a:pt x="39" y="98"/>
                      <a:pt x="65" y="35"/>
                      <a:pt x="69" y="0"/>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2" name="Freeform 40">
                <a:extLst>
                  <a:ext uri="{FF2B5EF4-FFF2-40B4-BE49-F238E27FC236}">
                    <a16:creationId xmlns:a16="http://schemas.microsoft.com/office/drawing/2014/main" id="{26D898CC-8F9E-2926-53EF-8233299FBD5A}"/>
                  </a:ext>
                </a:extLst>
              </p:cNvPr>
              <p:cNvSpPr>
                <a:spLocks/>
              </p:cNvSpPr>
              <p:nvPr/>
            </p:nvSpPr>
            <p:spPr bwMode="gray">
              <a:xfrm>
                <a:off x="5978877" y="5249572"/>
                <a:ext cx="212725" cy="188913"/>
              </a:xfrm>
              <a:custGeom>
                <a:avLst/>
                <a:gdLst>
                  <a:gd name="T0" fmla="*/ 80 w 80"/>
                  <a:gd name="T1" fmla="*/ 18 h 71"/>
                  <a:gd name="T2" fmla="*/ 35 w 80"/>
                  <a:gd name="T3" fmla="*/ 47 h 71"/>
                  <a:gd name="T4" fmla="*/ 28 w 80"/>
                  <a:gd name="T5" fmla="*/ 14 h 71"/>
                  <a:gd name="T6" fmla="*/ 38 w 80"/>
                  <a:gd name="T7" fmla="*/ 60 h 71"/>
                  <a:gd name="T8" fmla="*/ 80 w 80"/>
                  <a:gd name="T9" fmla="*/ 18 h 71"/>
                </a:gdLst>
                <a:ahLst/>
                <a:cxnLst>
                  <a:cxn ang="0">
                    <a:pos x="T0" y="T1"/>
                  </a:cxn>
                  <a:cxn ang="0">
                    <a:pos x="T2" y="T3"/>
                  </a:cxn>
                  <a:cxn ang="0">
                    <a:pos x="T4" y="T5"/>
                  </a:cxn>
                  <a:cxn ang="0">
                    <a:pos x="T6" y="T7"/>
                  </a:cxn>
                  <a:cxn ang="0">
                    <a:pos x="T8" y="T9"/>
                  </a:cxn>
                </a:cxnLst>
                <a:rect l="0" t="0" r="r" b="b"/>
                <a:pathLst>
                  <a:path w="80" h="71">
                    <a:moveTo>
                      <a:pt x="80" y="18"/>
                    </a:moveTo>
                    <a:cubicBezTo>
                      <a:pt x="80" y="18"/>
                      <a:pt x="48" y="62"/>
                      <a:pt x="35" y="47"/>
                    </a:cubicBezTo>
                    <a:cubicBezTo>
                      <a:pt x="22" y="32"/>
                      <a:pt x="22" y="28"/>
                      <a:pt x="28" y="14"/>
                    </a:cubicBezTo>
                    <a:cubicBezTo>
                      <a:pt x="33" y="0"/>
                      <a:pt x="0" y="43"/>
                      <a:pt x="38" y="60"/>
                    </a:cubicBezTo>
                    <a:cubicBezTo>
                      <a:pt x="38" y="60"/>
                      <a:pt x="68" y="71"/>
                      <a:pt x="80" y="18"/>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3" name="Freeform 41">
                <a:extLst>
                  <a:ext uri="{FF2B5EF4-FFF2-40B4-BE49-F238E27FC236}">
                    <a16:creationId xmlns:a16="http://schemas.microsoft.com/office/drawing/2014/main" id="{1B93A877-BEB4-9283-7F6B-69A2D48B5DD2}"/>
                  </a:ext>
                </a:extLst>
              </p:cNvPr>
              <p:cNvSpPr>
                <a:spLocks/>
              </p:cNvSpPr>
              <p:nvPr/>
            </p:nvSpPr>
            <p:spPr bwMode="gray">
              <a:xfrm>
                <a:off x="5537552" y="5382922"/>
                <a:ext cx="461963" cy="185738"/>
              </a:xfrm>
              <a:custGeom>
                <a:avLst/>
                <a:gdLst>
                  <a:gd name="T0" fmla="*/ 144 w 174"/>
                  <a:gd name="T1" fmla="*/ 68 h 70"/>
                  <a:gd name="T2" fmla="*/ 91 w 174"/>
                  <a:gd name="T3" fmla="*/ 38 h 70"/>
                  <a:gd name="T4" fmla="*/ 78 w 174"/>
                  <a:gd name="T5" fmla="*/ 44 h 70"/>
                  <a:gd name="T6" fmla="*/ 72 w 174"/>
                  <a:gd name="T7" fmla="*/ 55 h 70"/>
                  <a:gd name="T8" fmla="*/ 17 w 174"/>
                  <a:gd name="T9" fmla="*/ 62 h 70"/>
                  <a:gd name="T10" fmla="*/ 64 w 174"/>
                  <a:gd name="T11" fmla="*/ 18 h 70"/>
                  <a:gd name="T12" fmla="*/ 96 w 174"/>
                  <a:gd name="T13" fmla="*/ 0 h 70"/>
                  <a:gd name="T14" fmla="*/ 148 w 174"/>
                  <a:gd name="T15" fmla="*/ 28 h 70"/>
                  <a:gd name="T16" fmla="*/ 169 w 174"/>
                  <a:gd name="T17" fmla="*/ 60 h 70"/>
                  <a:gd name="T18" fmla="*/ 149 w 174"/>
                  <a:gd name="T19" fmla="*/ 60 h 70"/>
                  <a:gd name="T20" fmla="*/ 144 w 174"/>
                  <a:gd name="T21" fmla="*/ 6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4" h="70">
                    <a:moveTo>
                      <a:pt x="144" y="68"/>
                    </a:moveTo>
                    <a:cubicBezTo>
                      <a:pt x="144" y="68"/>
                      <a:pt x="104" y="46"/>
                      <a:pt x="91" y="38"/>
                    </a:cubicBezTo>
                    <a:cubicBezTo>
                      <a:pt x="78" y="30"/>
                      <a:pt x="73" y="38"/>
                      <a:pt x="78" y="44"/>
                    </a:cubicBezTo>
                    <a:cubicBezTo>
                      <a:pt x="84" y="50"/>
                      <a:pt x="90" y="61"/>
                      <a:pt x="72" y="55"/>
                    </a:cubicBezTo>
                    <a:cubicBezTo>
                      <a:pt x="55" y="49"/>
                      <a:pt x="34" y="54"/>
                      <a:pt x="17" y="62"/>
                    </a:cubicBezTo>
                    <a:cubicBezTo>
                      <a:pt x="0" y="70"/>
                      <a:pt x="51" y="31"/>
                      <a:pt x="64" y="18"/>
                    </a:cubicBezTo>
                    <a:cubicBezTo>
                      <a:pt x="76" y="6"/>
                      <a:pt x="85" y="0"/>
                      <a:pt x="96" y="0"/>
                    </a:cubicBezTo>
                    <a:cubicBezTo>
                      <a:pt x="108" y="1"/>
                      <a:pt x="136" y="18"/>
                      <a:pt x="148" y="28"/>
                    </a:cubicBezTo>
                    <a:cubicBezTo>
                      <a:pt x="160" y="37"/>
                      <a:pt x="174" y="57"/>
                      <a:pt x="169" y="60"/>
                    </a:cubicBezTo>
                    <a:cubicBezTo>
                      <a:pt x="164" y="64"/>
                      <a:pt x="152" y="58"/>
                      <a:pt x="149" y="60"/>
                    </a:cubicBezTo>
                    <a:cubicBezTo>
                      <a:pt x="146" y="62"/>
                      <a:pt x="142" y="61"/>
                      <a:pt x="144" y="68"/>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4" name="Freeform 42">
                <a:extLst>
                  <a:ext uri="{FF2B5EF4-FFF2-40B4-BE49-F238E27FC236}">
                    <a16:creationId xmlns:a16="http://schemas.microsoft.com/office/drawing/2014/main" id="{54A04832-3775-A9CC-834B-0641897E59DB}"/>
                  </a:ext>
                </a:extLst>
              </p:cNvPr>
              <p:cNvSpPr>
                <a:spLocks/>
              </p:cNvSpPr>
              <p:nvPr/>
            </p:nvSpPr>
            <p:spPr bwMode="gray">
              <a:xfrm>
                <a:off x="5910615" y="3839872"/>
                <a:ext cx="228600" cy="1641475"/>
              </a:xfrm>
              <a:custGeom>
                <a:avLst/>
                <a:gdLst>
                  <a:gd name="T0" fmla="*/ 23 w 86"/>
                  <a:gd name="T1" fmla="*/ 617 h 617"/>
                  <a:gd name="T2" fmla="*/ 22 w 86"/>
                  <a:gd name="T3" fmla="*/ 554 h 617"/>
                  <a:gd name="T4" fmla="*/ 2 w 86"/>
                  <a:gd name="T5" fmla="*/ 439 h 617"/>
                  <a:gd name="T6" fmla="*/ 22 w 86"/>
                  <a:gd name="T7" fmla="*/ 258 h 617"/>
                  <a:gd name="T8" fmla="*/ 19 w 86"/>
                  <a:gd name="T9" fmla="*/ 220 h 617"/>
                  <a:gd name="T10" fmla="*/ 86 w 86"/>
                  <a:gd name="T11" fmla="*/ 0 h 617"/>
                  <a:gd name="T12" fmla="*/ 30 w 86"/>
                  <a:gd name="T13" fmla="*/ 211 h 617"/>
                  <a:gd name="T14" fmla="*/ 31 w 86"/>
                  <a:gd name="T15" fmla="*/ 272 h 617"/>
                  <a:gd name="T16" fmla="*/ 32 w 86"/>
                  <a:gd name="T17" fmla="*/ 427 h 617"/>
                  <a:gd name="T18" fmla="*/ 26 w 86"/>
                  <a:gd name="T19" fmla="*/ 492 h 617"/>
                  <a:gd name="T20" fmla="*/ 28 w 86"/>
                  <a:gd name="T21" fmla="*/ 496 h 617"/>
                  <a:gd name="T22" fmla="*/ 23 w 86"/>
                  <a:gd name="T23" fmla="*/ 617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617">
                    <a:moveTo>
                      <a:pt x="23" y="617"/>
                    </a:moveTo>
                    <a:cubicBezTo>
                      <a:pt x="23" y="617"/>
                      <a:pt x="30" y="565"/>
                      <a:pt x="22" y="554"/>
                    </a:cubicBezTo>
                    <a:cubicBezTo>
                      <a:pt x="15" y="542"/>
                      <a:pt x="0" y="482"/>
                      <a:pt x="2" y="439"/>
                    </a:cubicBezTo>
                    <a:cubicBezTo>
                      <a:pt x="4" y="396"/>
                      <a:pt x="17" y="271"/>
                      <a:pt x="22" y="258"/>
                    </a:cubicBezTo>
                    <a:cubicBezTo>
                      <a:pt x="28" y="244"/>
                      <a:pt x="19" y="225"/>
                      <a:pt x="19" y="220"/>
                    </a:cubicBezTo>
                    <a:cubicBezTo>
                      <a:pt x="19" y="214"/>
                      <a:pt x="50" y="86"/>
                      <a:pt x="86" y="0"/>
                    </a:cubicBezTo>
                    <a:cubicBezTo>
                      <a:pt x="86" y="0"/>
                      <a:pt x="31" y="188"/>
                      <a:pt x="30" y="211"/>
                    </a:cubicBezTo>
                    <a:cubicBezTo>
                      <a:pt x="30" y="234"/>
                      <a:pt x="38" y="225"/>
                      <a:pt x="31" y="272"/>
                    </a:cubicBezTo>
                    <a:cubicBezTo>
                      <a:pt x="24" y="318"/>
                      <a:pt x="36" y="408"/>
                      <a:pt x="32" y="427"/>
                    </a:cubicBezTo>
                    <a:cubicBezTo>
                      <a:pt x="28" y="446"/>
                      <a:pt x="22" y="471"/>
                      <a:pt x="26" y="492"/>
                    </a:cubicBezTo>
                    <a:cubicBezTo>
                      <a:pt x="31" y="514"/>
                      <a:pt x="28" y="496"/>
                      <a:pt x="28" y="496"/>
                    </a:cubicBezTo>
                    <a:cubicBezTo>
                      <a:pt x="28" y="496"/>
                      <a:pt x="42" y="579"/>
                      <a:pt x="23" y="617"/>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5" name="Freeform 43">
                <a:extLst>
                  <a:ext uri="{FF2B5EF4-FFF2-40B4-BE49-F238E27FC236}">
                    <a16:creationId xmlns:a16="http://schemas.microsoft.com/office/drawing/2014/main" id="{778CAC33-4594-8600-C56B-EF3B0EE3BD75}"/>
                  </a:ext>
                </a:extLst>
              </p:cNvPr>
              <p:cNvSpPr>
                <a:spLocks/>
              </p:cNvSpPr>
              <p:nvPr/>
            </p:nvSpPr>
            <p:spPr bwMode="gray">
              <a:xfrm>
                <a:off x="5516915" y="4181185"/>
                <a:ext cx="147638" cy="600075"/>
              </a:xfrm>
              <a:custGeom>
                <a:avLst/>
                <a:gdLst>
                  <a:gd name="T0" fmla="*/ 5 w 56"/>
                  <a:gd name="T1" fmla="*/ 0 h 226"/>
                  <a:gd name="T2" fmla="*/ 11 w 56"/>
                  <a:gd name="T3" fmla="*/ 52 h 226"/>
                  <a:gd name="T4" fmla="*/ 30 w 56"/>
                  <a:gd name="T5" fmla="*/ 36 h 226"/>
                  <a:gd name="T6" fmla="*/ 21 w 56"/>
                  <a:gd name="T7" fmla="*/ 82 h 226"/>
                  <a:gd name="T8" fmla="*/ 34 w 56"/>
                  <a:gd name="T9" fmla="*/ 66 h 226"/>
                  <a:gd name="T10" fmla="*/ 28 w 56"/>
                  <a:gd name="T11" fmla="*/ 109 h 226"/>
                  <a:gd name="T12" fmla="*/ 30 w 56"/>
                  <a:gd name="T13" fmla="*/ 130 h 226"/>
                  <a:gd name="T14" fmla="*/ 0 w 56"/>
                  <a:gd name="T15" fmla="*/ 226 h 226"/>
                  <a:gd name="T16" fmla="*/ 5 w 56"/>
                  <a:gd name="T17"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26">
                    <a:moveTo>
                      <a:pt x="5" y="0"/>
                    </a:moveTo>
                    <a:cubicBezTo>
                      <a:pt x="5" y="0"/>
                      <a:pt x="4" y="60"/>
                      <a:pt x="11" y="52"/>
                    </a:cubicBezTo>
                    <a:cubicBezTo>
                      <a:pt x="18" y="44"/>
                      <a:pt x="24" y="37"/>
                      <a:pt x="30" y="36"/>
                    </a:cubicBezTo>
                    <a:cubicBezTo>
                      <a:pt x="36" y="34"/>
                      <a:pt x="4" y="84"/>
                      <a:pt x="21" y="82"/>
                    </a:cubicBezTo>
                    <a:cubicBezTo>
                      <a:pt x="21" y="82"/>
                      <a:pt x="22" y="71"/>
                      <a:pt x="34" y="66"/>
                    </a:cubicBezTo>
                    <a:cubicBezTo>
                      <a:pt x="45" y="60"/>
                      <a:pt x="38" y="88"/>
                      <a:pt x="28" y="109"/>
                    </a:cubicBezTo>
                    <a:cubicBezTo>
                      <a:pt x="17" y="130"/>
                      <a:pt x="22" y="152"/>
                      <a:pt x="30" y="130"/>
                    </a:cubicBezTo>
                    <a:cubicBezTo>
                      <a:pt x="38" y="109"/>
                      <a:pt x="56" y="117"/>
                      <a:pt x="0" y="226"/>
                    </a:cubicBezTo>
                    <a:cubicBezTo>
                      <a:pt x="0" y="226"/>
                      <a:pt x="2" y="67"/>
                      <a:pt x="5" y="0"/>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6" name="Freeform 44">
                <a:extLst>
                  <a:ext uri="{FF2B5EF4-FFF2-40B4-BE49-F238E27FC236}">
                    <a16:creationId xmlns:a16="http://schemas.microsoft.com/office/drawing/2014/main" id="{45196C51-0F03-2DF5-1E78-AFB5EBB1B7B2}"/>
                  </a:ext>
                </a:extLst>
              </p:cNvPr>
              <p:cNvSpPr>
                <a:spLocks/>
              </p:cNvSpPr>
              <p:nvPr/>
            </p:nvSpPr>
            <p:spPr bwMode="gray">
              <a:xfrm>
                <a:off x="5537552" y="3725572"/>
                <a:ext cx="531813" cy="128588"/>
              </a:xfrm>
              <a:custGeom>
                <a:avLst/>
                <a:gdLst>
                  <a:gd name="T0" fmla="*/ 8 w 200"/>
                  <a:gd name="T1" fmla="*/ 0 h 48"/>
                  <a:gd name="T2" fmla="*/ 10 w 200"/>
                  <a:gd name="T3" fmla="*/ 45 h 48"/>
                  <a:gd name="T4" fmla="*/ 112 w 200"/>
                  <a:gd name="T5" fmla="*/ 27 h 48"/>
                  <a:gd name="T6" fmla="*/ 199 w 200"/>
                  <a:gd name="T7" fmla="*/ 7 h 48"/>
                  <a:gd name="T8" fmla="*/ 8 w 200"/>
                  <a:gd name="T9" fmla="*/ 0 h 48"/>
                </a:gdLst>
                <a:ahLst/>
                <a:cxnLst>
                  <a:cxn ang="0">
                    <a:pos x="T0" y="T1"/>
                  </a:cxn>
                  <a:cxn ang="0">
                    <a:pos x="T2" y="T3"/>
                  </a:cxn>
                  <a:cxn ang="0">
                    <a:pos x="T4" y="T5"/>
                  </a:cxn>
                  <a:cxn ang="0">
                    <a:pos x="T6" y="T7"/>
                  </a:cxn>
                  <a:cxn ang="0">
                    <a:pos x="T8" y="T9"/>
                  </a:cxn>
                </a:cxnLst>
                <a:rect l="0" t="0" r="r" b="b"/>
                <a:pathLst>
                  <a:path w="200" h="48">
                    <a:moveTo>
                      <a:pt x="8" y="0"/>
                    </a:moveTo>
                    <a:cubicBezTo>
                      <a:pt x="8" y="0"/>
                      <a:pt x="0" y="41"/>
                      <a:pt x="10" y="45"/>
                    </a:cubicBezTo>
                    <a:cubicBezTo>
                      <a:pt x="19" y="48"/>
                      <a:pt x="65" y="31"/>
                      <a:pt x="112" y="27"/>
                    </a:cubicBezTo>
                    <a:cubicBezTo>
                      <a:pt x="160" y="23"/>
                      <a:pt x="198" y="10"/>
                      <a:pt x="199" y="7"/>
                    </a:cubicBezTo>
                    <a:cubicBezTo>
                      <a:pt x="200" y="3"/>
                      <a:pt x="33" y="1"/>
                      <a:pt x="8" y="0"/>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7" name="Freeform 46">
                <a:extLst>
                  <a:ext uri="{FF2B5EF4-FFF2-40B4-BE49-F238E27FC236}">
                    <a16:creationId xmlns:a16="http://schemas.microsoft.com/office/drawing/2014/main" id="{A34F904B-AD29-54FB-BA40-A819815617D9}"/>
                  </a:ext>
                </a:extLst>
              </p:cNvPr>
              <p:cNvSpPr>
                <a:spLocks/>
              </p:cNvSpPr>
              <p:nvPr/>
            </p:nvSpPr>
            <p:spPr bwMode="gray">
              <a:xfrm>
                <a:off x="6069365" y="3736685"/>
                <a:ext cx="217488" cy="382588"/>
              </a:xfrm>
              <a:custGeom>
                <a:avLst/>
                <a:gdLst>
                  <a:gd name="T0" fmla="*/ 75 w 82"/>
                  <a:gd name="T1" fmla="*/ 0 h 144"/>
                  <a:gd name="T2" fmla="*/ 74 w 82"/>
                  <a:gd name="T3" fmla="*/ 74 h 144"/>
                  <a:gd name="T4" fmla="*/ 38 w 82"/>
                  <a:gd name="T5" fmla="*/ 103 h 144"/>
                  <a:gd name="T6" fmla="*/ 15 w 82"/>
                  <a:gd name="T7" fmla="*/ 133 h 144"/>
                  <a:gd name="T8" fmla="*/ 6 w 82"/>
                  <a:gd name="T9" fmla="*/ 114 h 144"/>
                  <a:gd name="T10" fmla="*/ 26 w 82"/>
                  <a:gd name="T11" fmla="*/ 39 h 144"/>
                  <a:gd name="T12" fmla="*/ 75 w 82"/>
                  <a:gd name="T13" fmla="*/ 0 h 144"/>
                </a:gdLst>
                <a:ahLst/>
                <a:cxnLst>
                  <a:cxn ang="0">
                    <a:pos x="T0" y="T1"/>
                  </a:cxn>
                  <a:cxn ang="0">
                    <a:pos x="T2" y="T3"/>
                  </a:cxn>
                  <a:cxn ang="0">
                    <a:pos x="T4" y="T5"/>
                  </a:cxn>
                  <a:cxn ang="0">
                    <a:pos x="T6" y="T7"/>
                  </a:cxn>
                  <a:cxn ang="0">
                    <a:pos x="T8" y="T9"/>
                  </a:cxn>
                  <a:cxn ang="0">
                    <a:pos x="T10" y="T11"/>
                  </a:cxn>
                  <a:cxn ang="0">
                    <a:pos x="T12" y="T13"/>
                  </a:cxn>
                </a:cxnLst>
                <a:rect l="0" t="0" r="r" b="b"/>
                <a:pathLst>
                  <a:path w="82" h="144">
                    <a:moveTo>
                      <a:pt x="75" y="0"/>
                    </a:moveTo>
                    <a:cubicBezTo>
                      <a:pt x="75" y="0"/>
                      <a:pt x="82" y="59"/>
                      <a:pt x="74" y="74"/>
                    </a:cubicBezTo>
                    <a:cubicBezTo>
                      <a:pt x="65" y="89"/>
                      <a:pt x="48" y="98"/>
                      <a:pt x="38" y="103"/>
                    </a:cubicBezTo>
                    <a:cubicBezTo>
                      <a:pt x="29" y="107"/>
                      <a:pt x="22" y="128"/>
                      <a:pt x="15" y="133"/>
                    </a:cubicBezTo>
                    <a:cubicBezTo>
                      <a:pt x="8" y="137"/>
                      <a:pt x="0" y="144"/>
                      <a:pt x="6" y="114"/>
                    </a:cubicBezTo>
                    <a:cubicBezTo>
                      <a:pt x="12" y="84"/>
                      <a:pt x="24" y="41"/>
                      <a:pt x="26" y="39"/>
                    </a:cubicBezTo>
                    <a:cubicBezTo>
                      <a:pt x="29" y="37"/>
                      <a:pt x="32" y="2"/>
                      <a:pt x="75" y="0"/>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8" name="Freeform 47">
                <a:extLst>
                  <a:ext uri="{FF2B5EF4-FFF2-40B4-BE49-F238E27FC236}">
                    <a16:creationId xmlns:a16="http://schemas.microsoft.com/office/drawing/2014/main" id="{B6594D07-1C98-EF15-7ACF-839DAAD3EC9F}"/>
                  </a:ext>
                </a:extLst>
              </p:cNvPr>
              <p:cNvSpPr>
                <a:spLocks/>
              </p:cNvSpPr>
              <p:nvPr/>
            </p:nvSpPr>
            <p:spPr bwMode="gray">
              <a:xfrm>
                <a:off x="5443890" y="3068347"/>
                <a:ext cx="85725" cy="679450"/>
              </a:xfrm>
              <a:custGeom>
                <a:avLst/>
                <a:gdLst>
                  <a:gd name="T0" fmla="*/ 3 w 32"/>
                  <a:gd name="T1" fmla="*/ 232 h 255"/>
                  <a:gd name="T2" fmla="*/ 15 w 32"/>
                  <a:gd name="T3" fmla="*/ 97 h 255"/>
                  <a:gd name="T4" fmla="*/ 27 w 32"/>
                  <a:gd name="T5" fmla="*/ 12 h 255"/>
                  <a:gd name="T6" fmla="*/ 26 w 32"/>
                  <a:gd name="T7" fmla="*/ 78 h 255"/>
                  <a:gd name="T8" fmla="*/ 22 w 32"/>
                  <a:gd name="T9" fmla="*/ 122 h 255"/>
                  <a:gd name="T10" fmla="*/ 20 w 32"/>
                  <a:gd name="T11" fmla="*/ 241 h 255"/>
                  <a:gd name="T12" fmla="*/ 3 w 32"/>
                  <a:gd name="T13" fmla="*/ 232 h 255"/>
                </a:gdLst>
                <a:ahLst/>
                <a:cxnLst>
                  <a:cxn ang="0">
                    <a:pos x="T0" y="T1"/>
                  </a:cxn>
                  <a:cxn ang="0">
                    <a:pos x="T2" y="T3"/>
                  </a:cxn>
                  <a:cxn ang="0">
                    <a:pos x="T4" y="T5"/>
                  </a:cxn>
                  <a:cxn ang="0">
                    <a:pos x="T6" y="T7"/>
                  </a:cxn>
                  <a:cxn ang="0">
                    <a:pos x="T8" y="T9"/>
                  </a:cxn>
                  <a:cxn ang="0">
                    <a:pos x="T10" y="T11"/>
                  </a:cxn>
                  <a:cxn ang="0">
                    <a:pos x="T12" y="T13"/>
                  </a:cxn>
                </a:cxnLst>
                <a:rect l="0" t="0" r="r" b="b"/>
                <a:pathLst>
                  <a:path w="32" h="255">
                    <a:moveTo>
                      <a:pt x="3" y="232"/>
                    </a:moveTo>
                    <a:cubicBezTo>
                      <a:pt x="3" y="232"/>
                      <a:pt x="11" y="116"/>
                      <a:pt x="15" y="97"/>
                    </a:cubicBezTo>
                    <a:cubicBezTo>
                      <a:pt x="19" y="78"/>
                      <a:pt x="21" y="23"/>
                      <a:pt x="27" y="12"/>
                    </a:cubicBezTo>
                    <a:cubicBezTo>
                      <a:pt x="32" y="0"/>
                      <a:pt x="26" y="66"/>
                      <a:pt x="26" y="78"/>
                    </a:cubicBezTo>
                    <a:cubicBezTo>
                      <a:pt x="26" y="90"/>
                      <a:pt x="24" y="108"/>
                      <a:pt x="22" y="122"/>
                    </a:cubicBezTo>
                    <a:cubicBezTo>
                      <a:pt x="20" y="137"/>
                      <a:pt x="20" y="241"/>
                      <a:pt x="20" y="241"/>
                    </a:cubicBezTo>
                    <a:cubicBezTo>
                      <a:pt x="20" y="241"/>
                      <a:pt x="0" y="255"/>
                      <a:pt x="3" y="232"/>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49" name="Freeform 48">
                <a:extLst>
                  <a:ext uri="{FF2B5EF4-FFF2-40B4-BE49-F238E27FC236}">
                    <a16:creationId xmlns:a16="http://schemas.microsoft.com/office/drawing/2014/main" id="{9BE53D17-3C5B-8EA9-96A7-66CB35FC1598}"/>
                  </a:ext>
                </a:extLst>
              </p:cNvPr>
              <p:cNvSpPr>
                <a:spLocks/>
              </p:cNvSpPr>
              <p:nvPr/>
            </p:nvSpPr>
            <p:spPr bwMode="gray">
              <a:xfrm>
                <a:off x="5682015" y="2987385"/>
                <a:ext cx="536575" cy="195263"/>
              </a:xfrm>
              <a:custGeom>
                <a:avLst/>
                <a:gdLst>
                  <a:gd name="T0" fmla="*/ 19 w 202"/>
                  <a:gd name="T1" fmla="*/ 3 h 74"/>
                  <a:gd name="T2" fmla="*/ 28 w 202"/>
                  <a:gd name="T3" fmla="*/ 50 h 74"/>
                  <a:gd name="T4" fmla="*/ 90 w 202"/>
                  <a:gd name="T5" fmla="*/ 50 h 74"/>
                  <a:gd name="T6" fmla="*/ 194 w 202"/>
                  <a:gd name="T7" fmla="*/ 55 h 74"/>
                  <a:gd name="T8" fmla="*/ 159 w 202"/>
                  <a:gd name="T9" fmla="*/ 59 h 74"/>
                  <a:gd name="T10" fmla="*/ 66 w 202"/>
                  <a:gd name="T11" fmla="*/ 59 h 74"/>
                  <a:gd name="T12" fmla="*/ 19 w 202"/>
                  <a:gd name="T13" fmla="*/ 3 h 74"/>
                </a:gdLst>
                <a:ahLst/>
                <a:cxnLst>
                  <a:cxn ang="0">
                    <a:pos x="T0" y="T1"/>
                  </a:cxn>
                  <a:cxn ang="0">
                    <a:pos x="T2" y="T3"/>
                  </a:cxn>
                  <a:cxn ang="0">
                    <a:pos x="T4" y="T5"/>
                  </a:cxn>
                  <a:cxn ang="0">
                    <a:pos x="T6" y="T7"/>
                  </a:cxn>
                  <a:cxn ang="0">
                    <a:pos x="T8" y="T9"/>
                  </a:cxn>
                  <a:cxn ang="0">
                    <a:pos x="T10" y="T11"/>
                  </a:cxn>
                  <a:cxn ang="0">
                    <a:pos x="T12" y="T13"/>
                  </a:cxn>
                </a:cxnLst>
                <a:rect l="0" t="0" r="r" b="b"/>
                <a:pathLst>
                  <a:path w="202" h="74">
                    <a:moveTo>
                      <a:pt x="19" y="3"/>
                    </a:moveTo>
                    <a:cubicBezTo>
                      <a:pt x="20" y="0"/>
                      <a:pt x="12" y="49"/>
                      <a:pt x="28" y="50"/>
                    </a:cubicBezTo>
                    <a:cubicBezTo>
                      <a:pt x="43" y="51"/>
                      <a:pt x="70" y="49"/>
                      <a:pt x="90" y="50"/>
                    </a:cubicBezTo>
                    <a:cubicBezTo>
                      <a:pt x="111" y="51"/>
                      <a:pt x="189" y="55"/>
                      <a:pt x="194" y="55"/>
                    </a:cubicBezTo>
                    <a:cubicBezTo>
                      <a:pt x="194" y="55"/>
                      <a:pt x="202" y="61"/>
                      <a:pt x="159" y="59"/>
                    </a:cubicBezTo>
                    <a:cubicBezTo>
                      <a:pt x="116" y="56"/>
                      <a:pt x="91" y="58"/>
                      <a:pt x="66" y="59"/>
                    </a:cubicBezTo>
                    <a:cubicBezTo>
                      <a:pt x="42" y="59"/>
                      <a:pt x="0" y="74"/>
                      <a:pt x="19" y="3"/>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0" name="Freeform 49">
                <a:extLst>
                  <a:ext uri="{FF2B5EF4-FFF2-40B4-BE49-F238E27FC236}">
                    <a16:creationId xmlns:a16="http://schemas.microsoft.com/office/drawing/2014/main" id="{A646B296-7BDC-869E-D9B9-9A89A959502D}"/>
                  </a:ext>
                </a:extLst>
              </p:cNvPr>
              <p:cNvSpPr>
                <a:spLocks/>
              </p:cNvSpPr>
              <p:nvPr/>
            </p:nvSpPr>
            <p:spPr bwMode="gray">
              <a:xfrm>
                <a:off x="6234465" y="2807997"/>
                <a:ext cx="133350" cy="396875"/>
              </a:xfrm>
              <a:custGeom>
                <a:avLst/>
                <a:gdLst>
                  <a:gd name="T0" fmla="*/ 48 w 50"/>
                  <a:gd name="T1" fmla="*/ 4 h 149"/>
                  <a:gd name="T2" fmla="*/ 47 w 50"/>
                  <a:gd name="T3" fmla="*/ 61 h 149"/>
                  <a:gd name="T4" fmla="*/ 46 w 50"/>
                  <a:gd name="T5" fmla="*/ 90 h 149"/>
                  <a:gd name="T6" fmla="*/ 47 w 50"/>
                  <a:gd name="T7" fmla="*/ 110 h 149"/>
                  <a:gd name="T8" fmla="*/ 48 w 50"/>
                  <a:gd name="T9" fmla="*/ 149 h 149"/>
                  <a:gd name="T10" fmla="*/ 35 w 50"/>
                  <a:gd name="T11" fmla="*/ 114 h 149"/>
                  <a:gd name="T12" fmla="*/ 18 w 50"/>
                  <a:gd name="T13" fmla="*/ 44 h 149"/>
                  <a:gd name="T14" fmla="*/ 3 w 50"/>
                  <a:gd name="T15" fmla="*/ 16 h 149"/>
                  <a:gd name="T16" fmla="*/ 6 w 50"/>
                  <a:gd name="T17" fmla="*/ 4 h 149"/>
                  <a:gd name="T18" fmla="*/ 48 w 50"/>
                  <a:gd name="T19" fmla="*/ 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149">
                    <a:moveTo>
                      <a:pt x="48" y="4"/>
                    </a:moveTo>
                    <a:cubicBezTo>
                      <a:pt x="48" y="4"/>
                      <a:pt x="50" y="48"/>
                      <a:pt x="47" y="61"/>
                    </a:cubicBezTo>
                    <a:cubicBezTo>
                      <a:pt x="44" y="74"/>
                      <a:pt x="46" y="88"/>
                      <a:pt x="46" y="90"/>
                    </a:cubicBezTo>
                    <a:cubicBezTo>
                      <a:pt x="46" y="93"/>
                      <a:pt x="49" y="97"/>
                      <a:pt x="47" y="110"/>
                    </a:cubicBezTo>
                    <a:cubicBezTo>
                      <a:pt x="45" y="122"/>
                      <a:pt x="48" y="149"/>
                      <a:pt x="48" y="149"/>
                    </a:cubicBezTo>
                    <a:cubicBezTo>
                      <a:pt x="48" y="149"/>
                      <a:pt x="44" y="139"/>
                      <a:pt x="35" y="114"/>
                    </a:cubicBezTo>
                    <a:cubicBezTo>
                      <a:pt x="26" y="90"/>
                      <a:pt x="21" y="51"/>
                      <a:pt x="18" y="44"/>
                    </a:cubicBezTo>
                    <a:cubicBezTo>
                      <a:pt x="14" y="36"/>
                      <a:pt x="6" y="33"/>
                      <a:pt x="3" y="16"/>
                    </a:cubicBezTo>
                    <a:cubicBezTo>
                      <a:pt x="0" y="0"/>
                      <a:pt x="6" y="4"/>
                      <a:pt x="6" y="4"/>
                    </a:cubicBezTo>
                    <a:cubicBezTo>
                      <a:pt x="6" y="4"/>
                      <a:pt x="46" y="5"/>
                      <a:pt x="48" y="4"/>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1" name="Freeform 50">
                <a:extLst>
                  <a:ext uri="{FF2B5EF4-FFF2-40B4-BE49-F238E27FC236}">
                    <a16:creationId xmlns:a16="http://schemas.microsoft.com/office/drawing/2014/main" id="{77BE50D8-CA01-A1BC-2116-53B655DE2E4E}"/>
                  </a:ext>
                </a:extLst>
              </p:cNvPr>
              <p:cNvSpPr>
                <a:spLocks/>
              </p:cNvSpPr>
              <p:nvPr/>
            </p:nvSpPr>
            <p:spPr bwMode="gray">
              <a:xfrm>
                <a:off x="5526440" y="2396834"/>
                <a:ext cx="700391" cy="481159"/>
              </a:xfrm>
              <a:custGeom>
                <a:avLst/>
                <a:gdLst>
                  <a:gd name="T0" fmla="*/ 254 w 260"/>
                  <a:gd name="T1" fmla="*/ 159 h 225"/>
                  <a:gd name="T2" fmla="*/ 256 w 260"/>
                  <a:gd name="T3" fmla="*/ 218 h 225"/>
                  <a:gd name="T4" fmla="*/ 154 w 260"/>
                  <a:gd name="T5" fmla="*/ 210 h 225"/>
                  <a:gd name="T6" fmla="*/ 94 w 260"/>
                  <a:gd name="T7" fmla="*/ 183 h 225"/>
                  <a:gd name="T8" fmla="*/ 82 w 260"/>
                  <a:gd name="T9" fmla="*/ 153 h 225"/>
                  <a:gd name="T10" fmla="*/ 88 w 260"/>
                  <a:gd name="T11" fmla="*/ 124 h 225"/>
                  <a:gd name="T12" fmla="*/ 51 w 260"/>
                  <a:gd name="T13" fmla="*/ 95 h 225"/>
                  <a:gd name="T14" fmla="*/ 28 w 260"/>
                  <a:gd name="T15" fmla="*/ 67 h 225"/>
                  <a:gd name="T16" fmla="*/ 6 w 260"/>
                  <a:gd name="T17" fmla="*/ 49 h 225"/>
                  <a:gd name="T18" fmla="*/ 0 w 260"/>
                  <a:gd name="T19" fmla="*/ 0 h 225"/>
                  <a:gd name="T20" fmla="*/ 36 w 260"/>
                  <a:gd name="T21" fmla="*/ 51 h 225"/>
                  <a:gd name="T22" fmla="*/ 110 w 260"/>
                  <a:gd name="T23" fmla="*/ 131 h 225"/>
                  <a:gd name="T24" fmla="*/ 149 w 260"/>
                  <a:gd name="T25" fmla="*/ 143 h 225"/>
                  <a:gd name="T26" fmla="*/ 213 w 260"/>
                  <a:gd name="T27" fmla="*/ 153 h 225"/>
                  <a:gd name="T28" fmla="*/ 254 w 260"/>
                  <a:gd name="T29" fmla="*/ 159 h 225"/>
                  <a:gd name="connsiteX0" fmla="*/ 9769 w 10015"/>
                  <a:gd name="connsiteY0" fmla="*/ 7067 h 9696"/>
                  <a:gd name="connsiteX1" fmla="*/ 9846 w 10015"/>
                  <a:gd name="connsiteY1" fmla="*/ 9689 h 9696"/>
                  <a:gd name="connsiteX2" fmla="*/ 7246 w 10015"/>
                  <a:gd name="connsiteY2" fmla="*/ 7925 h 9696"/>
                  <a:gd name="connsiteX3" fmla="*/ 5923 w 10015"/>
                  <a:gd name="connsiteY3" fmla="*/ 9333 h 9696"/>
                  <a:gd name="connsiteX4" fmla="*/ 3615 w 10015"/>
                  <a:gd name="connsiteY4" fmla="*/ 8133 h 9696"/>
                  <a:gd name="connsiteX5" fmla="*/ 3154 w 10015"/>
                  <a:gd name="connsiteY5" fmla="*/ 6800 h 9696"/>
                  <a:gd name="connsiteX6" fmla="*/ 3385 w 10015"/>
                  <a:gd name="connsiteY6" fmla="*/ 5511 h 9696"/>
                  <a:gd name="connsiteX7" fmla="*/ 1962 w 10015"/>
                  <a:gd name="connsiteY7" fmla="*/ 4222 h 9696"/>
                  <a:gd name="connsiteX8" fmla="*/ 1077 w 10015"/>
                  <a:gd name="connsiteY8" fmla="*/ 2978 h 9696"/>
                  <a:gd name="connsiteX9" fmla="*/ 231 w 10015"/>
                  <a:gd name="connsiteY9" fmla="*/ 2178 h 9696"/>
                  <a:gd name="connsiteX10" fmla="*/ 0 w 10015"/>
                  <a:gd name="connsiteY10" fmla="*/ 0 h 9696"/>
                  <a:gd name="connsiteX11" fmla="*/ 1385 w 10015"/>
                  <a:gd name="connsiteY11" fmla="*/ 2267 h 9696"/>
                  <a:gd name="connsiteX12" fmla="*/ 4231 w 10015"/>
                  <a:gd name="connsiteY12" fmla="*/ 5822 h 9696"/>
                  <a:gd name="connsiteX13" fmla="*/ 5731 w 10015"/>
                  <a:gd name="connsiteY13" fmla="*/ 6356 h 9696"/>
                  <a:gd name="connsiteX14" fmla="*/ 8192 w 10015"/>
                  <a:gd name="connsiteY14" fmla="*/ 6800 h 9696"/>
                  <a:gd name="connsiteX15" fmla="*/ 9769 w 10015"/>
                  <a:gd name="connsiteY15" fmla="*/ 7067 h 9696"/>
                  <a:gd name="connsiteX0" fmla="*/ 9754 w 10000"/>
                  <a:gd name="connsiteY0" fmla="*/ 7289 h 10001"/>
                  <a:gd name="connsiteX1" fmla="*/ 9831 w 10000"/>
                  <a:gd name="connsiteY1" fmla="*/ 9993 h 10001"/>
                  <a:gd name="connsiteX2" fmla="*/ 7235 w 10000"/>
                  <a:gd name="connsiteY2" fmla="*/ 8173 h 10001"/>
                  <a:gd name="connsiteX3" fmla="*/ 6034 w 10000"/>
                  <a:gd name="connsiteY3" fmla="*/ 7620 h 10001"/>
                  <a:gd name="connsiteX4" fmla="*/ 3610 w 10000"/>
                  <a:gd name="connsiteY4" fmla="*/ 8388 h 10001"/>
                  <a:gd name="connsiteX5" fmla="*/ 3149 w 10000"/>
                  <a:gd name="connsiteY5" fmla="*/ 7013 h 10001"/>
                  <a:gd name="connsiteX6" fmla="*/ 3380 w 10000"/>
                  <a:gd name="connsiteY6" fmla="*/ 5684 h 10001"/>
                  <a:gd name="connsiteX7" fmla="*/ 1959 w 10000"/>
                  <a:gd name="connsiteY7" fmla="*/ 4354 h 10001"/>
                  <a:gd name="connsiteX8" fmla="*/ 1075 w 10000"/>
                  <a:gd name="connsiteY8" fmla="*/ 3071 h 10001"/>
                  <a:gd name="connsiteX9" fmla="*/ 231 w 10000"/>
                  <a:gd name="connsiteY9" fmla="*/ 2246 h 10001"/>
                  <a:gd name="connsiteX10" fmla="*/ 0 w 10000"/>
                  <a:gd name="connsiteY10" fmla="*/ 0 h 10001"/>
                  <a:gd name="connsiteX11" fmla="*/ 1383 w 10000"/>
                  <a:gd name="connsiteY11" fmla="*/ 2338 h 10001"/>
                  <a:gd name="connsiteX12" fmla="*/ 4225 w 10000"/>
                  <a:gd name="connsiteY12" fmla="*/ 6005 h 10001"/>
                  <a:gd name="connsiteX13" fmla="*/ 5722 w 10000"/>
                  <a:gd name="connsiteY13" fmla="*/ 6555 h 10001"/>
                  <a:gd name="connsiteX14" fmla="*/ 8180 w 10000"/>
                  <a:gd name="connsiteY14" fmla="*/ 7013 h 10001"/>
                  <a:gd name="connsiteX15" fmla="*/ 9754 w 10000"/>
                  <a:gd name="connsiteY15" fmla="*/ 7289 h 10001"/>
                  <a:gd name="connsiteX0" fmla="*/ 9754 w 10000"/>
                  <a:gd name="connsiteY0" fmla="*/ 7289 h 10001"/>
                  <a:gd name="connsiteX1" fmla="*/ 9831 w 10000"/>
                  <a:gd name="connsiteY1" fmla="*/ 9993 h 10001"/>
                  <a:gd name="connsiteX2" fmla="*/ 7235 w 10000"/>
                  <a:gd name="connsiteY2" fmla="*/ 8173 h 10001"/>
                  <a:gd name="connsiteX3" fmla="*/ 6034 w 10000"/>
                  <a:gd name="connsiteY3" fmla="*/ 7620 h 10001"/>
                  <a:gd name="connsiteX4" fmla="*/ 3610 w 10000"/>
                  <a:gd name="connsiteY4" fmla="*/ 8388 h 10001"/>
                  <a:gd name="connsiteX5" fmla="*/ 3149 w 10000"/>
                  <a:gd name="connsiteY5" fmla="*/ 7013 h 10001"/>
                  <a:gd name="connsiteX6" fmla="*/ 3380 w 10000"/>
                  <a:gd name="connsiteY6" fmla="*/ 5684 h 10001"/>
                  <a:gd name="connsiteX7" fmla="*/ 1959 w 10000"/>
                  <a:gd name="connsiteY7" fmla="*/ 4354 h 10001"/>
                  <a:gd name="connsiteX8" fmla="*/ 1075 w 10000"/>
                  <a:gd name="connsiteY8" fmla="*/ 3071 h 10001"/>
                  <a:gd name="connsiteX9" fmla="*/ 231 w 10000"/>
                  <a:gd name="connsiteY9" fmla="*/ 2246 h 10001"/>
                  <a:gd name="connsiteX10" fmla="*/ 0 w 10000"/>
                  <a:gd name="connsiteY10" fmla="*/ 0 h 10001"/>
                  <a:gd name="connsiteX11" fmla="*/ 1383 w 10000"/>
                  <a:gd name="connsiteY11" fmla="*/ 2338 h 10001"/>
                  <a:gd name="connsiteX12" fmla="*/ 4225 w 10000"/>
                  <a:gd name="connsiteY12" fmla="*/ 6005 h 10001"/>
                  <a:gd name="connsiteX13" fmla="*/ 5722 w 10000"/>
                  <a:gd name="connsiteY13" fmla="*/ 6555 h 10001"/>
                  <a:gd name="connsiteX14" fmla="*/ 8180 w 10000"/>
                  <a:gd name="connsiteY14" fmla="*/ 7013 h 10001"/>
                  <a:gd name="connsiteX15" fmla="*/ 9754 w 10000"/>
                  <a:gd name="connsiteY15" fmla="*/ 7289 h 10001"/>
                  <a:gd name="connsiteX0" fmla="*/ 9754 w 10000"/>
                  <a:gd name="connsiteY0" fmla="*/ 7289 h 10001"/>
                  <a:gd name="connsiteX1" fmla="*/ 9831 w 10000"/>
                  <a:gd name="connsiteY1" fmla="*/ 9993 h 10001"/>
                  <a:gd name="connsiteX2" fmla="*/ 7235 w 10000"/>
                  <a:gd name="connsiteY2" fmla="*/ 8173 h 10001"/>
                  <a:gd name="connsiteX3" fmla="*/ 6034 w 10000"/>
                  <a:gd name="connsiteY3" fmla="*/ 7620 h 10001"/>
                  <a:gd name="connsiteX4" fmla="*/ 3149 w 10000"/>
                  <a:gd name="connsiteY4" fmla="*/ 7013 h 10001"/>
                  <a:gd name="connsiteX5" fmla="*/ 3380 w 10000"/>
                  <a:gd name="connsiteY5" fmla="*/ 5684 h 10001"/>
                  <a:gd name="connsiteX6" fmla="*/ 1959 w 10000"/>
                  <a:gd name="connsiteY6" fmla="*/ 4354 h 10001"/>
                  <a:gd name="connsiteX7" fmla="*/ 1075 w 10000"/>
                  <a:gd name="connsiteY7" fmla="*/ 3071 h 10001"/>
                  <a:gd name="connsiteX8" fmla="*/ 231 w 10000"/>
                  <a:gd name="connsiteY8" fmla="*/ 2246 h 10001"/>
                  <a:gd name="connsiteX9" fmla="*/ 0 w 10000"/>
                  <a:gd name="connsiteY9" fmla="*/ 0 h 10001"/>
                  <a:gd name="connsiteX10" fmla="*/ 1383 w 10000"/>
                  <a:gd name="connsiteY10" fmla="*/ 2338 h 10001"/>
                  <a:gd name="connsiteX11" fmla="*/ 4225 w 10000"/>
                  <a:gd name="connsiteY11" fmla="*/ 6005 h 10001"/>
                  <a:gd name="connsiteX12" fmla="*/ 5722 w 10000"/>
                  <a:gd name="connsiteY12" fmla="*/ 6555 h 10001"/>
                  <a:gd name="connsiteX13" fmla="*/ 8180 w 10000"/>
                  <a:gd name="connsiteY13" fmla="*/ 7013 h 10001"/>
                  <a:gd name="connsiteX14" fmla="*/ 9754 w 10000"/>
                  <a:gd name="connsiteY14" fmla="*/ 7289 h 10001"/>
                  <a:gd name="connsiteX0" fmla="*/ 9754 w 10000"/>
                  <a:gd name="connsiteY0" fmla="*/ 7289 h 10001"/>
                  <a:gd name="connsiteX1" fmla="*/ 9831 w 10000"/>
                  <a:gd name="connsiteY1" fmla="*/ 9993 h 10001"/>
                  <a:gd name="connsiteX2" fmla="*/ 7235 w 10000"/>
                  <a:gd name="connsiteY2" fmla="*/ 8173 h 10001"/>
                  <a:gd name="connsiteX3" fmla="*/ 6034 w 10000"/>
                  <a:gd name="connsiteY3" fmla="*/ 7620 h 10001"/>
                  <a:gd name="connsiteX4" fmla="*/ 3699 w 10000"/>
                  <a:gd name="connsiteY4" fmla="*/ 6438 h 10001"/>
                  <a:gd name="connsiteX5" fmla="*/ 3380 w 10000"/>
                  <a:gd name="connsiteY5" fmla="*/ 5684 h 10001"/>
                  <a:gd name="connsiteX6" fmla="*/ 1959 w 10000"/>
                  <a:gd name="connsiteY6" fmla="*/ 4354 h 10001"/>
                  <a:gd name="connsiteX7" fmla="*/ 1075 w 10000"/>
                  <a:gd name="connsiteY7" fmla="*/ 3071 h 10001"/>
                  <a:gd name="connsiteX8" fmla="*/ 231 w 10000"/>
                  <a:gd name="connsiteY8" fmla="*/ 2246 h 10001"/>
                  <a:gd name="connsiteX9" fmla="*/ 0 w 10000"/>
                  <a:gd name="connsiteY9" fmla="*/ 0 h 10001"/>
                  <a:gd name="connsiteX10" fmla="*/ 1383 w 10000"/>
                  <a:gd name="connsiteY10" fmla="*/ 2338 h 10001"/>
                  <a:gd name="connsiteX11" fmla="*/ 4225 w 10000"/>
                  <a:gd name="connsiteY11" fmla="*/ 6005 h 10001"/>
                  <a:gd name="connsiteX12" fmla="*/ 5722 w 10000"/>
                  <a:gd name="connsiteY12" fmla="*/ 6555 h 10001"/>
                  <a:gd name="connsiteX13" fmla="*/ 8180 w 10000"/>
                  <a:gd name="connsiteY13" fmla="*/ 7013 h 10001"/>
                  <a:gd name="connsiteX14" fmla="*/ 9754 w 10000"/>
                  <a:gd name="connsiteY14" fmla="*/ 7289 h 10001"/>
                  <a:gd name="connsiteX0" fmla="*/ 9754 w 10000"/>
                  <a:gd name="connsiteY0" fmla="*/ 7289 h 10001"/>
                  <a:gd name="connsiteX1" fmla="*/ 9831 w 10000"/>
                  <a:gd name="connsiteY1" fmla="*/ 9993 h 10001"/>
                  <a:gd name="connsiteX2" fmla="*/ 7235 w 10000"/>
                  <a:gd name="connsiteY2" fmla="*/ 8173 h 10001"/>
                  <a:gd name="connsiteX3" fmla="*/ 6309 w 10000"/>
                  <a:gd name="connsiteY3" fmla="*/ 7374 h 10001"/>
                  <a:gd name="connsiteX4" fmla="*/ 3699 w 10000"/>
                  <a:gd name="connsiteY4" fmla="*/ 6438 h 10001"/>
                  <a:gd name="connsiteX5" fmla="*/ 3380 w 10000"/>
                  <a:gd name="connsiteY5" fmla="*/ 5684 h 10001"/>
                  <a:gd name="connsiteX6" fmla="*/ 1959 w 10000"/>
                  <a:gd name="connsiteY6" fmla="*/ 4354 h 10001"/>
                  <a:gd name="connsiteX7" fmla="*/ 1075 w 10000"/>
                  <a:gd name="connsiteY7" fmla="*/ 3071 h 10001"/>
                  <a:gd name="connsiteX8" fmla="*/ 231 w 10000"/>
                  <a:gd name="connsiteY8" fmla="*/ 2246 h 10001"/>
                  <a:gd name="connsiteX9" fmla="*/ 0 w 10000"/>
                  <a:gd name="connsiteY9" fmla="*/ 0 h 10001"/>
                  <a:gd name="connsiteX10" fmla="*/ 1383 w 10000"/>
                  <a:gd name="connsiteY10" fmla="*/ 2338 h 10001"/>
                  <a:gd name="connsiteX11" fmla="*/ 4225 w 10000"/>
                  <a:gd name="connsiteY11" fmla="*/ 6005 h 10001"/>
                  <a:gd name="connsiteX12" fmla="*/ 5722 w 10000"/>
                  <a:gd name="connsiteY12" fmla="*/ 6555 h 10001"/>
                  <a:gd name="connsiteX13" fmla="*/ 8180 w 10000"/>
                  <a:gd name="connsiteY13" fmla="*/ 7013 h 10001"/>
                  <a:gd name="connsiteX14" fmla="*/ 9754 w 10000"/>
                  <a:gd name="connsiteY14" fmla="*/ 7289 h 10001"/>
                  <a:gd name="connsiteX0" fmla="*/ 9754 w 9923"/>
                  <a:gd name="connsiteY0" fmla="*/ 7289 h 9996"/>
                  <a:gd name="connsiteX1" fmla="*/ 9831 w 9923"/>
                  <a:gd name="connsiteY1" fmla="*/ 9993 h 9996"/>
                  <a:gd name="connsiteX2" fmla="*/ 8279 w 9923"/>
                  <a:gd name="connsiteY2" fmla="*/ 7851 h 9996"/>
                  <a:gd name="connsiteX3" fmla="*/ 7235 w 9923"/>
                  <a:gd name="connsiteY3" fmla="*/ 8173 h 9996"/>
                  <a:gd name="connsiteX4" fmla="*/ 6309 w 9923"/>
                  <a:gd name="connsiteY4" fmla="*/ 7374 h 9996"/>
                  <a:gd name="connsiteX5" fmla="*/ 3699 w 9923"/>
                  <a:gd name="connsiteY5" fmla="*/ 6438 h 9996"/>
                  <a:gd name="connsiteX6" fmla="*/ 3380 w 9923"/>
                  <a:gd name="connsiteY6" fmla="*/ 5684 h 9996"/>
                  <a:gd name="connsiteX7" fmla="*/ 1959 w 9923"/>
                  <a:gd name="connsiteY7" fmla="*/ 4354 h 9996"/>
                  <a:gd name="connsiteX8" fmla="*/ 1075 w 9923"/>
                  <a:gd name="connsiteY8" fmla="*/ 3071 h 9996"/>
                  <a:gd name="connsiteX9" fmla="*/ 231 w 9923"/>
                  <a:gd name="connsiteY9" fmla="*/ 2246 h 9996"/>
                  <a:gd name="connsiteX10" fmla="*/ 0 w 9923"/>
                  <a:gd name="connsiteY10" fmla="*/ 0 h 9996"/>
                  <a:gd name="connsiteX11" fmla="*/ 1383 w 9923"/>
                  <a:gd name="connsiteY11" fmla="*/ 2338 h 9996"/>
                  <a:gd name="connsiteX12" fmla="*/ 4225 w 9923"/>
                  <a:gd name="connsiteY12" fmla="*/ 6005 h 9996"/>
                  <a:gd name="connsiteX13" fmla="*/ 5722 w 9923"/>
                  <a:gd name="connsiteY13" fmla="*/ 6555 h 9996"/>
                  <a:gd name="connsiteX14" fmla="*/ 8180 w 9923"/>
                  <a:gd name="connsiteY14" fmla="*/ 7013 h 9996"/>
                  <a:gd name="connsiteX15" fmla="*/ 9754 w 9923"/>
                  <a:gd name="connsiteY15" fmla="*/ 7289 h 9996"/>
                  <a:gd name="connsiteX0" fmla="*/ 9830 w 10000"/>
                  <a:gd name="connsiteY0" fmla="*/ 7292 h 10000"/>
                  <a:gd name="connsiteX1" fmla="*/ 9907 w 10000"/>
                  <a:gd name="connsiteY1" fmla="*/ 9997 h 10000"/>
                  <a:gd name="connsiteX2" fmla="*/ 8343 w 10000"/>
                  <a:gd name="connsiteY2" fmla="*/ 7854 h 10000"/>
                  <a:gd name="connsiteX3" fmla="*/ 7395 w 10000"/>
                  <a:gd name="connsiteY3" fmla="*/ 7560 h 10000"/>
                  <a:gd name="connsiteX4" fmla="*/ 6358 w 10000"/>
                  <a:gd name="connsiteY4" fmla="*/ 7377 h 10000"/>
                  <a:gd name="connsiteX5" fmla="*/ 3728 w 10000"/>
                  <a:gd name="connsiteY5" fmla="*/ 6441 h 10000"/>
                  <a:gd name="connsiteX6" fmla="*/ 3406 w 10000"/>
                  <a:gd name="connsiteY6" fmla="*/ 5686 h 10000"/>
                  <a:gd name="connsiteX7" fmla="*/ 1974 w 10000"/>
                  <a:gd name="connsiteY7" fmla="*/ 4356 h 10000"/>
                  <a:gd name="connsiteX8" fmla="*/ 1083 w 10000"/>
                  <a:gd name="connsiteY8" fmla="*/ 3072 h 10000"/>
                  <a:gd name="connsiteX9" fmla="*/ 233 w 10000"/>
                  <a:gd name="connsiteY9" fmla="*/ 2247 h 10000"/>
                  <a:gd name="connsiteX10" fmla="*/ 0 w 10000"/>
                  <a:gd name="connsiteY10" fmla="*/ 0 h 10000"/>
                  <a:gd name="connsiteX11" fmla="*/ 1394 w 10000"/>
                  <a:gd name="connsiteY11" fmla="*/ 2339 h 10000"/>
                  <a:gd name="connsiteX12" fmla="*/ 4258 w 10000"/>
                  <a:gd name="connsiteY12" fmla="*/ 6007 h 10000"/>
                  <a:gd name="connsiteX13" fmla="*/ 5766 w 10000"/>
                  <a:gd name="connsiteY13" fmla="*/ 6558 h 10000"/>
                  <a:gd name="connsiteX14" fmla="*/ 8243 w 10000"/>
                  <a:gd name="connsiteY14" fmla="*/ 7016 h 10000"/>
                  <a:gd name="connsiteX15" fmla="*/ 9830 w 10000"/>
                  <a:gd name="connsiteY15" fmla="*/ 7292 h 10000"/>
                  <a:gd name="connsiteX0" fmla="*/ 9830 w 10091"/>
                  <a:gd name="connsiteY0" fmla="*/ 7292 h 8531"/>
                  <a:gd name="connsiteX1" fmla="*/ 9942 w 10091"/>
                  <a:gd name="connsiteY1" fmla="*/ 8519 h 8531"/>
                  <a:gd name="connsiteX2" fmla="*/ 8343 w 10091"/>
                  <a:gd name="connsiteY2" fmla="*/ 7854 h 8531"/>
                  <a:gd name="connsiteX3" fmla="*/ 7395 w 10091"/>
                  <a:gd name="connsiteY3" fmla="*/ 7560 h 8531"/>
                  <a:gd name="connsiteX4" fmla="*/ 6358 w 10091"/>
                  <a:gd name="connsiteY4" fmla="*/ 7377 h 8531"/>
                  <a:gd name="connsiteX5" fmla="*/ 3728 w 10091"/>
                  <a:gd name="connsiteY5" fmla="*/ 6441 h 8531"/>
                  <a:gd name="connsiteX6" fmla="*/ 3406 w 10091"/>
                  <a:gd name="connsiteY6" fmla="*/ 5686 h 8531"/>
                  <a:gd name="connsiteX7" fmla="*/ 1974 w 10091"/>
                  <a:gd name="connsiteY7" fmla="*/ 4356 h 8531"/>
                  <a:gd name="connsiteX8" fmla="*/ 1083 w 10091"/>
                  <a:gd name="connsiteY8" fmla="*/ 3072 h 8531"/>
                  <a:gd name="connsiteX9" fmla="*/ 233 w 10091"/>
                  <a:gd name="connsiteY9" fmla="*/ 2247 h 8531"/>
                  <a:gd name="connsiteX10" fmla="*/ 0 w 10091"/>
                  <a:gd name="connsiteY10" fmla="*/ 0 h 8531"/>
                  <a:gd name="connsiteX11" fmla="*/ 1394 w 10091"/>
                  <a:gd name="connsiteY11" fmla="*/ 2339 h 8531"/>
                  <a:gd name="connsiteX12" fmla="*/ 4258 w 10091"/>
                  <a:gd name="connsiteY12" fmla="*/ 6007 h 8531"/>
                  <a:gd name="connsiteX13" fmla="*/ 5766 w 10091"/>
                  <a:gd name="connsiteY13" fmla="*/ 6558 h 8531"/>
                  <a:gd name="connsiteX14" fmla="*/ 8243 w 10091"/>
                  <a:gd name="connsiteY14" fmla="*/ 7016 h 8531"/>
                  <a:gd name="connsiteX15" fmla="*/ 9830 w 10091"/>
                  <a:gd name="connsiteY15" fmla="*/ 7292 h 8531"/>
                  <a:gd name="connsiteX0" fmla="*/ 9741 w 9956"/>
                  <a:gd name="connsiteY0" fmla="*/ 8548 h 10070"/>
                  <a:gd name="connsiteX1" fmla="*/ 9852 w 9956"/>
                  <a:gd name="connsiteY1" fmla="*/ 9986 h 10070"/>
                  <a:gd name="connsiteX2" fmla="*/ 8268 w 9956"/>
                  <a:gd name="connsiteY2" fmla="*/ 9206 h 10070"/>
                  <a:gd name="connsiteX3" fmla="*/ 7328 w 9956"/>
                  <a:gd name="connsiteY3" fmla="*/ 8862 h 10070"/>
                  <a:gd name="connsiteX4" fmla="*/ 6301 w 9956"/>
                  <a:gd name="connsiteY4" fmla="*/ 8647 h 10070"/>
                  <a:gd name="connsiteX5" fmla="*/ 3694 w 9956"/>
                  <a:gd name="connsiteY5" fmla="*/ 7550 h 10070"/>
                  <a:gd name="connsiteX6" fmla="*/ 3375 w 9956"/>
                  <a:gd name="connsiteY6" fmla="*/ 6665 h 10070"/>
                  <a:gd name="connsiteX7" fmla="*/ 1956 w 9956"/>
                  <a:gd name="connsiteY7" fmla="*/ 5106 h 10070"/>
                  <a:gd name="connsiteX8" fmla="*/ 1073 w 9956"/>
                  <a:gd name="connsiteY8" fmla="*/ 3601 h 10070"/>
                  <a:gd name="connsiteX9" fmla="*/ 231 w 9956"/>
                  <a:gd name="connsiteY9" fmla="*/ 2634 h 10070"/>
                  <a:gd name="connsiteX10" fmla="*/ 0 w 9956"/>
                  <a:gd name="connsiteY10" fmla="*/ 0 h 10070"/>
                  <a:gd name="connsiteX11" fmla="*/ 1381 w 9956"/>
                  <a:gd name="connsiteY11" fmla="*/ 2742 h 10070"/>
                  <a:gd name="connsiteX12" fmla="*/ 4220 w 9956"/>
                  <a:gd name="connsiteY12" fmla="*/ 7041 h 10070"/>
                  <a:gd name="connsiteX13" fmla="*/ 5714 w 9956"/>
                  <a:gd name="connsiteY13" fmla="*/ 7687 h 10070"/>
                  <a:gd name="connsiteX14" fmla="*/ 8169 w 9956"/>
                  <a:gd name="connsiteY14" fmla="*/ 8224 h 10070"/>
                  <a:gd name="connsiteX15" fmla="*/ 9741 w 9956"/>
                  <a:gd name="connsiteY15" fmla="*/ 8548 h 10070"/>
                  <a:gd name="connsiteX0" fmla="*/ 9784 w 10128"/>
                  <a:gd name="connsiteY0" fmla="*/ 8489 h 9725"/>
                  <a:gd name="connsiteX1" fmla="*/ 10068 w 10128"/>
                  <a:gd name="connsiteY1" fmla="*/ 9630 h 9725"/>
                  <a:gd name="connsiteX2" fmla="*/ 8305 w 10128"/>
                  <a:gd name="connsiteY2" fmla="*/ 9142 h 9725"/>
                  <a:gd name="connsiteX3" fmla="*/ 7360 w 10128"/>
                  <a:gd name="connsiteY3" fmla="*/ 8800 h 9725"/>
                  <a:gd name="connsiteX4" fmla="*/ 6329 w 10128"/>
                  <a:gd name="connsiteY4" fmla="*/ 8587 h 9725"/>
                  <a:gd name="connsiteX5" fmla="*/ 3710 w 10128"/>
                  <a:gd name="connsiteY5" fmla="*/ 7498 h 9725"/>
                  <a:gd name="connsiteX6" fmla="*/ 3390 w 10128"/>
                  <a:gd name="connsiteY6" fmla="*/ 6619 h 9725"/>
                  <a:gd name="connsiteX7" fmla="*/ 1965 w 10128"/>
                  <a:gd name="connsiteY7" fmla="*/ 5071 h 9725"/>
                  <a:gd name="connsiteX8" fmla="*/ 1078 w 10128"/>
                  <a:gd name="connsiteY8" fmla="*/ 3576 h 9725"/>
                  <a:gd name="connsiteX9" fmla="*/ 232 w 10128"/>
                  <a:gd name="connsiteY9" fmla="*/ 2616 h 9725"/>
                  <a:gd name="connsiteX10" fmla="*/ 0 w 10128"/>
                  <a:gd name="connsiteY10" fmla="*/ 0 h 9725"/>
                  <a:gd name="connsiteX11" fmla="*/ 1387 w 10128"/>
                  <a:gd name="connsiteY11" fmla="*/ 2723 h 9725"/>
                  <a:gd name="connsiteX12" fmla="*/ 4239 w 10128"/>
                  <a:gd name="connsiteY12" fmla="*/ 6992 h 9725"/>
                  <a:gd name="connsiteX13" fmla="*/ 5739 w 10128"/>
                  <a:gd name="connsiteY13" fmla="*/ 7634 h 9725"/>
                  <a:gd name="connsiteX14" fmla="*/ 8205 w 10128"/>
                  <a:gd name="connsiteY14" fmla="*/ 8167 h 9725"/>
                  <a:gd name="connsiteX15" fmla="*/ 9784 w 10128"/>
                  <a:gd name="connsiteY15" fmla="*/ 8489 h 9725"/>
                  <a:gd name="connsiteX0" fmla="*/ 9660 w 10013"/>
                  <a:gd name="connsiteY0" fmla="*/ 8729 h 9905"/>
                  <a:gd name="connsiteX1" fmla="*/ 9941 w 10013"/>
                  <a:gd name="connsiteY1" fmla="*/ 9902 h 9905"/>
                  <a:gd name="connsiteX2" fmla="*/ 8642 w 10013"/>
                  <a:gd name="connsiteY2" fmla="*/ 9057 h 9905"/>
                  <a:gd name="connsiteX3" fmla="*/ 7267 w 10013"/>
                  <a:gd name="connsiteY3" fmla="*/ 9049 h 9905"/>
                  <a:gd name="connsiteX4" fmla="*/ 6249 w 10013"/>
                  <a:gd name="connsiteY4" fmla="*/ 8830 h 9905"/>
                  <a:gd name="connsiteX5" fmla="*/ 3663 w 10013"/>
                  <a:gd name="connsiteY5" fmla="*/ 7710 h 9905"/>
                  <a:gd name="connsiteX6" fmla="*/ 3347 w 10013"/>
                  <a:gd name="connsiteY6" fmla="*/ 6806 h 9905"/>
                  <a:gd name="connsiteX7" fmla="*/ 1940 w 10013"/>
                  <a:gd name="connsiteY7" fmla="*/ 5214 h 9905"/>
                  <a:gd name="connsiteX8" fmla="*/ 1064 w 10013"/>
                  <a:gd name="connsiteY8" fmla="*/ 3677 h 9905"/>
                  <a:gd name="connsiteX9" fmla="*/ 229 w 10013"/>
                  <a:gd name="connsiteY9" fmla="*/ 2690 h 9905"/>
                  <a:gd name="connsiteX10" fmla="*/ 0 w 10013"/>
                  <a:gd name="connsiteY10" fmla="*/ 0 h 9905"/>
                  <a:gd name="connsiteX11" fmla="*/ 1369 w 10013"/>
                  <a:gd name="connsiteY11" fmla="*/ 2800 h 9905"/>
                  <a:gd name="connsiteX12" fmla="*/ 4185 w 10013"/>
                  <a:gd name="connsiteY12" fmla="*/ 7190 h 9905"/>
                  <a:gd name="connsiteX13" fmla="*/ 5666 w 10013"/>
                  <a:gd name="connsiteY13" fmla="*/ 7850 h 9905"/>
                  <a:gd name="connsiteX14" fmla="*/ 8101 w 10013"/>
                  <a:gd name="connsiteY14" fmla="*/ 8398 h 9905"/>
                  <a:gd name="connsiteX15" fmla="*/ 9660 w 10013"/>
                  <a:gd name="connsiteY15" fmla="*/ 8729 h 9905"/>
                  <a:gd name="connsiteX0" fmla="*/ 9647 w 9994"/>
                  <a:gd name="connsiteY0" fmla="*/ 8813 h 10024"/>
                  <a:gd name="connsiteX1" fmla="*/ 9928 w 9994"/>
                  <a:gd name="connsiteY1" fmla="*/ 9997 h 10024"/>
                  <a:gd name="connsiteX2" fmla="*/ 8699 w 9994"/>
                  <a:gd name="connsiteY2" fmla="*/ 9491 h 10024"/>
                  <a:gd name="connsiteX3" fmla="*/ 7258 w 9994"/>
                  <a:gd name="connsiteY3" fmla="*/ 9136 h 10024"/>
                  <a:gd name="connsiteX4" fmla="*/ 6241 w 9994"/>
                  <a:gd name="connsiteY4" fmla="*/ 8915 h 10024"/>
                  <a:gd name="connsiteX5" fmla="*/ 3658 w 9994"/>
                  <a:gd name="connsiteY5" fmla="*/ 7784 h 10024"/>
                  <a:gd name="connsiteX6" fmla="*/ 3343 w 9994"/>
                  <a:gd name="connsiteY6" fmla="*/ 6871 h 10024"/>
                  <a:gd name="connsiteX7" fmla="*/ 1937 w 9994"/>
                  <a:gd name="connsiteY7" fmla="*/ 5264 h 10024"/>
                  <a:gd name="connsiteX8" fmla="*/ 1063 w 9994"/>
                  <a:gd name="connsiteY8" fmla="*/ 3712 h 10024"/>
                  <a:gd name="connsiteX9" fmla="*/ 229 w 9994"/>
                  <a:gd name="connsiteY9" fmla="*/ 2716 h 10024"/>
                  <a:gd name="connsiteX10" fmla="*/ 0 w 9994"/>
                  <a:gd name="connsiteY10" fmla="*/ 0 h 10024"/>
                  <a:gd name="connsiteX11" fmla="*/ 1367 w 9994"/>
                  <a:gd name="connsiteY11" fmla="*/ 2827 h 10024"/>
                  <a:gd name="connsiteX12" fmla="*/ 4180 w 9994"/>
                  <a:gd name="connsiteY12" fmla="*/ 7259 h 10024"/>
                  <a:gd name="connsiteX13" fmla="*/ 5659 w 9994"/>
                  <a:gd name="connsiteY13" fmla="*/ 7925 h 10024"/>
                  <a:gd name="connsiteX14" fmla="*/ 8090 w 9994"/>
                  <a:gd name="connsiteY14" fmla="*/ 8479 h 10024"/>
                  <a:gd name="connsiteX15" fmla="*/ 9647 w 9994"/>
                  <a:gd name="connsiteY15" fmla="*/ 8813 h 1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94" h="10024">
                    <a:moveTo>
                      <a:pt x="9647" y="8813"/>
                    </a:moveTo>
                    <a:cubicBezTo>
                      <a:pt x="9953" y="9066"/>
                      <a:pt x="10086" y="9884"/>
                      <a:pt x="9928" y="9997"/>
                    </a:cubicBezTo>
                    <a:cubicBezTo>
                      <a:pt x="9770" y="10110"/>
                      <a:pt x="9127" y="9858"/>
                      <a:pt x="8699" y="9491"/>
                    </a:cubicBezTo>
                    <a:cubicBezTo>
                      <a:pt x="8271" y="9124"/>
                      <a:pt x="7430" y="9297"/>
                      <a:pt x="7258" y="9136"/>
                    </a:cubicBezTo>
                    <a:cubicBezTo>
                      <a:pt x="7087" y="8973"/>
                      <a:pt x="6840" y="9139"/>
                      <a:pt x="6241" y="8915"/>
                    </a:cubicBezTo>
                    <a:cubicBezTo>
                      <a:pt x="5641" y="8690"/>
                      <a:pt x="4096" y="8175"/>
                      <a:pt x="3658" y="7784"/>
                    </a:cubicBezTo>
                    <a:cubicBezTo>
                      <a:pt x="3696" y="7340"/>
                      <a:pt x="3457" y="7202"/>
                      <a:pt x="3343" y="6871"/>
                    </a:cubicBezTo>
                    <a:cubicBezTo>
                      <a:pt x="3268" y="6538"/>
                      <a:pt x="2660" y="6040"/>
                      <a:pt x="1937" y="5264"/>
                    </a:cubicBezTo>
                    <a:cubicBezTo>
                      <a:pt x="1215" y="4543"/>
                      <a:pt x="1215" y="4044"/>
                      <a:pt x="1063" y="3712"/>
                    </a:cubicBezTo>
                    <a:cubicBezTo>
                      <a:pt x="875" y="3327"/>
                      <a:pt x="304" y="3657"/>
                      <a:pt x="229" y="2716"/>
                    </a:cubicBezTo>
                    <a:cubicBezTo>
                      <a:pt x="115" y="1718"/>
                      <a:pt x="0" y="0"/>
                      <a:pt x="0" y="0"/>
                    </a:cubicBezTo>
                    <a:cubicBezTo>
                      <a:pt x="0" y="0"/>
                      <a:pt x="304" y="885"/>
                      <a:pt x="1367" y="2827"/>
                    </a:cubicBezTo>
                    <a:cubicBezTo>
                      <a:pt x="2468" y="4710"/>
                      <a:pt x="3873" y="7092"/>
                      <a:pt x="4180" y="7259"/>
                    </a:cubicBezTo>
                    <a:cubicBezTo>
                      <a:pt x="4444" y="7481"/>
                      <a:pt x="4711" y="7813"/>
                      <a:pt x="5659" y="7925"/>
                    </a:cubicBezTo>
                    <a:cubicBezTo>
                      <a:pt x="6608" y="8090"/>
                      <a:pt x="7065" y="8146"/>
                      <a:pt x="8090" y="8479"/>
                    </a:cubicBezTo>
                    <a:cubicBezTo>
                      <a:pt x="9117" y="8755"/>
                      <a:pt x="9342" y="8559"/>
                      <a:pt x="9647" y="8813"/>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2" name="Freeform 51">
                <a:extLst>
                  <a:ext uri="{FF2B5EF4-FFF2-40B4-BE49-F238E27FC236}">
                    <a16:creationId xmlns:a16="http://schemas.microsoft.com/office/drawing/2014/main" id="{561CA925-6977-4D66-5A91-FE41C39439E0}"/>
                  </a:ext>
                </a:extLst>
              </p:cNvPr>
              <p:cNvSpPr>
                <a:spLocks/>
              </p:cNvSpPr>
              <p:nvPr/>
            </p:nvSpPr>
            <p:spPr bwMode="gray">
              <a:xfrm>
                <a:off x="5388327" y="2172997"/>
                <a:ext cx="122238" cy="200025"/>
              </a:xfrm>
              <a:custGeom>
                <a:avLst/>
                <a:gdLst>
                  <a:gd name="T0" fmla="*/ 0 w 46"/>
                  <a:gd name="T1" fmla="*/ 0 h 75"/>
                  <a:gd name="T2" fmla="*/ 34 w 46"/>
                  <a:gd name="T3" fmla="*/ 52 h 75"/>
                  <a:gd name="T4" fmla="*/ 46 w 46"/>
                  <a:gd name="T5" fmla="*/ 75 h 75"/>
                  <a:gd name="T6" fmla="*/ 28 w 46"/>
                  <a:gd name="T7" fmla="*/ 61 h 75"/>
                  <a:gd name="T8" fmla="*/ 12 w 46"/>
                  <a:gd name="T9" fmla="*/ 44 h 75"/>
                  <a:gd name="T10" fmla="*/ 0 w 46"/>
                  <a:gd name="T11" fmla="*/ 0 h 75"/>
                </a:gdLst>
                <a:ahLst/>
                <a:cxnLst>
                  <a:cxn ang="0">
                    <a:pos x="T0" y="T1"/>
                  </a:cxn>
                  <a:cxn ang="0">
                    <a:pos x="T2" y="T3"/>
                  </a:cxn>
                  <a:cxn ang="0">
                    <a:pos x="T4" y="T5"/>
                  </a:cxn>
                  <a:cxn ang="0">
                    <a:pos x="T6" y="T7"/>
                  </a:cxn>
                  <a:cxn ang="0">
                    <a:pos x="T8" y="T9"/>
                  </a:cxn>
                  <a:cxn ang="0">
                    <a:pos x="T10" y="T11"/>
                  </a:cxn>
                </a:cxnLst>
                <a:rect l="0" t="0" r="r" b="b"/>
                <a:pathLst>
                  <a:path w="46" h="75">
                    <a:moveTo>
                      <a:pt x="0" y="0"/>
                    </a:moveTo>
                    <a:cubicBezTo>
                      <a:pt x="0" y="0"/>
                      <a:pt x="27" y="42"/>
                      <a:pt x="34" y="52"/>
                    </a:cubicBezTo>
                    <a:cubicBezTo>
                      <a:pt x="40" y="62"/>
                      <a:pt x="46" y="75"/>
                      <a:pt x="46" y="75"/>
                    </a:cubicBezTo>
                    <a:cubicBezTo>
                      <a:pt x="46" y="75"/>
                      <a:pt x="36" y="69"/>
                      <a:pt x="28" y="61"/>
                    </a:cubicBezTo>
                    <a:cubicBezTo>
                      <a:pt x="21" y="53"/>
                      <a:pt x="12" y="44"/>
                      <a:pt x="12" y="44"/>
                    </a:cubicBezTo>
                    <a:cubicBezTo>
                      <a:pt x="12" y="44"/>
                      <a:pt x="11" y="24"/>
                      <a:pt x="0"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3" name="Freeform 52">
                <a:extLst>
                  <a:ext uri="{FF2B5EF4-FFF2-40B4-BE49-F238E27FC236}">
                    <a16:creationId xmlns:a16="http://schemas.microsoft.com/office/drawing/2014/main" id="{D4974531-1CF8-07D3-BD41-FD3EBFD1C8C8}"/>
                  </a:ext>
                </a:extLst>
              </p:cNvPr>
              <p:cNvSpPr>
                <a:spLocks/>
              </p:cNvSpPr>
              <p:nvPr/>
            </p:nvSpPr>
            <p:spPr bwMode="gray">
              <a:xfrm>
                <a:off x="5455002" y="2763547"/>
                <a:ext cx="103188" cy="398463"/>
              </a:xfrm>
              <a:custGeom>
                <a:avLst/>
                <a:gdLst>
                  <a:gd name="T0" fmla="*/ 39 w 39"/>
                  <a:gd name="T1" fmla="*/ 0 h 150"/>
                  <a:gd name="T2" fmla="*/ 11 w 39"/>
                  <a:gd name="T3" fmla="*/ 79 h 150"/>
                  <a:gd name="T4" fmla="*/ 1 w 39"/>
                  <a:gd name="T5" fmla="*/ 143 h 150"/>
                  <a:gd name="T6" fmla="*/ 30 w 39"/>
                  <a:gd name="T7" fmla="*/ 64 h 150"/>
                  <a:gd name="T8" fmla="*/ 39 w 39"/>
                  <a:gd name="T9" fmla="*/ 0 h 150"/>
                </a:gdLst>
                <a:ahLst/>
                <a:cxnLst>
                  <a:cxn ang="0">
                    <a:pos x="T0" y="T1"/>
                  </a:cxn>
                  <a:cxn ang="0">
                    <a:pos x="T2" y="T3"/>
                  </a:cxn>
                  <a:cxn ang="0">
                    <a:pos x="T4" y="T5"/>
                  </a:cxn>
                  <a:cxn ang="0">
                    <a:pos x="T6" y="T7"/>
                  </a:cxn>
                  <a:cxn ang="0">
                    <a:pos x="T8" y="T9"/>
                  </a:cxn>
                </a:cxnLst>
                <a:rect l="0" t="0" r="r" b="b"/>
                <a:pathLst>
                  <a:path w="39" h="150">
                    <a:moveTo>
                      <a:pt x="39" y="0"/>
                    </a:moveTo>
                    <a:cubicBezTo>
                      <a:pt x="39" y="0"/>
                      <a:pt x="15" y="72"/>
                      <a:pt x="11" y="79"/>
                    </a:cubicBezTo>
                    <a:cubicBezTo>
                      <a:pt x="8" y="87"/>
                      <a:pt x="1" y="137"/>
                      <a:pt x="1" y="143"/>
                    </a:cubicBezTo>
                    <a:cubicBezTo>
                      <a:pt x="0" y="150"/>
                      <a:pt x="25" y="89"/>
                      <a:pt x="30" y="64"/>
                    </a:cubicBezTo>
                    <a:cubicBezTo>
                      <a:pt x="35" y="39"/>
                      <a:pt x="39" y="3"/>
                      <a:pt x="39"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4" name="Freeform 53">
                <a:extLst>
                  <a:ext uri="{FF2B5EF4-FFF2-40B4-BE49-F238E27FC236}">
                    <a16:creationId xmlns:a16="http://schemas.microsoft.com/office/drawing/2014/main" id="{F1754B77-4EBE-A514-F69F-7D494FFC27F7}"/>
                  </a:ext>
                </a:extLst>
              </p:cNvPr>
              <p:cNvSpPr>
                <a:spLocks/>
              </p:cNvSpPr>
              <p:nvPr/>
            </p:nvSpPr>
            <p:spPr bwMode="gray">
              <a:xfrm>
                <a:off x="5428015" y="1768185"/>
                <a:ext cx="396875" cy="514350"/>
              </a:xfrm>
              <a:custGeom>
                <a:avLst/>
                <a:gdLst>
                  <a:gd name="T0" fmla="*/ 43 w 149"/>
                  <a:gd name="T1" fmla="*/ 0 h 193"/>
                  <a:gd name="T2" fmla="*/ 3 w 149"/>
                  <a:gd name="T3" fmla="*/ 85 h 193"/>
                  <a:gd name="T4" fmla="*/ 25 w 149"/>
                  <a:gd name="T5" fmla="*/ 193 h 193"/>
                  <a:gd name="T6" fmla="*/ 18 w 149"/>
                  <a:gd name="T7" fmla="*/ 112 h 193"/>
                  <a:gd name="T8" fmla="*/ 97 w 149"/>
                  <a:gd name="T9" fmla="*/ 131 h 193"/>
                  <a:gd name="T10" fmla="*/ 145 w 149"/>
                  <a:gd name="T11" fmla="*/ 141 h 193"/>
                  <a:gd name="T12" fmla="*/ 97 w 149"/>
                  <a:gd name="T13" fmla="*/ 123 h 193"/>
                  <a:gd name="T14" fmla="*/ 23 w 149"/>
                  <a:gd name="T15" fmla="*/ 102 h 193"/>
                  <a:gd name="T16" fmla="*/ 27 w 149"/>
                  <a:gd name="T17" fmla="*/ 86 h 193"/>
                  <a:gd name="T18" fmla="*/ 72 w 149"/>
                  <a:gd name="T19" fmla="*/ 97 h 193"/>
                  <a:gd name="T20" fmla="*/ 102 w 149"/>
                  <a:gd name="T21" fmla="*/ 109 h 193"/>
                  <a:gd name="T22" fmla="*/ 64 w 149"/>
                  <a:gd name="T23" fmla="*/ 82 h 193"/>
                  <a:gd name="T24" fmla="*/ 17 w 149"/>
                  <a:gd name="T25" fmla="*/ 77 h 193"/>
                  <a:gd name="T26" fmla="*/ 32 w 149"/>
                  <a:gd name="T27" fmla="*/ 47 h 193"/>
                  <a:gd name="T28" fmla="*/ 71 w 149"/>
                  <a:gd name="T29" fmla="*/ 43 h 193"/>
                  <a:gd name="T30" fmla="*/ 102 w 149"/>
                  <a:gd name="T31" fmla="*/ 59 h 193"/>
                  <a:gd name="T32" fmla="*/ 127 w 149"/>
                  <a:gd name="T33" fmla="*/ 57 h 193"/>
                  <a:gd name="T34" fmla="*/ 92 w 149"/>
                  <a:gd name="T35" fmla="*/ 41 h 193"/>
                  <a:gd name="T36" fmla="*/ 41 w 149"/>
                  <a:gd name="T37" fmla="*/ 34 h 193"/>
                  <a:gd name="T38" fmla="*/ 36 w 149"/>
                  <a:gd name="T39" fmla="*/ 20 h 193"/>
                  <a:gd name="T40" fmla="*/ 43 w 149"/>
                  <a:gd name="T4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 h="193">
                    <a:moveTo>
                      <a:pt x="43" y="0"/>
                    </a:moveTo>
                    <a:cubicBezTo>
                      <a:pt x="43" y="0"/>
                      <a:pt x="1" y="3"/>
                      <a:pt x="3" y="85"/>
                    </a:cubicBezTo>
                    <a:cubicBezTo>
                      <a:pt x="3" y="85"/>
                      <a:pt x="0" y="133"/>
                      <a:pt x="25" y="193"/>
                    </a:cubicBezTo>
                    <a:cubicBezTo>
                      <a:pt x="25" y="193"/>
                      <a:pt x="11" y="116"/>
                      <a:pt x="18" y="112"/>
                    </a:cubicBezTo>
                    <a:cubicBezTo>
                      <a:pt x="25" y="108"/>
                      <a:pt x="73" y="125"/>
                      <a:pt x="97" y="131"/>
                    </a:cubicBezTo>
                    <a:cubicBezTo>
                      <a:pt x="121" y="137"/>
                      <a:pt x="140" y="143"/>
                      <a:pt x="145" y="141"/>
                    </a:cubicBezTo>
                    <a:cubicBezTo>
                      <a:pt x="149" y="138"/>
                      <a:pt x="119" y="131"/>
                      <a:pt x="97" y="123"/>
                    </a:cubicBezTo>
                    <a:cubicBezTo>
                      <a:pt x="75" y="114"/>
                      <a:pt x="31" y="100"/>
                      <a:pt x="23" y="102"/>
                    </a:cubicBezTo>
                    <a:cubicBezTo>
                      <a:pt x="15" y="104"/>
                      <a:pt x="11" y="88"/>
                      <a:pt x="27" y="86"/>
                    </a:cubicBezTo>
                    <a:cubicBezTo>
                      <a:pt x="44" y="84"/>
                      <a:pt x="52" y="85"/>
                      <a:pt x="72" y="97"/>
                    </a:cubicBezTo>
                    <a:cubicBezTo>
                      <a:pt x="92" y="109"/>
                      <a:pt x="99" y="111"/>
                      <a:pt x="102" y="109"/>
                    </a:cubicBezTo>
                    <a:cubicBezTo>
                      <a:pt x="105" y="108"/>
                      <a:pt x="82" y="92"/>
                      <a:pt x="64" y="82"/>
                    </a:cubicBezTo>
                    <a:cubicBezTo>
                      <a:pt x="46" y="72"/>
                      <a:pt x="23" y="69"/>
                      <a:pt x="17" y="77"/>
                    </a:cubicBezTo>
                    <a:cubicBezTo>
                      <a:pt x="11" y="84"/>
                      <a:pt x="7" y="54"/>
                      <a:pt x="32" y="47"/>
                    </a:cubicBezTo>
                    <a:cubicBezTo>
                      <a:pt x="57" y="41"/>
                      <a:pt x="59" y="37"/>
                      <a:pt x="71" y="43"/>
                    </a:cubicBezTo>
                    <a:cubicBezTo>
                      <a:pt x="84" y="49"/>
                      <a:pt x="89" y="57"/>
                      <a:pt x="102" y="59"/>
                    </a:cubicBezTo>
                    <a:cubicBezTo>
                      <a:pt x="115" y="61"/>
                      <a:pt x="131" y="63"/>
                      <a:pt x="127" y="57"/>
                    </a:cubicBezTo>
                    <a:cubicBezTo>
                      <a:pt x="123" y="51"/>
                      <a:pt x="102" y="52"/>
                      <a:pt x="92" y="41"/>
                    </a:cubicBezTo>
                    <a:cubicBezTo>
                      <a:pt x="82" y="31"/>
                      <a:pt x="51" y="31"/>
                      <a:pt x="41" y="34"/>
                    </a:cubicBezTo>
                    <a:cubicBezTo>
                      <a:pt x="30" y="37"/>
                      <a:pt x="24" y="33"/>
                      <a:pt x="36" y="20"/>
                    </a:cubicBezTo>
                    <a:cubicBezTo>
                      <a:pt x="48" y="7"/>
                      <a:pt x="43" y="0"/>
                      <a:pt x="43"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5" name="Freeform 54">
                <a:extLst>
                  <a:ext uri="{FF2B5EF4-FFF2-40B4-BE49-F238E27FC236}">
                    <a16:creationId xmlns:a16="http://schemas.microsoft.com/office/drawing/2014/main" id="{0892DBEC-C345-0958-A884-1E45D7AD7993}"/>
                  </a:ext>
                </a:extLst>
              </p:cNvPr>
              <p:cNvSpPr>
                <a:spLocks/>
              </p:cNvSpPr>
              <p:nvPr/>
            </p:nvSpPr>
            <p:spPr bwMode="gray">
              <a:xfrm>
                <a:off x="5707415" y="1830097"/>
                <a:ext cx="311150" cy="500063"/>
              </a:xfrm>
              <a:custGeom>
                <a:avLst/>
                <a:gdLst>
                  <a:gd name="T0" fmla="*/ 14 w 117"/>
                  <a:gd name="T1" fmla="*/ 0 h 188"/>
                  <a:gd name="T2" fmla="*/ 68 w 117"/>
                  <a:gd name="T3" fmla="*/ 68 h 188"/>
                  <a:gd name="T4" fmla="*/ 60 w 117"/>
                  <a:gd name="T5" fmla="*/ 78 h 188"/>
                  <a:gd name="T6" fmla="*/ 9 w 117"/>
                  <a:gd name="T7" fmla="*/ 58 h 188"/>
                  <a:gd name="T8" fmla="*/ 50 w 117"/>
                  <a:gd name="T9" fmla="*/ 82 h 188"/>
                  <a:gd name="T10" fmla="*/ 79 w 117"/>
                  <a:gd name="T11" fmla="*/ 104 h 188"/>
                  <a:gd name="T12" fmla="*/ 91 w 117"/>
                  <a:gd name="T13" fmla="*/ 142 h 188"/>
                  <a:gd name="T14" fmla="*/ 99 w 117"/>
                  <a:gd name="T15" fmla="*/ 162 h 188"/>
                  <a:gd name="T16" fmla="*/ 108 w 117"/>
                  <a:gd name="T17" fmla="*/ 183 h 188"/>
                  <a:gd name="T18" fmla="*/ 94 w 117"/>
                  <a:gd name="T19" fmla="*/ 134 h 188"/>
                  <a:gd name="T20" fmla="*/ 103 w 117"/>
                  <a:gd name="T21" fmla="*/ 112 h 188"/>
                  <a:gd name="T22" fmla="*/ 91 w 117"/>
                  <a:gd name="T23" fmla="*/ 98 h 188"/>
                  <a:gd name="T24" fmla="*/ 74 w 117"/>
                  <a:gd name="T25" fmla="*/ 59 h 188"/>
                  <a:gd name="T26" fmla="*/ 14 w 117"/>
                  <a:gd name="T27"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7" h="188">
                    <a:moveTo>
                      <a:pt x="14" y="0"/>
                    </a:moveTo>
                    <a:cubicBezTo>
                      <a:pt x="14" y="0"/>
                      <a:pt x="58" y="42"/>
                      <a:pt x="68" y="68"/>
                    </a:cubicBezTo>
                    <a:cubicBezTo>
                      <a:pt x="77" y="95"/>
                      <a:pt x="65" y="86"/>
                      <a:pt x="60" y="78"/>
                    </a:cubicBezTo>
                    <a:cubicBezTo>
                      <a:pt x="56" y="70"/>
                      <a:pt x="18" y="59"/>
                      <a:pt x="9" y="58"/>
                    </a:cubicBezTo>
                    <a:cubicBezTo>
                      <a:pt x="0" y="58"/>
                      <a:pt x="44" y="75"/>
                      <a:pt x="50" y="82"/>
                    </a:cubicBezTo>
                    <a:cubicBezTo>
                      <a:pt x="56" y="88"/>
                      <a:pt x="79" y="100"/>
                      <a:pt x="79" y="104"/>
                    </a:cubicBezTo>
                    <a:cubicBezTo>
                      <a:pt x="79" y="109"/>
                      <a:pt x="82" y="142"/>
                      <a:pt x="91" y="142"/>
                    </a:cubicBezTo>
                    <a:cubicBezTo>
                      <a:pt x="91" y="142"/>
                      <a:pt x="94" y="141"/>
                      <a:pt x="99" y="162"/>
                    </a:cubicBezTo>
                    <a:cubicBezTo>
                      <a:pt x="99" y="162"/>
                      <a:pt x="104" y="178"/>
                      <a:pt x="108" y="183"/>
                    </a:cubicBezTo>
                    <a:cubicBezTo>
                      <a:pt x="112" y="188"/>
                      <a:pt x="100" y="143"/>
                      <a:pt x="94" y="134"/>
                    </a:cubicBezTo>
                    <a:cubicBezTo>
                      <a:pt x="94" y="134"/>
                      <a:pt x="89" y="128"/>
                      <a:pt x="103" y="112"/>
                    </a:cubicBezTo>
                    <a:cubicBezTo>
                      <a:pt x="117" y="97"/>
                      <a:pt x="93" y="100"/>
                      <a:pt x="91" y="98"/>
                    </a:cubicBezTo>
                    <a:cubicBezTo>
                      <a:pt x="89" y="96"/>
                      <a:pt x="86" y="76"/>
                      <a:pt x="74" y="59"/>
                    </a:cubicBezTo>
                    <a:cubicBezTo>
                      <a:pt x="62" y="42"/>
                      <a:pt x="33" y="8"/>
                      <a:pt x="14"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6" name="Freeform 55">
                <a:extLst>
                  <a:ext uri="{FF2B5EF4-FFF2-40B4-BE49-F238E27FC236}">
                    <a16:creationId xmlns:a16="http://schemas.microsoft.com/office/drawing/2014/main" id="{7ECB65AD-474D-CC51-DFC5-2DBADA9E856F}"/>
                  </a:ext>
                </a:extLst>
              </p:cNvPr>
              <p:cNvSpPr>
                <a:spLocks/>
              </p:cNvSpPr>
              <p:nvPr/>
            </p:nvSpPr>
            <p:spPr bwMode="gray">
              <a:xfrm>
                <a:off x="5955065" y="2342860"/>
                <a:ext cx="355600" cy="146050"/>
              </a:xfrm>
              <a:custGeom>
                <a:avLst/>
                <a:gdLst>
                  <a:gd name="T0" fmla="*/ 134 w 134"/>
                  <a:gd name="T1" fmla="*/ 42 h 55"/>
                  <a:gd name="T2" fmla="*/ 125 w 134"/>
                  <a:gd name="T3" fmla="*/ 52 h 55"/>
                  <a:gd name="T4" fmla="*/ 94 w 134"/>
                  <a:gd name="T5" fmla="*/ 41 h 55"/>
                  <a:gd name="T6" fmla="*/ 61 w 134"/>
                  <a:gd name="T7" fmla="*/ 28 h 55"/>
                  <a:gd name="T8" fmla="*/ 32 w 134"/>
                  <a:gd name="T9" fmla="*/ 23 h 55"/>
                  <a:gd name="T10" fmla="*/ 11 w 134"/>
                  <a:gd name="T11" fmla="*/ 45 h 55"/>
                  <a:gd name="T12" fmla="*/ 19 w 134"/>
                  <a:gd name="T13" fmla="*/ 21 h 55"/>
                  <a:gd name="T14" fmla="*/ 17 w 134"/>
                  <a:gd name="T15" fmla="*/ 15 h 55"/>
                  <a:gd name="T16" fmla="*/ 11 w 134"/>
                  <a:gd name="T17" fmla="*/ 5 h 55"/>
                  <a:gd name="T18" fmla="*/ 40 w 134"/>
                  <a:gd name="T19" fmla="*/ 8 h 55"/>
                  <a:gd name="T20" fmla="*/ 106 w 134"/>
                  <a:gd name="T21" fmla="*/ 38 h 55"/>
                  <a:gd name="T22" fmla="*/ 134 w 134"/>
                  <a:gd name="T23" fmla="*/ 4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55">
                    <a:moveTo>
                      <a:pt x="134" y="42"/>
                    </a:moveTo>
                    <a:cubicBezTo>
                      <a:pt x="134" y="42"/>
                      <a:pt x="131" y="49"/>
                      <a:pt x="125" y="52"/>
                    </a:cubicBezTo>
                    <a:cubicBezTo>
                      <a:pt x="119" y="55"/>
                      <a:pt x="107" y="47"/>
                      <a:pt x="94" y="41"/>
                    </a:cubicBezTo>
                    <a:cubicBezTo>
                      <a:pt x="81" y="35"/>
                      <a:pt x="74" y="32"/>
                      <a:pt x="61" y="28"/>
                    </a:cubicBezTo>
                    <a:cubicBezTo>
                      <a:pt x="49" y="24"/>
                      <a:pt x="36" y="19"/>
                      <a:pt x="32" y="23"/>
                    </a:cubicBezTo>
                    <a:cubicBezTo>
                      <a:pt x="28" y="27"/>
                      <a:pt x="19" y="47"/>
                      <a:pt x="11" y="45"/>
                    </a:cubicBezTo>
                    <a:cubicBezTo>
                      <a:pt x="4" y="42"/>
                      <a:pt x="9" y="26"/>
                      <a:pt x="19" y="21"/>
                    </a:cubicBezTo>
                    <a:cubicBezTo>
                      <a:pt x="23" y="18"/>
                      <a:pt x="35" y="15"/>
                      <a:pt x="17" y="15"/>
                    </a:cubicBezTo>
                    <a:cubicBezTo>
                      <a:pt x="0" y="15"/>
                      <a:pt x="5" y="9"/>
                      <a:pt x="11" y="5"/>
                    </a:cubicBezTo>
                    <a:cubicBezTo>
                      <a:pt x="17" y="0"/>
                      <a:pt x="29" y="3"/>
                      <a:pt x="40" y="8"/>
                    </a:cubicBezTo>
                    <a:cubicBezTo>
                      <a:pt x="51" y="13"/>
                      <a:pt x="100" y="37"/>
                      <a:pt x="106" y="38"/>
                    </a:cubicBezTo>
                    <a:cubicBezTo>
                      <a:pt x="112" y="39"/>
                      <a:pt x="109" y="49"/>
                      <a:pt x="134" y="42"/>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7" name="Freeform 56">
                <a:extLst>
                  <a:ext uri="{FF2B5EF4-FFF2-40B4-BE49-F238E27FC236}">
                    <a16:creationId xmlns:a16="http://schemas.microsoft.com/office/drawing/2014/main" id="{665BB309-7980-2A46-1756-6D5C92A296E1}"/>
                  </a:ext>
                </a:extLst>
              </p:cNvPr>
              <p:cNvSpPr>
                <a:spLocks/>
              </p:cNvSpPr>
              <p:nvPr/>
            </p:nvSpPr>
            <p:spPr bwMode="gray">
              <a:xfrm>
                <a:off x="6042377" y="2538122"/>
                <a:ext cx="223838" cy="147638"/>
              </a:xfrm>
              <a:custGeom>
                <a:avLst/>
                <a:gdLst>
                  <a:gd name="T0" fmla="*/ 84 w 84"/>
                  <a:gd name="T1" fmla="*/ 0 h 56"/>
                  <a:gd name="T2" fmla="*/ 26 w 84"/>
                  <a:gd name="T3" fmla="*/ 37 h 56"/>
                  <a:gd name="T4" fmla="*/ 0 w 84"/>
                  <a:gd name="T5" fmla="*/ 53 h 56"/>
                  <a:gd name="T6" fmla="*/ 36 w 84"/>
                  <a:gd name="T7" fmla="*/ 44 h 56"/>
                  <a:gd name="T8" fmla="*/ 84 w 84"/>
                  <a:gd name="T9" fmla="*/ 0 h 56"/>
                </a:gdLst>
                <a:ahLst/>
                <a:cxnLst>
                  <a:cxn ang="0">
                    <a:pos x="T0" y="T1"/>
                  </a:cxn>
                  <a:cxn ang="0">
                    <a:pos x="T2" y="T3"/>
                  </a:cxn>
                  <a:cxn ang="0">
                    <a:pos x="T4" y="T5"/>
                  </a:cxn>
                  <a:cxn ang="0">
                    <a:pos x="T6" y="T7"/>
                  </a:cxn>
                  <a:cxn ang="0">
                    <a:pos x="T8" y="T9"/>
                  </a:cxn>
                </a:cxnLst>
                <a:rect l="0" t="0" r="r" b="b"/>
                <a:pathLst>
                  <a:path w="84" h="56">
                    <a:moveTo>
                      <a:pt x="84" y="0"/>
                    </a:moveTo>
                    <a:cubicBezTo>
                      <a:pt x="84" y="0"/>
                      <a:pt x="41" y="33"/>
                      <a:pt x="26" y="37"/>
                    </a:cubicBezTo>
                    <a:cubicBezTo>
                      <a:pt x="10" y="41"/>
                      <a:pt x="0" y="53"/>
                      <a:pt x="0" y="53"/>
                    </a:cubicBezTo>
                    <a:cubicBezTo>
                      <a:pt x="0" y="53"/>
                      <a:pt x="18" y="56"/>
                      <a:pt x="36" y="44"/>
                    </a:cubicBezTo>
                    <a:cubicBezTo>
                      <a:pt x="54" y="32"/>
                      <a:pt x="81" y="4"/>
                      <a:pt x="84"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8" name="Freeform 57">
                <a:extLst>
                  <a:ext uri="{FF2B5EF4-FFF2-40B4-BE49-F238E27FC236}">
                    <a16:creationId xmlns:a16="http://schemas.microsoft.com/office/drawing/2014/main" id="{3DBB4DE9-E005-994F-F49C-25B7CD341750}"/>
                  </a:ext>
                </a:extLst>
              </p:cNvPr>
              <p:cNvSpPr>
                <a:spLocks/>
              </p:cNvSpPr>
              <p:nvPr/>
            </p:nvSpPr>
            <p:spPr bwMode="gray">
              <a:xfrm>
                <a:off x="5840765" y="2444460"/>
                <a:ext cx="265113" cy="249238"/>
              </a:xfrm>
              <a:custGeom>
                <a:avLst/>
                <a:gdLst>
                  <a:gd name="T0" fmla="*/ 100 w 100"/>
                  <a:gd name="T1" fmla="*/ 23 h 94"/>
                  <a:gd name="T2" fmla="*/ 82 w 100"/>
                  <a:gd name="T3" fmla="*/ 53 h 94"/>
                  <a:gd name="T4" fmla="*/ 53 w 100"/>
                  <a:gd name="T5" fmla="*/ 79 h 94"/>
                  <a:gd name="T6" fmla="*/ 13 w 100"/>
                  <a:gd name="T7" fmla="*/ 79 h 94"/>
                  <a:gd name="T8" fmla="*/ 36 w 100"/>
                  <a:gd name="T9" fmla="*/ 33 h 94"/>
                  <a:gd name="T10" fmla="*/ 74 w 100"/>
                  <a:gd name="T11" fmla="*/ 3 h 94"/>
                  <a:gd name="T12" fmla="*/ 79 w 100"/>
                  <a:gd name="T13" fmla="*/ 9 h 94"/>
                  <a:gd name="T14" fmla="*/ 50 w 100"/>
                  <a:gd name="T15" fmla="*/ 41 h 94"/>
                  <a:gd name="T16" fmla="*/ 27 w 100"/>
                  <a:gd name="T17" fmla="*/ 60 h 94"/>
                  <a:gd name="T18" fmla="*/ 54 w 100"/>
                  <a:gd name="T19" fmla="*/ 62 h 94"/>
                  <a:gd name="T20" fmla="*/ 84 w 100"/>
                  <a:gd name="T21" fmla="*/ 39 h 94"/>
                  <a:gd name="T22" fmla="*/ 100 w 100"/>
                  <a:gd name="T23" fmla="*/ 2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94">
                    <a:moveTo>
                      <a:pt x="100" y="23"/>
                    </a:moveTo>
                    <a:cubicBezTo>
                      <a:pt x="100" y="23"/>
                      <a:pt x="92" y="47"/>
                      <a:pt x="82" y="53"/>
                    </a:cubicBezTo>
                    <a:cubicBezTo>
                      <a:pt x="72" y="60"/>
                      <a:pt x="66" y="71"/>
                      <a:pt x="53" y="79"/>
                    </a:cubicBezTo>
                    <a:cubicBezTo>
                      <a:pt x="40" y="86"/>
                      <a:pt x="13" y="94"/>
                      <a:pt x="13" y="79"/>
                    </a:cubicBezTo>
                    <a:cubicBezTo>
                      <a:pt x="13" y="63"/>
                      <a:pt x="15" y="46"/>
                      <a:pt x="36" y="33"/>
                    </a:cubicBezTo>
                    <a:cubicBezTo>
                      <a:pt x="58" y="19"/>
                      <a:pt x="68" y="5"/>
                      <a:pt x="74" y="3"/>
                    </a:cubicBezTo>
                    <a:cubicBezTo>
                      <a:pt x="81" y="0"/>
                      <a:pt x="87" y="6"/>
                      <a:pt x="79" y="9"/>
                    </a:cubicBezTo>
                    <a:cubicBezTo>
                      <a:pt x="71" y="13"/>
                      <a:pt x="59" y="36"/>
                      <a:pt x="50" y="41"/>
                    </a:cubicBezTo>
                    <a:cubicBezTo>
                      <a:pt x="40" y="47"/>
                      <a:pt x="24" y="54"/>
                      <a:pt x="27" y="60"/>
                    </a:cubicBezTo>
                    <a:cubicBezTo>
                      <a:pt x="27" y="60"/>
                      <a:pt x="0" y="92"/>
                      <a:pt x="54" y="62"/>
                    </a:cubicBezTo>
                    <a:cubicBezTo>
                      <a:pt x="54" y="62"/>
                      <a:pt x="81" y="45"/>
                      <a:pt x="84" y="39"/>
                    </a:cubicBezTo>
                    <a:cubicBezTo>
                      <a:pt x="86" y="33"/>
                      <a:pt x="99" y="13"/>
                      <a:pt x="100" y="23"/>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59" name="Freeform 58">
                <a:extLst>
                  <a:ext uri="{FF2B5EF4-FFF2-40B4-BE49-F238E27FC236}">
                    <a16:creationId xmlns:a16="http://schemas.microsoft.com/office/drawing/2014/main" id="{A283CB94-99DD-D0C4-5699-4E2D9AE83C93}"/>
                  </a:ext>
                </a:extLst>
              </p:cNvPr>
              <p:cNvSpPr>
                <a:spLocks/>
              </p:cNvSpPr>
              <p:nvPr/>
            </p:nvSpPr>
            <p:spPr bwMode="gray">
              <a:xfrm>
                <a:off x="6593240" y="2523835"/>
                <a:ext cx="66675" cy="252413"/>
              </a:xfrm>
              <a:custGeom>
                <a:avLst/>
                <a:gdLst>
                  <a:gd name="T0" fmla="*/ 10 w 25"/>
                  <a:gd name="T1" fmla="*/ 0 h 95"/>
                  <a:gd name="T2" fmla="*/ 1 w 25"/>
                  <a:gd name="T3" fmla="*/ 23 h 95"/>
                  <a:gd name="T4" fmla="*/ 4 w 25"/>
                  <a:gd name="T5" fmla="*/ 58 h 95"/>
                  <a:gd name="T6" fmla="*/ 7 w 25"/>
                  <a:gd name="T7" fmla="*/ 95 h 95"/>
                  <a:gd name="T8" fmla="*/ 17 w 25"/>
                  <a:gd name="T9" fmla="*/ 17 h 95"/>
                  <a:gd name="T10" fmla="*/ 10 w 25"/>
                  <a:gd name="T11" fmla="*/ 0 h 95"/>
                </a:gdLst>
                <a:ahLst/>
                <a:cxnLst>
                  <a:cxn ang="0">
                    <a:pos x="T0" y="T1"/>
                  </a:cxn>
                  <a:cxn ang="0">
                    <a:pos x="T2" y="T3"/>
                  </a:cxn>
                  <a:cxn ang="0">
                    <a:pos x="T4" y="T5"/>
                  </a:cxn>
                  <a:cxn ang="0">
                    <a:pos x="T6" y="T7"/>
                  </a:cxn>
                  <a:cxn ang="0">
                    <a:pos x="T8" y="T9"/>
                  </a:cxn>
                  <a:cxn ang="0">
                    <a:pos x="T10" y="T11"/>
                  </a:cxn>
                </a:cxnLst>
                <a:rect l="0" t="0" r="r" b="b"/>
                <a:pathLst>
                  <a:path w="25" h="95">
                    <a:moveTo>
                      <a:pt x="10" y="0"/>
                    </a:moveTo>
                    <a:cubicBezTo>
                      <a:pt x="10" y="0"/>
                      <a:pt x="0" y="9"/>
                      <a:pt x="1" y="23"/>
                    </a:cubicBezTo>
                    <a:cubicBezTo>
                      <a:pt x="3" y="36"/>
                      <a:pt x="7" y="50"/>
                      <a:pt x="4" y="58"/>
                    </a:cubicBezTo>
                    <a:cubicBezTo>
                      <a:pt x="1" y="66"/>
                      <a:pt x="1" y="90"/>
                      <a:pt x="7" y="95"/>
                    </a:cubicBezTo>
                    <a:cubicBezTo>
                      <a:pt x="7" y="95"/>
                      <a:pt x="25" y="35"/>
                      <a:pt x="17" y="17"/>
                    </a:cubicBezTo>
                    <a:cubicBezTo>
                      <a:pt x="10" y="0"/>
                      <a:pt x="15" y="7"/>
                      <a:pt x="10"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0" name="Freeform 59">
                <a:extLst>
                  <a:ext uri="{FF2B5EF4-FFF2-40B4-BE49-F238E27FC236}">
                    <a16:creationId xmlns:a16="http://schemas.microsoft.com/office/drawing/2014/main" id="{12C97E46-CF6F-044C-8572-85C2BCB67318}"/>
                  </a:ext>
                </a:extLst>
              </p:cNvPr>
              <p:cNvSpPr>
                <a:spLocks/>
              </p:cNvSpPr>
              <p:nvPr/>
            </p:nvSpPr>
            <p:spPr bwMode="gray">
              <a:xfrm>
                <a:off x="5675665" y="1628485"/>
                <a:ext cx="287338" cy="265113"/>
              </a:xfrm>
              <a:custGeom>
                <a:avLst/>
                <a:gdLst>
                  <a:gd name="T0" fmla="*/ 0 w 108"/>
                  <a:gd name="T1" fmla="*/ 0 h 100"/>
                  <a:gd name="T2" fmla="*/ 58 w 108"/>
                  <a:gd name="T3" fmla="*/ 60 h 100"/>
                  <a:gd name="T4" fmla="*/ 73 w 108"/>
                  <a:gd name="T5" fmla="*/ 80 h 100"/>
                  <a:gd name="T6" fmla="*/ 102 w 108"/>
                  <a:gd name="T7" fmla="*/ 94 h 100"/>
                  <a:gd name="T8" fmla="*/ 72 w 108"/>
                  <a:gd name="T9" fmla="*/ 86 h 100"/>
                  <a:gd name="T10" fmla="*/ 0 w 108"/>
                  <a:gd name="T11" fmla="*/ 0 h 100"/>
                </a:gdLst>
                <a:ahLst/>
                <a:cxnLst>
                  <a:cxn ang="0">
                    <a:pos x="T0" y="T1"/>
                  </a:cxn>
                  <a:cxn ang="0">
                    <a:pos x="T2" y="T3"/>
                  </a:cxn>
                  <a:cxn ang="0">
                    <a:pos x="T4" y="T5"/>
                  </a:cxn>
                  <a:cxn ang="0">
                    <a:pos x="T6" y="T7"/>
                  </a:cxn>
                  <a:cxn ang="0">
                    <a:pos x="T8" y="T9"/>
                  </a:cxn>
                  <a:cxn ang="0">
                    <a:pos x="T10" y="T11"/>
                  </a:cxn>
                </a:cxnLst>
                <a:rect l="0" t="0" r="r" b="b"/>
                <a:pathLst>
                  <a:path w="108" h="100">
                    <a:moveTo>
                      <a:pt x="0" y="0"/>
                    </a:moveTo>
                    <a:cubicBezTo>
                      <a:pt x="0" y="0"/>
                      <a:pt x="45" y="44"/>
                      <a:pt x="58" y="60"/>
                    </a:cubicBezTo>
                    <a:cubicBezTo>
                      <a:pt x="73" y="80"/>
                      <a:pt x="73" y="80"/>
                      <a:pt x="73" y="80"/>
                    </a:cubicBezTo>
                    <a:cubicBezTo>
                      <a:pt x="73" y="80"/>
                      <a:pt x="95" y="94"/>
                      <a:pt x="102" y="94"/>
                    </a:cubicBezTo>
                    <a:cubicBezTo>
                      <a:pt x="108" y="95"/>
                      <a:pt x="86" y="100"/>
                      <a:pt x="72" y="86"/>
                    </a:cubicBezTo>
                    <a:cubicBezTo>
                      <a:pt x="57" y="71"/>
                      <a:pt x="10" y="19"/>
                      <a:pt x="0"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1" name="Freeform 60">
                <a:extLst>
                  <a:ext uri="{FF2B5EF4-FFF2-40B4-BE49-F238E27FC236}">
                    <a16:creationId xmlns:a16="http://schemas.microsoft.com/office/drawing/2014/main" id="{2C38746E-05A9-5ABB-12C5-F7DF12B08416}"/>
                  </a:ext>
                </a:extLst>
              </p:cNvPr>
              <p:cNvSpPr>
                <a:spLocks/>
              </p:cNvSpPr>
              <p:nvPr/>
            </p:nvSpPr>
            <p:spPr bwMode="gray">
              <a:xfrm>
                <a:off x="5918552" y="1892010"/>
                <a:ext cx="411163" cy="563563"/>
              </a:xfrm>
              <a:custGeom>
                <a:avLst/>
                <a:gdLst>
                  <a:gd name="T0" fmla="*/ 148 w 155"/>
                  <a:gd name="T1" fmla="*/ 212 h 212"/>
                  <a:gd name="T2" fmla="*/ 129 w 155"/>
                  <a:gd name="T3" fmla="*/ 177 h 212"/>
                  <a:gd name="T4" fmla="*/ 93 w 155"/>
                  <a:gd name="T5" fmla="*/ 110 h 212"/>
                  <a:gd name="T6" fmla="*/ 9 w 155"/>
                  <a:gd name="T7" fmla="*/ 23 h 212"/>
                  <a:gd name="T8" fmla="*/ 21 w 155"/>
                  <a:gd name="T9" fmla="*/ 22 h 212"/>
                  <a:gd name="T10" fmla="*/ 72 w 155"/>
                  <a:gd name="T11" fmla="*/ 71 h 212"/>
                  <a:gd name="T12" fmla="*/ 117 w 155"/>
                  <a:gd name="T13" fmla="*/ 137 h 212"/>
                  <a:gd name="T14" fmla="*/ 148 w 155"/>
                  <a:gd name="T15" fmla="*/ 187 h 212"/>
                  <a:gd name="T16" fmla="*/ 148 w 155"/>
                  <a:gd name="T17"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5" h="212">
                    <a:moveTo>
                      <a:pt x="148" y="212"/>
                    </a:moveTo>
                    <a:cubicBezTo>
                      <a:pt x="148" y="212"/>
                      <a:pt x="137" y="195"/>
                      <a:pt x="129" y="177"/>
                    </a:cubicBezTo>
                    <a:cubicBezTo>
                      <a:pt x="122" y="160"/>
                      <a:pt x="105" y="124"/>
                      <a:pt x="93" y="110"/>
                    </a:cubicBezTo>
                    <a:cubicBezTo>
                      <a:pt x="80" y="96"/>
                      <a:pt x="67" y="77"/>
                      <a:pt x="9" y="23"/>
                    </a:cubicBezTo>
                    <a:cubicBezTo>
                      <a:pt x="9" y="23"/>
                      <a:pt x="0" y="0"/>
                      <a:pt x="21" y="22"/>
                    </a:cubicBezTo>
                    <a:cubicBezTo>
                      <a:pt x="41" y="44"/>
                      <a:pt x="68" y="65"/>
                      <a:pt x="72" y="71"/>
                    </a:cubicBezTo>
                    <a:cubicBezTo>
                      <a:pt x="76" y="77"/>
                      <a:pt x="104" y="111"/>
                      <a:pt x="117" y="137"/>
                    </a:cubicBezTo>
                    <a:cubicBezTo>
                      <a:pt x="131" y="162"/>
                      <a:pt x="148" y="187"/>
                      <a:pt x="148" y="187"/>
                    </a:cubicBezTo>
                    <a:cubicBezTo>
                      <a:pt x="148" y="187"/>
                      <a:pt x="155" y="205"/>
                      <a:pt x="148" y="212"/>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2" name="Freeform 61">
                <a:extLst>
                  <a:ext uri="{FF2B5EF4-FFF2-40B4-BE49-F238E27FC236}">
                    <a16:creationId xmlns:a16="http://schemas.microsoft.com/office/drawing/2014/main" id="{3C4A8110-4A97-C1BC-954F-2D080CB1130C}"/>
                  </a:ext>
                </a:extLst>
              </p:cNvPr>
              <p:cNvSpPr>
                <a:spLocks/>
              </p:cNvSpPr>
              <p:nvPr/>
            </p:nvSpPr>
            <p:spPr bwMode="gray">
              <a:xfrm>
                <a:off x="6155090" y="1882485"/>
                <a:ext cx="187325" cy="490538"/>
              </a:xfrm>
              <a:custGeom>
                <a:avLst/>
                <a:gdLst>
                  <a:gd name="T0" fmla="*/ 0 w 71"/>
                  <a:gd name="T1" fmla="*/ 0 h 184"/>
                  <a:gd name="T2" fmla="*/ 22 w 71"/>
                  <a:gd name="T3" fmla="*/ 38 h 184"/>
                  <a:gd name="T4" fmla="*/ 44 w 71"/>
                  <a:gd name="T5" fmla="*/ 91 h 184"/>
                  <a:gd name="T6" fmla="*/ 67 w 71"/>
                  <a:gd name="T7" fmla="*/ 164 h 184"/>
                  <a:gd name="T8" fmla="*/ 60 w 71"/>
                  <a:gd name="T9" fmla="*/ 184 h 184"/>
                  <a:gd name="T10" fmla="*/ 44 w 71"/>
                  <a:gd name="T11" fmla="*/ 110 h 184"/>
                  <a:gd name="T12" fmla="*/ 16 w 71"/>
                  <a:gd name="T13" fmla="*/ 49 h 184"/>
                  <a:gd name="T14" fmla="*/ 0 w 71"/>
                  <a:gd name="T15" fmla="*/ 0 h 1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184">
                    <a:moveTo>
                      <a:pt x="0" y="0"/>
                    </a:moveTo>
                    <a:cubicBezTo>
                      <a:pt x="0" y="0"/>
                      <a:pt x="16" y="28"/>
                      <a:pt x="22" y="38"/>
                    </a:cubicBezTo>
                    <a:cubicBezTo>
                      <a:pt x="27" y="49"/>
                      <a:pt x="39" y="85"/>
                      <a:pt x="44" y="91"/>
                    </a:cubicBezTo>
                    <a:cubicBezTo>
                      <a:pt x="50" y="97"/>
                      <a:pt x="71" y="152"/>
                      <a:pt x="67" y="164"/>
                    </a:cubicBezTo>
                    <a:cubicBezTo>
                      <a:pt x="63" y="176"/>
                      <a:pt x="60" y="184"/>
                      <a:pt x="60" y="184"/>
                    </a:cubicBezTo>
                    <a:cubicBezTo>
                      <a:pt x="60" y="184"/>
                      <a:pt x="56" y="134"/>
                      <a:pt x="44" y="110"/>
                    </a:cubicBezTo>
                    <a:cubicBezTo>
                      <a:pt x="44" y="110"/>
                      <a:pt x="18" y="54"/>
                      <a:pt x="16" y="49"/>
                    </a:cubicBezTo>
                    <a:cubicBezTo>
                      <a:pt x="13" y="44"/>
                      <a:pt x="1" y="2"/>
                      <a:pt x="0"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3" name="Freeform 62">
                <a:extLst>
                  <a:ext uri="{FF2B5EF4-FFF2-40B4-BE49-F238E27FC236}">
                    <a16:creationId xmlns:a16="http://schemas.microsoft.com/office/drawing/2014/main" id="{82277430-8A63-F9EA-101C-693665E2DE34}"/>
                  </a:ext>
                </a:extLst>
              </p:cNvPr>
              <p:cNvSpPr>
                <a:spLocks/>
              </p:cNvSpPr>
              <p:nvPr/>
            </p:nvSpPr>
            <p:spPr bwMode="gray">
              <a:xfrm>
                <a:off x="6334477" y="2398422"/>
                <a:ext cx="38100" cy="65088"/>
              </a:xfrm>
              <a:custGeom>
                <a:avLst/>
                <a:gdLst>
                  <a:gd name="T0" fmla="*/ 14 w 14"/>
                  <a:gd name="T1" fmla="*/ 24 h 24"/>
                  <a:gd name="T2" fmla="*/ 0 w 14"/>
                  <a:gd name="T3" fmla="*/ 22 h 24"/>
                  <a:gd name="T4" fmla="*/ 10 w 14"/>
                  <a:gd name="T5" fmla="*/ 12 h 24"/>
                  <a:gd name="T6" fmla="*/ 14 w 14"/>
                  <a:gd name="T7" fmla="*/ 0 h 24"/>
                  <a:gd name="T8" fmla="*/ 14 w 14"/>
                  <a:gd name="T9" fmla="*/ 24 h 24"/>
                </a:gdLst>
                <a:ahLst/>
                <a:cxnLst>
                  <a:cxn ang="0">
                    <a:pos x="T0" y="T1"/>
                  </a:cxn>
                  <a:cxn ang="0">
                    <a:pos x="T2" y="T3"/>
                  </a:cxn>
                  <a:cxn ang="0">
                    <a:pos x="T4" y="T5"/>
                  </a:cxn>
                  <a:cxn ang="0">
                    <a:pos x="T6" y="T7"/>
                  </a:cxn>
                  <a:cxn ang="0">
                    <a:pos x="T8" y="T9"/>
                  </a:cxn>
                </a:cxnLst>
                <a:rect l="0" t="0" r="r" b="b"/>
                <a:pathLst>
                  <a:path w="14" h="24">
                    <a:moveTo>
                      <a:pt x="14" y="24"/>
                    </a:moveTo>
                    <a:cubicBezTo>
                      <a:pt x="0" y="22"/>
                      <a:pt x="0" y="22"/>
                      <a:pt x="0" y="22"/>
                    </a:cubicBezTo>
                    <a:cubicBezTo>
                      <a:pt x="0" y="22"/>
                      <a:pt x="7" y="16"/>
                      <a:pt x="10" y="12"/>
                    </a:cubicBezTo>
                    <a:cubicBezTo>
                      <a:pt x="12" y="8"/>
                      <a:pt x="14" y="0"/>
                      <a:pt x="14" y="0"/>
                    </a:cubicBezTo>
                    <a:lnTo>
                      <a:pt x="14" y="24"/>
                    </a:ln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4" name="Freeform 63">
                <a:extLst>
                  <a:ext uri="{FF2B5EF4-FFF2-40B4-BE49-F238E27FC236}">
                    <a16:creationId xmlns:a16="http://schemas.microsoft.com/office/drawing/2014/main" id="{6F44960B-B84C-A892-C525-10B792C36445}"/>
                  </a:ext>
                </a:extLst>
              </p:cNvPr>
              <p:cNvSpPr>
                <a:spLocks/>
              </p:cNvSpPr>
              <p:nvPr/>
            </p:nvSpPr>
            <p:spPr bwMode="gray">
              <a:xfrm>
                <a:off x="5959827" y="1476879"/>
                <a:ext cx="228600" cy="207963"/>
              </a:xfrm>
              <a:custGeom>
                <a:avLst/>
                <a:gdLst>
                  <a:gd name="T0" fmla="*/ 86 w 86"/>
                  <a:gd name="T1" fmla="*/ 77 h 78"/>
                  <a:gd name="T2" fmla="*/ 19 w 86"/>
                  <a:gd name="T3" fmla="*/ 28 h 78"/>
                  <a:gd name="T4" fmla="*/ 0 w 86"/>
                  <a:gd name="T5" fmla="*/ 0 h 78"/>
                  <a:gd name="T6" fmla="*/ 74 w 86"/>
                  <a:gd name="T7" fmla="*/ 78 h 78"/>
                  <a:gd name="T8" fmla="*/ 86 w 86"/>
                  <a:gd name="T9" fmla="*/ 77 h 78"/>
                </a:gdLst>
                <a:ahLst/>
                <a:cxnLst>
                  <a:cxn ang="0">
                    <a:pos x="T0" y="T1"/>
                  </a:cxn>
                  <a:cxn ang="0">
                    <a:pos x="T2" y="T3"/>
                  </a:cxn>
                  <a:cxn ang="0">
                    <a:pos x="T4" y="T5"/>
                  </a:cxn>
                  <a:cxn ang="0">
                    <a:pos x="T6" y="T7"/>
                  </a:cxn>
                  <a:cxn ang="0">
                    <a:pos x="T8" y="T9"/>
                  </a:cxn>
                </a:cxnLst>
                <a:rect l="0" t="0" r="r" b="b"/>
                <a:pathLst>
                  <a:path w="86" h="78">
                    <a:moveTo>
                      <a:pt x="86" y="77"/>
                    </a:moveTo>
                    <a:cubicBezTo>
                      <a:pt x="86" y="77"/>
                      <a:pt x="38" y="46"/>
                      <a:pt x="19" y="28"/>
                    </a:cubicBezTo>
                    <a:cubicBezTo>
                      <a:pt x="1" y="10"/>
                      <a:pt x="0" y="0"/>
                      <a:pt x="0" y="0"/>
                    </a:cubicBezTo>
                    <a:cubicBezTo>
                      <a:pt x="0" y="0"/>
                      <a:pt x="5" y="37"/>
                      <a:pt x="74" y="78"/>
                    </a:cubicBezTo>
                    <a:lnTo>
                      <a:pt x="86" y="77"/>
                    </a:lnTo>
                    <a:close/>
                  </a:path>
                </a:pathLst>
              </a:custGeom>
              <a:solidFill>
                <a:srgbClr val="BE714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5" name="Freeform 64">
                <a:extLst>
                  <a:ext uri="{FF2B5EF4-FFF2-40B4-BE49-F238E27FC236}">
                    <a16:creationId xmlns:a16="http://schemas.microsoft.com/office/drawing/2014/main" id="{A7194EF9-C3E0-594E-5998-EFC4436B12C2}"/>
                  </a:ext>
                </a:extLst>
              </p:cNvPr>
              <p:cNvSpPr>
                <a:spLocks/>
              </p:cNvSpPr>
              <p:nvPr/>
            </p:nvSpPr>
            <p:spPr bwMode="gray">
              <a:xfrm>
                <a:off x="5974115" y="1668967"/>
                <a:ext cx="107950" cy="85725"/>
              </a:xfrm>
              <a:custGeom>
                <a:avLst/>
                <a:gdLst>
                  <a:gd name="T0" fmla="*/ 41 w 41"/>
                  <a:gd name="T1" fmla="*/ 16 h 32"/>
                  <a:gd name="T2" fmla="*/ 30 w 41"/>
                  <a:gd name="T3" fmla="*/ 14 h 32"/>
                  <a:gd name="T4" fmla="*/ 5 w 41"/>
                  <a:gd name="T5" fmla="*/ 0 h 32"/>
                  <a:gd name="T6" fmla="*/ 32 w 41"/>
                  <a:gd name="T7" fmla="*/ 28 h 32"/>
                  <a:gd name="T8" fmla="*/ 33 w 41"/>
                  <a:gd name="T9" fmla="*/ 30 h 32"/>
                  <a:gd name="T10" fmla="*/ 40 w 41"/>
                  <a:gd name="T11" fmla="*/ 28 h 32"/>
                  <a:gd name="T12" fmla="*/ 41 w 41"/>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41" h="32">
                    <a:moveTo>
                      <a:pt x="41" y="16"/>
                    </a:moveTo>
                    <a:cubicBezTo>
                      <a:pt x="41" y="16"/>
                      <a:pt x="36" y="17"/>
                      <a:pt x="30" y="14"/>
                    </a:cubicBezTo>
                    <a:cubicBezTo>
                      <a:pt x="25" y="12"/>
                      <a:pt x="10" y="0"/>
                      <a:pt x="5" y="0"/>
                    </a:cubicBezTo>
                    <a:cubicBezTo>
                      <a:pt x="0" y="0"/>
                      <a:pt x="26" y="24"/>
                      <a:pt x="32" y="28"/>
                    </a:cubicBezTo>
                    <a:cubicBezTo>
                      <a:pt x="38" y="32"/>
                      <a:pt x="33" y="30"/>
                      <a:pt x="33" y="30"/>
                    </a:cubicBezTo>
                    <a:cubicBezTo>
                      <a:pt x="40" y="28"/>
                      <a:pt x="40" y="28"/>
                      <a:pt x="40" y="28"/>
                    </a:cubicBezTo>
                    <a:lnTo>
                      <a:pt x="41" y="16"/>
                    </a:lnTo>
                    <a:close/>
                  </a:path>
                </a:pathLst>
              </a:custGeom>
              <a:solidFill>
                <a:srgbClr val="BE714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6" name="Freeform 65">
                <a:extLst>
                  <a:ext uri="{FF2B5EF4-FFF2-40B4-BE49-F238E27FC236}">
                    <a16:creationId xmlns:a16="http://schemas.microsoft.com/office/drawing/2014/main" id="{1F6BD6A0-FB46-FFD7-7DA8-294CCBB7EACB}"/>
                  </a:ext>
                </a:extLst>
              </p:cNvPr>
              <p:cNvSpPr>
                <a:spLocks/>
              </p:cNvSpPr>
              <p:nvPr/>
            </p:nvSpPr>
            <p:spPr bwMode="gray">
              <a:xfrm>
                <a:off x="5899502" y="1330035"/>
                <a:ext cx="68263" cy="128588"/>
              </a:xfrm>
              <a:custGeom>
                <a:avLst/>
                <a:gdLst>
                  <a:gd name="T0" fmla="*/ 26 w 26"/>
                  <a:gd name="T1" fmla="*/ 37 h 48"/>
                  <a:gd name="T2" fmla="*/ 6 w 26"/>
                  <a:gd name="T3" fmla="*/ 21 h 48"/>
                  <a:gd name="T4" fmla="*/ 0 w 26"/>
                  <a:gd name="T5" fmla="*/ 0 h 48"/>
                  <a:gd name="T6" fmla="*/ 3 w 26"/>
                  <a:gd name="T7" fmla="*/ 32 h 48"/>
                  <a:gd name="T8" fmla="*/ 8 w 26"/>
                  <a:gd name="T9" fmla="*/ 46 h 48"/>
                  <a:gd name="T10" fmla="*/ 26 w 26"/>
                  <a:gd name="T11" fmla="*/ 37 h 48"/>
                </a:gdLst>
                <a:ahLst/>
                <a:cxnLst>
                  <a:cxn ang="0">
                    <a:pos x="T0" y="T1"/>
                  </a:cxn>
                  <a:cxn ang="0">
                    <a:pos x="T2" y="T3"/>
                  </a:cxn>
                  <a:cxn ang="0">
                    <a:pos x="T4" y="T5"/>
                  </a:cxn>
                  <a:cxn ang="0">
                    <a:pos x="T6" y="T7"/>
                  </a:cxn>
                  <a:cxn ang="0">
                    <a:pos x="T8" y="T9"/>
                  </a:cxn>
                  <a:cxn ang="0">
                    <a:pos x="T10" y="T11"/>
                  </a:cxn>
                </a:cxnLst>
                <a:rect l="0" t="0" r="r" b="b"/>
                <a:pathLst>
                  <a:path w="26" h="48">
                    <a:moveTo>
                      <a:pt x="26" y="37"/>
                    </a:moveTo>
                    <a:cubicBezTo>
                      <a:pt x="26" y="37"/>
                      <a:pt x="10" y="38"/>
                      <a:pt x="6" y="21"/>
                    </a:cubicBezTo>
                    <a:cubicBezTo>
                      <a:pt x="1" y="4"/>
                      <a:pt x="0" y="0"/>
                      <a:pt x="0" y="0"/>
                    </a:cubicBezTo>
                    <a:cubicBezTo>
                      <a:pt x="0" y="0"/>
                      <a:pt x="0" y="25"/>
                      <a:pt x="3" y="32"/>
                    </a:cubicBezTo>
                    <a:cubicBezTo>
                      <a:pt x="6" y="40"/>
                      <a:pt x="0" y="44"/>
                      <a:pt x="8" y="46"/>
                    </a:cubicBezTo>
                    <a:cubicBezTo>
                      <a:pt x="15" y="48"/>
                      <a:pt x="26" y="47"/>
                      <a:pt x="26" y="37"/>
                    </a:cubicBezTo>
                    <a:close/>
                  </a:path>
                </a:pathLst>
              </a:custGeom>
              <a:solidFill>
                <a:srgbClr val="BE714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7" name="Freeform 66">
                <a:extLst>
                  <a:ext uri="{FF2B5EF4-FFF2-40B4-BE49-F238E27FC236}">
                    <a16:creationId xmlns:a16="http://schemas.microsoft.com/office/drawing/2014/main" id="{2F30DAE1-E1AB-46EA-0C9B-A7178CC498BA}"/>
                  </a:ext>
                </a:extLst>
              </p:cNvPr>
              <p:cNvSpPr>
                <a:spLocks/>
              </p:cNvSpPr>
              <p:nvPr/>
            </p:nvSpPr>
            <p:spPr bwMode="gray">
              <a:xfrm>
                <a:off x="5575652" y="2212685"/>
                <a:ext cx="269875" cy="193675"/>
              </a:xfrm>
              <a:custGeom>
                <a:avLst/>
                <a:gdLst>
                  <a:gd name="T0" fmla="*/ 102 w 102"/>
                  <a:gd name="T1" fmla="*/ 66 h 73"/>
                  <a:gd name="T2" fmla="*/ 22 w 102"/>
                  <a:gd name="T3" fmla="*/ 33 h 73"/>
                  <a:gd name="T4" fmla="*/ 70 w 102"/>
                  <a:gd name="T5" fmla="*/ 72 h 73"/>
                  <a:gd name="T6" fmla="*/ 102 w 102"/>
                  <a:gd name="T7" fmla="*/ 66 h 73"/>
                </a:gdLst>
                <a:ahLst/>
                <a:cxnLst>
                  <a:cxn ang="0">
                    <a:pos x="T0" y="T1"/>
                  </a:cxn>
                  <a:cxn ang="0">
                    <a:pos x="T2" y="T3"/>
                  </a:cxn>
                  <a:cxn ang="0">
                    <a:pos x="T4" y="T5"/>
                  </a:cxn>
                  <a:cxn ang="0">
                    <a:pos x="T6" y="T7"/>
                  </a:cxn>
                </a:cxnLst>
                <a:rect l="0" t="0" r="r" b="b"/>
                <a:pathLst>
                  <a:path w="102" h="73">
                    <a:moveTo>
                      <a:pt x="102" y="66"/>
                    </a:moveTo>
                    <a:cubicBezTo>
                      <a:pt x="102" y="66"/>
                      <a:pt x="43" y="66"/>
                      <a:pt x="22" y="33"/>
                    </a:cubicBezTo>
                    <a:cubicBezTo>
                      <a:pt x="0" y="0"/>
                      <a:pt x="24" y="70"/>
                      <a:pt x="70" y="72"/>
                    </a:cubicBezTo>
                    <a:cubicBezTo>
                      <a:pt x="70" y="72"/>
                      <a:pt x="98" y="73"/>
                      <a:pt x="102" y="66"/>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8" name="Freeform 67">
                <a:extLst>
                  <a:ext uri="{FF2B5EF4-FFF2-40B4-BE49-F238E27FC236}">
                    <a16:creationId xmlns:a16="http://schemas.microsoft.com/office/drawing/2014/main" id="{837720BD-5CC2-6C9D-8E8B-769F359BF4ED}"/>
                  </a:ext>
                </a:extLst>
              </p:cNvPr>
              <p:cNvSpPr>
                <a:spLocks/>
              </p:cNvSpPr>
              <p:nvPr/>
            </p:nvSpPr>
            <p:spPr bwMode="gray">
              <a:xfrm>
                <a:off x="6712302" y="2638135"/>
                <a:ext cx="71438" cy="66675"/>
              </a:xfrm>
              <a:custGeom>
                <a:avLst/>
                <a:gdLst>
                  <a:gd name="T0" fmla="*/ 0 w 27"/>
                  <a:gd name="T1" fmla="*/ 0 h 25"/>
                  <a:gd name="T2" fmla="*/ 14 w 27"/>
                  <a:gd name="T3" fmla="*/ 14 h 25"/>
                  <a:gd name="T4" fmla="*/ 18 w 27"/>
                  <a:gd name="T5" fmla="*/ 25 h 25"/>
                  <a:gd name="T6" fmla="*/ 27 w 27"/>
                  <a:gd name="T7" fmla="*/ 25 h 25"/>
                  <a:gd name="T8" fmla="*/ 0 w 27"/>
                  <a:gd name="T9" fmla="*/ 0 h 25"/>
                </a:gdLst>
                <a:ahLst/>
                <a:cxnLst>
                  <a:cxn ang="0">
                    <a:pos x="T0" y="T1"/>
                  </a:cxn>
                  <a:cxn ang="0">
                    <a:pos x="T2" y="T3"/>
                  </a:cxn>
                  <a:cxn ang="0">
                    <a:pos x="T4" y="T5"/>
                  </a:cxn>
                  <a:cxn ang="0">
                    <a:pos x="T6" y="T7"/>
                  </a:cxn>
                  <a:cxn ang="0">
                    <a:pos x="T8" y="T9"/>
                  </a:cxn>
                </a:cxnLst>
                <a:rect l="0" t="0" r="r" b="b"/>
                <a:pathLst>
                  <a:path w="27" h="25">
                    <a:moveTo>
                      <a:pt x="0" y="0"/>
                    </a:moveTo>
                    <a:cubicBezTo>
                      <a:pt x="0" y="0"/>
                      <a:pt x="11" y="10"/>
                      <a:pt x="14" y="14"/>
                    </a:cubicBezTo>
                    <a:cubicBezTo>
                      <a:pt x="18" y="18"/>
                      <a:pt x="18" y="25"/>
                      <a:pt x="18" y="25"/>
                    </a:cubicBezTo>
                    <a:cubicBezTo>
                      <a:pt x="27" y="25"/>
                      <a:pt x="27" y="25"/>
                      <a:pt x="27" y="25"/>
                    </a:cubicBezTo>
                    <a:cubicBezTo>
                      <a:pt x="27" y="25"/>
                      <a:pt x="27" y="10"/>
                      <a:pt x="0" y="0"/>
                    </a:cubicBezTo>
                    <a:close/>
                  </a:path>
                </a:pathLst>
              </a:custGeom>
              <a:solidFill>
                <a:srgbClr val="BE714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69" name="Freeform 68">
                <a:extLst>
                  <a:ext uri="{FF2B5EF4-FFF2-40B4-BE49-F238E27FC236}">
                    <a16:creationId xmlns:a16="http://schemas.microsoft.com/office/drawing/2014/main" id="{ABC9FAF8-179E-4CD0-C8B8-D3A60C9280AA}"/>
                  </a:ext>
                </a:extLst>
              </p:cNvPr>
              <p:cNvSpPr>
                <a:spLocks/>
              </p:cNvSpPr>
              <p:nvPr/>
            </p:nvSpPr>
            <p:spPr bwMode="gray">
              <a:xfrm>
                <a:off x="6628165" y="2634960"/>
                <a:ext cx="71438" cy="98425"/>
              </a:xfrm>
              <a:custGeom>
                <a:avLst/>
                <a:gdLst>
                  <a:gd name="T0" fmla="*/ 6 w 27"/>
                  <a:gd name="T1" fmla="*/ 0 h 37"/>
                  <a:gd name="T2" fmla="*/ 11 w 27"/>
                  <a:gd name="T3" fmla="*/ 16 h 37"/>
                  <a:gd name="T4" fmla="*/ 27 w 27"/>
                  <a:gd name="T5" fmla="*/ 19 h 37"/>
                  <a:gd name="T6" fmla="*/ 0 w 27"/>
                  <a:gd name="T7" fmla="*/ 37 h 37"/>
                  <a:gd name="T8" fmla="*/ 6 w 27"/>
                  <a:gd name="T9" fmla="*/ 0 h 37"/>
                </a:gdLst>
                <a:ahLst/>
                <a:cxnLst>
                  <a:cxn ang="0">
                    <a:pos x="T0" y="T1"/>
                  </a:cxn>
                  <a:cxn ang="0">
                    <a:pos x="T2" y="T3"/>
                  </a:cxn>
                  <a:cxn ang="0">
                    <a:pos x="T4" y="T5"/>
                  </a:cxn>
                  <a:cxn ang="0">
                    <a:pos x="T6" y="T7"/>
                  </a:cxn>
                  <a:cxn ang="0">
                    <a:pos x="T8" y="T9"/>
                  </a:cxn>
                </a:cxnLst>
                <a:rect l="0" t="0" r="r" b="b"/>
                <a:pathLst>
                  <a:path w="27" h="37">
                    <a:moveTo>
                      <a:pt x="6" y="0"/>
                    </a:moveTo>
                    <a:cubicBezTo>
                      <a:pt x="6" y="0"/>
                      <a:pt x="6" y="14"/>
                      <a:pt x="11" y="16"/>
                    </a:cubicBezTo>
                    <a:cubicBezTo>
                      <a:pt x="16" y="18"/>
                      <a:pt x="27" y="19"/>
                      <a:pt x="27" y="19"/>
                    </a:cubicBezTo>
                    <a:cubicBezTo>
                      <a:pt x="0" y="37"/>
                      <a:pt x="0" y="37"/>
                      <a:pt x="0" y="37"/>
                    </a:cubicBezTo>
                    <a:cubicBezTo>
                      <a:pt x="0" y="37"/>
                      <a:pt x="0" y="35"/>
                      <a:pt x="6" y="0"/>
                    </a:cubicBezTo>
                    <a:close/>
                  </a:path>
                </a:pathLst>
              </a:custGeom>
              <a:solidFill>
                <a:srgbClr val="BE714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0" name="Freeform 69">
                <a:extLst>
                  <a:ext uri="{FF2B5EF4-FFF2-40B4-BE49-F238E27FC236}">
                    <a16:creationId xmlns:a16="http://schemas.microsoft.com/office/drawing/2014/main" id="{AE2CF4E3-B14F-18B2-9E84-8841CD2C5783}"/>
                  </a:ext>
                </a:extLst>
              </p:cNvPr>
              <p:cNvSpPr>
                <a:spLocks/>
              </p:cNvSpPr>
              <p:nvPr/>
            </p:nvSpPr>
            <p:spPr bwMode="gray">
              <a:xfrm>
                <a:off x="6675790" y="2692110"/>
                <a:ext cx="100013" cy="79375"/>
              </a:xfrm>
              <a:custGeom>
                <a:avLst/>
                <a:gdLst>
                  <a:gd name="T0" fmla="*/ 0 w 38"/>
                  <a:gd name="T1" fmla="*/ 23 h 30"/>
                  <a:gd name="T2" fmla="*/ 30 w 38"/>
                  <a:gd name="T3" fmla="*/ 0 h 30"/>
                  <a:gd name="T4" fmla="*/ 7 w 38"/>
                  <a:gd name="T5" fmla="*/ 30 h 30"/>
                  <a:gd name="T6" fmla="*/ 0 w 38"/>
                  <a:gd name="T7" fmla="*/ 23 h 30"/>
                </a:gdLst>
                <a:ahLst/>
                <a:cxnLst>
                  <a:cxn ang="0">
                    <a:pos x="T0" y="T1"/>
                  </a:cxn>
                  <a:cxn ang="0">
                    <a:pos x="T2" y="T3"/>
                  </a:cxn>
                  <a:cxn ang="0">
                    <a:pos x="T4" y="T5"/>
                  </a:cxn>
                  <a:cxn ang="0">
                    <a:pos x="T6" y="T7"/>
                  </a:cxn>
                </a:cxnLst>
                <a:rect l="0" t="0" r="r" b="b"/>
                <a:pathLst>
                  <a:path w="38" h="30">
                    <a:moveTo>
                      <a:pt x="0" y="23"/>
                    </a:moveTo>
                    <a:cubicBezTo>
                      <a:pt x="0" y="23"/>
                      <a:pt x="19" y="12"/>
                      <a:pt x="30" y="0"/>
                    </a:cubicBezTo>
                    <a:cubicBezTo>
                      <a:pt x="30" y="0"/>
                      <a:pt x="38" y="5"/>
                      <a:pt x="7" y="30"/>
                    </a:cubicBezTo>
                    <a:cubicBezTo>
                      <a:pt x="7" y="30"/>
                      <a:pt x="11" y="24"/>
                      <a:pt x="0" y="23"/>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1" name="Freeform 70">
                <a:extLst>
                  <a:ext uri="{FF2B5EF4-FFF2-40B4-BE49-F238E27FC236}">
                    <a16:creationId xmlns:a16="http://schemas.microsoft.com/office/drawing/2014/main" id="{2578681D-4B2F-C81F-69C9-DC8472E2663B}"/>
                  </a:ext>
                </a:extLst>
              </p:cNvPr>
              <p:cNvSpPr>
                <a:spLocks/>
              </p:cNvSpPr>
              <p:nvPr/>
            </p:nvSpPr>
            <p:spPr bwMode="gray">
              <a:xfrm>
                <a:off x="6707540" y="2723860"/>
                <a:ext cx="82550" cy="74613"/>
              </a:xfrm>
              <a:custGeom>
                <a:avLst/>
                <a:gdLst>
                  <a:gd name="T0" fmla="*/ 31 w 31"/>
                  <a:gd name="T1" fmla="*/ 0 h 28"/>
                  <a:gd name="T2" fmla="*/ 2 w 31"/>
                  <a:gd name="T3" fmla="*/ 26 h 28"/>
                  <a:gd name="T4" fmla="*/ 31 w 31"/>
                  <a:gd name="T5" fmla="*/ 0 h 28"/>
                </a:gdLst>
                <a:ahLst/>
                <a:cxnLst>
                  <a:cxn ang="0">
                    <a:pos x="T0" y="T1"/>
                  </a:cxn>
                  <a:cxn ang="0">
                    <a:pos x="T2" y="T3"/>
                  </a:cxn>
                  <a:cxn ang="0">
                    <a:pos x="T4" y="T5"/>
                  </a:cxn>
                </a:cxnLst>
                <a:rect l="0" t="0" r="r" b="b"/>
                <a:pathLst>
                  <a:path w="31" h="28">
                    <a:moveTo>
                      <a:pt x="31" y="0"/>
                    </a:moveTo>
                    <a:cubicBezTo>
                      <a:pt x="31" y="0"/>
                      <a:pt x="0" y="24"/>
                      <a:pt x="2" y="26"/>
                    </a:cubicBezTo>
                    <a:cubicBezTo>
                      <a:pt x="4" y="28"/>
                      <a:pt x="25" y="16"/>
                      <a:pt x="31"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2" name="Freeform 71">
                <a:extLst>
                  <a:ext uri="{FF2B5EF4-FFF2-40B4-BE49-F238E27FC236}">
                    <a16:creationId xmlns:a16="http://schemas.microsoft.com/office/drawing/2014/main" id="{38BBCCA1-C6FA-B598-1736-2FDD8A7688CA}"/>
                  </a:ext>
                </a:extLst>
              </p:cNvPr>
              <p:cNvSpPr>
                <a:spLocks/>
              </p:cNvSpPr>
              <p:nvPr/>
            </p:nvSpPr>
            <p:spPr bwMode="gray">
              <a:xfrm>
                <a:off x="6850415" y="2723860"/>
                <a:ext cx="38100" cy="66675"/>
              </a:xfrm>
              <a:custGeom>
                <a:avLst/>
                <a:gdLst>
                  <a:gd name="T0" fmla="*/ 14 w 14"/>
                  <a:gd name="T1" fmla="*/ 6 h 25"/>
                  <a:gd name="T2" fmla="*/ 2 w 14"/>
                  <a:gd name="T3" fmla="*/ 4 h 25"/>
                  <a:gd name="T4" fmla="*/ 0 w 14"/>
                  <a:gd name="T5" fmla="*/ 19 h 25"/>
                  <a:gd name="T6" fmla="*/ 1 w 14"/>
                  <a:gd name="T7" fmla="*/ 25 h 25"/>
                  <a:gd name="T8" fmla="*/ 14 w 14"/>
                  <a:gd name="T9" fmla="*/ 6 h 25"/>
                </a:gdLst>
                <a:ahLst/>
                <a:cxnLst>
                  <a:cxn ang="0">
                    <a:pos x="T0" y="T1"/>
                  </a:cxn>
                  <a:cxn ang="0">
                    <a:pos x="T2" y="T3"/>
                  </a:cxn>
                  <a:cxn ang="0">
                    <a:pos x="T4" y="T5"/>
                  </a:cxn>
                  <a:cxn ang="0">
                    <a:pos x="T6" y="T7"/>
                  </a:cxn>
                  <a:cxn ang="0">
                    <a:pos x="T8" y="T9"/>
                  </a:cxn>
                </a:cxnLst>
                <a:rect l="0" t="0" r="r" b="b"/>
                <a:pathLst>
                  <a:path w="14" h="25">
                    <a:moveTo>
                      <a:pt x="14" y="6"/>
                    </a:moveTo>
                    <a:cubicBezTo>
                      <a:pt x="14" y="6"/>
                      <a:pt x="3" y="0"/>
                      <a:pt x="2" y="4"/>
                    </a:cubicBezTo>
                    <a:cubicBezTo>
                      <a:pt x="2" y="9"/>
                      <a:pt x="0" y="16"/>
                      <a:pt x="0" y="19"/>
                    </a:cubicBezTo>
                    <a:cubicBezTo>
                      <a:pt x="0" y="22"/>
                      <a:pt x="1" y="25"/>
                      <a:pt x="1" y="25"/>
                    </a:cubicBezTo>
                    <a:cubicBezTo>
                      <a:pt x="1" y="25"/>
                      <a:pt x="6" y="22"/>
                      <a:pt x="14" y="6"/>
                    </a:cubicBezTo>
                    <a:close/>
                  </a:path>
                </a:pathLst>
              </a:custGeom>
              <a:solidFill>
                <a:srgbClr val="BE7142"/>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3" name="Freeform 72">
                <a:extLst>
                  <a:ext uri="{FF2B5EF4-FFF2-40B4-BE49-F238E27FC236}">
                    <a16:creationId xmlns:a16="http://schemas.microsoft.com/office/drawing/2014/main" id="{333F7849-0FF3-51CE-44B2-C4F88EA688CD}"/>
                  </a:ext>
                </a:extLst>
              </p:cNvPr>
              <p:cNvSpPr>
                <a:spLocks/>
              </p:cNvSpPr>
              <p:nvPr/>
            </p:nvSpPr>
            <p:spPr bwMode="gray">
              <a:xfrm>
                <a:off x="6759927" y="2627022"/>
                <a:ext cx="171450" cy="298450"/>
              </a:xfrm>
              <a:custGeom>
                <a:avLst/>
                <a:gdLst>
                  <a:gd name="T0" fmla="*/ 58 w 64"/>
                  <a:gd name="T1" fmla="*/ 9 h 112"/>
                  <a:gd name="T2" fmla="*/ 62 w 64"/>
                  <a:gd name="T3" fmla="*/ 19 h 112"/>
                  <a:gd name="T4" fmla="*/ 59 w 64"/>
                  <a:gd name="T5" fmla="*/ 30 h 112"/>
                  <a:gd name="T6" fmla="*/ 50 w 64"/>
                  <a:gd name="T7" fmla="*/ 69 h 112"/>
                  <a:gd name="T8" fmla="*/ 37 w 64"/>
                  <a:gd name="T9" fmla="*/ 81 h 112"/>
                  <a:gd name="T10" fmla="*/ 16 w 64"/>
                  <a:gd name="T11" fmla="*/ 112 h 112"/>
                  <a:gd name="T12" fmla="*/ 12 w 64"/>
                  <a:gd name="T13" fmla="*/ 78 h 112"/>
                  <a:gd name="T14" fmla="*/ 44 w 64"/>
                  <a:gd name="T15" fmla="*/ 49 h 112"/>
                  <a:gd name="T16" fmla="*/ 38 w 64"/>
                  <a:gd name="T17" fmla="*/ 0 h 112"/>
                  <a:gd name="T18" fmla="*/ 58 w 64"/>
                  <a:gd name="T19" fmla="*/ 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12">
                    <a:moveTo>
                      <a:pt x="58" y="9"/>
                    </a:moveTo>
                    <a:cubicBezTo>
                      <a:pt x="58" y="9"/>
                      <a:pt x="60" y="16"/>
                      <a:pt x="62" y="19"/>
                    </a:cubicBezTo>
                    <a:cubicBezTo>
                      <a:pt x="64" y="22"/>
                      <a:pt x="61" y="19"/>
                      <a:pt x="59" y="30"/>
                    </a:cubicBezTo>
                    <a:cubicBezTo>
                      <a:pt x="57" y="40"/>
                      <a:pt x="61" y="67"/>
                      <a:pt x="50" y="69"/>
                    </a:cubicBezTo>
                    <a:cubicBezTo>
                      <a:pt x="38" y="71"/>
                      <a:pt x="38" y="78"/>
                      <a:pt x="37" y="81"/>
                    </a:cubicBezTo>
                    <a:cubicBezTo>
                      <a:pt x="36" y="84"/>
                      <a:pt x="45" y="102"/>
                      <a:pt x="16" y="112"/>
                    </a:cubicBezTo>
                    <a:cubicBezTo>
                      <a:pt x="16" y="112"/>
                      <a:pt x="0" y="106"/>
                      <a:pt x="12" y="78"/>
                    </a:cubicBezTo>
                    <a:cubicBezTo>
                      <a:pt x="12" y="78"/>
                      <a:pt x="32" y="70"/>
                      <a:pt x="44" y="49"/>
                    </a:cubicBezTo>
                    <a:cubicBezTo>
                      <a:pt x="44" y="49"/>
                      <a:pt x="56" y="33"/>
                      <a:pt x="38" y="0"/>
                    </a:cubicBezTo>
                    <a:cubicBezTo>
                      <a:pt x="38" y="0"/>
                      <a:pt x="52" y="2"/>
                      <a:pt x="58" y="9"/>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4" name="Freeform 73">
                <a:extLst>
                  <a:ext uri="{FF2B5EF4-FFF2-40B4-BE49-F238E27FC236}">
                    <a16:creationId xmlns:a16="http://schemas.microsoft.com/office/drawing/2014/main" id="{F3A1E3AA-C4C2-7916-5FA3-49EA2DE1E057}"/>
                  </a:ext>
                </a:extLst>
              </p:cNvPr>
              <p:cNvSpPr>
                <a:spLocks/>
              </p:cNvSpPr>
              <p:nvPr/>
            </p:nvSpPr>
            <p:spPr bwMode="gray">
              <a:xfrm>
                <a:off x="7161565" y="2606385"/>
                <a:ext cx="112713" cy="319088"/>
              </a:xfrm>
              <a:custGeom>
                <a:avLst/>
                <a:gdLst>
                  <a:gd name="T0" fmla="*/ 42 w 42"/>
                  <a:gd name="T1" fmla="*/ 115 h 120"/>
                  <a:gd name="T2" fmla="*/ 26 w 42"/>
                  <a:gd name="T3" fmla="*/ 40 h 120"/>
                  <a:gd name="T4" fmla="*/ 10 w 42"/>
                  <a:gd name="T5" fmla="*/ 10 h 120"/>
                  <a:gd name="T6" fmla="*/ 8 w 42"/>
                  <a:gd name="T7" fmla="*/ 22 h 120"/>
                  <a:gd name="T8" fmla="*/ 11 w 42"/>
                  <a:gd name="T9" fmla="*/ 35 h 120"/>
                  <a:gd name="T10" fmla="*/ 5 w 42"/>
                  <a:gd name="T11" fmla="*/ 66 h 120"/>
                  <a:gd name="T12" fmla="*/ 14 w 42"/>
                  <a:gd name="T13" fmla="*/ 103 h 120"/>
                  <a:gd name="T14" fmla="*/ 18 w 42"/>
                  <a:gd name="T15" fmla="*/ 120 h 120"/>
                  <a:gd name="T16" fmla="*/ 42 w 42"/>
                  <a:gd name="T17" fmla="*/ 115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20">
                    <a:moveTo>
                      <a:pt x="42" y="115"/>
                    </a:moveTo>
                    <a:cubicBezTo>
                      <a:pt x="42" y="115"/>
                      <a:pt x="29" y="49"/>
                      <a:pt x="26" y="40"/>
                    </a:cubicBezTo>
                    <a:cubicBezTo>
                      <a:pt x="23" y="30"/>
                      <a:pt x="17" y="16"/>
                      <a:pt x="10" y="10"/>
                    </a:cubicBezTo>
                    <a:cubicBezTo>
                      <a:pt x="3" y="4"/>
                      <a:pt x="0" y="0"/>
                      <a:pt x="8" y="22"/>
                    </a:cubicBezTo>
                    <a:cubicBezTo>
                      <a:pt x="8" y="22"/>
                      <a:pt x="12" y="28"/>
                      <a:pt x="11" y="35"/>
                    </a:cubicBezTo>
                    <a:cubicBezTo>
                      <a:pt x="9" y="42"/>
                      <a:pt x="1" y="54"/>
                      <a:pt x="5" y="66"/>
                    </a:cubicBezTo>
                    <a:cubicBezTo>
                      <a:pt x="9" y="77"/>
                      <a:pt x="15" y="98"/>
                      <a:pt x="14" y="103"/>
                    </a:cubicBezTo>
                    <a:cubicBezTo>
                      <a:pt x="13" y="108"/>
                      <a:pt x="18" y="120"/>
                      <a:pt x="18" y="120"/>
                    </a:cubicBezTo>
                    <a:lnTo>
                      <a:pt x="42" y="115"/>
                    </a:ln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5" name="Freeform 74">
                <a:extLst>
                  <a:ext uri="{FF2B5EF4-FFF2-40B4-BE49-F238E27FC236}">
                    <a16:creationId xmlns:a16="http://schemas.microsoft.com/office/drawing/2014/main" id="{726968D2-08E4-364A-0CD0-20CCA8A9215F}"/>
                  </a:ext>
                </a:extLst>
              </p:cNvPr>
              <p:cNvSpPr>
                <a:spLocks/>
              </p:cNvSpPr>
              <p:nvPr/>
            </p:nvSpPr>
            <p:spPr bwMode="gray">
              <a:xfrm>
                <a:off x="7437790" y="2531772"/>
                <a:ext cx="93663" cy="830263"/>
              </a:xfrm>
              <a:custGeom>
                <a:avLst/>
                <a:gdLst>
                  <a:gd name="T0" fmla="*/ 0 w 35"/>
                  <a:gd name="T1" fmla="*/ 312 h 312"/>
                  <a:gd name="T2" fmla="*/ 15 w 35"/>
                  <a:gd name="T3" fmla="*/ 228 h 312"/>
                  <a:gd name="T4" fmla="*/ 21 w 35"/>
                  <a:gd name="T5" fmla="*/ 198 h 312"/>
                  <a:gd name="T6" fmla="*/ 19 w 35"/>
                  <a:gd name="T7" fmla="*/ 174 h 312"/>
                  <a:gd name="T8" fmla="*/ 15 w 35"/>
                  <a:gd name="T9" fmla="*/ 99 h 312"/>
                  <a:gd name="T10" fmla="*/ 9 w 35"/>
                  <a:gd name="T11" fmla="*/ 62 h 312"/>
                  <a:gd name="T12" fmla="*/ 4 w 35"/>
                  <a:gd name="T13" fmla="*/ 7 h 312"/>
                  <a:gd name="T14" fmla="*/ 17 w 35"/>
                  <a:gd name="T15" fmla="*/ 50 h 312"/>
                  <a:gd name="T16" fmla="*/ 23 w 35"/>
                  <a:gd name="T17" fmla="*/ 92 h 312"/>
                  <a:gd name="T18" fmla="*/ 29 w 35"/>
                  <a:gd name="T19" fmla="*/ 160 h 312"/>
                  <a:gd name="T20" fmla="*/ 31 w 35"/>
                  <a:gd name="T21" fmla="*/ 190 h 312"/>
                  <a:gd name="T22" fmla="*/ 0 w 35"/>
                  <a:gd name="T2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312">
                    <a:moveTo>
                      <a:pt x="0" y="312"/>
                    </a:moveTo>
                    <a:cubicBezTo>
                      <a:pt x="0" y="312"/>
                      <a:pt x="8" y="256"/>
                      <a:pt x="15" y="228"/>
                    </a:cubicBezTo>
                    <a:cubicBezTo>
                      <a:pt x="15" y="228"/>
                      <a:pt x="19" y="208"/>
                      <a:pt x="21" y="198"/>
                    </a:cubicBezTo>
                    <a:cubicBezTo>
                      <a:pt x="24" y="189"/>
                      <a:pt x="20" y="179"/>
                      <a:pt x="19" y="174"/>
                    </a:cubicBezTo>
                    <a:cubicBezTo>
                      <a:pt x="19" y="168"/>
                      <a:pt x="20" y="112"/>
                      <a:pt x="15" y="99"/>
                    </a:cubicBezTo>
                    <a:cubicBezTo>
                      <a:pt x="11" y="86"/>
                      <a:pt x="11" y="81"/>
                      <a:pt x="9" y="62"/>
                    </a:cubicBezTo>
                    <a:cubicBezTo>
                      <a:pt x="8" y="44"/>
                      <a:pt x="7" y="14"/>
                      <a:pt x="4" y="7"/>
                    </a:cubicBezTo>
                    <a:cubicBezTo>
                      <a:pt x="1" y="0"/>
                      <a:pt x="13" y="21"/>
                      <a:pt x="17" y="50"/>
                    </a:cubicBezTo>
                    <a:cubicBezTo>
                      <a:pt x="21" y="78"/>
                      <a:pt x="21" y="86"/>
                      <a:pt x="23" y="92"/>
                    </a:cubicBezTo>
                    <a:cubicBezTo>
                      <a:pt x="25" y="98"/>
                      <a:pt x="30" y="146"/>
                      <a:pt x="29" y="160"/>
                    </a:cubicBezTo>
                    <a:cubicBezTo>
                      <a:pt x="27" y="174"/>
                      <a:pt x="35" y="180"/>
                      <a:pt x="31" y="190"/>
                    </a:cubicBezTo>
                    <a:cubicBezTo>
                      <a:pt x="28" y="200"/>
                      <a:pt x="10" y="294"/>
                      <a:pt x="0" y="312"/>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6" name="Freeform 75">
                <a:extLst>
                  <a:ext uri="{FF2B5EF4-FFF2-40B4-BE49-F238E27FC236}">
                    <a16:creationId xmlns:a16="http://schemas.microsoft.com/office/drawing/2014/main" id="{91729852-56C5-4936-2BB9-BD61CDDC20FE}"/>
                  </a:ext>
                </a:extLst>
              </p:cNvPr>
              <p:cNvSpPr>
                <a:spLocks/>
              </p:cNvSpPr>
              <p:nvPr/>
            </p:nvSpPr>
            <p:spPr bwMode="gray">
              <a:xfrm>
                <a:off x="7286977" y="2087272"/>
                <a:ext cx="133350" cy="396875"/>
              </a:xfrm>
              <a:custGeom>
                <a:avLst/>
                <a:gdLst>
                  <a:gd name="T0" fmla="*/ 50 w 50"/>
                  <a:gd name="T1" fmla="*/ 149 h 149"/>
                  <a:gd name="T2" fmla="*/ 8 w 50"/>
                  <a:gd name="T3" fmla="*/ 93 h 149"/>
                  <a:gd name="T4" fmla="*/ 29 w 50"/>
                  <a:gd name="T5" fmla="*/ 29 h 149"/>
                  <a:gd name="T6" fmla="*/ 2 w 50"/>
                  <a:gd name="T7" fmla="*/ 104 h 149"/>
                  <a:gd name="T8" fmla="*/ 50 w 50"/>
                  <a:gd name="T9" fmla="*/ 149 h 149"/>
                </a:gdLst>
                <a:ahLst/>
                <a:cxnLst>
                  <a:cxn ang="0">
                    <a:pos x="T0" y="T1"/>
                  </a:cxn>
                  <a:cxn ang="0">
                    <a:pos x="T2" y="T3"/>
                  </a:cxn>
                  <a:cxn ang="0">
                    <a:pos x="T4" y="T5"/>
                  </a:cxn>
                  <a:cxn ang="0">
                    <a:pos x="T6" y="T7"/>
                  </a:cxn>
                  <a:cxn ang="0">
                    <a:pos x="T8" y="T9"/>
                  </a:cxn>
                </a:cxnLst>
                <a:rect l="0" t="0" r="r" b="b"/>
                <a:pathLst>
                  <a:path w="50" h="149">
                    <a:moveTo>
                      <a:pt x="50" y="149"/>
                    </a:moveTo>
                    <a:cubicBezTo>
                      <a:pt x="50" y="149"/>
                      <a:pt x="2" y="142"/>
                      <a:pt x="8" y="93"/>
                    </a:cubicBezTo>
                    <a:cubicBezTo>
                      <a:pt x="8" y="93"/>
                      <a:pt x="15" y="59"/>
                      <a:pt x="29" y="29"/>
                    </a:cubicBezTo>
                    <a:cubicBezTo>
                      <a:pt x="43" y="0"/>
                      <a:pt x="0" y="63"/>
                      <a:pt x="2" y="104"/>
                    </a:cubicBezTo>
                    <a:cubicBezTo>
                      <a:pt x="4" y="145"/>
                      <a:pt x="30" y="149"/>
                      <a:pt x="50" y="149"/>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7" name="Freeform 76">
                <a:extLst>
                  <a:ext uri="{FF2B5EF4-FFF2-40B4-BE49-F238E27FC236}">
                    <a16:creationId xmlns:a16="http://schemas.microsoft.com/office/drawing/2014/main" id="{BE105195-1C98-8B9F-42E6-21221E95A795}"/>
                  </a:ext>
                </a:extLst>
              </p:cNvPr>
              <p:cNvSpPr>
                <a:spLocks/>
              </p:cNvSpPr>
              <p:nvPr/>
            </p:nvSpPr>
            <p:spPr bwMode="gray">
              <a:xfrm>
                <a:off x="7393340" y="2058697"/>
                <a:ext cx="366713" cy="446088"/>
              </a:xfrm>
              <a:custGeom>
                <a:avLst/>
                <a:gdLst>
                  <a:gd name="T0" fmla="*/ 30 w 138"/>
                  <a:gd name="T1" fmla="*/ 168 h 168"/>
                  <a:gd name="T2" fmla="*/ 9 w 138"/>
                  <a:gd name="T3" fmla="*/ 91 h 168"/>
                  <a:gd name="T4" fmla="*/ 29 w 138"/>
                  <a:gd name="T5" fmla="*/ 86 h 168"/>
                  <a:gd name="T6" fmla="*/ 62 w 138"/>
                  <a:gd name="T7" fmla="*/ 74 h 168"/>
                  <a:gd name="T8" fmla="*/ 103 w 138"/>
                  <a:gd name="T9" fmla="*/ 40 h 168"/>
                  <a:gd name="T10" fmla="*/ 138 w 138"/>
                  <a:gd name="T11" fmla="*/ 0 h 168"/>
                  <a:gd name="T12" fmla="*/ 64 w 138"/>
                  <a:gd name="T13" fmla="*/ 79 h 168"/>
                  <a:gd name="T14" fmla="*/ 17 w 138"/>
                  <a:gd name="T15" fmla="*/ 124 h 168"/>
                  <a:gd name="T16" fmla="*/ 30 w 138"/>
                  <a:gd name="T17"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68">
                    <a:moveTo>
                      <a:pt x="30" y="168"/>
                    </a:moveTo>
                    <a:cubicBezTo>
                      <a:pt x="30" y="168"/>
                      <a:pt x="0" y="152"/>
                      <a:pt x="9" y="91"/>
                    </a:cubicBezTo>
                    <a:cubicBezTo>
                      <a:pt x="9" y="91"/>
                      <a:pt x="16" y="85"/>
                      <a:pt x="29" y="86"/>
                    </a:cubicBezTo>
                    <a:cubicBezTo>
                      <a:pt x="42" y="86"/>
                      <a:pt x="59" y="78"/>
                      <a:pt x="62" y="74"/>
                    </a:cubicBezTo>
                    <a:cubicBezTo>
                      <a:pt x="64" y="70"/>
                      <a:pt x="95" y="48"/>
                      <a:pt x="103" y="40"/>
                    </a:cubicBezTo>
                    <a:cubicBezTo>
                      <a:pt x="111" y="32"/>
                      <a:pt x="138" y="0"/>
                      <a:pt x="138" y="0"/>
                    </a:cubicBezTo>
                    <a:cubicBezTo>
                      <a:pt x="138" y="0"/>
                      <a:pt x="119" y="42"/>
                      <a:pt x="64" y="79"/>
                    </a:cubicBezTo>
                    <a:cubicBezTo>
                      <a:pt x="64" y="79"/>
                      <a:pt x="20" y="111"/>
                      <a:pt x="17" y="124"/>
                    </a:cubicBezTo>
                    <a:cubicBezTo>
                      <a:pt x="14" y="138"/>
                      <a:pt x="25" y="160"/>
                      <a:pt x="30" y="168"/>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8" name="Freeform 77">
                <a:extLst>
                  <a:ext uri="{FF2B5EF4-FFF2-40B4-BE49-F238E27FC236}">
                    <a16:creationId xmlns:a16="http://schemas.microsoft.com/office/drawing/2014/main" id="{F5E20260-9A74-BED7-61E4-59D02800869F}"/>
                  </a:ext>
                </a:extLst>
              </p:cNvPr>
              <p:cNvSpPr>
                <a:spLocks/>
              </p:cNvSpPr>
              <p:nvPr/>
            </p:nvSpPr>
            <p:spPr bwMode="gray">
              <a:xfrm>
                <a:off x="7733065" y="1920585"/>
                <a:ext cx="149225" cy="138113"/>
              </a:xfrm>
              <a:custGeom>
                <a:avLst/>
                <a:gdLst>
                  <a:gd name="T0" fmla="*/ 56 w 56"/>
                  <a:gd name="T1" fmla="*/ 0 h 52"/>
                  <a:gd name="T2" fmla="*/ 26 w 56"/>
                  <a:gd name="T3" fmla="*/ 36 h 52"/>
                  <a:gd name="T4" fmla="*/ 5 w 56"/>
                  <a:gd name="T5" fmla="*/ 38 h 52"/>
                  <a:gd name="T6" fmla="*/ 20 w 56"/>
                  <a:gd name="T7" fmla="*/ 48 h 52"/>
                  <a:gd name="T8" fmla="*/ 56 w 56"/>
                  <a:gd name="T9" fmla="*/ 0 h 52"/>
                </a:gdLst>
                <a:ahLst/>
                <a:cxnLst>
                  <a:cxn ang="0">
                    <a:pos x="T0" y="T1"/>
                  </a:cxn>
                  <a:cxn ang="0">
                    <a:pos x="T2" y="T3"/>
                  </a:cxn>
                  <a:cxn ang="0">
                    <a:pos x="T4" y="T5"/>
                  </a:cxn>
                  <a:cxn ang="0">
                    <a:pos x="T6" y="T7"/>
                  </a:cxn>
                  <a:cxn ang="0">
                    <a:pos x="T8" y="T9"/>
                  </a:cxn>
                </a:cxnLst>
                <a:rect l="0" t="0" r="r" b="b"/>
                <a:pathLst>
                  <a:path w="56" h="52">
                    <a:moveTo>
                      <a:pt x="56" y="0"/>
                    </a:moveTo>
                    <a:cubicBezTo>
                      <a:pt x="56" y="0"/>
                      <a:pt x="30" y="34"/>
                      <a:pt x="26" y="36"/>
                    </a:cubicBezTo>
                    <a:cubicBezTo>
                      <a:pt x="22" y="38"/>
                      <a:pt x="8" y="38"/>
                      <a:pt x="5" y="38"/>
                    </a:cubicBezTo>
                    <a:cubicBezTo>
                      <a:pt x="2" y="38"/>
                      <a:pt x="0" y="52"/>
                      <a:pt x="20" y="48"/>
                    </a:cubicBezTo>
                    <a:cubicBezTo>
                      <a:pt x="41" y="44"/>
                      <a:pt x="45" y="21"/>
                      <a:pt x="56" y="0"/>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79" name="Freeform 78">
                <a:extLst>
                  <a:ext uri="{FF2B5EF4-FFF2-40B4-BE49-F238E27FC236}">
                    <a16:creationId xmlns:a16="http://schemas.microsoft.com/office/drawing/2014/main" id="{5EE8DCA0-414F-D479-4EFB-BDDEBAFC2E89}"/>
                  </a:ext>
                </a:extLst>
              </p:cNvPr>
              <p:cNvSpPr>
                <a:spLocks/>
              </p:cNvSpPr>
              <p:nvPr/>
            </p:nvSpPr>
            <p:spPr bwMode="gray">
              <a:xfrm>
                <a:off x="7739415" y="2207922"/>
                <a:ext cx="212725" cy="681038"/>
              </a:xfrm>
              <a:custGeom>
                <a:avLst/>
                <a:gdLst>
                  <a:gd name="T0" fmla="*/ 30 w 80"/>
                  <a:gd name="T1" fmla="*/ 20 h 256"/>
                  <a:gd name="T2" fmla="*/ 1 w 80"/>
                  <a:gd name="T3" fmla="*/ 45 h 256"/>
                  <a:gd name="T4" fmla="*/ 24 w 80"/>
                  <a:gd name="T5" fmla="*/ 48 h 256"/>
                  <a:gd name="T6" fmla="*/ 43 w 80"/>
                  <a:gd name="T7" fmla="*/ 61 h 256"/>
                  <a:gd name="T8" fmla="*/ 48 w 80"/>
                  <a:gd name="T9" fmla="*/ 110 h 256"/>
                  <a:gd name="T10" fmla="*/ 55 w 80"/>
                  <a:gd name="T11" fmla="*/ 148 h 256"/>
                  <a:gd name="T12" fmla="*/ 60 w 80"/>
                  <a:gd name="T13" fmla="*/ 184 h 256"/>
                  <a:gd name="T14" fmla="*/ 70 w 80"/>
                  <a:gd name="T15" fmla="*/ 247 h 256"/>
                  <a:gd name="T16" fmla="*/ 64 w 80"/>
                  <a:gd name="T17" fmla="*/ 166 h 256"/>
                  <a:gd name="T18" fmla="*/ 75 w 80"/>
                  <a:gd name="T19" fmla="*/ 178 h 256"/>
                  <a:gd name="T20" fmla="*/ 64 w 80"/>
                  <a:gd name="T21" fmla="*/ 136 h 256"/>
                  <a:gd name="T22" fmla="*/ 54 w 80"/>
                  <a:gd name="T23" fmla="*/ 80 h 256"/>
                  <a:gd name="T24" fmla="*/ 30 w 80"/>
                  <a:gd name="T25" fmla="*/ 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256">
                    <a:moveTo>
                      <a:pt x="30" y="20"/>
                    </a:moveTo>
                    <a:cubicBezTo>
                      <a:pt x="30" y="20"/>
                      <a:pt x="2" y="32"/>
                      <a:pt x="1" y="45"/>
                    </a:cubicBezTo>
                    <a:cubicBezTo>
                      <a:pt x="0" y="58"/>
                      <a:pt x="12" y="48"/>
                      <a:pt x="24" y="48"/>
                    </a:cubicBezTo>
                    <a:cubicBezTo>
                      <a:pt x="36" y="48"/>
                      <a:pt x="41" y="54"/>
                      <a:pt x="43" y="61"/>
                    </a:cubicBezTo>
                    <a:cubicBezTo>
                      <a:pt x="45" y="68"/>
                      <a:pt x="43" y="99"/>
                      <a:pt x="48" y="110"/>
                    </a:cubicBezTo>
                    <a:cubicBezTo>
                      <a:pt x="52" y="120"/>
                      <a:pt x="55" y="148"/>
                      <a:pt x="55" y="148"/>
                    </a:cubicBezTo>
                    <a:cubicBezTo>
                      <a:pt x="55" y="148"/>
                      <a:pt x="55" y="176"/>
                      <a:pt x="60" y="184"/>
                    </a:cubicBezTo>
                    <a:cubicBezTo>
                      <a:pt x="66" y="192"/>
                      <a:pt x="70" y="238"/>
                      <a:pt x="70" y="247"/>
                    </a:cubicBezTo>
                    <a:cubicBezTo>
                      <a:pt x="70" y="256"/>
                      <a:pt x="65" y="176"/>
                      <a:pt x="64" y="166"/>
                    </a:cubicBezTo>
                    <a:cubicBezTo>
                      <a:pt x="64" y="155"/>
                      <a:pt x="70" y="178"/>
                      <a:pt x="75" y="178"/>
                    </a:cubicBezTo>
                    <a:cubicBezTo>
                      <a:pt x="80" y="178"/>
                      <a:pt x="66" y="149"/>
                      <a:pt x="64" y="136"/>
                    </a:cubicBezTo>
                    <a:cubicBezTo>
                      <a:pt x="61" y="124"/>
                      <a:pt x="54" y="108"/>
                      <a:pt x="54" y="80"/>
                    </a:cubicBezTo>
                    <a:cubicBezTo>
                      <a:pt x="54" y="53"/>
                      <a:pt x="58" y="0"/>
                      <a:pt x="30" y="20"/>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0" name="Freeform 79">
                <a:extLst>
                  <a:ext uri="{FF2B5EF4-FFF2-40B4-BE49-F238E27FC236}">
                    <a16:creationId xmlns:a16="http://schemas.microsoft.com/office/drawing/2014/main" id="{096FEB22-5D84-64C3-395E-ADE5DF1401D0}"/>
                  </a:ext>
                </a:extLst>
              </p:cNvPr>
              <p:cNvSpPr>
                <a:spLocks/>
              </p:cNvSpPr>
              <p:nvPr/>
            </p:nvSpPr>
            <p:spPr bwMode="gray">
              <a:xfrm>
                <a:off x="7936265" y="2079335"/>
                <a:ext cx="244475" cy="325438"/>
              </a:xfrm>
              <a:custGeom>
                <a:avLst/>
                <a:gdLst>
                  <a:gd name="T0" fmla="*/ 15 w 92"/>
                  <a:gd name="T1" fmla="*/ 0 h 122"/>
                  <a:gd name="T2" fmla="*/ 74 w 92"/>
                  <a:gd name="T3" fmla="*/ 72 h 122"/>
                  <a:gd name="T4" fmla="*/ 87 w 92"/>
                  <a:gd name="T5" fmla="*/ 115 h 122"/>
                  <a:gd name="T6" fmla="*/ 10 w 92"/>
                  <a:gd name="T7" fmla="*/ 19 h 122"/>
                  <a:gd name="T8" fmla="*/ 15 w 92"/>
                  <a:gd name="T9" fmla="*/ 0 h 122"/>
                </a:gdLst>
                <a:ahLst/>
                <a:cxnLst>
                  <a:cxn ang="0">
                    <a:pos x="T0" y="T1"/>
                  </a:cxn>
                  <a:cxn ang="0">
                    <a:pos x="T2" y="T3"/>
                  </a:cxn>
                  <a:cxn ang="0">
                    <a:pos x="T4" y="T5"/>
                  </a:cxn>
                  <a:cxn ang="0">
                    <a:pos x="T6" y="T7"/>
                  </a:cxn>
                  <a:cxn ang="0">
                    <a:pos x="T8" y="T9"/>
                  </a:cxn>
                </a:cxnLst>
                <a:rect l="0" t="0" r="r" b="b"/>
                <a:pathLst>
                  <a:path w="92" h="122">
                    <a:moveTo>
                      <a:pt x="15" y="0"/>
                    </a:moveTo>
                    <a:cubicBezTo>
                      <a:pt x="15" y="0"/>
                      <a:pt x="57" y="46"/>
                      <a:pt x="74" y="72"/>
                    </a:cubicBezTo>
                    <a:cubicBezTo>
                      <a:pt x="92" y="98"/>
                      <a:pt x="87" y="108"/>
                      <a:pt x="87" y="115"/>
                    </a:cubicBezTo>
                    <a:cubicBezTo>
                      <a:pt x="87" y="122"/>
                      <a:pt x="15" y="33"/>
                      <a:pt x="10" y="19"/>
                    </a:cubicBezTo>
                    <a:cubicBezTo>
                      <a:pt x="4" y="5"/>
                      <a:pt x="0" y="0"/>
                      <a:pt x="15" y="0"/>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1" name="Freeform 80">
                <a:extLst>
                  <a:ext uri="{FF2B5EF4-FFF2-40B4-BE49-F238E27FC236}">
                    <a16:creationId xmlns:a16="http://schemas.microsoft.com/office/drawing/2014/main" id="{0761E126-562C-9E61-DCC5-FB2F486B9EAF}"/>
                  </a:ext>
                </a:extLst>
              </p:cNvPr>
              <p:cNvSpPr>
                <a:spLocks/>
              </p:cNvSpPr>
              <p:nvPr/>
            </p:nvSpPr>
            <p:spPr bwMode="gray">
              <a:xfrm>
                <a:off x="7629877" y="2520660"/>
                <a:ext cx="260350" cy="117475"/>
              </a:xfrm>
              <a:custGeom>
                <a:avLst/>
                <a:gdLst>
                  <a:gd name="T0" fmla="*/ 93 w 98"/>
                  <a:gd name="T1" fmla="*/ 18 h 44"/>
                  <a:gd name="T2" fmla="*/ 75 w 98"/>
                  <a:gd name="T3" fmla="*/ 23 h 44"/>
                  <a:gd name="T4" fmla="*/ 26 w 98"/>
                  <a:gd name="T5" fmla="*/ 2 h 44"/>
                  <a:gd name="T6" fmla="*/ 1 w 98"/>
                  <a:gd name="T7" fmla="*/ 25 h 44"/>
                  <a:gd name="T8" fmla="*/ 35 w 98"/>
                  <a:gd name="T9" fmla="*/ 40 h 44"/>
                  <a:gd name="T10" fmla="*/ 96 w 98"/>
                  <a:gd name="T11" fmla="*/ 30 h 44"/>
                  <a:gd name="T12" fmla="*/ 93 w 98"/>
                  <a:gd name="T13" fmla="*/ 18 h 44"/>
                </a:gdLst>
                <a:ahLst/>
                <a:cxnLst>
                  <a:cxn ang="0">
                    <a:pos x="T0" y="T1"/>
                  </a:cxn>
                  <a:cxn ang="0">
                    <a:pos x="T2" y="T3"/>
                  </a:cxn>
                  <a:cxn ang="0">
                    <a:pos x="T4" y="T5"/>
                  </a:cxn>
                  <a:cxn ang="0">
                    <a:pos x="T6" y="T7"/>
                  </a:cxn>
                  <a:cxn ang="0">
                    <a:pos x="T8" y="T9"/>
                  </a:cxn>
                  <a:cxn ang="0">
                    <a:pos x="T10" y="T11"/>
                  </a:cxn>
                  <a:cxn ang="0">
                    <a:pos x="T12" y="T13"/>
                  </a:cxn>
                </a:cxnLst>
                <a:rect l="0" t="0" r="r" b="b"/>
                <a:pathLst>
                  <a:path w="98" h="44">
                    <a:moveTo>
                      <a:pt x="93" y="18"/>
                    </a:moveTo>
                    <a:cubicBezTo>
                      <a:pt x="93" y="18"/>
                      <a:pt x="86" y="26"/>
                      <a:pt x="75" y="23"/>
                    </a:cubicBezTo>
                    <a:cubicBezTo>
                      <a:pt x="65" y="20"/>
                      <a:pt x="38" y="0"/>
                      <a:pt x="26" y="2"/>
                    </a:cubicBezTo>
                    <a:cubicBezTo>
                      <a:pt x="14" y="4"/>
                      <a:pt x="0" y="21"/>
                      <a:pt x="1" y="25"/>
                    </a:cubicBezTo>
                    <a:cubicBezTo>
                      <a:pt x="3" y="29"/>
                      <a:pt x="2" y="37"/>
                      <a:pt x="35" y="40"/>
                    </a:cubicBezTo>
                    <a:cubicBezTo>
                      <a:pt x="69" y="44"/>
                      <a:pt x="94" y="30"/>
                      <a:pt x="96" y="30"/>
                    </a:cubicBezTo>
                    <a:cubicBezTo>
                      <a:pt x="98" y="29"/>
                      <a:pt x="93" y="18"/>
                      <a:pt x="93" y="18"/>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2" name="Freeform 81">
                <a:extLst>
                  <a:ext uri="{FF2B5EF4-FFF2-40B4-BE49-F238E27FC236}">
                    <a16:creationId xmlns:a16="http://schemas.microsoft.com/office/drawing/2014/main" id="{F1B04072-2A05-44B1-7074-A8B285936950}"/>
                  </a:ext>
                </a:extLst>
              </p:cNvPr>
              <p:cNvSpPr>
                <a:spLocks/>
              </p:cNvSpPr>
              <p:nvPr/>
            </p:nvSpPr>
            <p:spPr bwMode="gray">
              <a:xfrm>
                <a:off x="7909277" y="2420647"/>
                <a:ext cx="323850" cy="355600"/>
              </a:xfrm>
              <a:custGeom>
                <a:avLst/>
                <a:gdLst>
                  <a:gd name="T0" fmla="*/ 109 w 122"/>
                  <a:gd name="T1" fmla="*/ 93 h 134"/>
                  <a:gd name="T2" fmla="*/ 52 w 122"/>
                  <a:gd name="T3" fmla="*/ 19 h 134"/>
                  <a:gd name="T4" fmla="*/ 12 w 122"/>
                  <a:gd name="T5" fmla="*/ 0 h 134"/>
                  <a:gd name="T6" fmla="*/ 38 w 122"/>
                  <a:gd name="T7" fmla="*/ 35 h 134"/>
                  <a:gd name="T8" fmla="*/ 73 w 122"/>
                  <a:gd name="T9" fmla="*/ 69 h 134"/>
                  <a:gd name="T10" fmla="*/ 112 w 122"/>
                  <a:gd name="T11" fmla="*/ 134 h 134"/>
                  <a:gd name="T12" fmla="*/ 109 w 122"/>
                  <a:gd name="T13" fmla="*/ 93 h 134"/>
                </a:gdLst>
                <a:ahLst/>
                <a:cxnLst>
                  <a:cxn ang="0">
                    <a:pos x="T0" y="T1"/>
                  </a:cxn>
                  <a:cxn ang="0">
                    <a:pos x="T2" y="T3"/>
                  </a:cxn>
                  <a:cxn ang="0">
                    <a:pos x="T4" y="T5"/>
                  </a:cxn>
                  <a:cxn ang="0">
                    <a:pos x="T6" y="T7"/>
                  </a:cxn>
                  <a:cxn ang="0">
                    <a:pos x="T8" y="T9"/>
                  </a:cxn>
                  <a:cxn ang="0">
                    <a:pos x="T10" y="T11"/>
                  </a:cxn>
                  <a:cxn ang="0">
                    <a:pos x="T12" y="T13"/>
                  </a:cxn>
                </a:cxnLst>
                <a:rect l="0" t="0" r="r" b="b"/>
                <a:pathLst>
                  <a:path w="122" h="134">
                    <a:moveTo>
                      <a:pt x="109" y="93"/>
                    </a:moveTo>
                    <a:cubicBezTo>
                      <a:pt x="109" y="93"/>
                      <a:pt x="71" y="30"/>
                      <a:pt x="52" y="19"/>
                    </a:cubicBezTo>
                    <a:cubicBezTo>
                      <a:pt x="34" y="8"/>
                      <a:pt x="12" y="0"/>
                      <a:pt x="12" y="0"/>
                    </a:cubicBezTo>
                    <a:cubicBezTo>
                      <a:pt x="12" y="0"/>
                      <a:pt x="0" y="9"/>
                      <a:pt x="38" y="35"/>
                    </a:cubicBezTo>
                    <a:cubicBezTo>
                      <a:pt x="75" y="61"/>
                      <a:pt x="66" y="59"/>
                      <a:pt x="73" y="69"/>
                    </a:cubicBezTo>
                    <a:cubicBezTo>
                      <a:pt x="80" y="79"/>
                      <a:pt x="112" y="134"/>
                      <a:pt x="112" y="134"/>
                    </a:cubicBezTo>
                    <a:cubicBezTo>
                      <a:pt x="112" y="134"/>
                      <a:pt x="122" y="118"/>
                      <a:pt x="109" y="93"/>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3" name="Freeform 82">
                <a:extLst>
                  <a:ext uri="{FF2B5EF4-FFF2-40B4-BE49-F238E27FC236}">
                    <a16:creationId xmlns:a16="http://schemas.microsoft.com/office/drawing/2014/main" id="{D02D09D9-B70E-41BE-CB5C-2DA8D6A1E024}"/>
                  </a:ext>
                </a:extLst>
              </p:cNvPr>
              <p:cNvSpPr>
                <a:spLocks/>
              </p:cNvSpPr>
              <p:nvPr/>
            </p:nvSpPr>
            <p:spPr bwMode="gray">
              <a:xfrm>
                <a:off x="7920390" y="2888960"/>
                <a:ext cx="177800" cy="477838"/>
              </a:xfrm>
              <a:custGeom>
                <a:avLst/>
                <a:gdLst>
                  <a:gd name="T0" fmla="*/ 14 w 67"/>
                  <a:gd name="T1" fmla="*/ 20 h 180"/>
                  <a:gd name="T2" fmla="*/ 55 w 67"/>
                  <a:gd name="T3" fmla="*/ 103 h 180"/>
                  <a:gd name="T4" fmla="*/ 60 w 67"/>
                  <a:gd name="T5" fmla="*/ 138 h 180"/>
                  <a:gd name="T6" fmla="*/ 29 w 67"/>
                  <a:gd name="T7" fmla="*/ 87 h 180"/>
                  <a:gd name="T8" fmla="*/ 12 w 67"/>
                  <a:gd name="T9" fmla="*/ 48 h 180"/>
                  <a:gd name="T10" fmla="*/ 7 w 67"/>
                  <a:gd name="T11" fmla="*/ 94 h 180"/>
                  <a:gd name="T12" fmla="*/ 38 w 67"/>
                  <a:gd name="T13" fmla="*/ 171 h 180"/>
                  <a:gd name="T14" fmla="*/ 16 w 67"/>
                  <a:gd name="T15" fmla="*/ 141 h 180"/>
                  <a:gd name="T16" fmla="*/ 1 w 67"/>
                  <a:gd name="T17" fmla="*/ 46 h 180"/>
                  <a:gd name="T18" fmla="*/ 14 w 67"/>
                  <a:gd name="T19" fmla="*/ 2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180">
                    <a:moveTo>
                      <a:pt x="14" y="20"/>
                    </a:moveTo>
                    <a:cubicBezTo>
                      <a:pt x="14" y="20"/>
                      <a:pt x="51" y="92"/>
                      <a:pt x="55" y="103"/>
                    </a:cubicBezTo>
                    <a:cubicBezTo>
                      <a:pt x="59" y="114"/>
                      <a:pt x="67" y="140"/>
                      <a:pt x="60" y="138"/>
                    </a:cubicBezTo>
                    <a:cubicBezTo>
                      <a:pt x="54" y="137"/>
                      <a:pt x="36" y="106"/>
                      <a:pt x="29" y="87"/>
                    </a:cubicBezTo>
                    <a:cubicBezTo>
                      <a:pt x="22" y="68"/>
                      <a:pt x="17" y="55"/>
                      <a:pt x="12" y="48"/>
                    </a:cubicBezTo>
                    <a:cubicBezTo>
                      <a:pt x="8" y="42"/>
                      <a:pt x="2" y="77"/>
                      <a:pt x="7" y="94"/>
                    </a:cubicBezTo>
                    <a:cubicBezTo>
                      <a:pt x="12" y="112"/>
                      <a:pt x="36" y="162"/>
                      <a:pt x="38" y="171"/>
                    </a:cubicBezTo>
                    <a:cubicBezTo>
                      <a:pt x="39" y="180"/>
                      <a:pt x="25" y="173"/>
                      <a:pt x="16" y="141"/>
                    </a:cubicBezTo>
                    <a:cubicBezTo>
                      <a:pt x="6" y="109"/>
                      <a:pt x="0" y="136"/>
                      <a:pt x="1" y="46"/>
                    </a:cubicBezTo>
                    <a:cubicBezTo>
                      <a:pt x="1" y="46"/>
                      <a:pt x="3" y="0"/>
                      <a:pt x="14" y="20"/>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4" name="Freeform 83">
                <a:extLst>
                  <a:ext uri="{FF2B5EF4-FFF2-40B4-BE49-F238E27FC236}">
                    <a16:creationId xmlns:a16="http://schemas.microsoft.com/office/drawing/2014/main" id="{03A83A42-9F9A-0B81-7C2C-1ECEB4CE437A}"/>
                  </a:ext>
                </a:extLst>
              </p:cNvPr>
              <p:cNvSpPr>
                <a:spLocks/>
              </p:cNvSpPr>
              <p:nvPr/>
            </p:nvSpPr>
            <p:spPr bwMode="gray">
              <a:xfrm>
                <a:off x="7579077" y="2595272"/>
                <a:ext cx="165100" cy="120650"/>
              </a:xfrm>
              <a:custGeom>
                <a:avLst/>
                <a:gdLst>
                  <a:gd name="T0" fmla="*/ 62 w 62"/>
                  <a:gd name="T1" fmla="*/ 36 h 45"/>
                  <a:gd name="T2" fmla="*/ 13 w 62"/>
                  <a:gd name="T3" fmla="*/ 10 h 45"/>
                  <a:gd name="T4" fmla="*/ 45 w 62"/>
                  <a:gd name="T5" fmla="*/ 39 h 45"/>
                  <a:gd name="T6" fmla="*/ 62 w 62"/>
                  <a:gd name="T7" fmla="*/ 36 h 45"/>
                </a:gdLst>
                <a:ahLst/>
                <a:cxnLst>
                  <a:cxn ang="0">
                    <a:pos x="T0" y="T1"/>
                  </a:cxn>
                  <a:cxn ang="0">
                    <a:pos x="T2" y="T3"/>
                  </a:cxn>
                  <a:cxn ang="0">
                    <a:pos x="T4" y="T5"/>
                  </a:cxn>
                  <a:cxn ang="0">
                    <a:pos x="T6" y="T7"/>
                  </a:cxn>
                </a:cxnLst>
                <a:rect l="0" t="0" r="r" b="b"/>
                <a:pathLst>
                  <a:path w="62" h="45">
                    <a:moveTo>
                      <a:pt x="62" y="36"/>
                    </a:moveTo>
                    <a:cubicBezTo>
                      <a:pt x="62" y="36"/>
                      <a:pt x="26" y="21"/>
                      <a:pt x="13" y="10"/>
                    </a:cubicBezTo>
                    <a:cubicBezTo>
                      <a:pt x="0" y="0"/>
                      <a:pt x="28" y="33"/>
                      <a:pt x="45" y="39"/>
                    </a:cubicBezTo>
                    <a:cubicBezTo>
                      <a:pt x="62" y="45"/>
                      <a:pt x="62" y="40"/>
                      <a:pt x="62" y="36"/>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5" name="Freeform 84">
                <a:extLst>
                  <a:ext uri="{FF2B5EF4-FFF2-40B4-BE49-F238E27FC236}">
                    <a16:creationId xmlns:a16="http://schemas.microsoft.com/office/drawing/2014/main" id="{34C0FD43-7442-D2B6-1DB3-4F1CFE5020C3}"/>
                  </a:ext>
                </a:extLst>
              </p:cNvPr>
              <p:cNvSpPr>
                <a:spLocks/>
              </p:cNvSpPr>
              <p:nvPr/>
            </p:nvSpPr>
            <p:spPr bwMode="gray">
              <a:xfrm>
                <a:off x="7417152" y="1955510"/>
                <a:ext cx="93663" cy="280988"/>
              </a:xfrm>
              <a:custGeom>
                <a:avLst/>
                <a:gdLst>
                  <a:gd name="T0" fmla="*/ 33 w 35"/>
                  <a:gd name="T1" fmla="*/ 0 h 106"/>
                  <a:gd name="T2" fmla="*/ 18 w 35"/>
                  <a:gd name="T3" fmla="*/ 31 h 106"/>
                  <a:gd name="T4" fmla="*/ 4 w 35"/>
                  <a:gd name="T5" fmla="*/ 95 h 106"/>
                  <a:gd name="T6" fmla="*/ 34 w 35"/>
                  <a:gd name="T7" fmla="*/ 24 h 106"/>
                  <a:gd name="T8" fmla="*/ 33 w 35"/>
                  <a:gd name="T9" fmla="*/ 0 h 106"/>
                </a:gdLst>
                <a:ahLst/>
                <a:cxnLst>
                  <a:cxn ang="0">
                    <a:pos x="T0" y="T1"/>
                  </a:cxn>
                  <a:cxn ang="0">
                    <a:pos x="T2" y="T3"/>
                  </a:cxn>
                  <a:cxn ang="0">
                    <a:pos x="T4" y="T5"/>
                  </a:cxn>
                  <a:cxn ang="0">
                    <a:pos x="T6" y="T7"/>
                  </a:cxn>
                  <a:cxn ang="0">
                    <a:pos x="T8" y="T9"/>
                  </a:cxn>
                </a:cxnLst>
                <a:rect l="0" t="0" r="r" b="b"/>
                <a:pathLst>
                  <a:path w="35" h="106">
                    <a:moveTo>
                      <a:pt x="33" y="0"/>
                    </a:moveTo>
                    <a:cubicBezTo>
                      <a:pt x="33" y="0"/>
                      <a:pt x="19" y="15"/>
                      <a:pt x="18" y="31"/>
                    </a:cubicBezTo>
                    <a:cubicBezTo>
                      <a:pt x="17" y="46"/>
                      <a:pt x="8" y="83"/>
                      <a:pt x="4" y="95"/>
                    </a:cubicBezTo>
                    <a:cubicBezTo>
                      <a:pt x="0" y="106"/>
                      <a:pt x="35" y="29"/>
                      <a:pt x="34" y="24"/>
                    </a:cubicBezTo>
                    <a:cubicBezTo>
                      <a:pt x="33" y="19"/>
                      <a:pt x="33" y="0"/>
                      <a:pt x="33" y="0"/>
                    </a:cubicBezTo>
                    <a:close/>
                  </a:path>
                </a:pathLst>
              </a:custGeom>
              <a:noFill/>
              <a:ln w="1111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6" name="Freeform 86">
                <a:extLst>
                  <a:ext uri="{FF2B5EF4-FFF2-40B4-BE49-F238E27FC236}">
                    <a16:creationId xmlns:a16="http://schemas.microsoft.com/office/drawing/2014/main" id="{E7E6DCF4-C3B4-305B-7AF1-C67ACD2189C3}"/>
                  </a:ext>
                </a:extLst>
              </p:cNvPr>
              <p:cNvSpPr>
                <a:spLocks/>
              </p:cNvSpPr>
              <p:nvPr/>
            </p:nvSpPr>
            <p:spPr bwMode="gray">
              <a:xfrm>
                <a:off x="7506845" y="3552535"/>
                <a:ext cx="417513" cy="317500"/>
              </a:xfrm>
              <a:custGeom>
                <a:avLst/>
                <a:gdLst>
                  <a:gd name="T0" fmla="*/ 157 w 157"/>
                  <a:gd name="T1" fmla="*/ 20 h 119"/>
                  <a:gd name="T2" fmla="*/ 141 w 157"/>
                  <a:gd name="T3" fmla="*/ 29 h 119"/>
                  <a:gd name="T4" fmla="*/ 134 w 157"/>
                  <a:gd name="T5" fmla="*/ 73 h 119"/>
                  <a:gd name="T6" fmla="*/ 20 w 157"/>
                  <a:gd name="T7" fmla="*/ 84 h 119"/>
                  <a:gd name="T8" fmla="*/ 2 w 157"/>
                  <a:gd name="T9" fmla="*/ 110 h 119"/>
                  <a:gd name="T10" fmla="*/ 28 w 157"/>
                  <a:gd name="T11" fmla="*/ 95 h 119"/>
                  <a:gd name="T12" fmla="*/ 145 w 157"/>
                  <a:gd name="T13" fmla="*/ 83 h 119"/>
                  <a:gd name="T14" fmla="*/ 157 w 157"/>
                  <a:gd name="T15" fmla="*/ 20 h 1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 h="119">
                    <a:moveTo>
                      <a:pt x="157" y="20"/>
                    </a:moveTo>
                    <a:cubicBezTo>
                      <a:pt x="157" y="20"/>
                      <a:pt x="143" y="0"/>
                      <a:pt x="141" y="29"/>
                    </a:cubicBezTo>
                    <a:cubicBezTo>
                      <a:pt x="139" y="58"/>
                      <a:pt x="145" y="72"/>
                      <a:pt x="134" y="73"/>
                    </a:cubicBezTo>
                    <a:cubicBezTo>
                      <a:pt x="122" y="74"/>
                      <a:pt x="30" y="75"/>
                      <a:pt x="20" y="84"/>
                    </a:cubicBezTo>
                    <a:cubicBezTo>
                      <a:pt x="10" y="94"/>
                      <a:pt x="2" y="102"/>
                      <a:pt x="2" y="110"/>
                    </a:cubicBezTo>
                    <a:cubicBezTo>
                      <a:pt x="3" y="119"/>
                      <a:pt x="0" y="98"/>
                      <a:pt x="28" y="95"/>
                    </a:cubicBezTo>
                    <a:cubicBezTo>
                      <a:pt x="56" y="92"/>
                      <a:pt x="145" y="88"/>
                      <a:pt x="145" y="83"/>
                    </a:cubicBezTo>
                    <a:cubicBezTo>
                      <a:pt x="145" y="78"/>
                      <a:pt x="143" y="18"/>
                      <a:pt x="157" y="20"/>
                    </a:cubicBezTo>
                    <a:close/>
                  </a:path>
                </a:pathLst>
              </a:custGeom>
              <a:solidFill>
                <a:srgbClr val="263646"/>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7" name="Freeform 88">
                <a:extLst>
                  <a:ext uri="{FF2B5EF4-FFF2-40B4-BE49-F238E27FC236}">
                    <a16:creationId xmlns:a16="http://schemas.microsoft.com/office/drawing/2014/main" id="{878488FB-F4C0-496A-10E3-F2A597FACF8F}"/>
                  </a:ext>
                </a:extLst>
              </p:cNvPr>
              <p:cNvSpPr>
                <a:spLocks/>
              </p:cNvSpPr>
              <p:nvPr/>
            </p:nvSpPr>
            <p:spPr bwMode="gray">
              <a:xfrm>
                <a:off x="5824890" y="4335172"/>
                <a:ext cx="150813" cy="930275"/>
              </a:xfrm>
              <a:custGeom>
                <a:avLst/>
                <a:gdLst>
                  <a:gd name="T0" fmla="*/ 57 w 57"/>
                  <a:gd name="T1" fmla="*/ 0 h 350"/>
                  <a:gd name="T2" fmla="*/ 34 w 57"/>
                  <a:gd name="T3" fmla="*/ 74 h 350"/>
                  <a:gd name="T4" fmla="*/ 19 w 57"/>
                  <a:gd name="T5" fmla="*/ 207 h 350"/>
                  <a:gd name="T6" fmla="*/ 0 w 57"/>
                  <a:gd name="T7" fmla="*/ 350 h 350"/>
                  <a:gd name="T8" fmla="*/ 11 w 57"/>
                  <a:gd name="T9" fmla="*/ 163 h 350"/>
                  <a:gd name="T10" fmla="*/ 57 w 57"/>
                  <a:gd name="T11" fmla="*/ 0 h 350"/>
                </a:gdLst>
                <a:ahLst/>
                <a:cxnLst>
                  <a:cxn ang="0">
                    <a:pos x="T0" y="T1"/>
                  </a:cxn>
                  <a:cxn ang="0">
                    <a:pos x="T2" y="T3"/>
                  </a:cxn>
                  <a:cxn ang="0">
                    <a:pos x="T4" y="T5"/>
                  </a:cxn>
                  <a:cxn ang="0">
                    <a:pos x="T6" y="T7"/>
                  </a:cxn>
                  <a:cxn ang="0">
                    <a:pos x="T8" y="T9"/>
                  </a:cxn>
                  <a:cxn ang="0">
                    <a:pos x="T10" y="T11"/>
                  </a:cxn>
                </a:cxnLst>
                <a:rect l="0" t="0" r="r" b="b"/>
                <a:pathLst>
                  <a:path w="57" h="350">
                    <a:moveTo>
                      <a:pt x="57" y="0"/>
                    </a:moveTo>
                    <a:cubicBezTo>
                      <a:pt x="57" y="0"/>
                      <a:pt x="38" y="47"/>
                      <a:pt x="34" y="74"/>
                    </a:cubicBezTo>
                    <a:cubicBezTo>
                      <a:pt x="30" y="101"/>
                      <a:pt x="19" y="199"/>
                      <a:pt x="19" y="207"/>
                    </a:cubicBezTo>
                    <a:cubicBezTo>
                      <a:pt x="19" y="215"/>
                      <a:pt x="1" y="333"/>
                      <a:pt x="0" y="350"/>
                    </a:cubicBezTo>
                    <a:cubicBezTo>
                      <a:pt x="0" y="350"/>
                      <a:pt x="11" y="221"/>
                      <a:pt x="11" y="163"/>
                    </a:cubicBezTo>
                    <a:cubicBezTo>
                      <a:pt x="11" y="163"/>
                      <a:pt x="10" y="68"/>
                      <a:pt x="57" y="0"/>
                    </a:cubicBezTo>
                    <a:close/>
                  </a:path>
                </a:pathLst>
              </a:custGeom>
              <a:solidFill>
                <a:srgbClr val="292929"/>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8" name="Freeform 89">
                <a:extLst>
                  <a:ext uri="{FF2B5EF4-FFF2-40B4-BE49-F238E27FC236}">
                    <a16:creationId xmlns:a16="http://schemas.microsoft.com/office/drawing/2014/main" id="{AEBC8C3E-F169-4B8D-ACCA-340B88164599}"/>
                  </a:ext>
                </a:extLst>
              </p:cNvPr>
              <p:cNvSpPr>
                <a:spLocks/>
              </p:cNvSpPr>
              <p:nvPr/>
            </p:nvSpPr>
            <p:spPr bwMode="gray">
              <a:xfrm>
                <a:off x="6389412" y="3717305"/>
                <a:ext cx="333904" cy="55849"/>
              </a:xfrm>
              <a:custGeom>
                <a:avLst/>
                <a:gdLst>
                  <a:gd name="T0" fmla="*/ 0 w 131"/>
                  <a:gd name="T1" fmla="*/ 9 h 23"/>
                  <a:gd name="T2" fmla="*/ 46 w 131"/>
                  <a:gd name="T3" fmla="*/ 18 h 23"/>
                  <a:gd name="T4" fmla="*/ 76 w 131"/>
                  <a:gd name="T5" fmla="*/ 17 h 23"/>
                  <a:gd name="T6" fmla="*/ 113 w 131"/>
                  <a:gd name="T7" fmla="*/ 17 h 23"/>
                  <a:gd name="T8" fmla="*/ 6 w 131"/>
                  <a:gd name="T9" fmla="*/ 0 h 23"/>
                  <a:gd name="T10" fmla="*/ 0 w 131"/>
                  <a:gd name="T11" fmla="*/ 9 h 23"/>
                  <a:gd name="connsiteX0" fmla="*/ 0 w 9671"/>
                  <a:gd name="connsiteY0" fmla="*/ 3913 h 8070"/>
                  <a:gd name="connsiteX1" fmla="*/ 4488 w 9671"/>
                  <a:gd name="connsiteY1" fmla="*/ 7826 h 8070"/>
                  <a:gd name="connsiteX2" fmla="*/ 6779 w 9671"/>
                  <a:gd name="connsiteY2" fmla="*/ 7391 h 8070"/>
                  <a:gd name="connsiteX3" fmla="*/ 9603 w 9671"/>
                  <a:gd name="connsiteY3" fmla="*/ 7391 h 8070"/>
                  <a:gd name="connsiteX4" fmla="*/ 1435 w 9671"/>
                  <a:gd name="connsiteY4" fmla="*/ 0 h 8070"/>
                  <a:gd name="connsiteX5" fmla="*/ 0 w 9671"/>
                  <a:gd name="connsiteY5" fmla="*/ 3913 h 8070"/>
                  <a:gd name="connsiteX0" fmla="*/ 0 w 9931"/>
                  <a:gd name="connsiteY0" fmla="*/ 6027 h 11178"/>
                  <a:gd name="connsiteX1" fmla="*/ 4641 w 9931"/>
                  <a:gd name="connsiteY1" fmla="*/ 10876 h 11178"/>
                  <a:gd name="connsiteX2" fmla="*/ 7010 w 9931"/>
                  <a:gd name="connsiteY2" fmla="*/ 10337 h 11178"/>
                  <a:gd name="connsiteX3" fmla="*/ 9930 w 9931"/>
                  <a:gd name="connsiteY3" fmla="*/ 10337 h 11178"/>
                  <a:gd name="connsiteX4" fmla="*/ 381 w 9931"/>
                  <a:gd name="connsiteY4" fmla="*/ 0 h 11178"/>
                  <a:gd name="connsiteX5" fmla="*/ 0 w 9931"/>
                  <a:gd name="connsiteY5" fmla="*/ 6027 h 1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31" h="11178">
                    <a:moveTo>
                      <a:pt x="0" y="6027"/>
                    </a:moveTo>
                    <a:cubicBezTo>
                      <a:pt x="0" y="6027"/>
                      <a:pt x="3472" y="10157"/>
                      <a:pt x="4641" y="10876"/>
                    </a:cubicBezTo>
                    <a:cubicBezTo>
                      <a:pt x="5809" y="11594"/>
                      <a:pt x="6061" y="10876"/>
                      <a:pt x="7010" y="10337"/>
                    </a:cubicBezTo>
                    <a:cubicBezTo>
                      <a:pt x="7957" y="9799"/>
                      <a:pt x="9930" y="10337"/>
                      <a:pt x="9930" y="10337"/>
                    </a:cubicBezTo>
                    <a:cubicBezTo>
                      <a:pt x="9930" y="10337"/>
                      <a:pt x="10247" y="2155"/>
                      <a:pt x="381" y="0"/>
                    </a:cubicBezTo>
                    <a:cubicBezTo>
                      <a:pt x="223" y="1616"/>
                      <a:pt x="158" y="4411"/>
                      <a:pt x="0" y="6027"/>
                    </a:cubicBezTo>
                    <a:close/>
                  </a:path>
                </a:pathLst>
              </a:custGeom>
              <a:solidFill>
                <a:srgbClr val="3A27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89" name="Freeform 90">
                <a:extLst>
                  <a:ext uri="{FF2B5EF4-FFF2-40B4-BE49-F238E27FC236}">
                    <a16:creationId xmlns:a16="http://schemas.microsoft.com/office/drawing/2014/main" id="{D7C88774-D249-DD37-DC1A-063E33D1504E}"/>
                  </a:ext>
                </a:extLst>
              </p:cNvPr>
              <p:cNvSpPr>
                <a:spLocks/>
              </p:cNvSpPr>
              <p:nvPr/>
            </p:nvSpPr>
            <p:spPr bwMode="gray">
              <a:xfrm>
                <a:off x="6497990" y="3730335"/>
                <a:ext cx="47625" cy="896938"/>
              </a:xfrm>
              <a:custGeom>
                <a:avLst/>
                <a:gdLst>
                  <a:gd name="T0" fmla="*/ 18 w 18"/>
                  <a:gd name="T1" fmla="*/ 28 h 337"/>
                  <a:gd name="T2" fmla="*/ 13 w 18"/>
                  <a:gd name="T3" fmla="*/ 332 h 337"/>
                  <a:gd name="T4" fmla="*/ 1 w 18"/>
                  <a:gd name="T5" fmla="*/ 333 h 337"/>
                  <a:gd name="T6" fmla="*/ 18 w 18"/>
                  <a:gd name="T7" fmla="*/ 28 h 337"/>
                </a:gdLst>
                <a:ahLst/>
                <a:cxnLst>
                  <a:cxn ang="0">
                    <a:pos x="T0" y="T1"/>
                  </a:cxn>
                  <a:cxn ang="0">
                    <a:pos x="T2" y="T3"/>
                  </a:cxn>
                  <a:cxn ang="0">
                    <a:pos x="T4" y="T5"/>
                  </a:cxn>
                  <a:cxn ang="0">
                    <a:pos x="T6" y="T7"/>
                  </a:cxn>
                </a:cxnLst>
                <a:rect l="0" t="0" r="r" b="b"/>
                <a:pathLst>
                  <a:path w="18" h="337">
                    <a:moveTo>
                      <a:pt x="18" y="28"/>
                    </a:moveTo>
                    <a:cubicBezTo>
                      <a:pt x="13" y="332"/>
                      <a:pt x="13" y="332"/>
                      <a:pt x="13" y="332"/>
                    </a:cubicBezTo>
                    <a:cubicBezTo>
                      <a:pt x="13" y="332"/>
                      <a:pt x="0" y="337"/>
                      <a:pt x="1" y="333"/>
                    </a:cubicBezTo>
                    <a:cubicBezTo>
                      <a:pt x="2" y="329"/>
                      <a:pt x="10" y="0"/>
                      <a:pt x="18" y="28"/>
                    </a:cubicBezTo>
                    <a:close/>
                  </a:path>
                </a:pathLst>
              </a:custGeom>
              <a:solidFill>
                <a:srgbClr val="3A27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0" name="Freeform 91">
                <a:extLst>
                  <a:ext uri="{FF2B5EF4-FFF2-40B4-BE49-F238E27FC236}">
                    <a16:creationId xmlns:a16="http://schemas.microsoft.com/office/drawing/2014/main" id="{28545B2B-2166-086C-84A6-4D42616E37DE}"/>
                  </a:ext>
                </a:extLst>
              </p:cNvPr>
              <p:cNvSpPr>
                <a:spLocks/>
              </p:cNvSpPr>
              <p:nvPr/>
            </p:nvSpPr>
            <p:spPr bwMode="gray">
              <a:xfrm>
                <a:off x="5936808" y="1718973"/>
                <a:ext cx="134938" cy="168275"/>
              </a:xfrm>
              <a:custGeom>
                <a:avLst/>
                <a:gdLst>
                  <a:gd name="T0" fmla="*/ 0 w 51"/>
                  <a:gd name="T1" fmla="*/ 0 h 63"/>
                  <a:gd name="T2" fmla="*/ 43 w 51"/>
                  <a:gd name="T3" fmla="*/ 45 h 63"/>
                  <a:gd name="T4" fmla="*/ 51 w 51"/>
                  <a:gd name="T5" fmla="*/ 18 h 63"/>
                  <a:gd name="T6" fmla="*/ 46 w 51"/>
                  <a:gd name="T7" fmla="*/ 59 h 63"/>
                  <a:gd name="T8" fmla="*/ 0 w 51"/>
                  <a:gd name="T9" fmla="*/ 0 h 63"/>
                </a:gdLst>
                <a:ahLst/>
                <a:cxnLst>
                  <a:cxn ang="0">
                    <a:pos x="T0" y="T1"/>
                  </a:cxn>
                  <a:cxn ang="0">
                    <a:pos x="T2" y="T3"/>
                  </a:cxn>
                  <a:cxn ang="0">
                    <a:pos x="T4" y="T5"/>
                  </a:cxn>
                  <a:cxn ang="0">
                    <a:pos x="T6" y="T7"/>
                  </a:cxn>
                  <a:cxn ang="0">
                    <a:pos x="T8" y="T9"/>
                  </a:cxn>
                </a:cxnLst>
                <a:rect l="0" t="0" r="r" b="b"/>
                <a:pathLst>
                  <a:path w="51" h="63">
                    <a:moveTo>
                      <a:pt x="0" y="0"/>
                    </a:moveTo>
                    <a:cubicBezTo>
                      <a:pt x="0" y="0"/>
                      <a:pt x="35" y="27"/>
                      <a:pt x="43" y="45"/>
                    </a:cubicBezTo>
                    <a:cubicBezTo>
                      <a:pt x="43" y="45"/>
                      <a:pt x="49" y="16"/>
                      <a:pt x="51" y="18"/>
                    </a:cubicBezTo>
                    <a:cubicBezTo>
                      <a:pt x="51" y="18"/>
                      <a:pt x="50" y="54"/>
                      <a:pt x="46" y="59"/>
                    </a:cubicBezTo>
                    <a:cubicBezTo>
                      <a:pt x="43" y="63"/>
                      <a:pt x="51" y="56"/>
                      <a:pt x="0" y="0"/>
                    </a:cubicBezTo>
                    <a:close/>
                  </a:path>
                </a:pathLst>
              </a:custGeom>
              <a:solidFill>
                <a:srgbClr val="C3D3DB"/>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1" name="Freeform 92">
                <a:extLst>
                  <a:ext uri="{FF2B5EF4-FFF2-40B4-BE49-F238E27FC236}">
                    <a16:creationId xmlns:a16="http://schemas.microsoft.com/office/drawing/2014/main" id="{F22BD591-F86C-8B13-D0D9-0CC7699F4ABD}"/>
                  </a:ext>
                </a:extLst>
              </p:cNvPr>
              <p:cNvSpPr>
                <a:spLocks/>
              </p:cNvSpPr>
              <p:nvPr/>
            </p:nvSpPr>
            <p:spPr bwMode="gray">
              <a:xfrm>
                <a:off x="7574315" y="3800185"/>
                <a:ext cx="1065213" cy="249238"/>
              </a:xfrm>
              <a:custGeom>
                <a:avLst/>
                <a:gdLst>
                  <a:gd name="T0" fmla="*/ 5 w 401"/>
                  <a:gd name="T1" fmla="*/ 94 h 94"/>
                  <a:gd name="T2" fmla="*/ 21 w 401"/>
                  <a:gd name="T3" fmla="*/ 53 h 94"/>
                  <a:gd name="T4" fmla="*/ 369 w 401"/>
                  <a:gd name="T5" fmla="*/ 15 h 94"/>
                  <a:gd name="T6" fmla="*/ 387 w 401"/>
                  <a:gd name="T7" fmla="*/ 47 h 94"/>
                  <a:gd name="T8" fmla="*/ 356 w 401"/>
                  <a:gd name="T9" fmla="*/ 3 h 94"/>
                  <a:gd name="T10" fmla="*/ 11 w 401"/>
                  <a:gd name="T11" fmla="*/ 44 h 94"/>
                  <a:gd name="T12" fmla="*/ 5 w 401"/>
                  <a:gd name="T13" fmla="*/ 94 h 94"/>
                </a:gdLst>
                <a:ahLst/>
                <a:cxnLst>
                  <a:cxn ang="0">
                    <a:pos x="T0" y="T1"/>
                  </a:cxn>
                  <a:cxn ang="0">
                    <a:pos x="T2" y="T3"/>
                  </a:cxn>
                  <a:cxn ang="0">
                    <a:pos x="T4" y="T5"/>
                  </a:cxn>
                  <a:cxn ang="0">
                    <a:pos x="T6" y="T7"/>
                  </a:cxn>
                  <a:cxn ang="0">
                    <a:pos x="T8" y="T9"/>
                  </a:cxn>
                  <a:cxn ang="0">
                    <a:pos x="T10" y="T11"/>
                  </a:cxn>
                  <a:cxn ang="0">
                    <a:pos x="T12" y="T13"/>
                  </a:cxn>
                </a:cxnLst>
                <a:rect l="0" t="0" r="r" b="b"/>
                <a:pathLst>
                  <a:path w="401" h="94">
                    <a:moveTo>
                      <a:pt x="5" y="94"/>
                    </a:moveTo>
                    <a:cubicBezTo>
                      <a:pt x="5" y="94"/>
                      <a:pt x="3" y="55"/>
                      <a:pt x="21" y="53"/>
                    </a:cubicBezTo>
                    <a:cubicBezTo>
                      <a:pt x="39" y="51"/>
                      <a:pt x="359" y="8"/>
                      <a:pt x="369" y="15"/>
                    </a:cubicBezTo>
                    <a:cubicBezTo>
                      <a:pt x="369" y="15"/>
                      <a:pt x="387" y="14"/>
                      <a:pt x="387" y="47"/>
                    </a:cubicBezTo>
                    <a:cubicBezTo>
                      <a:pt x="387" y="47"/>
                      <a:pt x="401" y="0"/>
                      <a:pt x="356" y="3"/>
                    </a:cubicBezTo>
                    <a:cubicBezTo>
                      <a:pt x="311" y="6"/>
                      <a:pt x="112" y="22"/>
                      <a:pt x="11" y="44"/>
                    </a:cubicBezTo>
                    <a:cubicBezTo>
                      <a:pt x="11" y="44"/>
                      <a:pt x="0" y="52"/>
                      <a:pt x="5" y="94"/>
                    </a:cubicBezTo>
                    <a:close/>
                  </a:path>
                </a:pathLst>
              </a:custGeom>
              <a:solidFill>
                <a:srgbClr val="462F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2" name="Freeform 93">
                <a:extLst>
                  <a:ext uri="{FF2B5EF4-FFF2-40B4-BE49-F238E27FC236}">
                    <a16:creationId xmlns:a16="http://schemas.microsoft.com/office/drawing/2014/main" id="{20F0B6EA-AE86-CF43-4D6D-E643DE3C2521}"/>
                  </a:ext>
                </a:extLst>
              </p:cNvPr>
              <p:cNvSpPr>
                <a:spLocks/>
              </p:cNvSpPr>
              <p:nvPr/>
            </p:nvSpPr>
            <p:spPr bwMode="gray">
              <a:xfrm>
                <a:off x="7629877" y="4443122"/>
                <a:ext cx="1047750" cy="149225"/>
              </a:xfrm>
              <a:custGeom>
                <a:avLst/>
                <a:gdLst>
                  <a:gd name="T0" fmla="*/ 4 w 394"/>
                  <a:gd name="T1" fmla="*/ 7 h 56"/>
                  <a:gd name="T2" fmla="*/ 29 w 394"/>
                  <a:gd name="T3" fmla="*/ 54 h 56"/>
                  <a:gd name="T4" fmla="*/ 394 w 394"/>
                  <a:gd name="T5" fmla="*/ 13 h 56"/>
                  <a:gd name="T6" fmla="*/ 41 w 394"/>
                  <a:gd name="T7" fmla="*/ 43 h 56"/>
                  <a:gd name="T8" fmla="*/ 4 w 394"/>
                  <a:gd name="T9" fmla="*/ 7 h 56"/>
                </a:gdLst>
                <a:ahLst/>
                <a:cxnLst>
                  <a:cxn ang="0">
                    <a:pos x="T0" y="T1"/>
                  </a:cxn>
                  <a:cxn ang="0">
                    <a:pos x="T2" y="T3"/>
                  </a:cxn>
                  <a:cxn ang="0">
                    <a:pos x="T4" y="T5"/>
                  </a:cxn>
                  <a:cxn ang="0">
                    <a:pos x="T6" y="T7"/>
                  </a:cxn>
                  <a:cxn ang="0">
                    <a:pos x="T8" y="T9"/>
                  </a:cxn>
                </a:cxnLst>
                <a:rect l="0" t="0" r="r" b="b"/>
                <a:pathLst>
                  <a:path w="394" h="56">
                    <a:moveTo>
                      <a:pt x="4" y="7"/>
                    </a:moveTo>
                    <a:cubicBezTo>
                      <a:pt x="4" y="7"/>
                      <a:pt x="0" y="56"/>
                      <a:pt x="29" y="54"/>
                    </a:cubicBezTo>
                    <a:cubicBezTo>
                      <a:pt x="58" y="52"/>
                      <a:pt x="166" y="36"/>
                      <a:pt x="394" y="13"/>
                    </a:cubicBezTo>
                    <a:cubicBezTo>
                      <a:pt x="394" y="13"/>
                      <a:pt x="384" y="0"/>
                      <a:pt x="41" y="43"/>
                    </a:cubicBezTo>
                    <a:cubicBezTo>
                      <a:pt x="41" y="43"/>
                      <a:pt x="7" y="52"/>
                      <a:pt x="4" y="7"/>
                    </a:cubicBezTo>
                    <a:close/>
                  </a:path>
                </a:pathLst>
              </a:custGeom>
              <a:solidFill>
                <a:srgbClr val="462F00"/>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3" name="Freeform 94">
                <a:extLst>
                  <a:ext uri="{FF2B5EF4-FFF2-40B4-BE49-F238E27FC236}">
                    <a16:creationId xmlns:a16="http://schemas.microsoft.com/office/drawing/2014/main" id="{7C9E4E6F-BF46-EFD9-88DD-8523A31CAD9B}"/>
                  </a:ext>
                </a:extLst>
              </p:cNvPr>
              <p:cNvSpPr>
                <a:spLocks/>
              </p:cNvSpPr>
              <p:nvPr/>
            </p:nvSpPr>
            <p:spPr bwMode="gray">
              <a:xfrm>
                <a:off x="7401277" y="5340060"/>
                <a:ext cx="323850" cy="214313"/>
              </a:xfrm>
              <a:custGeom>
                <a:avLst/>
                <a:gdLst>
                  <a:gd name="T0" fmla="*/ 0 w 122"/>
                  <a:gd name="T1" fmla="*/ 79 h 81"/>
                  <a:gd name="T2" fmla="*/ 31 w 122"/>
                  <a:gd name="T3" fmla="*/ 70 h 81"/>
                  <a:gd name="T4" fmla="*/ 88 w 122"/>
                  <a:gd name="T5" fmla="*/ 23 h 81"/>
                  <a:gd name="T6" fmla="*/ 122 w 122"/>
                  <a:gd name="T7" fmla="*/ 2 h 81"/>
                  <a:gd name="T8" fmla="*/ 33 w 122"/>
                  <a:gd name="T9" fmla="*/ 81 h 81"/>
                  <a:gd name="T10" fmla="*/ 0 w 122"/>
                  <a:gd name="T11" fmla="*/ 79 h 81"/>
                </a:gdLst>
                <a:ahLst/>
                <a:cxnLst>
                  <a:cxn ang="0">
                    <a:pos x="T0" y="T1"/>
                  </a:cxn>
                  <a:cxn ang="0">
                    <a:pos x="T2" y="T3"/>
                  </a:cxn>
                  <a:cxn ang="0">
                    <a:pos x="T4" y="T5"/>
                  </a:cxn>
                  <a:cxn ang="0">
                    <a:pos x="T6" y="T7"/>
                  </a:cxn>
                  <a:cxn ang="0">
                    <a:pos x="T8" y="T9"/>
                  </a:cxn>
                  <a:cxn ang="0">
                    <a:pos x="T10" y="T11"/>
                  </a:cxn>
                </a:cxnLst>
                <a:rect l="0" t="0" r="r" b="b"/>
                <a:pathLst>
                  <a:path w="122" h="81">
                    <a:moveTo>
                      <a:pt x="0" y="79"/>
                    </a:moveTo>
                    <a:cubicBezTo>
                      <a:pt x="0" y="79"/>
                      <a:pt x="20" y="76"/>
                      <a:pt x="31" y="70"/>
                    </a:cubicBezTo>
                    <a:cubicBezTo>
                      <a:pt x="42" y="64"/>
                      <a:pt x="72" y="38"/>
                      <a:pt x="88" y="23"/>
                    </a:cubicBezTo>
                    <a:cubicBezTo>
                      <a:pt x="104" y="8"/>
                      <a:pt x="113" y="0"/>
                      <a:pt x="122" y="2"/>
                    </a:cubicBezTo>
                    <a:cubicBezTo>
                      <a:pt x="122" y="2"/>
                      <a:pt x="76" y="57"/>
                      <a:pt x="33" y="81"/>
                    </a:cubicBezTo>
                    <a:lnTo>
                      <a:pt x="0" y="79"/>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4" name="Freeform 95">
                <a:extLst>
                  <a:ext uri="{FF2B5EF4-FFF2-40B4-BE49-F238E27FC236}">
                    <a16:creationId xmlns:a16="http://schemas.microsoft.com/office/drawing/2014/main" id="{1F7FBD11-9A2D-EA70-1D24-BE7C2694AC7E}"/>
                  </a:ext>
                </a:extLst>
              </p:cNvPr>
              <p:cNvSpPr>
                <a:spLocks/>
              </p:cNvSpPr>
              <p:nvPr/>
            </p:nvSpPr>
            <p:spPr bwMode="gray">
              <a:xfrm>
                <a:off x="7748940" y="4624097"/>
                <a:ext cx="58738" cy="334963"/>
              </a:xfrm>
              <a:custGeom>
                <a:avLst/>
                <a:gdLst>
                  <a:gd name="T0" fmla="*/ 22 w 22"/>
                  <a:gd name="T1" fmla="*/ 5 h 126"/>
                  <a:gd name="T2" fmla="*/ 8 w 22"/>
                  <a:gd name="T3" fmla="*/ 97 h 126"/>
                  <a:gd name="T4" fmla="*/ 22 w 22"/>
                  <a:gd name="T5" fmla="*/ 5 h 126"/>
                </a:gdLst>
                <a:ahLst/>
                <a:cxnLst>
                  <a:cxn ang="0">
                    <a:pos x="T0" y="T1"/>
                  </a:cxn>
                  <a:cxn ang="0">
                    <a:pos x="T2" y="T3"/>
                  </a:cxn>
                  <a:cxn ang="0">
                    <a:pos x="T4" y="T5"/>
                  </a:cxn>
                </a:cxnLst>
                <a:rect l="0" t="0" r="r" b="b"/>
                <a:pathLst>
                  <a:path w="22" h="126">
                    <a:moveTo>
                      <a:pt x="22" y="5"/>
                    </a:moveTo>
                    <a:cubicBezTo>
                      <a:pt x="22" y="5"/>
                      <a:pt x="10" y="68"/>
                      <a:pt x="8" y="97"/>
                    </a:cubicBezTo>
                    <a:cubicBezTo>
                      <a:pt x="6" y="126"/>
                      <a:pt x="0" y="0"/>
                      <a:pt x="22" y="5"/>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5" name="Freeform 96">
                <a:extLst>
                  <a:ext uri="{FF2B5EF4-FFF2-40B4-BE49-F238E27FC236}">
                    <a16:creationId xmlns:a16="http://schemas.microsoft.com/office/drawing/2014/main" id="{1204E8D8-F5B1-6EDB-3E54-3696CAF390CC}"/>
                  </a:ext>
                </a:extLst>
              </p:cNvPr>
              <p:cNvSpPr>
                <a:spLocks/>
              </p:cNvSpPr>
              <p:nvPr/>
            </p:nvSpPr>
            <p:spPr bwMode="gray">
              <a:xfrm>
                <a:off x="7756877" y="4589172"/>
                <a:ext cx="176213" cy="865188"/>
              </a:xfrm>
              <a:custGeom>
                <a:avLst/>
                <a:gdLst>
                  <a:gd name="T0" fmla="*/ 0 w 66"/>
                  <a:gd name="T1" fmla="*/ 325 h 325"/>
                  <a:gd name="T2" fmla="*/ 33 w 66"/>
                  <a:gd name="T3" fmla="*/ 279 h 325"/>
                  <a:gd name="T4" fmla="*/ 42 w 66"/>
                  <a:gd name="T5" fmla="*/ 233 h 325"/>
                  <a:gd name="T6" fmla="*/ 63 w 66"/>
                  <a:gd name="T7" fmla="*/ 126 h 325"/>
                  <a:gd name="T8" fmla="*/ 56 w 66"/>
                  <a:gd name="T9" fmla="*/ 14 h 325"/>
                  <a:gd name="T10" fmla="*/ 22 w 66"/>
                  <a:gd name="T11" fmla="*/ 98 h 325"/>
                  <a:gd name="T12" fmla="*/ 21 w 66"/>
                  <a:gd name="T13" fmla="*/ 221 h 325"/>
                  <a:gd name="T14" fmla="*/ 0 w 66"/>
                  <a:gd name="T15" fmla="*/ 325 h 3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325">
                    <a:moveTo>
                      <a:pt x="0" y="325"/>
                    </a:moveTo>
                    <a:cubicBezTo>
                      <a:pt x="0" y="325"/>
                      <a:pt x="34" y="296"/>
                      <a:pt x="33" y="279"/>
                    </a:cubicBezTo>
                    <a:cubicBezTo>
                      <a:pt x="33" y="279"/>
                      <a:pt x="42" y="255"/>
                      <a:pt x="42" y="233"/>
                    </a:cubicBezTo>
                    <a:cubicBezTo>
                      <a:pt x="42" y="211"/>
                      <a:pt x="60" y="159"/>
                      <a:pt x="63" y="126"/>
                    </a:cubicBezTo>
                    <a:cubicBezTo>
                      <a:pt x="66" y="93"/>
                      <a:pt x="66" y="18"/>
                      <a:pt x="56" y="14"/>
                    </a:cubicBezTo>
                    <a:cubicBezTo>
                      <a:pt x="56" y="14"/>
                      <a:pt x="36" y="0"/>
                      <a:pt x="22" y="98"/>
                    </a:cubicBezTo>
                    <a:cubicBezTo>
                      <a:pt x="22" y="98"/>
                      <a:pt x="23" y="212"/>
                      <a:pt x="21" y="221"/>
                    </a:cubicBezTo>
                    <a:cubicBezTo>
                      <a:pt x="19" y="230"/>
                      <a:pt x="22" y="269"/>
                      <a:pt x="0" y="325"/>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6" name="Freeform 97">
                <a:extLst>
                  <a:ext uri="{FF2B5EF4-FFF2-40B4-BE49-F238E27FC236}">
                    <a16:creationId xmlns:a16="http://schemas.microsoft.com/office/drawing/2014/main" id="{B6D9BF79-F325-CD98-63FE-EF8433A29406}"/>
                  </a:ext>
                </a:extLst>
              </p:cNvPr>
              <p:cNvSpPr>
                <a:spLocks/>
              </p:cNvSpPr>
              <p:nvPr/>
            </p:nvSpPr>
            <p:spPr bwMode="gray">
              <a:xfrm>
                <a:off x="7823552" y="5336885"/>
                <a:ext cx="161925" cy="346075"/>
              </a:xfrm>
              <a:custGeom>
                <a:avLst/>
                <a:gdLst>
                  <a:gd name="T0" fmla="*/ 61 w 61"/>
                  <a:gd name="T1" fmla="*/ 17 h 130"/>
                  <a:gd name="T2" fmla="*/ 53 w 61"/>
                  <a:gd name="T3" fmla="*/ 3 h 130"/>
                  <a:gd name="T4" fmla="*/ 33 w 61"/>
                  <a:gd name="T5" fmla="*/ 60 h 130"/>
                  <a:gd name="T6" fmla="*/ 6 w 61"/>
                  <a:gd name="T7" fmla="*/ 122 h 130"/>
                  <a:gd name="T8" fmla="*/ 27 w 61"/>
                  <a:gd name="T9" fmla="*/ 108 h 130"/>
                  <a:gd name="T10" fmla="*/ 61 w 61"/>
                  <a:gd name="T11" fmla="*/ 17 h 130"/>
                </a:gdLst>
                <a:ahLst/>
                <a:cxnLst>
                  <a:cxn ang="0">
                    <a:pos x="T0" y="T1"/>
                  </a:cxn>
                  <a:cxn ang="0">
                    <a:pos x="T2" y="T3"/>
                  </a:cxn>
                  <a:cxn ang="0">
                    <a:pos x="T4" y="T5"/>
                  </a:cxn>
                  <a:cxn ang="0">
                    <a:pos x="T6" y="T7"/>
                  </a:cxn>
                  <a:cxn ang="0">
                    <a:pos x="T8" y="T9"/>
                  </a:cxn>
                  <a:cxn ang="0">
                    <a:pos x="T10" y="T11"/>
                  </a:cxn>
                </a:cxnLst>
                <a:rect l="0" t="0" r="r" b="b"/>
                <a:pathLst>
                  <a:path w="61" h="130">
                    <a:moveTo>
                      <a:pt x="61" y="17"/>
                    </a:moveTo>
                    <a:cubicBezTo>
                      <a:pt x="61" y="17"/>
                      <a:pt x="53" y="6"/>
                      <a:pt x="53" y="3"/>
                    </a:cubicBezTo>
                    <a:cubicBezTo>
                      <a:pt x="53" y="0"/>
                      <a:pt x="38" y="36"/>
                      <a:pt x="33" y="60"/>
                    </a:cubicBezTo>
                    <a:cubicBezTo>
                      <a:pt x="28" y="84"/>
                      <a:pt x="12" y="122"/>
                      <a:pt x="6" y="122"/>
                    </a:cubicBezTo>
                    <a:cubicBezTo>
                      <a:pt x="0" y="122"/>
                      <a:pt x="20" y="130"/>
                      <a:pt x="27" y="108"/>
                    </a:cubicBezTo>
                    <a:cubicBezTo>
                      <a:pt x="34" y="86"/>
                      <a:pt x="61" y="17"/>
                      <a:pt x="61" y="1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7" name="Freeform 98">
                <a:extLst>
                  <a:ext uri="{FF2B5EF4-FFF2-40B4-BE49-F238E27FC236}">
                    <a16:creationId xmlns:a16="http://schemas.microsoft.com/office/drawing/2014/main" id="{BF180C30-0E0F-353C-0BF3-3414A9CB20A8}"/>
                  </a:ext>
                </a:extLst>
              </p:cNvPr>
              <p:cNvSpPr>
                <a:spLocks/>
              </p:cNvSpPr>
              <p:nvPr/>
            </p:nvSpPr>
            <p:spPr bwMode="gray">
              <a:xfrm>
                <a:off x="7494940" y="4454235"/>
                <a:ext cx="280988" cy="247650"/>
              </a:xfrm>
              <a:custGeom>
                <a:avLst/>
                <a:gdLst>
                  <a:gd name="T0" fmla="*/ 18 w 106"/>
                  <a:gd name="T1" fmla="*/ 0 h 93"/>
                  <a:gd name="T2" fmla="*/ 35 w 106"/>
                  <a:gd name="T3" fmla="*/ 65 h 93"/>
                  <a:gd name="T4" fmla="*/ 104 w 106"/>
                  <a:gd name="T5" fmla="*/ 68 h 93"/>
                  <a:gd name="T6" fmla="*/ 53 w 106"/>
                  <a:gd name="T7" fmla="*/ 83 h 93"/>
                  <a:gd name="T8" fmla="*/ 18 w 106"/>
                  <a:gd name="T9" fmla="*/ 0 h 93"/>
                </a:gdLst>
                <a:ahLst/>
                <a:cxnLst>
                  <a:cxn ang="0">
                    <a:pos x="T0" y="T1"/>
                  </a:cxn>
                  <a:cxn ang="0">
                    <a:pos x="T2" y="T3"/>
                  </a:cxn>
                  <a:cxn ang="0">
                    <a:pos x="T4" y="T5"/>
                  </a:cxn>
                  <a:cxn ang="0">
                    <a:pos x="T6" y="T7"/>
                  </a:cxn>
                  <a:cxn ang="0">
                    <a:pos x="T8" y="T9"/>
                  </a:cxn>
                </a:cxnLst>
                <a:rect l="0" t="0" r="r" b="b"/>
                <a:pathLst>
                  <a:path w="106" h="93">
                    <a:moveTo>
                      <a:pt x="18" y="0"/>
                    </a:moveTo>
                    <a:cubicBezTo>
                      <a:pt x="18" y="0"/>
                      <a:pt x="17" y="57"/>
                      <a:pt x="35" y="65"/>
                    </a:cubicBezTo>
                    <a:cubicBezTo>
                      <a:pt x="53" y="73"/>
                      <a:pt x="104" y="68"/>
                      <a:pt x="104" y="68"/>
                    </a:cubicBezTo>
                    <a:cubicBezTo>
                      <a:pt x="104" y="68"/>
                      <a:pt x="106" y="93"/>
                      <a:pt x="53" y="83"/>
                    </a:cubicBezTo>
                    <a:cubicBezTo>
                      <a:pt x="0" y="73"/>
                      <a:pt x="19" y="13"/>
                      <a:pt x="18"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8" name="Freeform 99">
                <a:extLst>
                  <a:ext uri="{FF2B5EF4-FFF2-40B4-BE49-F238E27FC236}">
                    <a16:creationId xmlns:a16="http://schemas.microsoft.com/office/drawing/2014/main" id="{AF9DC140-98FE-3D1C-181A-1666283568F1}"/>
                  </a:ext>
                </a:extLst>
              </p:cNvPr>
              <p:cNvSpPr>
                <a:spLocks/>
              </p:cNvSpPr>
              <p:nvPr/>
            </p:nvSpPr>
            <p:spPr bwMode="gray">
              <a:xfrm>
                <a:off x="7981509" y="3528722"/>
                <a:ext cx="201613" cy="66675"/>
              </a:xfrm>
              <a:custGeom>
                <a:avLst/>
                <a:gdLst>
                  <a:gd name="T0" fmla="*/ 1 w 76"/>
                  <a:gd name="T1" fmla="*/ 18 h 25"/>
                  <a:gd name="T2" fmla="*/ 24 w 76"/>
                  <a:gd name="T3" fmla="*/ 12 h 25"/>
                  <a:gd name="T4" fmla="*/ 56 w 76"/>
                  <a:gd name="T5" fmla="*/ 20 h 25"/>
                  <a:gd name="T6" fmla="*/ 70 w 76"/>
                  <a:gd name="T7" fmla="*/ 25 h 25"/>
                  <a:gd name="T8" fmla="*/ 54 w 76"/>
                  <a:gd name="T9" fmla="*/ 3 h 25"/>
                  <a:gd name="T10" fmla="*/ 4 w 76"/>
                  <a:gd name="T11" fmla="*/ 2 h 25"/>
                  <a:gd name="T12" fmla="*/ 1 w 76"/>
                  <a:gd name="T13" fmla="*/ 18 h 25"/>
                </a:gdLst>
                <a:ahLst/>
                <a:cxnLst>
                  <a:cxn ang="0">
                    <a:pos x="T0" y="T1"/>
                  </a:cxn>
                  <a:cxn ang="0">
                    <a:pos x="T2" y="T3"/>
                  </a:cxn>
                  <a:cxn ang="0">
                    <a:pos x="T4" y="T5"/>
                  </a:cxn>
                  <a:cxn ang="0">
                    <a:pos x="T6" y="T7"/>
                  </a:cxn>
                  <a:cxn ang="0">
                    <a:pos x="T8" y="T9"/>
                  </a:cxn>
                  <a:cxn ang="0">
                    <a:pos x="T10" y="T11"/>
                  </a:cxn>
                  <a:cxn ang="0">
                    <a:pos x="T12" y="T13"/>
                  </a:cxn>
                </a:cxnLst>
                <a:rect l="0" t="0" r="r" b="b"/>
                <a:pathLst>
                  <a:path w="76" h="25">
                    <a:moveTo>
                      <a:pt x="1" y="18"/>
                    </a:moveTo>
                    <a:cubicBezTo>
                      <a:pt x="1" y="18"/>
                      <a:pt x="14" y="12"/>
                      <a:pt x="24" y="12"/>
                    </a:cubicBezTo>
                    <a:cubicBezTo>
                      <a:pt x="34" y="12"/>
                      <a:pt x="50" y="17"/>
                      <a:pt x="56" y="20"/>
                    </a:cubicBezTo>
                    <a:cubicBezTo>
                      <a:pt x="62" y="23"/>
                      <a:pt x="70" y="25"/>
                      <a:pt x="70" y="25"/>
                    </a:cubicBezTo>
                    <a:cubicBezTo>
                      <a:pt x="70" y="25"/>
                      <a:pt x="76" y="5"/>
                      <a:pt x="54" y="3"/>
                    </a:cubicBezTo>
                    <a:cubicBezTo>
                      <a:pt x="32" y="1"/>
                      <a:pt x="8" y="0"/>
                      <a:pt x="4" y="2"/>
                    </a:cubicBezTo>
                    <a:cubicBezTo>
                      <a:pt x="0" y="4"/>
                      <a:pt x="1" y="18"/>
                      <a:pt x="1" y="18"/>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99" name="Freeform 100">
                <a:extLst>
                  <a:ext uri="{FF2B5EF4-FFF2-40B4-BE49-F238E27FC236}">
                    <a16:creationId xmlns:a16="http://schemas.microsoft.com/office/drawing/2014/main" id="{D1FD3143-6D69-DDED-0FC0-2E2D7A4B153C}"/>
                  </a:ext>
                </a:extLst>
              </p:cNvPr>
              <p:cNvSpPr>
                <a:spLocks/>
              </p:cNvSpPr>
              <p:nvPr/>
            </p:nvSpPr>
            <p:spPr bwMode="gray">
              <a:xfrm>
                <a:off x="7969602" y="3608097"/>
                <a:ext cx="212725" cy="192088"/>
              </a:xfrm>
              <a:custGeom>
                <a:avLst/>
                <a:gdLst>
                  <a:gd name="T0" fmla="*/ 8 w 80"/>
                  <a:gd name="T1" fmla="*/ 7 h 72"/>
                  <a:gd name="T2" fmla="*/ 23 w 80"/>
                  <a:gd name="T3" fmla="*/ 13 h 72"/>
                  <a:gd name="T4" fmla="*/ 43 w 80"/>
                  <a:gd name="T5" fmla="*/ 10 h 72"/>
                  <a:gd name="T6" fmla="*/ 54 w 80"/>
                  <a:gd name="T7" fmla="*/ 8 h 72"/>
                  <a:gd name="T8" fmla="*/ 68 w 80"/>
                  <a:gd name="T9" fmla="*/ 13 h 72"/>
                  <a:gd name="T10" fmla="*/ 78 w 80"/>
                  <a:gd name="T11" fmla="*/ 9 h 72"/>
                  <a:gd name="T12" fmla="*/ 75 w 80"/>
                  <a:gd name="T13" fmla="*/ 35 h 72"/>
                  <a:gd name="T14" fmla="*/ 65 w 80"/>
                  <a:gd name="T15" fmla="*/ 38 h 72"/>
                  <a:gd name="T16" fmla="*/ 47 w 80"/>
                  <a:gd name="T17" fmla="*/ 37 h 72"/>
                  <a:gd name="T18" fmla="*/ 31 w 80"/>
                  <a:gd name="T19" fmla="*/ 36 h 72"/>
                  <a:gd name="T20" fmla="*/ 8 w 80"/>
                  <a:gd name="T21" fmla="*/ 7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2">
                    <a:moveTo>
                      <a:pt x="8" y="7"/>
                    </a:moveTo>
                    <a:cubicBezTo>
                      <a:pt x="8" y="7"/>
                      <a:pt x="19" y="18"/>
                      <a:pt x="23" y="13"/>
                    </a:cubicBezTo>
                    <a:cubicBezTo>
                      <a:pt x="27" y="8"/>
                      <a:pt x="41" y="0"/>
                      <a:pt x="43" y="10"/>
                    </a:cubicBezTo>
                    <a:cubicBezTo>
                      <a:pt x="45" y="20"/>
                      <a:pt x="54" y="14"/>
                      <a:pt x="54" y="8"/>
                    </a:cubicBezTo>
                    <a:cubicBezTo>
                      <a:pt x="54" y="2"/>
                      <a:pt x="68" y="2"/>
                      <a:pt x="68" y="13"/>
                    </a:cubicBezTo>
                    <a:cubicBezTo>
                      <a:pt x="68" y="24"/>
                      <a:pt x="76" y="18"/>
                      <a:pt x="78" y="9"/>
                    </a:cubicBezTo>
                    <a:cubicBezTo>
                      <a:pt x="78" y="9"/>
                      <a:pt x="80" y="33"/>
                      <a:pt x="75" y="35"/>
                    </a:cubicBezTo>
                    <a:cubicBezTo>
                      <a:pt x="75" y="35"/>
                      <a:pt x="68" y="31"/>
                      <a:pt x="65" y="38"/>
                    </a:cubicBezTo>
                    <a:cubicBezTo>
                      <a:pt x="62" y="45"/>
                      <a:pt x="58" y="44"/>
                      <a:pt x="47" y="37"/>
                    </a:cubicBezTo>
                    <a:cubicBezTo>
                      <a:pt x="47" y="37"/>
                      <a:pt x="38" y="52"/>
                      <a:pt x="31" y="36"/>
                    </a:cubicBezTo>
                    <a:cubicBezTo>
                      <a:pt x="31" y="36"/>
                      <a:pt x="0" y="72"/>
                      <a:pt x="8" y="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0" name="Freeform 101">
                <a:extLst>
                  <a:ext uri="{FF2B5EF4-FFF2-40B4-BE49-F238E27FC236}">
                    <a16:creationId xmlns:a16="http://schemas.microsoft.com/office/drawing/2014/main" id="{D62E6E06-A59D-41F4-963B-74EA5E06D793}"/>
                  </a:ext>
                </a:extLst>
              </p:cNvPr>
              <p:cNvSpPr>
                <a:spLocks/>
              </p:cNvSpPr>
              <p:nvPr/>
            </p:nvSpPr>
            <p:spPr bwMode="gray">
              <a:xfrm>
                <a:off x="7440965" y="1766597"/>
                <a:ext cx="180975" cy="134938"/>
              </a:xfrm>
              <a:custGeom>
                <a:avLst/>
                <a:gdLst>
                  <a:gd name="T0" fmla="*/ 0 w 68"/>
                  <a:gd name="T1" fmla="*/ 44 h 51"/>
                  <a:gd name="T2" fmla="*/ 68 w 68"/>
                  <a:gd name="T3" fmla="*/ 0 h 51"/>
                  <a:gd name="T4" fmla="*/ 18 w 68"/>
                  <a:gd name="T5" fmla="*/ 51 h 51"/>
                  <a:gd name="T6" fmla="*/ 0 w 68"/>
                  <a:gd name="T7" fmla="*/ 44 h 51"/>
                </a:gdLst>
                <a:ahLst/>
                <a:cxnLst>
                  <a:cxn ang="0">
                    <a:pos x="T0" y="T1"/>
                  </a:cxn>
                  <a:cxn ang="0">
                    <a:pos x="T2" y="T3"/>
                  </a:cxn>
                  <a:cxn ang="0">
                    <a:pos x="T4" y="T5"/>
                  </a:cxn>
                  <a:cxn ang="0">
                    <a:pos x="T6" y="T7"/>
                  </a:cxn>
                </a:cxnLst>
                <a:rect l="0" t="0" r="r" b="b"/>
                <a:pathLst>
                  <a:path w="68" h="51">
                    <a:moveTo>
                      <a:pt x="0" y="44"/>
                    </a:moveTo>
                    <a:cubicBezTo>
                      <a:pt x="0" y="44"/>
                      <a:pt x="24" y="46"/>
                      <a:pt x="68" y="0"/>
                    </a:cubicBezTo>
                    <a:cubicBezTo>
                      <a:pt x="68" y="0"/>
                      <a:pt x="54" y="36"/>
                      <a:pt x="18" y="51"/>
                    </a:cubicBezTo>
                    <a:lnTo>
                      <a:pt x="0" y="44"/>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1" name="Freeform 102">
                <a:extLst>
                  <a:ext uri="{FF2B5EF4-FFF2-40B4-BE49-F238E27FC236}">
                    <a16:creationId xmlns:a16="http://schemas.microsoft.com/office/drawing/2014/main" id="{4C34CE88-51D7-7223-B8E4-B30EB12F4E1D}"/>
                  </a:ext>
                </a:extLst>
              </p:cNvPr>
              <p:cNvSpPr>
                <a:spLocks/>
              </p:cNvSpPr>
              <p:nvPr/>
            </p:nvSpPr>
            <p:spPr bwMode="gray">
              <a:xfrm>
                <a:off x="7669225" y="1300237"/>
                <a:ext cx="241578" cy="210027"/>
              </a:xfrm>
              <a:custGeom>
                <a:avLst/>
                <a:gdLst>
                  <a:gd name="T0" fmla="*/ 56 w 120"/>
                  <a:gd name="T1" fmla="*/ 18 h 120"/>
                  <a:gd name="T2" fmla="*/ 80 w 120"/>
                  <a:gd name="T3" fmla="*/ 60 h 120"/>
                  <a:gd name="T4" fmla="*/ 102 w 120"/>
                  <a:gd name="T5" fmla="*/ 60 h 120"/>
                  <a:gd name="T6" fmla="*/ 117 w 120"/>
                  <a:gd name="T7" fmla="*/ 92 h 120"/>
                  <a:gd name="T8" fmla="*/ 90 w 120"/>
                  <a:gd name="T9" fmla="*/ 105 h 120"/>
                  <a:gd name="T10" fmla="*/ 46 w 120"/>
                  <a:gd name="T11" fmla="*/ 105 h 120"/>
                  <a:gd name="T12" fmla="*/ 8 w 120"/>
                  <a:gd name="T13" fmla="*/ 98 h 120"/>
                  <a:gd name="T14" fmla="*/ 16 w 120"/>
                  <a:gd name="T15" fmla="*/ 54 h 120"/>
                  <a:gd name="T16" fmla="*/ 40 w 120"/>
                  <a:gd name="T17" fmla="*/ 28 h 120"/>
                  <a:gd name="T18" fmla="*/ 56 w 120"/>
                  <a:gd name="T19" fmla="*/ 18 h 120"/>
                  <a:gd name="connsiteX0" fmla="*/ 3942 w 9043"/>
                  <a:gd name="connsiteY0" fmla="*/ 593 h 8211"/>
                  <a:gd name="connsiteX1" fmla="*/ 5942 w 9043"/>
                  <a:gd name="connsiteY1" fmla="*/ 4093 h 8211"/>
                  <a:gd name="connsiteX2" fmla="*/ 7775 w 9043"/>
                  <a:gd name="connsiteY2" fmla="*/ 4093 h 8211"/>
                  <a:gd name="connsiteX3" fmla="*/ 9025 w 9043"/>
                  <a:gd name="connsiteY3" fmla="*/ 6760 h 8211"/>
                  <a:gd name="connsiteX4" fmla="*/ 6775 w 9043"/>
                  <a:gd name="connsiteY4" fmla="*/ 7843 h 8211"/>
                  <a:gd name="connsiteX5" fmla="*/ 3108 w 9043"/>
                  <a:gd name="connsiteY5" fmla="*/ 7843 h 8211"/>
                  <a:gd name="connsiteX6" fmla="*/ 838 w 9043"/>
                  <a:gd name="connsiteY6" fmla="*/ 6066 h 8211"/>
                  <a:gd name="connsiteX7" fmla="*/ 608 w 9043"/>
                  <a:gd name="connsiteY7" fmla="*/ 3593 h 8211"/>
                  <a:gd name="connsiteX8" fmla="*/ 2608 w 9043"/>
                  <a:gd name="connsiteY8" fmla="*/ 1426 h 8211"/>
                  <a:gd name="connsiteX9" fmla="*/ 3942 w 9043"/>
                  <a:gd name="connsiteY9" fmla="*/ 593 h 8211"/>
                  <a:gd name="connsiteX0" fmla="*/ 4443 w 10084"/>
                  <a:gd name="connsiteY0" fmla="*/ 722 h 9555"/>
                  <a:gd name="connsiteX1" fmla="*/ 6655 w 10084"/>
                  <a:gd name="connsiteY1" fmla="*/ 4985 h 9555"/>
                  <a:gd name="connsiteX2" fmla="*/ 8682 w 10084"/>
                  <a:gd name="connsiteY2" fmla="*/ 4985 h 9555"/>
                  <a:gd name="connsiteX3" fmla="*/ 10064 w 10084"/>
                  <a:gd name="connsiteY3" fmla="*/ 8233 h 9555"/>
                  <a:gd name="connsiteX4" fmla="*/ 7576 w 10084"/>
                  <a:gd name="connsiteY4" fmla="*/ 9552 h 9555"/>
                  <a:gd name="connsiteX5" fmla="*/ 5061 w 10084"/>
                  <a:gd name="connsiteY5" fmla="*/ 7734 h 9555"/>
                  <a:gd name="connsiteX6" fmla="*/ 1011 w 10084"/>
                  <a:gd name="connsiteY6" fmla="*/ 7388 h 9555"/>
                  <a:gd name="connsiteX7" fmla="*/ 756 w 10084"/>
                  <a:gd name="connsiteY7" fmla="*/ 4376 h 9555"/>
                  <a:gd name="connsiteX8" fmla="*/ 2968 w 10084"/>
                  <a:gd name="connsiteY8" fmla="*/ 1737 h 9555"/>
                  <a:gd name="connsiteX9" fmla="*/ 4443 w 10084"/>
                  <a:gd name="connsiteY9" fmla="*/ 722 h 9555"/>
                  <a:gd name="connsiteX0" fmla="*/ 4147 w 9741"/>
                  <a:gd name="connsiteY0" fmla="*/ 756 h 10000"/>
                  <a:gd name="connsiteX1" fmla="*/ 6341 w 9741"/>
                  <a:gd name="connsiteY1" fmla="*/ 5217 h 10000"/>
                  <a:gd name="connsiteX2" fmla="*/ 8351 w 9741"/>
                  <a:gd name="connsiteY2" fmla="*/ 5217 h 10000"/>
                  <a:gd name="connsiteX3" fmla="*/ 9721 w 9741"/>
                  <a:gd name="connsiteY3" fmla="*/ 8616 h 10000"/>
                  <a:gd name="connsiteX4" fmla="*/ 7254 w 9741"/>
                  <a:gd name="connsiteY4" fmla="*/ 9997 h 10000"/>
                  <a:gd name="connsiteX5" fmla="*/ 4760 w 9741"/>
                  <a:gd name="connsiteY5" fmla="*/ 8094 h 10000"/>
                  <a:gd name="connsiteX6" fmla="*/ 1944 w 9741"/>
                  <a:gd name="connsiteY6" fmla="*/ 6337 h 10000"/>
                  <a:gd name="connsiteX7" fmla="*/ 491 w 9741"/>
                  <a:gd name="connsiteY7" fmla="*/ 4580 h 10000"/>
                  <a:gd name="connsiteX8" fmla="*/ 2684 w 9741"/>
                  <a:gd name="connsiteY8" fmla="*/ 1818 h 10000"/>
                  <a:gd name="connsiteX9" fmla="*/ 4147 w 9741"/>
                  <a:gd name="connsiteY9" fmla="*/ 756 h 10000"/>
                  <a:gd name="connsiteX0" fmla="*/ 4226 w 9969"/>
                  <a:gd name="connsiteY0" fmla="*/ 756 h 10000"/>
                  <a:gd name="connsiteX1" fmla="*/ 6479 w 9969"/>
                  <a:gd name="connsiteY1" fmla="*/ 5217 h 10000"/>
                  <a:gd name="connsiteX2" fmla="*/ 8542 w 9969"/>
                  <a:gd name="connsiteY2" fmla="*/ 5217 h 10000"/>
                  <a:gd name="connsiteX3" fmla="*/ 9948 w 9969"/>
                  <a:gd name="connsiteY3" fmla="*/ 8616 h 10000"/>
                  <a:gd name="connsiteX4" fmla="*/ 7416 w 9969"/>
                  <a:gd name="connsiteY4" fmla="*/ 9997 h 10000"/>
                  <a:gd name="connsiteX5" fmla="*/ 4856 w 9969"/>
                  <a:gd name="connsiteY5" fmla="*/ 8094 h 10000"/>
                  <a:gd name="connsiteX6" fmla="*/ 2189 w 9969"/>
                  <a:gd name="connsiteY6" fmla="*/ 6971 h 10000"/>
                  <a:gd name="connsiteX7" fmla="*/ 473 w 9969"/>
                  <a:gd name="connsiteY7" fmla="*/ 4580 h 10000"/>
                  <a:gd name="connsiteX8" fmla="*/ 2724 w 9969"/>
                  <a:gd name="connsiteY8" fmla="*/ 1818 h 10000"/>
                  <a:gd name="connsiteX9" fmla="*/ 4226 w 9969"/>
                  <a:gd name="connsiteY9" fmla="*/ 756 h 10000"/>
                  <a:gd name="connsiteX0" fmla="*/ 4281 w 10042"/>
                  <a:gd name="connsiteY0" fmla="*/ 756 h 10000"/>
                  <a:gd name="connsiteX1" fmla="*/ 6541 w 10042"/>
                  <a:gd name="connsiteY1" fmla="*/ 5217 h 10000"/>
                  <a:gd name="connsiteX2" fmla="*/ 8611 w 10042"/>
                  <a:gd name="connsiteY2" fmla="*/ 5217 h 10000"/>
                  <a:gd name="connsiteX3" fmla="*/ 10021 w 10042"/>
                  <a:gd name="connsiteY3" fmla="*/ 8616 h 10000"/>
                  <a:gd name="connsiteX4" fmla="*/ 7481 w 10042"/>
                  <a:gd name="connsiteY4" fmla="*/ 9997 h 10000"/>
                  <a:gd name="connsiteX5" fmla="*/ 4913 w 10042"/>
                  <a:gd name="connsiteY5" fmla="*/ 8094 h 10000"/>
                  <a:gd name="connsiteX6" fmla="*/ 2238 w 10042"/>
                  <a:gd name="connsiteY6" fmla="*/ 6971 h 10000"/>
                  <a:gd name="connsiteX7" fmla="*/ 516 w 10042"/>
                  <a:gd name="connsiteY7" fmla="*/ 4580 h 10000"/>
                  <a:gd name="connsiteX8" fmla="*/ 2774 w 10042"/>
                  <a:gd name="connsiteY8" fmla="*/ 1818 h 10000"/>
                  <a:gd name="connsiteX9" fmla="*/ 4281 w 10042"/>
                  <a:gd name="connsiteY9" fmla="*/ 756 h 10000"/>
                  <a:gd name="connsiteX0" fmla="*/ 3942 w 9703"/>
                  <a:gd name="connsiteY0" fmla="*/ 756 h 10000"/>
                  <a:gd name="connsiteX1" fmla="*/ 6202 w 9703"/>
                  <a:gd name="connsiteY1" fmla="*/ 5217 h 10000"/>
                  <a:gd name="connsiteX2" fmla="*/ 8272 w 9703"/>
                  <a:gd name="connsiteY2" fmla="*/ 5217 h 10000"/>
                  <a:gd name="connsiteX3" fmla="*/ 9682 w 9703"/>
                  <a:gd name="connsiteY3" fmla="*/ 8616 h 10000"/>
                  <a:gd name="connsiteX4" fmla="*/ 7142 w 9703"/>
                  <a:gd name="connsiteY4" fmla="*/ 9997 h 10000"/>
                  <a:gd name="connsiteX5" fmla="*/ 4574 w 9703"/>
                  <a:gd name="connsiteY5" fmla="*/ 8094 h 10000"/>
                  <a:gd name="connsiteX6" fmla="*/ 1899 w 9703"/>
                  <a:gd name="connsiteY6" fmla="*/ 6971 h 10000"/>
                  <a:gd name="connsiteX7" fmla="*/ 514 w 9703"/>
                  <a:gd name="connsiteY7" fmla="*/ 3692 h 10000"/>
                  <a:gd name="connsiteX8" fmla="*/ 2435 w 9703"/>
                  <a:gd name="connsiteY8" fmla="*/ 1818 h 10000"/>
                  <a:gd name="connsiteX9" fmla="*/ 3942 w 9703"/>
                  <a:gd name="connsiteY9" fmla="*/ 756 h 10000"/>
                  <a:gd name="connsiteX0" fmla="*/ 3533 w 9470"/>
                  <a:gd name="connsiteY0" fmla="*/ 756 h 10000"/>
                  <a:gd name="connsiteX1" fmla="*/ 5862 w 9470"/>
                  <a:gd name="connsiteY1" fmla="*/ 5217 h 10000"/>
                  <a:gd name="connsiteX2" fmla="*/ 7995 w 9470"/>
                  <a:gd name="connsiteY2" fmla="*/ 5217 h 10000"/>
                  <a:gd name="connsiteX3" fmla="*/ 9448 w 9470"/>
                  <a:gd name="connsiteY3" fmla="*/ 8616 h 10000"/>
                  <a:gd name="connsiteX4" fmla="*/ 6831 w 9470"/>
                  <a:gd name="connsiteY4" fmla="*/ 9997 h 10000"/>
                  <a:gd name="connsiteX5" fmla="*/ 4184 w 9470"/>
                  <a:gd name="connsiteY5" fmla="*/ 8094 h 10000"/>
                  <a:gd name="connsiteX6" fmla="*/ 0 w 9470"/>
                  <a:gd name="connsiteY6" fmla="*/ 3692 h 10000"/>
                  <a:gd name="connsiteX7" fmla="*/ 1980 w 9470"/>
                  <a:gd name="connsiteY7" fmla="*/ 1818 h 10000"/>
                  <a:gd name="connsiteX8" fmla="*/ 3533 w 9470"/>
                  <a:gd name="connsiteY8" fmla="*/ 756 h 10000"/>
                  <a:gd name="connsiteX0" fmla="*/ 3731 w 10000"/>
                  <a:gd name="connsiteY0" fmla="*/ 756 h 10020"/>
                  <a:gd name="connsiteX1" fmla="*/ 6190 w 10000"/>
                  <a:gd name="connsiteY1" fmla="*/ 5217 h 10020"/>
                  <a:gd name="connsiteX2" fmla="*/ 8442 w 10000"/>
                  <a:gd name="connsiteY2" fmla="*/ 5217 h 10020"/>
                  <a:gd name="connsiteX3" fmla="*/ 9977 w 10000"/>
                  <a:gd name="connsiteY3" fmla="*/ 8616 h 10020"/>
                  <a:gd name="connsiteX4" fmla="*/ 7213 w 10000"/>
                  <a:gd name="connsiteY4" fmla="*/ 9997 h 10020"/>
                  <a:gd name="connsiteX5" fmla="*/ 3317 w 10000"/>
                  <a:gd name="connsiteY5" fmla="*/ 7206 h 10020"/>
                  <a:gd name="connsiteX6" fmla="*/ 0 w 10000"/>
                  <a:gd name="connsiteY6" fmla="*/ 3692 h 10020"/>
                  <a:gd name="connsiteX7" fmla="*/ 2091 w 10000"/>
                  <a:gd name="connsiteY7" fmla="*/ 1818 h 10020"/>
                  <a:gd name="connsiteX8" fmla="*/ 3731 w 10000"/>
                  <a:gd name="connsiteY8" fmla="*/ 756 h 10020"/>
                  <a:gd name="connsiteX0" fmla="*/ 3731 w 10000"/>
                  <a:gd name="connsiteY0" fmla="*/ 756 h 10020"/>
                  <a:gd name="connsiteX1" fmla="*/ 6190 w 10000"/>
                  <a:gd name="connsiteY1" fmla="*/ 5217 h 10020"/>
                  <a:gd name="connsiteX2" fmla="*/ 8442 w 10000"/>
                  <a:gd name="connsiteY2" fmla="*/ 5217 h 10020"/>
                  <a:gd name="connsiteX3" fmla="*/ 9977 w 10000"/>
                  <a:gd name="connsiteY3" fmla="*/ 8616 h 10020"/>
                  <a:gd name="connsiteX4" fmla="*/ 7213 w 10000"/>
                  <a:gd name="connsiteY4" fmla="*/ 9997 h 10020"/>
                  <a:gd name="connsiteX5" fmla="*/ 3317 w 10000"/>
                  <a:gd name="connsiteY5" fmla="*/ 7206 h 10020"/>
                  <a:gd name="connsiteX6" fmla="*/ 0 w 10000"/>
                  <a:gd name="connsiteY6" fmla="*/ 3692 h 10020"/>
                  <a:gd name="connsiteX7" fmla="*/ 2091 w 10000"/>
                  <a:gd name="connsiteY7" fmla="*/ 1818 h 10020"/>
                  <a:gd name="connsiteX8" fmla="*/ 3731 w 10000"/>
                  <a:gd name="connsiteY8" fmla="*/ 756 h 10020"/>
                  <a:gd name="connsiteX0" fmla="*/ 3731 w 10008"/>
                  <a:gd name="connsiteY0" fmla="*/ 756 h 8832"/>
                  <a:gd name="connsiteX1" fmla="*/ 6190 w 10008"/>
                  <a:gd name="connsiteY1" fmla="*/ 5217 h 8832"/>
                  <a:gd name="connsiteX2" fmla="*/ 8442 w 10008"/>
                  <a:gd name="connsiteY2" fmla="*/ 5217 h 8832"/>
                  <a:gd name="connsiteX3" fmla="*/ 9977 w 10008"/>
                  <a:gd name="connsiteY3" fmla="*/ 8616 h 8832"/>
                  <a:gd name="connsiteX4" fmla="*/ 6968 w 10008"/>
                  <a:gd name="connsiteY4" fmla="*/ 8348 h 8832"/>
                  <a:gd name="connsiteX5" fmla="*/ 3317 w 10008"/>
                  <a:gd name="connsiteY5" fmla="*/ 7206 h 8832"/>
                  <a:gd name="connsiteX6" fmla="*/ 0 w 10008"/>
                  <a:gd name="connsiteY6" fmla="*/ 3692 h 8832"/>
                  <a:gd name="connsiteX7" fmla="*/ 2091 w 10008"/>
                  <a:gd name="connsiteY7" fmla="*/ 1818 h 8832"/>
                  <a:gd name="connsiteX8" fmla="*/ 3731 w 10008"/>
                  <a:gd name="connsiteY8" fmla="*/ 756 h 8832"/>
                  <a:gd name="connsiteX0" fmla="*/ 3728 w 9297"/>
                  <a:gd name="connsiteY0" fmla="*/ 856 h 9499"/>
                  <a:gd name="connsiteX1" fmla="*/ 6185 w 9297"/>
                  <a:gd name="connsiteY1" fmla="*/ 5907 h 9499"/>
                  <a:gd name="connsiteX2" fmla="*/ 8435 w 9297"/>
                  <a:gd name="connsiteY2" fmla="*/ 5907 h 9499"/>
                  <a:gd name="connsiteX3" fmla="*/ 9236 w 9297"/>
                  <a:gd name="connsiteY3" fmla="*/ 8893 h 9499"/>
                  <a:gd name="connsiteX4" fmla="*/ 6962 w 9297"/>
                  <a:gd name="connsiteY4" fmla="*/ 9452 h 9499"/>
                  <a:gd name="connsiteX5" fmla="*/ 3314 w 9297"/>
                  <a:gd name="connsiteY5" fmla="*/ 8159 h 9499"/>
                  <a:gd name="connsiteX6" fmla="*/ 0 w 9297"/>
                  <a:gd name="connsiteY6" fmla="*/ 4180 h 9499"/>
                  <a:gd name="connsiteX7" fmla="*/ 2089 w 9297"/>
                  <a:gd name="connsiteY7" fmla="*/ 2058 h 9499"/>
                  <a:gd name="connsiteX8" fmla="*/ 3728 w 9297"/>
                  <a:gd name="connsiteY8" fmla="*/ 856 h 9499"/>
                  <a:gd name="connsiteX0" fmla="*/ 4010 w 10000"/>
                  <a:gd name="connsiteY0" fmla="*/ 901 h 10000"/>
                  <a:gd name="connsiteX1" fmla="*/ 5733 w 10000"/>
                  <a:gd name="connsiteY1" fmla="*/ 5312 h 10000"/>
                  <a:gd name="connsiteX2" fmla="*/ 9073 w 10000"/>
                  <a:gd name="connsiteY2" fmla="*/ 6219 h 10000"/>
                  <a:gd name="connsiteX3" fmla="*/ 9934 w 10000"/>
                  <a:gd name="connsiteY3" fmla="*/ 9362 h 10000"/>
                  <a:gd name="connsiteX4" fmla="*/ 7488 w 10000"/>
                  <a:gd name="connsiteY4" fmla="*/ 9951 h 10000"/>
                  <a:gd name="connsiteX5" fmla="*/ 3565 w 10000"/>
                  <a:gd name="connsiteY5" fmla="*/ 8589 h 10000"/>
                  <a:gd name="connsiteX6" fmla="*/ 0 w 10000"/>
                  <a:gd name="connsiteY6" fmla="*/ 4400 h 10000"/>
                  <a:gd name="connsiteX7" fmla="*/ 2247 w 10000"/>
                  <a:gd name="connsiteY7" fmla="*/ 2167 h 10000"/>
                  <a:gd name="connsiteX8" fmla="*/ 4010 w 10000"/>
                  <a:gd name="connsiteY8" fmla="*/ 90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4010" y="901"/>
                    </a:moveTo>
                    <a:cubicBezTo>
                      <a:pt x="4010" y="901"/>
                      <a:pt x="4630" y="4553"/>
                      <a:pt x="5733" y="5312"/>
                    </a:cubicBezTo>
                    <a:cubicBezTo>
                      <a:pt x="6722" y="5945"/>
                      <a:pt x="8412" y="5333"/>
                      <a:pt x="9073" y="6219"/>
                    </a:cubicBezTo>
                    <a:cubicBezTo>
                      <a:pt x="9625" y="6979"/>
                      <a:pt x="10199" y="8740"/>
                      <a:pt x="9934" y="9362"/>
                    </a:cubicBezTo>
                    <a:cubicBezTo>
                      <a:pt x="9670" y="9984"/>
                      <a:pt x="8550" y="10079"/>
                      <a:pt x="7488" y="9951"/>
                    </a:cubicBezTo>
                    <a:cubicBezTo>
                      <a:pt x="6427" y="9822"/>
                      <a:pt x="5546" y="7195"/>
                      <a:pt x="3565" y="8589"/>
                    </a:cubicBezTo>
                    <a:cubicBezTo>
                      <a:pt x="1222" y="7488"/>
                      <a:pt x="417" y="5648"/>
                      <a:pt x="0" y="4400"/>
                    </a:cubicBezTo>
                    <a:cubicBezTo>
                      <a:pt x="1872" y="3260"/>
                      <a:pt x="2137" y="2927"/>
                      <a:pt x="2247" y="2167"/>
                    </a:cubicBezTo>
                    <a:cubicBezTo>
                      <a:pt x="2247" y="1281"/>
                      <a:pt x="2799" y="-1378"/>
                      <a:pt x="4010" y="901"/>
                    </a:cubicBezTo>
                    <a:close/>
                  </a:path>
                </a:pathLst>
              </a:custGeom>
              <a:solidFill>
                <a:srgbClr val="998675">
                  <a:alpha val="2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2" name="Freeform 103">
                <a:extLst>
                  <a:ext uri="{FF2B5EF4-FFF2-40B4-BE49-F238E27FC236}">
                    <a16:creationId xmlns:a16="http://schemas.microsoft.com/office/drawing/2014/main" id="{57B7B8D9-8E2B-C71A-3CB7-0327114BFC71}"/>
                  </a:ext>
                </a:extLst>
              </p:cNvPr>
              <p:cNvSpPr>
                <a:spLocks/>
              </p:cNvSpPr>
              <p:nvPr/>
            </p:nvSpPr>
            <p:spPr bwMode="gray">
              <a:xfrm>
                <a:off x="7420327" y="1399885"/>
                <a:ext cx="147638" cy="147638"/>
              </a:xfrm>
              <a:custGeom>
                <a:avLst/>
                <a:gdLst>
                  <a:gd name="T0" fmla="*/ 2 w 56"/>
                  <a:gd name="T1" fmla="*/ 6 h 56"/>
                  <a:gd name="T2" fmla="*/ 21 w 56"/>
                  <a:gd name="T3" fmla="*/ 34 h 56"/>
                  <a:gd name="T4" fmla="*/ 21 w 56"/>
                  <a:gd name="T5" fmla="*/ 20 h 56"/>
                  <a:gd name="T6" fmla="*/ 42 w 56"/>
                  <a:gd name="T7" fmla="*/ 49 h 56"/>
                  <a:gd name="T8" fmla="*/ 56 w 56"/>
                  <a:gd name="T9" fmla="*/ 56 h 56"/>
                  <a:gd name="T10" fmla="*/ 50 w 56"/>
                  <a:gd name="T11" fmla="*/ 29 h 56"/>
                  <a:gd name="T12" fmla="*/ 40 w 56"/>
                  <a:gd name="T13" fmla="*/ 14 h 56"/>
                  <a:gd name="T14" fmla="*/ 30 w 56"/>
                  <a:gd name="T15" fmla="*/ 15 h 56"/>
                  <a:gd name="T16" fmla="*/ 10 w 56"/>
                  <a:gd name="T17" fmla="*/ 0 h 56"/>
                  <a:gd name="T18" fmla="*/ 2 w 56"/>
                  <a:gd name="T19"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 y="6"/>
                    </a:moveTo>
                    <a:cubicBezTo>
                      <a:pt x="2" y="6"/>
                      <a:pt x="0" y="30"/>
                      <a:pt x="21" y="34"/>
                    </a:cubicBezTo>
                    <a:cubicBezTo>
                      <a:pt x="21" y="34"/>
                      <a:pt x="14" y="20"/>
                      <a:pt x="21" y="20"/>
                    </a:cubicBezTo>
                    <a:cubicBezTo>
                      <a:pt x="28" y="20"/>
                      <a:pt x="30" y="27"/>
                      <a:pt x="42" y="49"/>
                    </a:cubicBezTo>
                    <a:cubicBezTo>
                      <a:pt x="42" y="49"/>
                      <a:pt x="44" y="55"/>
                      <a:pt x="56" y="56"/>
                    </a:cubicBezTo>
                    <a:cubicBezTo>
                      <a:pt x="56" y="56"/>
                      <a:pt x="40" y="36"/>
                      <a:pt x="50" y="29"/>
                    </a:cubicBezTo>
                    <a:cubicBezTo>
                      <a:pt x="50" y="29"/>
                      <a:pt x="47" y="16"/>
                      <a:pt x="40" y="14"/>
                    </a:cubicBezTo>
                    <a:cubicBezTo>
                      <a:pt x="34" y="11"/>
                      <a:pt x="36" y="18"/>
                      <a:pt x="30" y="15"/>
                    </a:cubicBezTo>
                    <a:cubicBezTo>
                      <a:pt x="24" y="12"/>
                      <a:pt x="14" y="0"/>
                      <a:pt x="10" y="0"/>
                    </a:cubicBezTo>
                    <a:cubicBezTo>
                      <a:pt x="5" y="0"/>
                      <a:pt x="3" y="2"/>
                      <a:pt x="2" y="6"/>
                    </a:cubicBezTo>
                    <a:close/>
                  </a:path>
                </a:pathLst>
              </a:custGeom>
              <a:solidFill>
                <a:srgbClr val="D2B48C">
                  <a:alpha val="20000"/>
                </a:srgb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3" name="Freeform 104">
                <a:extLst>
                  <a:ext uri="{FF2B5EF4-FFF2-40B4-BE49-F238E27FC236}">
                    <a16:creationId xmlns:a16="http://schemas.microsoft.com/office/drawing/2014/main" id="{AD235D66-36FD-B117-DB72-30FECF8C3957}"/>
                  </a:ext>
                </a:extLst>
              </p:cNvPr>
              <p:cNvSpPr>
                <a:spLocks/>
              </p:cNvSpPr>
              <p:nvPr/>
            </p:nvSpPr>
            <p:spPr bwMode="gray">
              <a:xfrm>
                <a:off x="7188552" y="2220622"/>
                <a:ext cx="85725" cy="200025"/>
              </a:xfrm>
              <a:custGeom>
                <a:avLst/>
                <a:gdLst>
                  <a:gd name="T0" fmla="*/ 32 w 32"/>
                  <a:gd name="T1" fmla="*/ 0 h 75"/>
                  <a:gd name="T2" fmla="*/ 1 w 32"/>
                  <a:gd name="T3" fmla="*/ 59 h 75"/>
                  <a:gd name="T4" fmla="*/ 0 w 32"/>
                  <a:gd name="T5" fmla="*/ 75 h 75"/>
                  <a:gd name="T6" fmla="*/ 32 w 32"/>
                  <a:gd name="T7" fmla="*/ 0 h 75"/>
                </a:gdLst>
                <a:ahLst/>
                <a:cxnLst>
                  <a:cxn ang="0">
                    <a:pos x="T0" y="T1"/>
                  </a:cxn>
                  <a:cxn ang="0">
                    <a:pos x="T2" y="T3"/>
                  </a:cxn>
                  <a:cxn ang="0">
                    <a:pos x="T4" y="T5"/>
                  </a:cxn>
                  <a:cxn ang="0">
                    <a:pos x="T6" y="T7"/>
                  </a:cxn>
                </a:cxnLst>
                <a:rect l="0" t="0" r="r" b="b"/>
                <a:pathLst>
                  <a:path w="32" h="75">
                    <a:moveTo>
                      <a:pt x="32" y="0"/>
                    </a:moveTo>
                    <a:cubicBezTo>
                      <a:pt x="32" y="0"/>
                      <a:pt x="1" y="55"/>
                      <a:pt x="1" y="59"/>
                    </a:cubicBezTo>
                    <a:cubicBezTo>
                      <a:pt x="1" y="63"/>
                      <a:pt x="0" y="75"/>
                      <a:pt x="0" y="75"/>
                    </a:cubicBezTo>
                    <a:cubicBezTo>
                      <a:pt x="0" y="75"/>
                      <a:pt x="30" y="33"/>
                      <a:pt x="32" y="0"/>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4" name="Freeform 105">
                <a:extLst>
                  <a:ext uri="{FF2B5EF4-FFF2-40B4-BE49-F238E27FC236}">
                    <a16:creationId xmlns:a16="http://schemas.microsoft.com/office/drawing/2014/main" id="{608AA659-AAA2-22D9-4AC4-69BD2C9F5B61}"/>
                  </a:ext>
                </a:extLst>
              </p:cNvPr>
              <p:cNvSpPr>
                <a:spLocks/>
              </p:cNvSpPr>
              <p:nvPr/>
            </p:nvSpPr>
            <p:spPr bwMode="gray">
              <a:xfrm>
                <a:off x="6194777" y="2819110"/>
                <a:ext cx="50800" cy="681038"/>
              </a:xfrm>
              <a:custGeom>
                <a:avLst/>
                <a:gdLst>
                  <a:gd name="T0" fmla="*/ 6 w 19"/>
                  <a:gd name="T1" fmla="*/ 256 h 256"/>
                  <a:gd name="T2" fmla="*/ 16 w 19"/>
                  <a:gd name="T3" fmla="*/ 70 h 256"/>
                  <a:gd name="T4" fmla="*/ 3 w 19"/>
                  <a:gd name="T5" fmla="*/ 0 h 256"/>
                  <a:gd name="T6" fmla="*/ 6 w 19"/>
                  <a:gd name="T7" fmla="*/ 256 h 256"/>
                </a:gdLst>
                <a:ahLst/>
                <a:cxnLst>
                  <a:cxn ang="0">
                    <a:pos x="T0" y="T1"/>
                  </a:cxn>
                  <a:cxn ang="0">
                    <a:pos x="T2" y="T3"/>
                  </a:cxn>
                  <a:cxn ang="0">
                    <a:pos x="T4" y="T5"/>
                  </a:cxn>
                  <a:cxn ang="0">
                    <a:pos x="T6" y="T7"/>
                  </a:cxn>
                </a:cxnLst>
                <a:rect l="0" t="0" r="r" b="b"/>
                <a:pathLst>
                  <a:path w="19" h="256">
                    <a:moveTo>
                      <a:pt x="6" y="256"/>
                    </a:moveTo>
                    <a:cubicBezTo>
                      <a:pt x="6" y="256"/>
                      <a:pt x="13" y="95"/>
                      <a:pt x="16" y="70"/>
                    </a:cubicBezTo>
                    <a:cubicBezTo>
                      <a:pt x="19" y="45"/>
                      <a:pt x="17" y="3"/>
                      <a:pt x="3" y="0"/>
                    </a:cubicBezTo>
                    <a:cubicBezTo>
                      <a:pt x="3" y="0"/>
                      <a:pt x="0" y="227"/>
                      <a:pt x="6" y="256"/>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5" name="Freeform 106">
                <a:extLst>
                  <a:ext uri="{FF2B5EF4-FFF2-40B4-BE49-F238E27FC236}">
                    <a16:creationId xmlns:a16="http://schemas.microsoft.com/office/drawing/2014/main" id="{2D27EA4B-1481-9FF0-4434-D1F0B11D07EC}"/>
                  </a:ext>
                </a:extLst>
              </p:cNvPr>
              <p:cNvSpPr>
                <a:spLocks/>
              </p:cNvSpPr>
              <p:nvPr/>
            </p:nvSpPr>
            <p:spPr bwMode="gray">
              <a:xfrm>
                <a:off x="5451827" y="2550822"/>
                <a:ext cx="123825" cy="174625"/>
              </a:xfrm>
              <a:custGeom>
                <a:avLst/>
                <a:gdLst>
                  <a:gd name="T0" fmla="*/ 0 w 46"/>
                  <a:gd name="T1" fmla="*/ 0 h 66"/>
                  <a:gd name="T2" fmla="*/ 28 w 46"/>
                  <a:gd name="T3" fmla="*/ 11 h 66"/>
                  <a:gd name="T4" fmla="*/ 33 w 46"/>
                  <a:gd name="T5" fmla="*/ 30 h 66"/>
                  <a:gd name="T6" fmla="*/ 15 w 46"/>
                  <a:gd name="T7" fmla="*/ 66 h 66"/>
                  <a:gd name="T8" fmla="*/ 0 w 46"/>
                  <a:gd name="T9" fmla="*/ 0 h 66"/>
                </a:gdLst>
                <a:ahLst/>
                <a:cxnLst>
                  <a:cxn ang="0">
                    <a:pos x="T0" y="T1"/>
                  </a:cxn>
                  <a:cxn ang="0">
                    <a:pos x="T2" y="T3"/>
                  </a:cxn>
                  <a:cxn ang="0">
                    <a:pos x="T4" y="T5"/>
                  </a:cxn>
                  <a:cxn ang="0">
                    <a:pos x="T6" y="T7"/>
                  </a:cxn>
                  <a:cxn ang="0">
                    <a:pos x="T8" y="T9"/>
                  </a:cxn>
                </a:cxnLst>
                <a:rect l="0" t="0" r="r" b="b"/>
                <a:pathLst>
                  <a:path w="46" h="66">
                    <a:moveTo>
                      <a:pt x="0" y="0"/>
                    </a:moveTo>
                    <a:cubicBezTo>
                      <a:pt x="0" y="0"/>
                      <a:pt x="10" y="11"/>
                      <a:pt x="28" y="11"/>
                    </a:cubicBezTo>
                    <a:cubicBezTo>
                      <a:pt x="46" y="11"/>
                      <a:pt x="35" y="15"/>
                      <a:pt x="33" y="30"/>
                    </a:cubicBezTo>
                    <a:cubicBezTo>
                      <a:pt x="31" y="45"/>
                      <a:pt x="15" y="66"/>
                      <a:pt x="15" y="66"/>
                    </a:cubicBezTo>
                    <a:cubicBezTo>
                      <a:pt x="15" y="66"/>
                      <a:pt x="7" y="14"/>
                      <a:pt x="0" y="0"/>
                    </a:cubicBezTo>
                    <a:close/>
                  </a:path>
                </a:pathLst>
              </a:custGeom>
              <a:solidFill>
                <a:srgbClr val="113F5F"/>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6" name="Freeform 201">
                <a:extLst>
                  <a:ext uri="{FF2B5EF4-FFF2-40B4-BE49-F238E27FC236}">
                    <a16:creationId xmlns:a16="http://schemas.microsoft.com/office/drawing/2014/main" id="{F62FF892-FF83-4012-7891-8D603C36FD0E}"/>
                  </a:ext>
                </a:extLst>
              </p:cNvPr>
              <p:cNvSpPr>
                <a:spLocks/>
              </p:cNvSpPr>
              <p:nvPr/>
            </p:nvSpPr>
            <p:spPr bwMode="gray">
              <a:xfrm>
                <a:off x="7302708" y="3346160"/>
                <a:ext cx="608013" cy="73025"/>
              </a:xfrm>
              <a:custGeom>
                <a:avLst/>
                <a:gdLst>
                  <a:gd name="T0" fmla="*/ 228 w 230"/>
                  <a:gd name="T1" fmla="*/ 7 h 28"/>
                  <a:gd name="T2" fmla="*/ 197 w 230"/>
                  <a:gd name="T3" fmla="*/ 18 h 28"/>
                  <a:gd name="T4" fmla="*/ 153 w 230"/>
                  <a:gd name="T5" fmla="*/ 26 h 28"/>
                  <a:gd name="T6" fmla="*/ 98 w 230"/>
                  <a:gd name="T7" fmla="*/ 22 h 28"/>
                  <a:gd name="T8" fmla="*/ 0 w 230"/>
                  <a:gd name="T9" fmla="*/ 9 h 28"/>
                  <a:gd name="T10" fmla="*/ 52 w 230"/>
                  <a:gd name="T11" fmla="*/ 5 h 28"/>
                  <a:gd name="T12" fmla="*/ 81 w 230"/>
                  <a:gd name="T13" fmla="*/ 10 h 28"/>
                  <a:gd name="T14" fmla="*/ 230 w 230"/>
                  <a:gd name="T15" fmla="*/ 0 h 28"/>
                  <a:gd name="T16" fmla="*/ 228 w 230"/>
                  <a:gd name="T17" fmla="*/ 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8">
                    <a:moveTo>
                      <a:pt x="228" y="7"/>
                    </a:moveTo>
                    <a:cubicBezTo>
                      <a:pt x="228" y="7"/>
                      <a:pt x="208" y="11"/>
                      <a:pt x="197" y="18"/>
                    </a:cubicBezTo>
                    <a:cubicBezTo>
                      <a:pt x="186" y="25"/>
                      <a:pt x="170" y="24"/>
                      <a:pt x="153" y="26"/>
                    </a:cubicBezTo>
                    <a:cubicBezTo>
                      <a:pt x="136" y="28"/>
                      <a:pt x="114" y="27"/>
                      <a:pt x="98" y="22"/>
                    </a:cubicBezTo>
                    <a:cubicBezTo>
                      <a:pt x="98" y="22"/>
                      <a:pt x="21" y="23"/>
                      <a:pt x="0" y="9"/>
                    </a:cubicBezTo>
                    <a:cubicBezTo>
                      <a:pt x="0" y="9"/>
                      <a:pt x="34" y="13"/>
                      <a:pt x="52" y="5"/>
                    </a:cubicBezTo>
                    <a:cubicBezTo>
                      <a:pt x="52" y="5"/>
                      <a:pt x="66" y="11"/>
                      <a:pt x="81" y="10"/>
                    </a:cubicBezTo>
                    <a:cubicBezTo>
                      <a:pt x="96" y="9"/>
                      <a:pt x="217" y="1"/>
                      <a:pt x="230" y="0"/>
                    </a:cubicBezTo>
                    <a:lnTo>
                      <a:pt x="228" y="7"/>
                    </a:lnTo>
                    <a:close/>
                  </a:path>
                </a:pathLst>
              </a:custGeom>
              <a:solidFill>
                <a:srgbClr val="263646"/>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7" name="Freeform 203">
                <a:extLst>
                  <a:ext uri="{FF2B5EF4-FFF2-40B4-BE49-F238E27FC236}">
                    <a16:creationId xmlns:a16="http://schemas.microsoft.com/office/drawing/2014/main" id="{D14B38C7-9FCA-0ACB-02E5-60F4AFB1B982}"/>
                  </a:ext>
                </a:extLst>
              </p:cNvPr>
              <p:cNvSpPr>
                <a:spLocks/>
              </p:cNvSpPr>
              <p:nvPr/>
            </p:nvSpPr>
            <p:spPr bwMode="gray">
              <a:xfrm>
                <a:off x="7250320" y="3419185"/>
                <a:ext cx="131763" cy="671513"/>
              </a:xfrm>
              <a:custGeom>
                <a:avLst/>
                <a:gdLst>
                  <a:gd name="T0" fmla="*/ 10 w 50"/>
                  <a:gd name="T1" fmla="*/ 0 h 254"/>
                  <a:gd name="T2" fmla="*/ 32 w 50"/>
                  <a:gd name="T3" fmla="*/ 31 h 254"/>
                  <a:gd name="T4" fmla="*/ 49 w 50"/>
                  <a:gd name="T5" fmla="*/ 107 h 254"/>
                  <a:gd name="T6" fmla="*/ 43 w 50"/>
                  <a:gd name="T7" fmla="*/ 188 h 254"/>
                  <a:gd name="T8" fmla="*/ 43 w 50"/>
                  <a:gd name="T9" fmla="*/ 254 h 254"/>
                  <a:gd name="T10" fmla="*/ 10 w 50"/>
                  <a:gd name="T11" fmla="*/ 0 h 254"/>
                </a:gdLst>
                <a:ahLst/>
                <a:cxnLst>
                  <a:cxn ang="0">
                    <a:pos x="T0" y="T1"/>
                  </a:cxn>
                  <a:cxn ang="0">
                    <a:pos x="T2" y="T3"/>
                  </a:cxn>
                  <a:cxn ang="0">
                    <a:pos x="T4" y="T5"/>
                  </a:cxn>
                  <a:cxn ang="0">
                    <a:pos x="T6" y="T7"/>
                  </a:cxn>
                  <a:cxn ang="0">
                    <a:pos x="T8" y="T9"/>
                  </a:cxn>
                  <a:cxn ang="0">
                    <a:pos x="T10" y="T11"/>
                  </a:cxn>
                </a:cxnLst>
                <a:rect l="0" t="0" r="r" b="b"/>
                <a:pathLst>
                  <a:path w="50" h="254">
                    <a:moveTo>
                      <a:pt x="10" y="0"/>
                    </a:moveTo>
                    <a:cubicBezTo>
                      <a:pt x="10" y="0"/>
                      <a:pt x="26" y="4"/>
                      <a:pt x="32" y="31"/>
                    </a:cubicBezTo>
                    <a:cubicBezTo>
                      <a:pt x="36" y="53"/>
                      <a:pt x="50" y="91"/>
                      <a:pt x="49" y="107"/>
                    </a:cubicBezTo>
                    <a:cubicBezTo>
                      <a:pt x="48" y="123"/>
                      <a:pt x="44" y="173"/>
                      <a:pt x="43" y="188"/>
                    </a:cubicBezTo>
                    <a:cubicBezTo>
                      <a:pt x="42" y="203"/>
                      <a:pt x="43" y="254"/>
                      <a:pt x="43" y="254"/>
                    </a:cubicBezTo>
                    <a:cubicBezTo>
                      <a:pt x="43" y="254"/>
                      <a:pt x="0" y="59"/>
                      <a:pt x="10" y="0"/>
                    </a:cubicBezTo>
                    <a:close/>
                  </a:path>
                </a:pathLst>
              </a:custGeom>
              <a:solidFill>
                <a:srgbClr val="263646"/>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8" name="Freeform 223">
                <a:extLst>
                  <a:ext uri="{FF2B5EF4-FFF2-40B4-BE49-F238E27FC236}">
                    <a16:creationId xmlns:a16="http://schemas.microsoft.com/office/drawing/2014/main" id="{4AFD60A8-90F2-B66A-1CB9-591BAF7EED4F}"/>
                  </a:ext>
                </a:extLst>
              </p:cNvPr>
              <p:cNvSpPr>
                <a:spLocks/>
              </p:cNvSpPr>
              <p:nvPr/>
            </p:nvSpPr>
            <p:spPr bwMode="gray">
              <a:xfrm>
                <a:off x="7480508" y="2665849"/>
                <a:ext cx="376574" cy="336859"/>
              </a:xfrm>
              <a:custGeom>
                <a:avLst/>
                <a:gdLst>
                  <a:gd name="T0" fmla="*/ 13 w 149"/>
                  <a:gd name="T1" fmla="*/ 140 h 147"/>
                  <a:gd name="T2" fmla="*/ 57 w 149"/>
                  <a:gd name="T3" fmla="*/ 132 h 147"/>
                  <a:gd name="T4" fmla="*/ 88 w 149"/>
                  <a:gd name="T5" fmla="*/ 139 h 147"/>
                  <a:gd name="T6" fmla="*/ 123 w 149"/>
                  <a:gd name="T7" fmla="*/ 146 h 147"/>
                  <a:gd name="T8" fmla="*/ 91 w 149"/>
                  <a:gd name="T9" fmla="*/ 124 h 147"/>
                  <a:gd name="T10" fmla="*/ 61 w 149"/>
                  <a:gd name="T11" fmla="*/ 110 h 147"/>
                  <a:gd name="T12" fmla="*/ 51 w 149"/>
                  <a:gd name="T13" fmla="*/ 82 h 147"/>
                  <a:gd name="T14" fmla="*/ 97 w 149"/>
                  <a:gd name="T15" fmla="*/ 95 h 147"/>
                  <a:gd name="T16" fmla="*/ 139 w 149"/>
                  <a:gd name="T17" fmla="*/ 90 h 147"/>
                  <a:gd name="T18" fmla="*/ 92 w 149"/>
                  <a:gd name="T19" fmla="*/ 72 h 147"/>
                  <a:gd name="T20" fmla="*/ 31 w 149"/>
                  <a:gd name="T21" fmla="*/ 46 h 147"/>
                  <a:gd name="T22" fmla="*/ 25 w 149"/>
                  <a:gd name="T23" fmla="*/ 26 h 147"/>
                  <a:gd name="T24" fmla="*/ 41 w 149"/>
                  <a:gd name="T25" fmla="*/ 28 h 147"/>
                  <a:gd name="T26" fmla="*/ 0 w 149"/>
                  <a:gd name="T27" fmla="*/ 34 h 147"/>
                  <a:gd name="T28" fmla="*/ 13 w 149"/>
                  <a:gd name="T29" fmla="*/ 140 h 147"/>
                  <a:gd name="connsiteX0" fmla="*/ 872 w 9565"/>
                  <a:gd name="connsiteY0" fmla="*/ 8240 h 8661"/>
                  <a:gd name="connsiteX1" fmla="*/ 3826 w 9565"/>
                  <a:gd name="connsiteY1" fmla="*/ 7696 h 8661"/>
                  <a:gd name="connsiteX2" fmla="*/ 5906 w 9565"/>
                  <a:gd name="connsiteY2" fmla="*/ 8172 h 8661"/>
                  <a:gd name="connsiteX3" fmla="*/ 8255 w 9565"/>
                  <a:gd name="connsiteY3" fmla="*/ 8648 h 8661"/>
                  <a:gd name="connsiteX4" fmla="*/ 6107 w 9565"/>
                  <a:gd name="connsiteY4" fmla="*/ 7151 h 8661"/>
                  <a:gd name="connsiteX5" fmla="*/ 4094 w 9565"/>
                  <a:gd name="connsiteY5" fmla="*/ 6199 h 8661"/>
                  <a:gd name="connsiteX6" fmla="*/ 2133 w 9565"/>
                  <a:gd name="connsiteY6" fmla="*/ 3151 h 8661"/>
                  <a:gd name="connsiteX7" fmla="*/ 6510 w 9565"/>
                  <a:gd name="connsiteY7" fmla="*/ 5179 h 8661"/>
                  <a:gd name="connsiteX8" fmla="*/ 9329 w 9565"/>
                  <a:gd name="connsiteY8" fmla="*/ 4838 h 8661"/>
                  <a:gd name="connsiteX9" fmla="*/ 6174 w 9565"/>
                  <a:gd name="connsiteY9" fmla="*/ 3614 h 8661"/>
                  <a:gd name="connsiteX10" fmla="*/ 2081 w 9565"/>
                  <a:gd name="connsiteY10" fmla="*/ 1845 h 8661"/>
                  <a:gd name="connsiteX11" fmla="*/ 1678 w 9565"/>
                  <a:gd name="connsiteY11" fmla="*/ 485 h 8661"/>
                  <a:gd name="connsiteX12" fmla="*/ 2752 w 9565"/>
                  <a:gd name="connsiteY12" fmla="*/ 621 h 8661"/>
                  <a:gd name="connsiteX13" fmla="*/ 0 w 9565"/>
                  <a:gd name="connsiteY13" fmla="*/ 1029 h 8661"/>
                  <a:gd name="connsiteX14" fmla="*/ 872 w 9565"/>
                  <a:gd name="connsiteY14" fmla="*/ 8240 h 8661"/>
                  <a:gd name="connsiteX0" fmla="*/ 912 w 10000"/>
                  <a:gd name="connsiteY0" fmla="*/ 9514 h 10000"/>
                  <a:gd name="connsiteX1" fmla="*/ 4000 w 10000"/>
                  <a:gd name="connsiteY1" fmla="*/ 8886 h 10000"/>
                  <a:gd name="connsiteX2" fmla="*/ 6175 w 10000"/>
                  <a:gd name="connsiteY2" fmla="*/ 9435 h 10000"/>
                  <a:gd name="connsiteX3" fmla="*/ 8630 w 10000"/>
                  <a:gd name="connsiteY3" fmla="*/ 9985 h 10000"/>
                  <a:gd name="connsiteX4" fmla="*/ 6385 w 10000"/>
                  <a:gd name="connsiteY4" fmla="*/ 8257 h 10000"/>
                  <a:gd name="connsiteX5" fmla="*/ 4280 w 10000"/>
                  <a:gd name="connsiteY5" fmla="*/ 7157 h 10000"/>
                  <a:gd name="connsiteX6" fmla="*/ 2230 w 10000"/>
                  <a:gd name="connsiteY6" fmla="*/ 3638 h 10000"/>
                  <a:gd name="connsiteX7" fmla="*/ 6806 w 10000"/>
                  <a:gd name="connsiteY7" fmla="*/ 5226 h 10000"/>
                  <a:gd name="connsiteX8" fmla="*/ 9753 w 10000"/>
                  <a:gd name="connsiteY8" fmla="*/ 5586 h 10000"/>
                  <a:gd name="connsiteX9" fmla="*/ 6455 w 10000"/>
                  <a:gd name="connsiteY9" fmla="*/ 4173 h 10000"/>
                  <a:gd name="connsiteX10" fmla="*/ 2176 w 10000"/>
                  <a:gd name="connsiteY10" fmla="*/ 2130 h 10000"/>
                  <a:gd name="connsiteX11" fmla="*/ 1754 w 10000"/>
                  <a:gd name="connsiteY11" fmla="*/ 560 h 10000"/>
                  <a:gd name="connsiteX12" fmla="*/ 2877 w 10000"/>
                  <a:gd name="connsiteY12" fmla="*/ 717 h 10000"/>
                  <a:gd name="connsiteX13" fmla="*/ 0 w 10000"/>
                  <a:gd name="connsiteY13" fmla="*/ 1188 h 10000"/>
                  <a:gd name="connsiteX14" fmla="*/ 912 w 10000"/>
                  <a:gd name="connsiteY14" fmla="*/ 9514 h 10000"/>
                  <a:gd name="connsiteX0" fmla="*/ 912 w 10000"/>
                  <a:gd name="connsiteY0" fmla="*/ 9514 h 10000"/>
                  <a:gd name="connsiteX1" fmla="*/ 4000 w 10000"/>
                  <a:gd name="connsiteY1" fmla="*/ 8886 h 10000"/>
                  <a:gd name="connsiteX2" fmla="*/ 6175 w 10000"/>
                  <a:gd name="connsiteY2" fmla="*/ 9435 h 10000"/>
                  <a:gd name="connsiteX3" fmla="*/ 8630 w 10000"/>
                  <a:gd name="connsiteY3" fmla="*/ 9985 h 10000"/>
                  <a:gd name="connsiteX4" fmla="*/ 6385 w 10000"/>
                  <a:gd name="connsiteY4" fmla="*/ 8257 h 10000"/>
                  <a:gd name="connsiteX5" fmla="*/ 4280 w 10000"/>
                  <a:gd name="connsiteY5" fmla="*/ 7157 h 10000"/>
                  <a:gd name="connsiteX6" fmla="*/ 2158 w 10000"/>
                  <a:gd name="connsiteY6" fmla="*/ 6223 h 10000"/>
                  <a:gd name="connsiteX7" fmla="*/ 2230 w 10000"/>
                  <a:gd name="connsiteY7" fmla="*/ 3638 h 10000"/>
                  <a:gd name="connsiteX8" fmla="*/ 6806 w 10000"/>
                  <a:gd name="connsiteY8" fmla="*/ 5226 h 10000"/>
                  <a:gd name="connsiteX9" fmla="*/ 9753 w 10000"/>
                  <a:gd name="connsiteY9" fmla="*/ 5586 h 10000"/>
                  <a:gd name="connsiteX10" fmla="*/ 6455 w 10000"/>
                  <a:gd name="connsiteY10" fmla="*/ 4173 h 10000"/>
                  <a:gd name="connsiteX11" fmla="*/ 2176 w 10000"/>
                  <a:gd name="connsiteY11" fmla="*/ 2130 h 10000"/>
                  <a:gd name="connsiteX12" fmla="*/ 1754 w 10000"/>
                  <a:gd name="connsiteY12" fmla="*/ 560 h 10000"/>
                  <a:gd name="connsiteX13" fmla="*/ 2877 w 10000"/>
                  <a:gd name="connsiteY13" fmla="*/ 717 h 10000"/>
                  <a:gd name="connsiteX14" fmla="*/ 0 w 10000"/>
                  <a:gd name="connsiteY14" fmla="*/ 1188 h 10000"/>
                  <a:gd name="connsiteX15" fmla="*/ 912 w 10000"/>
                  <a:gd name="connsiteY15" fmla="*/ 9514 h 10000"/>
                  <a:gd name="connsiteX0" fmla="*/ 912 w 10000"/>
                  <a:gd name="connsiteY0" fmla="*/ 9514 h 10000"/>
                  <a:gd name="connsiteX1" fmla="*/ 4000 w 10000"/>
                  <a:gd name="connsiteY1" fmla="*/ 8886 h 10000"/>
                  <a:gd name="connsiteX2" fmla="*/ 6175 w 10000"/>
                  <a:gd name="connsiteY2" fmla="*/ 9435 h 10000"/>
                  <a:gd name="connsiteX3" fmla="*/ 8630 w 10000"/>
                  <a:gd name="connsiteY3" fmla="*/ 9985 h 10000"/>
                  <a:gd name="connsiteX4" fmla="*/ 6385 w 10000"/>
                  <a:gd name="connsiteY4" fmla="*/ 8257 h 10000"/>
                  <a:gd name="connsiteX5" fmla="*/ 4280 w 10000"/>
                  <a:gd name="connsiteY5" fmla="*/ 7157 h 10000"/>
                  <a:gd name="connsiteX6" fmla="*/ 2158 w 10000"/>
                  <a:gd name="connsiteY6" fmla="*/ 6223 h 10000"/>
                  <a:gd name="connsiteX7" fmla="*/ 2230 w 10000"/>
                  <a:gd name="connsiteY7" fmla="*/ 3638 h 10000"/>
                  <a:gd name="connsiteX8" fmla="*/ 6806 w 10000"/>
                  <a:gd name="connsiteY8" fmla="*/ 5226 h 10000"/>
                  <a:gd name="connsiteX9" fmla="*/ 9753 w 10000"/>
                  <a:gd name="connsiteY9" fmla="*/ 5586 h 10000"/>
                  <a:gd name="connsiteX10" fmla="*/ 6455 w 10000"/>
                  <a:gd name="connsiteY10" fmla="*/ 4173 h 10000"/>
                  <a:gd name="connsiteX11" fmla="*/ 2176 w 10000"/>
                  <a:gd name="connsiteY11" fmla="*/ 2130 h 10000"/>
                  <a:gd name="connsiteX12" fmla="*/ 1754 w 10000"/>
                  <a:gd name="connsiteY12" fmla="*/ 560 h 10000"/>
                  <a:gd name="connsiteX13" fmla="*/ 2877 w 10000"/>
                  <a:gd name="connsiteY13" fmla="*/ 717 h 10000"/>
                  <a:gd name="connsiteX14" fmla="*/ 0 w 10000"/>
                  <a:gd name="connsiteY14" fmla="*/ 1188 h 10000"/>
                  <a:gd name="connsiteX15" fmla="*/ 912 w 10000"/>
                  <a:gd name="connsiteY15" fmla="*/ 9514 h 10000"/>
                  <a:gd name="connsiteX0" fmla="*/ 912 w 10000"/>
                  <a:gd name="connsiteY0" fmla="*/ 9514 h 10000"/>
                  <a:gd name="connsiteX1" fmla="*/ 4000 w 10000"/>
                  <a:gd name="connsiteY1" fmla="*/ 8886 h 10000"/>
                  <a:gd name="connsiteX2" fmla="*/ 6175 w 10000"/>
                  <a:gd name="connsiteY2" fmla="*/ 9435 h 10000"/>
                  <a:gd name="connsiteX3" fmla="*/ 8630 w 10000"/>
                  <a:gd name="connsiteY3" fmla="*/ 9985 h 10000"/>
                  <a:gd name="connsiteX4" fmla="*/ 6385 w 10000"/>
                  <a:gd name="connsiteY4" fmla="*/ 8257 h 10000"/>
                  <a:gd name="connsiteX5" fmla="*/ 3437 w 10000"/>
                  <a:gd name="connsiteY5" fmla="*/ 7157 h 10000"/>
                  <a:gd name="connsiteX6" fmla="*/ 2158 w 10000"/>
                  <a:gd name="connsiteY6" fmla="*/ 6223 h 10000"/>
                  <a:gd name="connsiteX7" fmla="*/ 2230 w 10000"/>
                  <a:gd name="connsiteY7" fmla="*/ 3638 h 10000"/>
                  <a:gd name="connsiteX8" fmla="*/ 6806 w 10000"/>
                  <a:gd name="connsiteY8" fmla="*/ 5226 h 10000"/>
                  <a:gd name="connsiteX9" fmla="*/ 9753 w 10000"/>
                  <a:gd name="connsiteY9" fmla="*/ 5586 h 10000"/>
                  <a:gd name="connsiteX10" fmla="*/ 6455 w 10000"/>
                  <a:gd name="connsiteY10" fmla="*/ 4173 h 10000"/>
                  <a:gd name="connsiteX11" fmla="*/ 2176 w 10000"/>
                  <a:gd name="connsiteY11" fmla="*/ 2130 h 10000"/>
                  <a:gd name="connsiteX12" fmla="*/ 1754 w 10000"/>
                  <a:gd name="connsiteY12" fmla="*/ 560 h 10000"/>
                  <a:gd name="connsiteX13" fmla="*/ 2877 w 10000"/>
                  <a:gd name="connsiteY13" fmla="*/ 717 h 10000"/>
                  <a:gd name="connsiteX14" fmla="*/ 0 w 10000"/>
                  <a:gd name="connsiteY14" fmla="*/ 1188 h 10000"/>
                  <a:gd name="connsiteX15" fmla="*/ 912 w 10000"/>
                  <a:gd name="connsiteY15" fmla="*/ 9514 h 10000"/>
                  <a:gd name="connsiteX0" fmla="*/ 912 w 10000"/>
                  <a:gd name="connsiteY0" fmla="*/ 9514 h 10000"/>
                  <a:gd name="connsiteX1" fmla="*/ 4000 w 10000"/>
                  <a:gd name="connsiteY1" fmla="*/ 8886 h 10000"/>
                  <a:gd name="connsiteX2" fmla="*/ 6175 w 10000"/>
                  <a:gd name="connsiteY2" fmla="*/ 9435 h 10000"/>
                  <a:gd name="connsiteX3" fmla="*/ 8630 w 10000"/>
                  <a:gd name="connsiteY3" fmla="*/ 9985 h 10000"/>
                  <a:gd name="connsiteX4" fmla="*/ 6385 w 10000"/>
                  <a:gd name="connsiteY4" fmla="*/ 8257 h 10000"/>
                  <a:gd name="connsiteX5" fmla="*/ 3437 w 10000"/>
                  <a:gd name="connsiteY5" fmla="*/ 7157 h 10000"/>
                  <a:gd name="connsiteX6" fmla="*/ 2158 w 10000"/>
                  <a:gd name="connsiteY6" fmla="*/ 6223 h 10000"/>
                  <a:gd name="connsiteX7" fmla="*/ 1893 w 10000"/>
                  <a:gd name="connsiteY7" fmla="*/ 3638 h 10000"/>
                  <a:gd name="connsiteX8" fmla="*/ 6806 w 10000"/>
                  <a:gd name="connsiteY8" fmla="*/ 5226 h 10000"/>
                  <a:gd name="connsiteX9" fmla="*/ 9753 w 10000"/>
                  <a:gd name="connsiteY9" fmla="*/ 5586 h 10000"/>
                  <a:gd name="connsiteX10" fmla="*/ 6455 w 10000"/>
                  <a:gd name="connsiteY10" fmla="*/ 4173 h 10000"/>
                  <a:gd name="connsiteX11" fmla="*/ 2176 w 10000"/>
                  <a:gd name="connsiteY11" fmla="*/ 2130 h 10000"/>
                  <a:gd name="connsiteX12" fmla="*/ 1754 w 10000"/>
                  <a:gd name="connsiteY12" fmla="*/ 560 h 10000"/>
                  <a:gd name="connsiteX13" fmla="*/ 2877 w 10000"/>
                  <a:gd name="connsiteY13" fmla="*/ 717 h 10000"/>
                  <a:gd name="connsiteX14" fmla="*/ 0 w 10000"/>
                  <a:gd name="connsiteY14" fmla="*/ 1188 h 10000"/>
                  <a:gd name="connsiteX15" fmla="*/ 912 w 10000"/>
                  <a:gd name="connsiteY15" fmla="*/ 9514 h 10000"/>
                  <a:gd name="connsiteX0" fmla="*/ 912 w 10000"/>
                  <a:gd name="connsiteY0" fmla="*/ 9514 h 10000"/>
                  <a:gd name="connsiteX1" fmla="*/ 4000 w 10000"/>
                  <a:gd name="connsiteY1" fmla="*/ 8886 h 10000"/>
                  <a:gd name="connsiteX2" fmla="*/ 6175 w 10000"/>
                  <a:gd name="connsiteY2" fmla="*/ 9435 h 10000"/>
                  <a:gd name="connsiteX3" fmla="*/ 8630 w 10000"/>
                  <a:gd name="connsiteY3" fmla="*/ 9985 h 10000"/>
                  <a:gd name="connsiteX4" fmla="*/ 6385 w 10000"/>
                  <a:gd name="connsiteY4" fmla="*/ 8257 h 10000"/>
                  <a:gd name="connsiteX5" fmla="*/ 3437 w 10000"/>
                  <a:gd name="connsiteY5" fmla="*/ 7157 h 10000"/>
                  <a:gd name="connsiteX6" fmla="*/ 2158 w 10000"/>
                  <a:gd name="connsiteY6" fmla="*/ 6223 h 10000"/>
                  <a:gd name="connsiteX7" fmla="*/ 1893 w 10000"/>
                  <a:gd name="connsiteY7" fmla="*/ 3638 h 10000"/>
                  <a:gd name="connsiteX8" fmla="*/ 6806 w 10000"/>
                  <a:gd name="connsiteY8" fmla="*/ 5226 h 10000"/>
                  <a:gd name="connsiteX9" fmla="*/ 9753 w 10000"/>
                  <a:gd name="connsiteY9" fmla="*/ 5586 h 10000"/>
                  <a:gd name="connsiteX10" fmla="*/ 6455 w 10000"/>
                  <a:gd name="connsiteY10" fmla="*/ 4173 h 10000"/>
                  <a:gd name="connsiteX11" fmla="*/ 2176 w 10000"/>
                  <a:gd name="connsiteY11" fmla="*/ 2130 h 10000"/>
                  <a:gd name="connsiteX12" fmla="*/ 1754 w 10000"/>
                  <a:gd name="connsiteY12" fmla="*/ 560 h 10000"/>
                  <a:gd name="connsiteX13" fmla="*/ 2877 w 10000"/>
                  <a:gd name="connsiteY13" fmla="*/ 717 h 10000"/>
                  <a:gd name="connsiteX14" fmla="*/ 0 w 10000"/>
                  <a:gd name="connsiteY14" fmla="*/ 1188 h 10000"/>
                  <a:gd name="connsiteX15" fmla="*/ 912 w 10000"/>
                  <a:gd name="connsiteY15" fmla="*/ 951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912" y="9514"/>
                    </a:moveTo>
                    <a:cubicBezTo>
                      <a:pt x="912" y="9514"/>
                      <a:pt x="2807" y="9357"/>
                      <a:pt x="4000" y="8886"/>
                    </a:cubicBezTo>
                    <a:cubicBezTo>
                      <a:pt x="5263" y="8492"/>
                      <a:pt x="5613" y="9043"/>
                      <a:pt x="6175" y="9435"/>
                    </a:cubicBezTo>
                    <a:cubicBezTo>
                      <a:pt x="6736" y="9828"/>
                      <a:pt x="8139" y="10064"/>
                      <a:pt x="8630" y="9985"/>
                    </a:cubicBezTo>
                    <a:cubicBezTo>
                      <a:pt x="9052" y="9828"/>
                      <a:pt x="7016" y="9121"/>
                      <a:pt x="6385" y="8257"/>
                    </a:cubicBezTo>
                    <a:cubicBezTo>
                      <a:pt x="5683" y="7471"/>
                      <a:pt x="4560" y="8257"/>
                      <a:pt x="3437" y="7157"/>
                    </a:cubicBezTo>
                    <a:cubicBezTo>
                      <a:pt x="2957" y="6881"/>
                      <a:pt x="2837" y="5866"/>
                      <a:pt x="2158" y="6223"/>
                    </a:cubicBezTo>
                    <a:cubicBezTo>
                      <a:pt x="1816" y="5637"/>
                      <a:pt x="1343" y="3867"/>
                      <a:pt x="1893" y="3638"/>
                    </a:cubicBezTo>
                    <a:cubicBezTo>
                      <a:pt x="2173" y="3403"/>
                      <a:pt x="5496" y="4901"/>
                      <a:pt x="6806" y="5226"/>
                    </a:cubicBezTo>
                    <a:cubicBezTo>
                      <a:pt x="8116" y="5551"/>
                      <a:pt x="8982" y="5901"/>
                      <a:pt x="9753" y="5586"/>
                    </a:cubicBezTo>
                    <a:cubicBezTo>
                      <a:pt x="10455" y="5272"/>
                      <a:pt x="9753" y="5901"/>
                      <a:pt x="6455" y="4173"/>
                    </a:cubicBezTo>
                    <a:cubicBezTo>
                      <a:pt x="3157" y="2523"/>
                      <a:pt x="2877" y="2209"/>
                      <a:pt x="2176" y="2130"/>
                    </a:cubicBezTo>
                    <a:cubicBezTo>
                      <a:pt x="1403" y="1973"/>
                      <a:pt x="280" y="1581"/>
                      <a:pt x="1754" y="560"/>
                    </a:cubicBezTo>
                    <a:cubicBezTo>
                      <a:pt x="1754" y="560"/>
                      <a:pt x="2246" y="246"/>
                      <a:pt x="2877" y="717"/>
                    </a:cubicBezTo>
                    <a:cubicBezTo>
                      <a:pt x="3579" y="1267"/>
                      <a:pt x="1193" y="-1483"/>
                      <a:pt x="0" y="1188"/>
                    </a:cubicBezTo>
                    <a:cubicBezTo>
                      <a:pt x="0" y="1188"/>
                      <a:pt x="772" y="8257"/>
                      <a:pt x="912" y="9514"/>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09" name="Freeform 225">
                <a:extLst>
                  <a:ext uri="{FF2B5EF4-FFF2-40B4-BE49-F238E27FC236}">
                    <a16:creationId xmlns:a16="http://schemas.microsoft.com/office/drawing/2014/main" id="{C4A378E3-FAA6-DBE5-275D-E48E1E69E33E}"/>
                  </a:ext>
                </a:extLst>
              </p:cNvPr>
              <p:cNvSpPr>
                <a:spLocks/>
              </p:cNvSpPr>
              <p:nvPr/>
            </p:nvSpPr>
            <p:spPr bwMode="gray">
              <a:xfrm>
                <a:off x="7266195" y="2738148"/>
                <a:ext cx="122238" cy="482600"/>
              </a:xfrm>
              <a:custGeom>
                <a:avLst/>
                <a:gdLst>
                  <a:gd name="T0" fmla="*/ 0 w 46"/>
                  <a:gd name="T1" fmla="*/ 183 h 183"/>
                  <a:gd name="T2" fmla="*/ 30 w 46"/>
                  <a:gd name="T3" fmla="*/ 104 h 183"/>
                  <a:gd name="T4" fmla="*/ 46 w 46"/>
                  <a:gd name="T5" fmla="*/ 51 h 183"/>
                  <a:gd name="T6" fmla="*/ 42 w 46"/>
                  <a:gd name="T7" fmla="*/ 9 h 183"/>
                  <a:gd name="T8" fmla="*/ 19 w 46"/>
                  <a:gd name="T9" fmla="*/ 77 h 183"/>
                  <a:gd name="T10" fmla="*/ 0 w 46"/>
                  <a:gd name="T11" fmla="*/ 183 h 183"/>
                </a:gdLst>
                <a:ahLst/>
                <a:cxnLst>
                  <a:cxn ang="0">
                    <a:pos x="T0" y="T1"/>
                  </a:cxn>
                  <a:cxn ang="0">
                    <a:pos x="T2" y="T3"/>
                  </a:cxn>
                  <a:cxn ang="0">
                    <a:pos x="T4" y="T5"/>
                  </a:cxn>
                  <a:cxn ang="0">
                    <a:pos x="T6" y="T7"/>
                  </a:cxn>
                  <a:cxn ang="0">
                    <a:pos x="T8" y="T9"/>
                  </a:cxn>
                  <a:cxn ang="0">
                    <a:pos x="T10" y="T11"/>
                  </a:cxn>
                </a:cxnLst>
                <a:rect l="0" t="0" r="r" b="b"/>
                <a:pathLst>
                  <a:path w="46" h="183">
                    <a:moveTo>
                      <a:pt x="0" y="183"/>
                    </a:moveTo>
                    <a:cubicBezTo>
                      <a:pt x="0" y="183"/>
                      <a:pt x="14" y="124"/>
                      <a:pt x="30" y="104"/>
                    </a:cubicBezTo>
                    <a:cubicBezTo>
                      <a:pt x="46" y="84"/>
                      <a:pt x="46" y="63"/>
                      <a:pt x="46" y="51"/>
                    </a:cubicBezTo>
                    <a:cubicBezTo>
                      <a:pt x="46" y="39"/>
                      <a:pt x="44" y="19"/>
                      <a:pt x="42" y="9"/>
                    </a:cubicBezTo>
                    <a:cubicBezTo>
                      <a:pt x="39" y="0"/>
                      <a:pt x="32" y="53"/>
                      <a:pt x="19" y="77"/>
                    </a:cubicBezTo>
                    <a:cubicBezTo>
                      <a:pt x="6" y="101"/>
                      <a:pt x="3" y="95"/>
                      <a:pt x="0" y="183"/>
                    </a:cubicBezTo>
                    <a:close/>
                  </a:path>
                </a:pathLst>
              </a:custGeom>
              <a:solidFill>
                <a:srgbClr val="587B9E"/>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10" name="Freeform 226">
                <a:extLst>
                  <a:ext uri="{FF2B5EF4-FFF2-40B4-BE49-F238E27FC236}">
                    <a16:creationId xmlns:a16="http://schemas.microsoft.com/office/drawing/2014/main" id="{B9A27DA8-77C5-19AB-5459-DDF5CC82D6D6}"/>
                  </a:ext>
                </a:extLst>
              </p:cNvPr>
              <p:cNvSpPr>
                <a:spLocks/>
              </p:cNvSpPr>
              <p:nvPr/>
            </p:nvSpPr>
            <p:spPr bwMode="gray">
              <a:xfrm>
                <a:off x="7428120" y="3034009"/>
                <a:ext cx="126996" cy="324852"/>
              </a:xfrm>
              <a:custGeom>
                <a:avLst/>
                <a:gdLst>
                  <a:gd name="T0" fmla="*/ 0 w 81"/>
                  <a:gd name="T1" fmla="*/ 138 h 138"/>
                  <a:gd name="T2" fmla="*/ 36 w 81"/>
                  <a:gd name="T3" fmla="*/ 99 h 138"/>
                  <a:gd name="T4" fmla="*/ 81 w 81"/>
                  <a:gd name="T5" fmla="*/ 63 h 138"/>
                  <a:gd name="T6" fmla="*/ 60 w 81"/>
                  <a:gd name="T7" fmla="*/ 44 h 138"/>
                  <a:gd name="T8" fmla="*/ 38 w 81"/>
                  <a:gd name="T9" fmla="*/ 20 h 138"/>
                  <a:gd name="T10" fmla="*/ 0 w 81"/>
                  <a:gd name="T11" fmla="*/ 138 h 138"/>
                  <a:gd name="connsiteX0" fmla="*/ 0 w 10079"/>
                  <a:gd name="connsiteY0" fmla="*/ 8897 h 8897"/>
                  <a:gd name="connsiteX1" fmla="*/ 4148 w 10079"/>
                  <a:gd name="connsiteY1" fmla="*/ 4680 h 8897"/>
                  <a:gd name="connsiteX2" fmla="*/ 10000 w 10079"/>
                  <a:gd name="connsiteY2" fmla="*/ 3462 h 8897"/>
                  <a:gd name="connsiteX3" fmla="*/ 7407 w 10079"/>
                  <a:gd name="connsiteY3" fmla="*/ 2085 h 8897"/>
                  <a:gd name="connsiteX4" fmla="*/ 4691 w 10079"/>
                  <a:gd name="connsiteY4" fmla="*/ 346 h 8897"/>
                  <a:gd name="connsiteX5" fmla="*/ 0 w 10079"/>
                  <a:gd name="connsiteY5" fmla="*/ 8897 h 8897"/>
                  <a:gd name="connsiteX0" fmla="*/ 0 w 7507"/>
                  <a:gd name="connsiteY0" fmla="*/ 10000 h 10000"/>
                  <a:gd name="connsiteX1" fmla="*/ 4115 w 7507"/>
                  <a:gd name="connsiteY1" fmla="*/ 5260 h 10000"/>
                  <a:gd name="connsiteX2" fmla="*/ 5512 w 7507"/>
                  <a:gd name="connsiteY2" fmla="*/ 3696 h 10000"/>
                  <a:gd name="connsiteX3" fmla="*/ 7349 w 7507"/>
                  <a:gd name="connsiteY3" fmla="*/ 2343 h 10000"/>
                  <a:gd name="connsiteX4" fmla="*/ 4654 w 7507"/>
                  <a:gd name="connsiteY4" fmla="*/ 389 h 10000"/>
                  <a:gd name="connsiteX5" fmla="*/ 0 w 7507"/>
                  <a:gd name="connsiteY5" fmla="*/ 10000 h 10000"/>
                  <a:gd name="connsiteX0" fmla="*/ 0 w 9790"/>
                  <a:gd name="connsiteY0" fmla="*/ 10000 h 10000"/>
                  <a:gd name="connsiteX1" fmla="*/ 5482 w 9790"/>
                  <a:gd name="connsiteY1" fmla="*/ 5260 h 10000"/>
                  <a:gd name="connsiteX2" fmla="*/ 9790 w 9790"/>
                  <a:gd name="connsiteY2" fmla="*/ 2343 h 10000"/>
                  <a:gd name="connsiteX3" fmla="*/ 6200 w 9790"/>
                  <a:gd name="connsiteY3" fmla="*/ 389 h 10000"/>
                  <a:gd name="connsiteX4" fmla="*/ 0 w 9790"/>
                  <a:gd name="connsiteY4" fmla="*/ 10000 h 10000"/>
                  <a:gd name="connsiteX0" fmla="*/ 0 w 9600"/>
                  <a:gd name="connsiteY0" fmla="*/ 10000 h 10000"/>
                  <a:gd name="connsiteX1" fmla="*/ 5600 w 9600"/>
                  <a:gd name="connsiteY1" fmla="*/ 5260 h 10000"/>
                  <a:gd name="connsiteX2" fmla="*/ 9600 w 9600"/>
                  <a:gd name="connsiteY2" fmla="*/ 2343 h 10000"/>
                  <a:gd name="connsiteX3" fmla="*/ 6333 w 9600"/>
                  <a:gd name="connsiteY3" fmla="*/ 389 h 10000"/>
                  <a:gd name="connsiteX4" fmla="*/ 0 w 9600"/>
                  <a:gd name="connsiteY4" fmla="*/ 10000 h 10000"/>
                  <a:gd name="connsiteX0" fmla="*/ 0 w 10000"/>
                  <a:gd name="connsiteY0" fmla="*/ 10000 h 10000"/>
                  <a:gd name="connsiteX1" fmla="*/ 5833 w 10000"/>
                  <a:gd name="connsiteY1" fmla="*/ 4283 h 10000"/>
                  <a:gd name="connsiteX2" fmla="*/ 10000 w 10000"/>
                  <a:gd name="connsiteY2" fmla="*/ 2343 h 10000"/>
                  <a:gd name="connsiteX3" fmla="*/ 6597 w 10000"/>
                  <a:gd name="connsiteY3" fmla="*/ 389 h 10000"/>
                  <a:gd name="connsiteX4" fmla="*/ 0 w 10000"/>
                  <a:gd name="connsiteY4" fmla="*/ 10000 h 10000"/>
                  <a:gd name="connsiteX0" fmla="*/ 0 w 8333"/>
                  <a:gd name="connsiteY0" fmla="*/ 10000 h 10000"/>
                  <a:gd name="connsiteX1" fmla="*/ 5833 w 8333"/>
                  <a:gd name="connsiteY1" fmla="*/ 4283 h 10000"/>
                  <a:gd name="connsiteX2" fmla="*/ 8333 w 8333"/>
                  <a:gd name="connsiteY2" fmla="*/ 2734 h 10000"/>
                  <a:gd name="connsiteX3" fmla="*/ 6597 w 8333"/>
                  <a:gd name="connsiteY3" fmla="*/ 389 h 10000"/>
                  <a:gd name="connsiteX4" fmla="*/ 0 w 8333"/>
                  <a:gd name="connsiteY4" fmla="*/ 10000 h 10000"/>
                  <a:gd name="connsiteX0" fmla="*/ 0 w 10000"/>
                  <a:gd name="connsiteY0" fmla="*/ 10000 h 10000"/>
                  <a:gd name="connsiteX1" fmla="*/ 6500 w 10000"/>
                  <a:gd name="connsiteY1" fmla="*/ 3306 h 10000"/>
                  <a:gd name="connsiteX2" fmla="*/ 10000 w 10000"/>
                  <a:gd name="connsiteY2" fmla="*/ 2734 h 10000"/>
                  <a:gd name="connsiteX3" fmla="*/ 7917 w 10000"/>
                  <a:gd name="connsiteY3" fmla="*/ 389 h 10000"/>
                  <a:gd name="connsiteX4" fmla="*/ 0 w 10000"/>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cubicBezTo>
                      <a:pt x="2334" y="8420"/>
                      <a:pt x="4833" y="4517"/>
                      <a:pt x="6500" y="3306"/>
                    </a:cubicBezTo>
                    <a:cubicBezTo>
                      <a:pt x="8167" y="2095"/>
                      <a:pt x="9846" y="3546"/>
                      <a:pt x="10000" y="2734"/>
                    </a:cubicBezTo>
                    <a:cubicBezTo>
                      <a:pt x="8542" y="1595"/>
                      <a:pt x="8750" y="1204"/>
                      <a:pt x="7917" y="389"/>
                    </a:cubicBezTo>
                    <a:cubicBezTo>
                      <a:pt x="7084" y="-344"/>
                      <a:pt x="4584" y="-1240"/>
                      <a:pt x="0" y="10000"/>
                    </a:cubicBezTo>
                    <a:close/>
                  </a:path>
                </a:pathLst>
              </a:custGeom>
              <a:solidFill>
                <a:srgbClr val="5E82A6"/>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11" name="Freeform 228">
                <a:extLst>
                  <a:ext uri="{FF2B5EF4-FFF2-40B4-BE49-F238E27FC236}">
                    <a16:creationId xmlns:a16="http://schemas.microsoft.com/office/drawing/2014/main" id="{AF3586E8-63FF-32E0-19A2-887602BD6964}"/>
                  </a:ext>
                </a:extLst>
              </p:cNvPr>
              <p:cNvSpPr>
                <a:spLocks/>
              </p:cNvSpPr>
              <p:nvPr/>
            </p:nvSpPr>
            <p:spPr bwMode="gray">
              <a:xfrm>
                <a:off x="7182048" y="5574545"/>
                <a:ext cx="230188" cy="49213"/>
              </a:xfrm>
              <a:custGeom>
                <a:avLst/>
                <a:gdLst>
                  <a:gd name="T0" fmla="*/ 21 w 87"/>
                  <a:gd name="T1" fmla="*/ 12 h 19"/>
                  <a:gd name="T2" fmla="*/ 77 w 87"/>
                  <a:gd name="T3" fmla="*/ 9 h 19"/>
                  <a:gd name="T4" fmla="*/ 72 w 87"/>
                  <a:gd name="T5" fmla="*/ 1 h 19"/>
                  <a:gd name="T6" fmla="*/ 21 w 87"/>
                  <a:gd name="T7" fmla="*/ 12 h 19"/>
                </a:gdLst>
                <a:ahLst/>
                <a:cxnLst>
                  <a:cxn ang="0">
                    <a:pos x="T0" y="T1"/>
                  </a:cxn>
                  <a:cxn ang="0">
                    <a:pos x="T2" y="T3"/>
                  </a:cxn>
                  <a:cxn ang="0">
                    <a:pos x="T4" y="T5"/>
                  </a:cxn>
                  <a:cxn ang="0">
                    <a:pos x="T6" y="T7"/>
                  </a:cxn>
                </a:cxnLst>
                <a:rect l="0" t="0" r="r" b="b"/>
                <a:pathLst>
                  <a:path w="87" h="19">
                    <a:moveTo>
                      <a:pt x="21" y="12"/>
                    </a:moveTo>
                    <a:cubicBezTo>
                      <a:pt x="21" y="12"/>
                      <a:pt x="68" y="19"/>
                      <a:pt x="77" y="9"/>
                    </a:cubicBezTo>
                    <a:cubicBezTo>
                      <a:pt x="87" y="0"/>
                      <a:pt x="72" y="1"/>
                      <a:pt x="72" y="1"/>
                    </a:cubicBezTo>
                    <a:cubicBezTo>
                      <a:pt x="72" y="1"/>
                      <a:pt x="0" y="5"/>
                      <a:pt x="21" y="12"/>
                    </a:cubicBezTo>
                    <a:close/>
                  </a:path>
                </a:pathLst>
              </a:custGeom>
              <a:solidFill>
                <a:sysClr val="windowText" lastClr="000000">
                  <a:lumMod val="85000"/>
                  <a:lumOff val="1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12" name="Freeform 229">
                <a:extLst>
                  <a:ext uri="{FF2B5EF4-FFF2-40B4-BE49-F238E27FC236}">
                    <a16:creationId xmlns:a16="http://schemas.microsoft.com/office/drawing/2014/main" id="{42D4B7C9-0552-E3C7-79CC-326A0A45B261}"/>
                  </a:ext>
                </a:extLst>
              </p:cNvPr>
              <p:cNvSpPr>
                <a:spLocks/>
              </p:cNvSpPr>
              <p:nvPr/>
            </p:nvSpPr>
            <p:spPr bwMode="gray">
              <a:xfrm>
                <a:off x="7567820" y="5655973"/>
                <a:ext cx="92075" cy="106363"/>
              </a:xfrm>
              <a:custGeom>
                <a:avLst/>
                <a:gdLst>
                  <a:gd name="T0" fmla="*/ 0 w 35"/>
                  <a:gd name="T1" fmla="*/ 30 h 40"/>
                  <a:gd name="T2" fmla="*/ 28 w 35"/>
                  <a:gd name="T3" fmla="*/ 32 h 40"/>
                  <a:gd name="T4" fmla="*/ 31 w 35"/>
                  <a:gd name="T5" fmla="*/ 16 h 40"/>
                  <a:gd name="T6" fmla="*/ 28 w 35"/>
                  <a:gd name="T7" fmla="*/ 0 h 40"/>
                  <a:gd name="T8" fmla="*/ 0 w 35"/>
                  <a:gd name="T9" fmla="*/ 30 h 40"/>
                </a:gdLst>
                <a:ahLst/>
                <a:cxnLst>
                  <a:cxn ang="0">
                    <a:pos x="T0" y="T1"/>
                  </a:cxn>
                  <a:cxn ang="0">
                    <a:pos x="T2" y="T3"/>
                  </a:cxn>
                  <a:cxn ang="0">
                    <a:pos x="T4" y="T5"/>
                  </a:cxn>
                  <a:cxn ang="0">
                    <a:pos x="T6" y="T7"/>
                  </a:cxn>
                  <a:cxn ang="0">
                    <a:pos x="T8" y="T9"/>
                  </a:cxn>
                </a:cxnLst>
                <a:rect l="0" t="0" r="r" b="b"/>
                <a:pathLst>
                  <a:path w="35" h="40">
                    <a:moveTo>
                      <a:pt x="0" y="30"/>
                    </a:moveTo>
                    <a:cubicBezTo>
                      <a:pt x="0" y="30"/>
                      <a:pt x="27" y="40"/>
                      <a:pt x="28" y="32"/>
                    </a:cubicBezTo>
                    <a:cubicBezTo>
                      <a:pt x="29" y="24"/>
                      <a:pt x="27" y="21"/>
                      <a:pt x="31" y="16"/>
                    </a:cubicBezTo>
                    <a:cubicBezTo>
                      <a:pt x="35" y="10"/>
                      <a:pt x="28" y="0"/>
                      <a:pt x="28" y="0"/>
                    </a:cubicBezTo>
                    <a:lnTo>
                      <a:pt x="0" y="30"/>
                    </a:lnTo>
                    <a:close/>
                  </a:path>
                </a:pathLst>
              </a:custGeom>
              <a:solidFill>
                <a:sysClr val="windowText" lastClr="000000">
                  <a:lumMod val="85000"/>
                  <a:lumOff val="15000"/>
                </a:sysClr>
              </a:solidFill>
              <a:ln w="1111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13" name="Freeform 6">
                <a:extLst>
                  <a:ext uri="{FF2B5EF4-FFF2-40B4-BE49-F238E27FC236}">
                    <a16:creationId xmlns:a16="http://schemas.microsoft.com/office/drawing/2014/main" id="{83931EE9-D2D9-33FB-937D-738E80DFB59B}"/>
                  </a:ext>
                </a:extLst>
              </p:cNvPr>
              <p:cNvSpPr>
                <a:spLocks/>
              </p:cNvSpPr>
              <p:nvPr/>
            </p:nvSpPr>
            <p:spPr bwMode="gray">
              <a:xfrm>
                <a:off x="5786655" y="984288"/>
                <a:ext cx="575461" cy="467210"/>
              </a:xfrm>
              <a:custGeom>
                <a:avLst/>
                <a:gdLst>
                  <a:gd name="T0" fmla="*/ 59 w 228"/>
                  <a:gd name="T1" fmla="*/ 110 h 211"/>
                  <a:gd name="T2" fmla="*/ 122 w 228"/>
                  <a:gd name="T3" fmla="*/ 111 h 211"/>
                  <a:gd name="T4" fmla="*/ 179 w 228"/>
                  <a:gd name="T5" fmla="*/ 88 h 211"/>
                  <a:gd name="T6" fmla="*/ 216 w 228"/>
                  <a:gd name="T7" fmla="*/ 97 h 211"/>
                  <a:gd name="T8" fmla="*/ 228 w 228"/>
                  <a:gd name="T9" fmla="*/ 94 h 211"/>
                  <a:gd name="T10" fmla="*/ 212 w 228"/>
                  <a:gd name="T11" fmla="*/ 75 h 211"/>
                  <a:gd name="T12" fmla="*/ 190 w 228"/>
                  <a:gd name="T13" fmla="*/ 50 h 211"/>
                  <a:gd name="T14" fmla="*/ 212 w 228"/>
                  <a:gd name="T15" fmla="*/ 66 h 211"/>
                  <a:gd name="T16" fmla="*/ 141 w 228"/>
                  <a:gd name="T17" fmla="*/ 20 h 211"/>
                  <a:gd name="T18" fmla="*/ 32 w 228"/>
                  <a:gd name="T19" fmla="*/ 48 h 211"/>
                  <a:gd name="T20" fmla="*/ 3 w 228"/>
                  <a:gd name="T21" fmla="*/ 121 h 211"/>
                  <a:gd name="T22" fmla="*/ 3 w 228"/>
                  <a:gd name="T23" fmla="*/ 160 h 211"/>
                  <a:gd name="T24" fmla="*/ 10 w 228"/>
                  <a:gd name="T25" fmla="*/ 147 h 211"/>
                  <a:gd name="T26" fmla="*/ 14 w 228"/>
                  <a:gd name="T27" fmla="*/ 191 h 211"/>
                  <a:gd name="T28" fmla="*/ 38 w 228"/>
                  <a:gd name="T29" fmla="*/ 174 h 211"/>
                  <a:gd name="T30" fmla="*/ 59 w 228"/>
                  <a:gd name="T31" fmla="*/ 110 h 211"/>
                  <a:gd name="connsiteX0" fmla="*/ 2465 w 9877"/>
                  <a:gd name="connsiteY0" fmla="*/ 4579 h 8673"/>
                  <a:gd name="connsiteX1" fmla="*/ 5228 w 9877"/>
                  <a:gd name="connsiteY1" fmla="*/ 4627 h 8673"/>
                  <a:gd name="connsiteX2" fmla="*/ 7728 w 9877"/>
                  <a:gd name="connsiteY2" fmla="*/ 3537 h 8673"/>
                  <a:gd name="connsiteX3" fmla="*/ 9351 w 9877"/>
                  <a:gd name="connsiteY3" fmla="*/ 3963 h 8673"/>
                  <a:gd name="connsiteX4" fmla="*/ 9877 w 9877"/>
                  <a:gd name="connsiteY4" fmla="*/ 3821 h 8673"/>
                  <a:gd name="connsiteX5" fmla="*/ 9175 w 9877"/>
                  <a:gd name="connsiteY5" fmla="*/ 2921 h 8673"/>
                  <a:gd name="connsiteX6" fmla="*/ 8210 w 9877"/>
                  <a:gd name="connsiteY6" fmla="*/ 1736 h 8673"/>
                  <a:gd name="connsiteX7" fmla="*/ 9175 w 9877"/>
                  <a:gd name="connsiteY7" fmla="*/ 2494 h 8673"/>
                  <a:gd name="connsiteX8" fmla="*/ 6061 w 9877"/>
                  <a:gd name="connsiteY8" fmla="*/ 314 h 8673"/>
                  <a:gd name="connsiteX9" fmla="*/ 1281 w 9877"/>
                  <a:gd name="connsiteY9" fmla="*/ 1641 h 8673"/>
                  <a:gd name="connsiteX10" fmla="*/ 9 w 9877"/>
                  <a:gd name="connsiteY10" fmla="*/ 5101 h 8673"/>
                  <a:gd name="connsiteX11" fmla="*/ 9 w 9877"/>
                  <a:gd name="connsiteY11" fmla="*/ 6949 h 8673"/>
                  <a:gd name="connsiteX12" fmla="*/ 316 w 9877"/>
                  <a:gd name="connsiteY12" fmla="*/ 6333 h 8673"/>
                  <a:gd name="connsiteX13" fmla="*/ 491 w 9877"/>
                  <a:gd name="connsiteY13" fmla="*/ 8418 h 8673"/>
                  <a:gd name="connsiteX14" fmla="*/ 1544 w 9877"/>
                  <a:gd name="connsiteY14" fmla="*/ 7612 h 8673"/>
                  <a:gd name="connsiteX15" fmla="*/ 2465 w 9877"/>
                  <a:gd name="connsiteY15" fmla="*/ 4579 h 8673"/>
                  <a:gd name="connsiteX0" fmla="*/ 2496 w 10000"/>
                  <a:gd name="connsiteY0" fmla="*/ 5285 h 10005"/>
                  <a:gd name="connsiteX1" fmla="*/ 5293 w 10000"/>
                  <a:gd name="connsiteY1" fmla="*/ 5340 h 10005"/>
                  <a:gd name="connsiteX2" fmla="*/ 7824 w 10000"/>
                  <a:gd name="connsiteY2" fmla="*/ 4083 h 10005"/>
                  <a:gd name="connsiteX3" fmla="*/ 9467 w 10000"/>
                  <a:gd name="connsiteY3" fmla="*/ 4574 h 10005"/>
                  <a:gd name="connsiteX4" fmla="*/ 10000 w 10000"/>
                  <a:gd name="connsiteY4" fmla="*/ 4411 h 10005"/>
                  <a:gd name="connsiteX5" fmla="*/ 9289 w 10000"/>
                  <a:gd name="connsiteY5" fmla="*/ 3373 h 10005"/>
                  <a:gd name="connsiteX6" fmla="*/ 8312 w 10000"/>
                  <a:gd name="connsiteY6" fmla="*/ 2007 h 10005"/>
                  <a:gd name="connsiteX7" fmla="*/ 9289 w 10000"/>
                  <a:gd name="connsiteY7" fmla="*/ 2881 h 10005"/>
                  <a:gd name="connsiteX8" fmla="*/ 6136 w 10000"/>
                  <a:gd name="connsiteY8" fmla="*/ 367 h 10005"/>
                  <a:gd name="connsiteX9" fmla="*/ 1257 w 10000"/>
                  <a:gd name="connsiteY9" fmla="*/ 1749 h 10005"/>
                  <a:gd name="connsiteX10" fmla="*/ 9 w 10000"/>
                  <a:gd name="connsiteY10" fmla="*/ 5886 h 10005"/>
                  <a:gd name="connsiteX11" fmla="*/ 9 w 10000"/>
                  <a:gd name="connsiteY11" fmla="*/ 8017 h 10005"/>
                  <a:gd name="connsiteX12" fmla="*/ 320 w 10000"/>
                  <a:gd name="connsiteY12" fmla="*/ 7307 h 10005"/>
                  <a:gd name="connsiteX13" fmla="*/ 497 w 10000"/>
                  <a:gd name="connsiteY13" fmla="*/ 9711 h 10005"/>
                  <a:gd name="connsiteX14" fmla="*/ 1563 w 10000"/>
                  <a:gd name="connsiteY14" fmla="*/ 8782 h 10005"/>
                  <a:gd name="connsiteX15" fmla="*/ 2496 w 10000"/>
                  <a:gd name="connsiteY15" fmla="*/ 5285 h 10005"/>
                  <a:gd name="connsiteX0" fmla="*/ 2496 w 10000"/>
                  <a:gd name="connsiteY0" fmla="*/ 5269 h 9989"/>
                  <a:gd name="connsiteX1" fmla="*/ 5293 w 10000"/>
                  <a:gd name="connsiteY1" fmla="*/ 5324 h 9989"/>
                  <a:gd name="connsiteX2" fmla="*/ 7824 w 10000"/>
                  <a:gd name="connsiteY2" fmla="*/ 4067 h 9989"/>
                  <a:gd name="connsiteX3" fmla="*/ 9467 w 10000"/>
                  <a:gd name="connsiteY3" fmla="*/ 4558 h 9989"/>
                  <a:gd name="connsiteX4" fmla="*/ 10000 w 10000"/>
                  <a:gd name="connsiteY4" fmla="*/ 4395 h 9989"/>
                  <a:gd name="connsiteX5" fmla="*/ 9289 w 10000"/>
                  <a:gd name="connsiteY5" fmla="*/ 3357 h 9989"/>
                  <a:gd name="connsiteX6" fmla="*/ 8312 w 10000"/>
                  <a:gd name="connsiteY6" fmla="*/ 1991 h 9989"/>
                  <a:gd name="connsiteX7" fmla="*/ 9289 w 10000"/>
                  <a:gd name="connsiteY7" fmla="*/ 2865 h 9989"/>
                  <a:gd name="connsiteX8" fmla="*/ 6136 w 10000"/>
                  <a:gd name="connsiteY8" fmla="*/ 351 h 9989"/>
                  <a:gd name="connsiteX9" fmla="*/ 1257 w 10000"/>
                  <a:gd name="connsiteY9" fmla="*/ 1733 h 9989"/>
                  <a:gd name="connsiteX10" fmla="*/ 9 w 10000"/>
                  <a:gd name="connsiteY10" fmla="*/ 5870 h 9989"/>
                  <a:gd name="connsiteX11" fmla="*/ 9 w 10000"/>
                  <a:gd name="connsiteY11" fmla="*/ 8001 h 9989"/>
                  <a:gd name="connsiteX12" fmla="*/ 320 w 10000"/>
                  <a:gd name="connsiteY12" fmla="*/ 7291 h 9989"/>
                  <a:gd name="connsiteX13" fmla="*/ 497 w 10000"/>
                  <a:gd name="connsiteY13" fmla="*/ 9695 h 9989"/>
                  <a:gd name="connsiteX14" fmla="*/ 1563 w 10000"/>
                  <a:gd name="connsiteY14" fmla="*/ 8766 h 9989"/>
                  <a:gd name="connsiteX15" fmla="*/ 2496 w 10000"/>
                  <a:gd name="connsiteY15" fmla="*/ 5269 h 9989"/>
                  <a:gd name="connsiteX0" fmla="*/ 2496 w 10000"/>
                  <a:gd name="connsiteY0" fmla="*/ 5275 h 10001"/>
                  <a:gd name="connsiteX1" fmla="*/ 4407 w 10000"/>
                  <a:gd name="connsiteY1" fmla="*/ 5528 h 10001"/>
                  <a:gd name="connsiteX2" fmla="*/ 7824 w 10000"/>
                  <a:gd name="connsiteY2" fmla="*/ 4071 h 10001"/>
                  <a:gd name="connsiteX3" fmla="*/ 9467 w 10000"/>
                  <a:gd name="connsiteY3" fmla="*/ 4563 h 10001"/>
                  <a:gd name="connsiteX4" fmla="*/ 10000 w 10000"/>
                  <a:gd name="connsiteY4" fmla="*/ 4400 h 10001"/>
                  <a:gd name="connsiteX5" fmla="*/ 9289 w 10000"/>
                  <a:gd name="connsiteY5" fmla="*/ 3361 h 10001"/>
                  <a:gd name="connsiteX6" fmla="*/ 8312 w 10000"/>
                  <a:gd name="connsiteY6" fmla="*/ 1993 h 10001"/>
                  <a:gd name="connsiteX7" fmla="*/ 9289 w 10000"/>
                  <a:gd name="connsiteY7" fmla="*/ 2868 h 10001"/>
                  <a:gd name="connsiteX8" fmla="*/ 6136 w 10000"/>
                  <a:gd name="connsiteY8" fmla="*/ 351 h 10001"/>
                  <a:gd name="connsiteX9" fmla="*/ 1257 w 10000"/>
                  <a:gd name="connsiteY9" fmla="*/ 1735 h 10001"/>
                  <a:gd name="connsiteX10" fmla="*/ 9 w 10000"/>
                  <a:gd name="connsiteY10" fmla="*/ 5876 h 10001"/>
                  <a:gd name="connsiteX11" fmla="*/ 9 w 10000"/>
                  <a:gd name="connsiteY11" fmla="*/ 8010 h 10001"/>
                  <a:gd name="connsiteX12" fmla="*/ 320 w 10000"/>
                  <a:gd name="connsiteY12" fmla="*/ 7299 h 10001"/>
                  <a:gd name="connsiteX13" fmla="*/ 497 w 10000"/>
                  <a:gd name="connsiteY13" fmla="*/ 9706 h 10001"/>
                  <a:gd name="connsiteX14" fmla="*/ 1563 w 10000"/>
                  <a:gd name="connsiteY14" fmla="*/ 8776 h 10001"/>
                  <a:gd name="connsiteX15" fmla="*/ 2496 w 10000"/>
                  <a:gd name="connsiteY15" fmla="*/ 5275 h 10001"/>
                  <a:gd name="connsiteX0" fmla="*/ 2496 w 10000"/>
                  <a:gd name="connsiteY0" fmla="*/ 5275 h 10001"/>
                  <a:gd name="connsiteX1" fmla="*/ 4407 w 10000"/>
                  <a:gd name="connsiteY1" fmla="*/ 5528 h 10001"/>
                  <a:gd name="connsiteX2" fmla="*/ 7824 w 10000"/>
                  <a:gd name="connsiteY2" fmla="*/ 4071 h 10001"/>
                  <a:gd name="connsiteX3" fmla="*/ 9467 w 10000"/>
                  <a:gd name="connsiteY3" fmla="*/ 4563 h 10001"/>
                  <a:gd name="connsiteX4" fmla="*/ 10000 w 10000"/>
                  <a:gd name="connsiteY4" fmla="*/ 4400 h 10001"/>
                  <a:gd name="connsiteX5" fmla="*/ 9289 w 10000"/>
                  <a:gd name="connsiteY5" fmla="*/ 3361 h 10001"/>
                  <a:gd name="connsiteX6" fmla="*/ 8312 w 10000"/>
                  <a:gd name="connsiteY6" fmla="*/ 1993 h 10001"/>
                  <a:gd name="connsiteX7" fmla="*/ 9289 w 10000"/>
                  <a:gd name="connsiteY7" fmla="*/ 2868 h 10001"/>
                  <a:gd name="connsiteX8" fmla="*/ 6136 w 10000"/>
                  <a:gd name="connsiteY8" fmla="*/ 351 h 10001"/>
                  <a:gd name="connsiteX9" fmla="*/ 1257 w 10000"/>
                  <a:gd name="connsiteY9" fmla="*/ 1735 h 10001"/>
                  <a:gd name="connsiteX10" fmla="*/ 9 w 10000"/>
                  <a:gd name="connsiteY10" fmla="*/ 5876 h 10001"/>
                  <a:gd name="connsiteX11" fmla="*/ 9 w 10000"/>
                  <a:gd name="connsiteY11" fmla="*/ 8010 h 10001"/>
                  <a:gd name="connsiteX12" fmla="*/ 320 w 10000"/>
                  <a:gd name="connsiteY12" fmla="*/ 7299 h 10001"/>
                  <a:gd name="connsiteX13" fmla="*/ 497 w 10000"/>
                  <a:gd name="connsiteY13" fmla="*/ 9706 h 10001"/>
                  <a:gd name="connsiteX14" fmla="*/ 1563 w 10000"/>
                  <a:gd name="connsiteY14" fmla="*/ 8776 h 10001"/>
                  <a:gd name="connsiteX15" fmla="*/ 2496 w 10000"/>
                  <a:gd name="connsiteY15" fmla="*/ 5275 h 10001"/>
                  <a:gd name="connsiteX0" fmla="*/ 2496 w 10000"/>
                  <a:gd name="connsiteY0" fmla="*/ 5275 h 9706"/>
                  <a:gd name="connsiteX1" fmla="*/ 4407 w 10000"/>
                  <a:gd name="connsiteY1" fmla="*/ 5528 h 9706"/>
                  <a:gd name="connsiteX2" fmla="*/ 7824 w 10000"/>
                  <a:gd name="connsiteY2" fmla="*/ 4071 h 9706"/>
                  <a:gd name="connsiteX3" fmla="*/ 9467 w 10000"/>
                  <a:gd name="connsiteY3" fmla="*/ 4563 h 9706"/>
                  <a:gd name="connsiteX4" fmla="*/ 10000 w 10000"/>
                  <a:gd name="connsiteY4" fmla="*/ 4400 h 9706"/>
                  <a:gd name="connsiteX5" fmla="*/ 9289 w 10000"/>
                  <a:gd name="connsiteY5" fmla="*/ 3361 h 9706"/>
                  <a:gd name="connsiteX6" fmla="*/ 8312 w 10000"/>
                  <a:gd name="connsiteY6" fmla="*/ 1993 h 9706"/>
                  <a:gd name="connsiteX7" fmla="*/ 9289 w 10000"/>
                  <a:gd name="connsiteY7" fmla="*/ 2868 h 9706"/>
                  <a:gd name="connsiteX8" fmla="*/ 6136 w 10000"/>
                  <a:gd name="connsiteY8" fmla="*/ 351 h 9706"/>
                  <a:gd name="connsiteX9" fmla="*/ 1257 w 10000"/>
                  <a:gd name="connsiteY9" fmla="*/ 1735 h 9706"/>
                  <a:gd name="connsiteX10" fmla="*/ 9 w 10000"/>
                  <a:gd name="connsiteY10" fmla="*/ 5876 h 9706"/>
                  <a:gd name="connsiteX11" fmla="*/ 9 w 10000"/>
                  <a:gd name="connsiteY11" fmla="*/ 8010 h 9706"/>
                  <a:gd name="connsiteX12" fmla="*/ 320 w 10000"/>
                  <a:gd name="connsiteY12" fmla="*/ 7299 h 9706"/>
                  <a:gd name="connsiteX13" fmla="*/ 497 w 10000"/>
                  <a:gd name="connsiteY13" fmla="*/ 9706 h 9706"/>
                  <a:gd name="connsiteX14" fmla="*/ 1563 w 10000"/>
                  <a:gd name="connsiteY14" fmla="*/ 8776 h 9706"/>
                  <a:gd name="connsiteX15" fmla="*/ 2496 w 10000"/>
                  <a:gd name="connsiteY15" fmla="*/ 5275 h 9706"/>
                  <a:gd name="connsiteX0" fmla="*/ 2496 w 10000"/>
                  <a:gd name="connsiteY0" fmla="*/ 5435 h 10000"/>
                  <a:gd name="connsiteX1" fmla="*/ 4407 w 10000"/>
                  <a:gd name="connsiteY1" fmla="*/ 5695 h 10000"/>
                  <a:gd name="connsiteX2" fmla="*/ 6428 w 10000"/>
                  <a:gd name="connsiteY2" fmla="*/ 4398 h 10000"/>
                  <a:gd name="connsiteX3" fmla="*/ 9467 w 10000"/>
                  <a:gd name="connsiteY3" fmla="*/ 4701 h 10000"/>
                  <a:gd name="connsiteX4" fmla="*/ 10000 w 10000"/>
                  <a:gd name="connsiteY4" fmla="*/ 4533 h 10000"/>
                  <a:gd name="connsiteX5" fmla="*/ 9289 w 10000"/>
                  <a:gd name="connsiteY5" fmla="*/ 3463 h 10000"/>
                  <a:gd name="connsiteX6" fmla="*/ 8312 w 10000"/>
                  <a:gd name="connsiteY6" fmla="*/ 2053 h 10000"/>
                  <a:gd name="connsiteX7" fmla="*/ 9289 w 10000"/>
                  <a:gd name="connsiteY7" fmla="*/ 2955 h 10000"/>
                  <a:gd name="connsiteX8" fmla="*/ 6136 w 10000"/>
                  <a:gd name="connsiteY8" fmla="*/ 362 h 10000"/>
                  <a:gd name="connsiteX9" fmla="*/ 1257 w 10000"/>
                  <a:gd name="connsiteY9" fmla="*/ 1788 h 10000"/>
                  <a:gd name="connsiteX10" fmla="*/ 9 w 10000"/>
                  <a:gd name="connsiteY10" fmla="*/ 6054 h 10000"/>
                  <a:gd name="connsiteX11" fmla="*/ 9 w 10000"/>
                  <a:gd name="connsiteY11" fmla="*/ 8253 h 10000"/>
                  <a:gd name="connsiteX12" fmla="*/ 320 w 10000"/>
                  <a:gd name="connsiteY12" fmla="*/ 7520 h 10000"/>
                  <a:gd name="connsiteX13" fmla="*/ 497 w 10000"/>
                  <a:gd name="connsiteY13" fmla="*/ 10000 h 10000"/>
                  <a:gd name="connsiteX14" fmla="*/ 1563 w 10000"/>
                  <a:gd name="connsiteY14" fmla="*/ 9042 h 10000"/>
                  <a:gd name="connsiteX15" fmla="*/ 2496 w 10000"/>
                  <a:gd name="connsiteY15" fmla="*/ 5435 h 10000"/>
                  <a:gd name="connsiteX0" fmla="*/ 2496 w 10000"/>
                  <a:gd name="connsiteY0" fmla="*/ 5435 h 10000"/>
                  <a:gd name="connsiteX1" fmla="*/ 3870 w 10000"/>
                  <a:gd name="connsiteY1" fmla="*/ 5967 h 10000"/>
                  <a:gd name="connsiteX2" fmla="*/ 6428 w 10000"/>
                  <a:gd name="connsiteY2" fmla="*/ 4398 h 10000"/>
                  <a:gd name="connsiteX3" fmla="*/ 9467 w 10000"/>
                  <a:gd name="connsiteY3" fmla="*/ 4701 h 10000"/>
                  <a:gd name="connsiteX4" fmla="*/ 10000 w 10000"/>
                  <a:gd name="connsiteY4" fmla="*/ 4533 h 10000"/>
                  <a:gd name="connsiteX5" fmla="*/ 9289 w 10000"/>
                  <a:gd name="connsiteY5" fmla="*/ 3463 h 10000"/>
                  <a:gd name="connsiteX6" fmla="*/ 8312 w 10000"/>
                  <a:gd name="connsiteY6" fmla="*/ 2053 h 10000"/>
                  <a:gd name="connsiteX7" fmla="*/ 9289 w 10000"/>
                  <a:gd name="connsiteY7" fmla="*/ 2955 h 10000"/>
                  <a:gd name="connsiteX8" fmla="*/ 6136 w 10000"/>
                  <a:gd name="connsiteY8" fmla="*/ 362 h 10000"/>
                  <a:gd name="connsiteX9" fmla="*/ 1257 w 10000"/>
                  <a:gd name="connsiteY9" fmla="*/ 1788 h 10000"/>
                  <a:gd name="connsiteX10" fmla="*/ 9 w 10000"/>
                  <a:gd name="connsiteY10" fmla="*/ 6054 h 10000"/>
                  <a:gd name="connsiteX11" fmla="*/ 9 w 10000"/>
                  <a:gd name="connsiteY11" fmla="*/ 8253 h 10000"/>
                  <a:gd name="connsiteX12" fmla="*/ 320 w 10000"/>
                  <a:gd name="connsiteY12" fmla="*/ 7520 h 10000"/>
                  <a:gd name="connsiteX13" fmla="*/ 497 w 10000"/>
                  <a:gd name="connsiteY13" fmla="*/ 10000 h 10000"/>
                  <a:gd name="connsiteX14" fmla="*/ 1563 w 10000"/>
                  <a:gd name="connsiteY14" fmla="*/ 9042 h 10000"/>
                  <a:gd name="connsiteX15" fmla="*/ 2496 w 10000"/>
                  <a:gd name="connsiteY15" fmla="*/ 5435 h 10000"/>
                  <a:gd name="connsiteX0" fmla="*/ 2496 w 10001"/>
                  <a:gd name="connsiteY0" fmla="*/ 5435 h 10000"/>
                  <a:gd name="connsiteX1" fmla="*/ 3870 w 10001"/>
                  <a:gd name="connsiteY1" fmla="*/ 5967 h 10000"/>
                  <a:gd name="connsiteX2" fmla="*/ 6428 w 10001"/>
                  <a:gd name="connsiteY2" fmla="*/ 4398 h 10000"/>
                  <a:gd name="connsiteX3" fmla="*/ 9091 w 10001"/>
                  <a:gd name="connsiteY3" fmla="*/ 4769 h 10000"/>
                  <a:gd name="connsiteX4" fmla="*/ 10000 w 10001"/>
                  <a:gd name="connsiteY4" fmla="*/ 4533 h 10000"/>
                  <a:gd name="connsiteX5" fmla="*/ 9289 w 10001"/>
                  <a:gd name="connsiteY5" fmla="*/ 3463 h 10000"/>
                  <a:gd name="connsiteX6" fmla="*/ 8312 w 10001"/>
                  <a:gd name="connsiteY6" fmla="*/ 2053 h 10000"/>
                  <a:gd name="connsiteX7" fmla="*/ 9289 w 10001"/>
                  <a:gd name="connsiteY7" fmla="*/ 2955 h 10000"/>
                  <a:gd name="connsiteX8" fmla="*/ 6136 w 10001"/>
                  <a:gd name="connsiteY8" fmla="*/ 362 h 10000"/>
                  <a:gd name="connsiteX9" fmla="*/ 1257 w 10001"/>
                  <a:gd name="connsiteY9" fmla="*/ 1788 h 10000"/>
                  <a:gd name="connsiteX10" fmla="*/ 9 w 10001"/>
                  <a:gd name="connsiteY10" fmla="*/ 6054 h 10000"/>
                  <a:gd name="connsiteX11" fmla="*/ 9 w 10001"/>
                  <a:gd name="connsiteY11" fmla="*/ 8253 h 10000"/>
                  <a:gd name="connsiteX12" fmla="*/ 320 w 10001"/>
                  <a:gd name="connsiteY12" fmla="*/ 7520 h 10000"/>
                  <a:gd name="connsiteX13" fmla="*/ 497 w 10001"/>
                  <a:gd name="connsiteY13" fmla="*/ 10000 h 10000"/>
                  <a:gd name="connsiteX14" fmla="*/ 1563 w 10001"/>
                  <a:gd name="connsiteY14" fmla="*/ 9042 h 10000"/>
                  <a:gd name="connsiteX15" fmla="*/ 2496 w 10001"/>
                  <a:gd name="connsiteY15" fmla="*/ 5435 h 10000"/>
                  <a:gd name="connsiteX0" fmla="*/ 2496 w 10001"/>
                  <a:gd name="connsiteY0" fmla="*/ 5435 h 10000"/>
                  <a:gd name="connsiteX1" fmla="*/ 3816 w 10001"/>
                  <a:gd name="connsiteY1" fmla="*/ 6534 h 10000"/>
                  <a:gd name="connsiteX2" fmla="*/ 6428 w 10001"/>
                  <a:gd name="connsiteY2" fmla="*/ 4398 h 10000"/>
                  <a:gd name="connsiteX3" fmla="*/ 9091 w 10001"/>
                  <a:gd name="connsiteY3" fmla="*/ 4769 h 10000"/>
                  <a:gd name="connsiteX4" fmla="*/ 10000 w 10001"/>
                  <a:gd name="connsiteY4" fmla="*/ 4533 h 10000"/>
                  <a:gd name="connsiteX5" fmla="*/ 9289 w 10001"/>
                  <a:gd name="connsiteY5" fmla="*/ 3463 h 10000"/>
                  <a:gd name="connsiteX6" fmla="*/ 8312 w 10001"/>
                  <a:gd name="connsiteY6" fmla="*/ 2053 h 10000"/>
                  <a:gd name="connsiteX7" fmla="*/ 9289 w 10001"/>
                  <a:gd name="connsiteY7" fmla="*/ 2955 h 10000"/>
                  <a:gd name="connsiteX8" fmla="*/ 6136 w 10001"/>
                  <a:gd name="connsiteY8" fmla="*/ 362 h 10000"/>
                  <a:gd name="connsiteX9" fmla="*/ 1257 w 10001"/>
                  <a:gd name="connsiteY9" fmla="*/ 1788 h 10000"/>
                  <a:gd name="connsiteX10" fmla="*/ 9 w 10001"/>
                  <a:gd name="connsiteY10" fmla="*/ 6054 h 10000"/>
                  <a:gd name="connsiteX11" fmla="*/ 9 w 10001"/>
                  <a:gd name="connsiteY11" fmla="*/ 8253 h 10000"/>
                  <a:gd name="connsiteX12" fmla="*/ 320 w 10001"/>
                  <a:gd name="connsiteY12" fmla="*/ 7520 h 10000"/>
                  <a:gd name="connsiteX13" fmla="*/ 497 w 10001"/>
                  <a:gd name="connsiteY13" fmla="*/ 10000 h 10000"/>
                  <a:gd name="connsiteX14" fmla="*/ 1563 w 10001"/>
                  <a:gd name="connsiteY14" fmla="*/ 9042 h 10000"/>
                  <a:gd name="connsiteX15" fmla="*/ 2496 w 10001"/>
                  <a:gd name="connsiteY15" fmla="*/ 5435 h 10000"/>
                  <a:gd name="connsiteX0" fmla="*/ 2496 w 10001"/>
                  <a:gd name="connsiteY0" fmla="*/ 5435 h 10000"/>
                  <a:gd name="connsiteX1" fmla="*/ 3816 w 10001"/>
                  <a:gd name="connsiteY1" fmla="*/ 7101 h 10000"/>
                  <a:gd name="connsiteX2" fmla="*/ 6428 w 10001"/>
                  <a:gd name="connsiteY2" fmla="*/ 4398 h 10000"/>
                  <a:gd name="connsiteX3" fmla="*/ 9091 w 10001"/>
                  <a:gd name="connsiteY3" fmla="*/ 4769 h 10000"/>
                  <a:gd name="connsiteX4" fmla="*/ 10000 w 10001"/>
                  <a:gd name="connsiteY4" fmla="*/ 4533 h 10000"/>
                  <a:gd name="connsiteX5" fmla="*/ 9289 w 10001"/>
                  <a:gd name="connsiteY5" fmla="*/ 3463 h 10000"/>
                  <a:gd name="connsiteX6" fmla="*/ 8312 w 10001"/>
                  <a:gd name="connsiteY6" fmla="*/ 2053 h 10000"/>
                  <a:gd name="connsiteX7" fmla="*/ 9289 w 10001"/>
                  <a:gd name="connsiteY7" fmla="*/ 2955 h 10000"/>
                  <a:gd name="connsiteX8" fmla="*/ 6136 w 10001"/>
                  <a:gd name="connsiteY8" fmla="*/ 362 h 10000"/>
                  <a:gd name="connsiteX9" fmla="*/ 1257 w 10001"/>
                  <a:gd name="connsiteY9" fmla="*/ 1788 h 10000"/>
                  <a:gd name="connsiteX10" fmla="*/ 9 w 10001"/>
                  <a:gd name="connsiteY10" fmla="*/ 6054 h 10000"/>
                  <a:gd name="connsiteX11" fmla="*/ 9 w 10001"/>
                  <a:gd name="connsiteY11" fmla="*/ 8253 h 10000"/>
                  <a:gd name="connsiteX12" fmla="*/ 320 w 10001"/>
                  <a:gd name="connsiteY12" fmla="*/ 7520 h 10000"/>
                  <a:gd name="connsiteX13" fmla="*/ 497 w 10001"/>
                  <a:gd name="connsiteY13" fmla="*/ 10000 h 10000"/>
                  <a:gd name="connsiteX14" fmla="*/ 1563 w 10001"/>
                  <a:gd name="connsiteY14" fmla="*/ 9042 h 10000"/>
                  <a:gd name="connsiteX15" fmla="*/ 2496 w 10001"/>
                  <a:gd name="connsiteY15" fmla="*/ 5435 h 10000"/>
                  <a:gd name="connsiteX0" fmla="*/ 2496 w 9735"/>
                  <a:gd name="connsiteY0" fmla="*/ 5435 h 10000"/>
                  <a:gd name="connsiteX1" fmla="*/ 3816 w 9735"/>
                  <a:gd name="connsiteY1" fmla="*/ 7101 h 10000"/>
                  <a:gd name="connsiteX2" fmla="*/ 6428 w 9735"/>
                  <a:gd name="connsiteY2" fmla="*/ 4398 h 10000"/>
                  <a:gd name="connsiteX3" fmla="*/ 9091 w 9735"/>
                  <a:gd name="connsiteY3" fmla="*/ 4769 h 10000"/>
                  <a:gd name="connsiteX4" fmla="*/ 9732 w 9735"/>
                  <a:gd name="connsiteY4" fmla="*/ 4533 h 10000"/>
                  <a:gd name="connsiteX5" fmla="*/ 9289 w 9735"/>
                  <a:gd name="connsiteY5" fmla="*/ 3463 h 10000"/>
                  <a:gd name="connsiteX6" fmla="*/ 8312 w 9735"/>
                  <a:gd name="connsiteY6" fmla="*/ 2053 h 10000"/>
                  <a:gd name="connsiteX7" fmla="*/ 9289 w 9735"/>
                  <a:gd name="connsiteY7" fmla="*/ 2955 h 10000"/>
                  <a:gd name="connsiteX8" fmla="*/ 6136 w 9735"/>
                  <a:gd name="connsiteY8" fmla="*/ 362 h 10000"/>
                  <a:gd name="connsiteX9" fmla="*/ 1257 w 9735"/>
                  <a:gd name="connsiteY9" fmla="*/ 1788 h 10000"/>
                  <a:gd name="connsiteX10" fmla="*/ 9 w 9735"/>
                  <a:gd name="connsiteY10" fmla="*/ 6054 h 10000"/>
                  <a:gd name="connsiteX11" fmla="*/ 9 w 9735"/>
                  <a:gd name="connsiteY11" fmla="*/ 8253 h 10000"/>
                  <a:gd name="connsiteX12" fmla="*/ 320 w 9735"/>
                  <a:gd name="connsiteY12" fmla="*/ 7520 h 10000"/>
                  <a:gd name="connsiteX13" fmla="*/ 497 w 9735"/>
                  <a:gd name="connsiteY13" fmla="*/ 10000 h 10000"/>
                  <a:gd name="connsiteX14" fmla="*/ 1563 w 9735"/>
                  <a:gd name="connsiteY14" fmla="*/ 9042 h 10000"/>
                  <a:gd name="connsiteX15" fmla="*/ 2496 w 9735"/>
                  <a:gd name="connsiteY15" fmla="*/ 5435 h 10000"/>
                  <a:gd name="connsiteX0" fmla="*/ 2564 w 10000"/>
                  <a:gd name="connsiteY0" fmla="*/ 5435 h 10000"/>
                  <a:gd name="connsiteX1" fmla="*/ 3920 w 10000"/>
                  <a:gd name="connsiteY1" fmla="*/ 7101 h 10000"/>
                  <a:gd name="connsiteX2" fmla="*/ 6383 w 10000"/>
                  <a:gd name="connsiteY2" fmla="*/ 4902 h 10000"/>
                  <a:gd name="connsiteX3" fmla="*/ 9338 w 10000"/>
                  <a:gd name="connsiteY3" fmla="*/ 4769 h 10000"/>
                  <a:gd name="connsiteX4" fmla="*/ 9997 w 10000"/>
                  <a:gd name="connsiteY4" fmla="*/ 4533 h 10000"/>
                  <a:gd name="connsiteX5" fmla="*/ 9542 w 10000"/>
                  <a:gd name="connsiteY5" fmla="*/ 3463 h 10000"/>
                  <a:gd name="connsiteX6" fmla="*/ 8538 w 10000"/>
                  <a:gd name="connsiteY6" fmla="*/ 2053 h 10000"/>
                  <a:gd name="connsiteX7" fmla="*/ 9542 w 10000"/>
                  <a:gd name="connsiteY7" fmla="*/ 2955 h 10000"/>
                  <a:gd name="connsiteX8" fmla="*/ 6303 w 10000"/>
                  <a:gd name="connsiteY8" fmla="*/ 362 h 10000"/>
                  <a:gd name="connsiteX9" fmla="*/ 1291 w 10000"/>
                  <a:gd name="connsiteY9" fmla="*/ 1788 h 10000"/>
                  <a:gd name="connsiteX10" fmla="*/ 9 w 10000"/>
                  <a:gd name="connsiteY10" fmla="*/ 6054 h 10000"/>
                  <a:gd name="connsiteX11" fmla="*/ 9 w 10000"/>
                  <a:gd name="connsiteY11" fmla="*/ 8253 h 10000"/>
                  <a:gd name="connsiteX12" fmla="*/ 329 w 10000"/>
                  <a:gd name="connsiteY12" fmla="*/ 7520 h 10000"/>
                  <a:gd name="connsiteX13" fmla="*/ 511 w 10000"/>
                  <a:gd name="connsiteY13" fmla="*/ 10000 h 10000"/>
                  <a:gd name="connsiteX14" fmla="*/ 1606 w 10000"/>
                  <a:gd name="connsiteY14" fmla="*/ 9042 h 10000"/>
                  <a:gd name="connsiteX15" fmla="*/ 2564 w 10000"/>
                  <a:gd name="connsiteY15" fmla="*/ 5435 h 10000"/>
                  <a:gd name="connsiteX0" fmla="*/ 2564 w 10000"/>
                  <a:gd name="connsiteY0" fmla="*/ 5435 h 10000"/>
                  <a:gd name="connsiteX1" fmla="*/ 3920 w 10000"/>
                  <a:gd name="connsiteY1" fmla="*/ 7101 h 10000"/>
                  <a:gd name="connsiteX2" fmla="*/ 5778 w 10000"/>
                  <a:gd name="connsiteY2" fmla="*/ 4650 h 10000"/>
                  <a:gd name="connsiteX3" fmla="*/ 9338 w 10000"/>
                  <a:gd name="connsiteY3" fmla="*/ 4769 h 10000"/>
                  <a:gd name="connsiteX4" fmla="*/ 9997 w 10000"/>
                  <a:gd name="connsiteY4" fmla="*/ 4533 h 10000"/>
                  <a:gd name="connsiteX5" fmla="*/ 9542 w 10000"/>
                  <a:gd name="connsiteY5" fmla="*/ 3463 h 10000"/>
                  <a:gd name="connsiteX6" fmla="*/ 8538 w 10000"/>
                  <a:gd name="connsiteY6" fmla="*/ 2053 h 10000"/>
                  <a:gd name="connsiteX7" fmla="*/ 9542 w 10000"/>
                  <a:gd name="connsiteY7" fmla="*/ 2955 h 10000"/>
                  <a:gd name="connsiteX8" fmla="*/ 6303 w 10000"/>
                  <a:gd name="connsiteY8" fmla="*/ 362 h 10000"/>
                  <a:gd name="connsiteX9" fmla="*/ 1291 w 10000"/>
                  <a:gd name="connsiteY9" fmla="*/ 1788 h 10000"/>
                  <a:gd name="connsiteX10" fmla="*/ 9 w 10000"/>
                  <a:gd name="connsiteY10" fmla="*/ 6054 h 10000"/>
                  <a:gd name="connsiteX11" fmla="*/ 9 w 10000"/>
                  <a:gd name="connsiteY11" fmla="*/ 8253 h 10000"/>
                  <a:gd name="connsiteX12" fmla="*/ 329 w 10000"/>
                  <a:gd name="connsiteY12" fmla="*/ 7520 h 10000"/>
                  <a:gd name="connsiteX13" fmla="*/ 511 w 10000"/>
                  <a:gd name="connsiteY13" fmla="*/ 10000 h 10000"/>
                  <a:gd name="connsiteX14" fmla="*/ 1606 w 10000"/>
                  <a:gd name="connsiteY14" fmla="*/ 9042 h 10000"/>
                  <a:gd name="connsiteX15" fmla="*/ 2564 w 10000"/>
                  <a:gd name="connsiteY15" fmla="*/ 5435 h 10000"/>
                  <a:gd name="connsiteX0" fmla="*/ 2564 w 10000"/>
                  <a:gd name="connsiteY0" fmla="*/ 5435 h 10000"/>
                  <a:gd name="connsiteX1" fmla="*/ 3920 w 10000"/>
                  <a:gd name="connsiteY1" fmla="*/ 7101 h 10000"/>
                  <a:gd name="connsiteX2" fmla="*/ 6108 w 10000"/>
                  <a:gd name="connsiteY2" fmla="*/ 4902 h 10000"/>
                  <a:gd name="connsiteX3" fmla="*/ 9338 w 10000"/>
                  <a:gd name="connsiteY3" fmla="*/ 4769 h 10000"/>
                  <a:gd name="connsiteX4" fmla="*/ 9997 w 10000"/>
                  <a:gd name="connsiteY4" fmla="*/ 4533 h 10000"/>
                  <a:gd name="connsiteX5" fmla="*/ 9542 w 10000"/>
                  <a:gd name="connsiteY5" fmla="*/ 3463 h 10000"/>
                  <a:gd name="connsiteX6" fmla="*/ 8538 w 10000"/>
                  <a:gd name="connsiteY6" fmla="*/ 2053 h 10000"/>
                  <a:gd name="connsiteX7" fmla="*/ 9542 w 10000"/>
                  <a:gd name="connsiteY7" fmla="*/ 2955 h 10000"/>
                  <a:gd name="connsiteX8" fmla="*/ 6303 w 10000"/>
                  <a:gd name="connsiteY8" fmla="*/ 362 h 10000"/>
                  <a:gd name="connsiteX9" fmla="*/ 1291 w 10000"/>
                  <a:gd name="connsiteY9" fmla="*/ 1788 h 10000"/>
                  <a:gd name="connsiteX10" fmla="*/ 9 w 10000"/>
                  <a:gd name="connsiteY10" fmla="*/ 6054 h 10000"/>
                  <a:gd name="connsiteX11" fmla="*/ 9 w 10000"/>
                  <a:gd name="connsiteY11" fmla="*/ 8253 h 10000"/>
                  <a:gd name="connsiteX12" fmla="*/ 329 w 10000"/>
                  <a:gd name="connsiteY12" fmla="*/ 7520 h 10000"/>
                  <a:gd name="connsiteX13" fmla="*/ 511 w 10000"/>
                  <a:gd name="connsiteY13" fmla="*/ 10000 h 10000"/>
                  <a:gd name="connsiteX14" fmla="*/ 1606 w 10000"/>
                  <a:gd name="connsiteY14" fmla="*/ 9042 h 10000"/>
                  <a:gd name="connsiteX15" fmla="*/ 2564 w 10000"/>
                  <a:gd name="connsiteY15" fmla="*/ 5435 h 10000"/>
                  <a:gd name="connsiteX0" fmla="*/ 2564 w 10000"/>
                  <a:gd name="connsiteY0" fmla="*/ 5435 h 10000"/>
                  <a:gd name="connsiteX1" fmla="*/ 3975 w 10000"/>
                  <a:gd name="connsiteY1" fmla="*/ 7542 h 10000"/>
                  <a:gd name="connsiteX2" fmla="*/ 6108 w 10000"/>
                  <a:gd name="connsiteY2" fmla="*/ 4902 h 10000"/>
                  <a:gd name="connsiteX3" fmla="*/ 9338 w 10000"/>
                  <a:gd name="connsiteY3" fmla="*/ 4769 h 10000"/>
                  <a:gd name="connsiteX4" fmla="*/ 9997 w 10000"/>
                  <a:gd name="connsiteY4" fmla="*/ 4533 h 10000"/>
                  <a:gd name="connsiteX5" fmla="*/ 9542 w 10000"/>
                  <a:gd name="connsiteY5" fmla="*/ 3463 h 10000"/>
                  <a:gd name="connsiteX6" fmla="*/ 8538 w 10000"/>
                  <a:gd name="connsiteY6" fmla="*/ 2053 h 10000"/>
                  <a:gd name="connsiteX7" fmla="*/ 9542 w 10000"/>
                  <a:gd name="connsiteY7" fmla="*/ 2955 h 10000"/>
                  <a:gd name="connsiteX8" fmla="*/ 6303 w 10000"/>
                  <a:gd name="connsiteY8" fmla="*/ 362 h 10000"/>
                  <a:gd name="connsiteX9" fmla="*/ 1291 w 10000"/>
                  <a:gd name="connsiteY9" fmla="*/ 1788 h 10000"/>
                  <a:gd name="connsiteX10" fmla="*/ 9 w 10000"/>
                  <a:gd name="connsiteY10" fmla="*/ 6054 h 10000"/>
                  <a:gd name="connsiteX11" fmla="*/ 9 w 10000"/>
                  <a:gd name="connsiteY11" fmla="*/ 8253 h 10000"/>
                  <a:gd name="connsiteX12" fmla="*/ 329 w 10000"/>
                  <a:gd name="connsiteY12" fmla="*/ 7520 h 10000"/>
                  <a:gd name="connsiteX13" fmla="*/ 511 w 10000"/>
                  <a:gd name="connsiteY13" fmla="*/ 10000 h 10000"/>
                  <a:gd name="connsiteX14" fmla="*/ 1606 w 10000"/>
                  <a:gd name="connsiteY14" fmla="*/ 9042 h 10000"/>
                  <a:gd name="connsiteX15" fmla="*/ 2564 w 10000"/>
                  <a:gd name="connsiteY15" fmla="*/ 5435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00" h="10000">
                    <a:moveTo>
                      <a:pt x="2564" y="5435"/>
                    </a:moveTo>
                    <a:cubicBezTo>
                      <a:pt x="3248" y="5603"/>
                      <a:pt x="3384" y="7631"/>
                      <a:pt x="3975" y="7542"/>
                    </a:cubicBezTo>
                    <a:cubicBezTo>
                      <a:pt x="4566" y="7453"/>
                      <a:pt x="5214" y="5364"/>
                      <a:pt x="6108" y="4902"/>
                    </a:cubicBezTo>
                    <a:cubicBezTo>
                      <a:pt x="7002" y="4440"/>
                      <a:pt x="8929" y="4827"/>
                      <a:pt x="9338" y="4769"/>
                    </a:cubicBezTo>
                    <a:cubicBezTo>
                      <a:pt x="9521" y="4769"/>
                      <a:pt x="9963" y="4751"/>
                      <a:pt x="9997" y="4533"/>
                    </a:cubicBezTo>
                    <a:cubicBezTo>
                      <a:pt x="10031" y="4315"/>
                      <a:pt x="9816" y="3913"/>
                      <a:pt x="9542" y="3463"/>
                    </a:cubicBezTo>
                    <a:cubicBezTo>
                      <a:pt x="9315" y="3011"/>
                      <a:pt x="9041" y="2560"/>
                      <a:pt x="8538" y="2053"/>
                    </a:cubicBezTo>
                    <a:cubicBezTo>
                      <a:pt x="8037" y="1603"/>
                      <a:pt x="9132" y="2391"/>
                      <a:pt x="9542" y="2955"/>
                    </a:cubicBezTo>
                    <a:cubicBezTo>
                      <a:pt x="9542" y="2955"/>
                      <a:pt x="7678" y="557"/>
                      <a:pt x="6303" y="362"/>
                    </a:cubicBezTo>
                    <a:cubicBezTo>
                      <a:pt x="4928" y="167"/>
                      <a:pt x="3405" y="-868"/>
                      <a:pt x="1291" y="1788"/>
                    </a:cubicBezTo>
                    <a:cubicBezTo>
                      <a:pt x="1291" y="1788"/>
                      <a:pt x="-128" y="2876"/>
                      <a:pt x="9" y="6054"/>
                    </a:cubicBezTo>
                    <a:cubicBezTo>
                      <a:pt x="100" y="7857"/>
                      <a:pt x="54" y="7689"/>
                      <a:pt x="9" y="8253"/>
                    </a:cubicBezTo>
                    <a:cubicBezTo>
                      <a:pt x="-36" y="8872"/>
                      <a:pt x="329" y="7801"/>
                      <a:pt x="329" y="7520"/>
                    </a:cubicBezTo>
                    <a:cubicBezTo>
                      <a:pt x="373" y="7239"/>
                      <a:pt x="329" y="9380"/>
                      <a:pt x="511" y="10000"/>
                    </a:cubicBezTo>
                    <a:cubicBezTo>
                      <a:pt x="511" y="10000"/>
                      <a:pt x="1634" y="10006"/>
                      <a:pt x="1606" y="9042"/>
                    </a:cubicBezTo>
                    <a:cubicBezTo>
                      <a:pt x="1606" y="9042"/>
                      <a:pt x="1652" y="5210"/>
                      <a:pt x="2564" y="5435"/>
                    </a:cubicBezTo>
                    <a:close/>
                  </a:path>
                </a:pathLst>
              </a:custGeom>
              <a:solidFill>
                <a:srgbClr val="38291F"/>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sp>
            <p:nvSpPr>
              <p:cNvPr id="114" name="Freeform 76">
                <a:extLst>
                  <a:ext uri="{FF2B5EF4-FFF2-40B4-BE49-F238E27FC236}">
                    <a16:creationId xmlns:a16="http://schemas.microsoft.com/office/drawing/2014/main" id="{EADC20D4-1CB8-8CDB-F487-B757D4652D85}"/>
                  </a:ext>
                </a:extLst>
              </p:cNvPr>
              <p:cNvSpPr>
                <a:spLocks/>
              </p:cNvSpPr>
              <p:nvPr/>
            </p:nvSpPr>
            <p:spPr bwMode="gray">
              <a:xfrm rot="2935984">
                <a:off x="5857301" y="980434"/>
                <a:ext cx="95810" cy="248055"/>
              </a:xfrm>
              <a:custGeom>
                <a:avLst/>
                <a:gdLst>
                  <a:gd name="T0" fmla="*/ 1 w 31"/>
                  <a:gd name="T1" fmla="*/ 32 h 80"/>
                  <a:gd name="T2" fmla="*/ 15 w 31"/>
                  <a:gd name="T3" fmla="*/ 74 h 80"/>
                  <a:gd name="T4" fmla="*/ 28 w 31"/>
                  <a:gd name="T5" fmla="*/ 79 h 80"/>
                  <a:gd name="T6" fmla="*/ 22 w 31"/>
                  <a:gd name="T7" fmla="*/ 59 h 80"/>
                  <a:gd name="T8" fmla="*/ 29 w 31"/>
                  <a:gd name="T9" fmla="*/ 63 h 80"/>
                  <a:gd name="T10" fmla="*/ 24 w 31"/>
                  <a:gd name="T11" fmla="*/ 42 h 80"/>
                  <a:gd name="T12" fmla="*/ 8 w 31"/>
                  <a:gd name="T13" fmla="*/ 10 h 80"/>
                  <a:gd name="T14" fmla="*/ 1 w 31"/>
                  <a:gd name="T15" fmla="*/ 32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80">
                    <a:moveTo>
                      <a:pt x="1" y="32"/>
                    </a:moveTo>
                    <a:cubicBezTo>
                      <a:pt x="1" y="32"/>
                      <a:pt x="0" y="62"/>
                      <a:pt x="15" y="74"/>
                    </a:cubicBezTo>
                    <a:cubicBezTo>
                      <a:pt x="15" y="74"/>
                      <a:pt x="26" y="80"/>
                      <a:pt x="28" y="79"/>
                    </a:cubicBezTo>
                    <a:cubicBezTo>
                      <a:pt x="31" y="78"/>
                      <a:pt x="21" y="68"/>
                      <a:pt x="22" y="59"/>
                    </a:cubicBezTo>
                    <a:cubicBezTo>
                      <a:pt x="22" y="50"/>
                      <a:pt x="22" y="63"/>
                      <a:pt x="29" y="63"/>
                    </a:cubicBezTo>
                    <a:cubicBezTo>
                      <a:pt x="29" y="63"/>
                      <a:pt x="24" y="51"/>
                      <a:pt x="24" y="42"/>
                    </a:cubicBezTo>
                    <a:cubicBezTo>
                      <a:pt x="24" y="32"/>
                      <a:pt x="16" y="0"/>
                      <a:pt x="8" y="10"/>
                    </a:cubicBezTo>
                    <a:lnTo>
                      <a:pt x="1" y="32"/>
                    </a:lnTo>
                    <a:close/>
                  </a:path>
                </a:pathLst>
              </a:custGeom>
              <a:solidFill>
                <a:srgbClr val="4C392A"/>
              </a:solidFill>
              <a:ln w="14288"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a:endParaRPr>
              </a:p>
            </p:txBody>
          </p:sp>
        </p:grpSp>
      </p:grpSp>
    </p:spTree>
    <p:extLst>
      <p:ext uri="{BB962C8B-B14F-4D97-AF65-F5344CB8AC3E}">
        <p14:creationId xmlns:p14="http://schemas.microsoft.com/office/powerpoint/2010/main" val="26790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738C5-94BB-C670-DE77-145B4BF1668B}"/>
              </a:ext>
            </a:extLst>
          </p:cNvPr>
          <p:cNvSpPr>
            <a:spLocks noGrp="1"/>
          </p:cNvSpPr>
          <p:nvPr>
            <p:ph type="title"/>
          </p:nvPr>
        </p:nvSpPr>
        <p:spPr/>
        <p:txBody>
          <a:bodyPr>
            <a:normAutofit fontScale="90000"/>
          </a:bodyPr>
          <a:lstStyle/>
          <a:p>
            <a:r>
              <a:rPr lang="en-US" dirty="0"/>
              <a:t>Capture is More Important Now Than Ever Before</a:t>
            </a:r>
          </a:p>
        </p:txBody>
      </p:sp>
      <p:grpSp>
        <p:nvGrpSpPr>
          <p:cNvPr id="4" name="Group 3">
            <a:extLst>
              <a:ext uri="{FF2B5EF4-FFF2-40B4-BE49-F238E27FC236}">
                <a16:creationId xmlns:a16="http://schemas.microsoft.com/office/drawing/2014/main" id="{86F8CD43-7D94-8102-1091-5871BC238696}"/>
              </a:ext>
            </a:extLst>
          </p:cNvPr>
          <p:cNvGrpSpPr/>
          <p:nvPr/>
        </p:nvGrpSpPr>
        <p:grpSpPr>
          <a:xfrm>
            <a:off x="6018963" y="1840915"/>
            <a:ext cx="4585943" cy="4746851"/>
            <a:chOff x="3580781" y="826552"/>
            <a:chExt cx="4779303" cy="4946996"/>
          </a:xfrm>
        </p:grpSpPr>
        <p:sp>
          <p:nvSpPr>
            <p:cNvPr id="5" name="Freeform 4">
              <a:extLst>
                <a:ext uri="{FF2B5EF4-FFF2-40B4-BE49-F238E27FC236}">
                  <a16:creationId xmlns:a16="http://schemas.microsoft.com/office/drawing/2014/main" id="{4FC67729-7411-1DF6-51BF-01579EB2A0AA}"/>
                </a:ext>
              </a:extLst>
            </p:cNvPr>
            <p:cNvSpPr>
              <a:spLocks/>
            </p:cNvSpPr>
            <p:nvPr/>
          </p:nvSpPr>
          <p:spPr bwMode="gray">
            <a:xfrm>
              <a:off x="4946746" y="4423073"/>
              <a:ext cx="2068875" cy="1172319"/>
            </a:xfrm>
            <a:custGeom>
              <a:avLst/>
              <a:gdLst>
                <a:gd name="T0" fmla="*/ 1326904 w 129"/>
                <a:gd name="T1" fmla="*/ 403013 h 75"/>
                <a:gd name="T2" fmla="*/ 937486 w 129"/>
                <a:gd name="T3" fmla="*/ 0 h 75"/>
                <a:gd name="T4" fmla="*/ 533646 w 129"/>
                <a:gd name="T5" fmla="*/ 403013 h 75"/>
                <a:gd name="T6" fmla="*/ 0 w 129"/>
                <a:gd name="T7" fmla="*/ 546947 h 75"/>
                <a:gd name="T8" fmla="*/ 937486 w 129"/>
                <a:gd name="T9" fmla="*/ 1079500 h 75"/>
                <a:gd name="T10" fmla="*/ 1860550 w 129"/>
                <a:gd name="T11" fmla="*/ 546947 h 75"/>
                <a:gd name="T12" fmla="*/ 1326904 w 129"/>
                <a:gd name="T13" fmla="*/ 403013 h 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75">
                  <a:moveTo>
                    <a:pt x="92" y="28"/>
                  </a:moveTo>
                  <a:cubicBezTo>
                    <a:pt x="80" y="21"/>
                    <a:pt x="71" y="11"/>
                    <a:pt x="65" y="0"/>
                  </a:cubicBezTo>
                  <a:cubicBezTo>
                    <a:pt x="58" y="11"/>
                    <a:pt x="49" y="21"/>
                    <a:pt x="37" y="28"/>
                  </a:cubicBezTo>
                  <a:cubicBezTo>
                    <a:pt x="25" y="34"/>
                    <a:pt x="13" y="38"/>
                    <a:pt x="0" y="38"/>
                  </a:cubicBezTo>
                  <a:cubicBezTo>
                    <a:pt x="13" y="60"/>
                    <a:pt x="37" y="75"/>
                    <a:pt x="65" y="75"/>
                  </a:cubicBezTo>
                  <a:cubicBezTo>
                    <a:pt x="92" y="75"/>
                    <a:pt x="116" y="60"/>
                    <a:pt x="129" y="38"/>
                  </a:cubicBezTo>
                  <a:cubicBezTo>
                    <a:pt x="116" y="38"/>
                    <a:pt x="104" y="34"/>
                    <a:pt x="92" y="28"/>
                  </a:cubicBezTo>
                  <a:close/>
                </a:path>
              </a:pathLst>
            </a:custGeom>
            <a:solidFill>
              <a:srgbClr val="4472C4"/>
            </a:solidFill>
            <a:ln w="12700">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6" name="Freeform 6">
              <a:extLst>
                <a:ext uri="{FF2B5EF4-FFF2-40B4-BE49-F238E27FC236}">
                  <a16:creationId xmlns:a16="http://schemas.microsoft.com/office/drawing/2014/main" id="{EA245702-E570-19E2-FFDE-486C6C2AC7B0}"/>
                </a:ext>
              </a:extLst>
            </p:cNvPr>
            <p:cNvSpPr>
              <a:spLocks/>
            </p:cNvSpPr>
            <p:nvPr/>
          </p:nvSpPr>
          <p:spPr bwMode="gray">
            <a:xfrm>
              <a:off x="4946746" y="937148"/>
              <a:ext cx="2068875" cy="1156803"/>
            </a:xfrm>
            <a:custGeom>
              <a:avLst/>
              <a:gdLst>
                <a:gd name="T0" fmla="*/ 533646 w 129"/>
                <a:gd name="T1" fmla="*/ 676554 h 74"/>
                <a:gd name="T2" fmla="*/ 937486 w 129"/>
                <a:gd name="T3" fmla="*/ 1065212 h 74"/>
                <a:gd name="T4" fmla="*/ 1326904 w 129"/>
                <a:gd name="T5" fmla="*/ 676554 h 74"/>
                <a:gd name="T6" fmla="*/ 1860550 w 129"/>
                <a:gd name="T7" fmla="*/ 532606 h 74"/>
                <a:gd name="T8" fmla="*/ 937486 w 129"/>
                <a:gd name="T9" fmla="*/ 0 h 74"/>
                <a:gd name="T10" fmla="*/ 0 w 129"/>
                <a:gd name="T11" fmla="*/ 532606 h 74"/>
                <a:gd name="T12" fmla="*/ 533646 w 129"/>
                <a:gd name="T13" fmla="*/ 676554 h 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9" h="74">
                  <a:moveTo>
                    <a:pt x="37" y="47"/>
                  </a:moveTo>
                  <a:cubicBezTo>
                    <a:pt x="49" y="54"/>
                    <a:pt x="58" y="63"/>
                    <a:pt x="65" y="74"/>
                  </a:cubicBezTo>
                  <a:cubicBezTo>
                    <a:pt x="71" y="63"/>
                    <a:pt x="80" y="54"/>
                    <a:pt x="92" y="47"/>
                  </a:cubicBezTo>
                  <a:cubicBezTo>
                    <a:pt x="104" y="40"/>
                    <a:pt x="116" y="37"/>
                    <a:pt x="129" y="37"/>
                  </a:cubicBezTo>
                  <a:cubicBezTo>
                    <a:pt x="116" y="15"/>
                    <a:pt x="92" y="0"/>
                    <a:pt x="65" y="0"/>
                  </a:cubicBezTo>
                  <a:cubicBezTo>
                    <a:pt x="37" y="0"/>
                    <a:pt x="13" y="15"/>
                    <a:pt x="0" y="37"/>
                  </a:cubicBezTo>
                  <a:cubicBezTo>
                    <a:pt x="13" y="37"/>
                    <a:pt x="25" y="40"/>
                    <a:pt x="37" y="47"/>
                  </a:cubicBezTo>
                  <a:close/>
                </a:path>
              </a:pathLst>
            </a:custGeom>
            <a:solidFill>
              <a:srgbClr val="60C1D0"/>
            </a:solidFill>
            <a:ln w="12700" algn="ctr">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7" name="Freeform 7">
              <a:extLst>
                <a:ext uri="{FF2B5EF4-FFF2-40B4-BE49-F238E27FC236}">
                  <a16:creationId xmlns:a16="http://schemas.microsoft.com/office/drawing/2014/main" id="{F014E89E-D0B9-80AA-705D-5145577AFF09}"/>
                </a:ext>
              </a:extLst>
            </p:cNvPr>
            <p:cNvSpPr>
              <a:spLocks/>
            </p:cNvSpPr>
            <p:nvPr/>
          </p:nvSpPr>
          <p:spPr bwMode="gray">
            <a:xfrm>
              <a:off x="7015619" y="3266269"/>
              <a:ext cx="1251563" cy="1749858"/>
            </a:xfrm>
            <a:custGeom>
              <a:avLst/>
              <a:gdLst>
                <a:gd name="T0" fmla="*/ 937948 w 78"/>
                <a:gd name="T1" fmla="*/ 0 h 112"/>
                <a:gd name="T2" fmla="*/ 533909 w 78"/>
                <a:gd name="T3" fmla="*/ 388442 h 112"/>
                <a:gd name="T4" fmla="*/ 0 w 78"/>
                <a:gd name="T5" fmla="*/ 532309 h 112"/>
                <a:gd name="T6" fmla="*/ 144300 w 78"/>
                <a:gd name="T7" fmla="*/ 1064618 h 112"/>
                <a:gd name="T8" fmla="*/ 0 w 78"/>
                <a:gd name="T9" fmla="*/ 1611313 h 112"/>
                <a:gd name="T10" fmla="*/ 937948 w 78"/>
                <a:gd name="T11" fmla="*/ 1064618 h 112"/>
                <a:gd name="T12" fmla="*/ 937948 w 78"/>
                <a:gd name="T13" fmla="*/ 0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12">
                  <a:moveTo>
                    <a:pt x="65" y="0"/>
                  </a:moveTo>
                  <a:cubicBezTo>
                    <a:pt x="58" y="11"/>
                    <a:pt x="49" y="20"/>
                    <a:pt x="37" y="27"/>
                  </a:cubicBezTo>
                  <a:cubicBezTo>
                    <a:pt x="26" y="34"/>
                    <a:pt x="13" y="37"/>
                    <a:pt x="0" y="37"/>
                  </a:cubicBezTo>
                  <a:cubicBezTo>
                    <a:pt x="6" y="48"/>
                    <a:pt x="10" y="61"/>
                    <a:pt x="10" y="74"/>
                  </a:cubicBezTo>
                  <a:cubicBezTo>
                    <a:pt x="10" y="88"/>
                    <a:pt x="6" y="101"/>
                    <a:pt x="0" y="112"/>
                  </a:cubicBezTo>
                  <a:cubicBezTo>
                    <a:pt x="26" y="112"/>
                    <a:pt x="51" y="98"/>
                    <a:pt x="65" y="74"/>
                  </a:cubicBezTo>
                  <a:cubicBezTo>
                    <a:pt x="78" y="51"/>
                    <a:pt x="77" y="22"/>
                    <a:pt x="65" y="0"/>
                  </a:cubicBezTo>
                  <a:close/>
                </a:path>
              </a:pathLst>
            </a:custGeom>
            <a:solidFill>
              <a:srgbClr val="DB6772"/>
            </a:solidFill>
            <a:ln w="12700">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8" name="Freeform 10">
              <a:extLst>
                <a:ext uri="{FF2B5EF4-FFF2-40B4-BE49-F238E27FC236}">
                  <a16:creationId xmlns:a16="http://schemas.microsoft.com/office/drawing/2014/main" id="{4390F76E-5E2A-1E3A-C455-CBDBEDFDA74D}"/>
                </a:ext>
              </a:extLst>
            </p:cNvPr>
            <p:cNvSpPr>
              <a:spLocks/>
            </p:cNvSpPr>
            <p:nvPr/>
          </p:nvSpPr>
          <p:spPr bwMode="gray">
            <a:xfrm>
              <a:off x="3695182" y="1514687"/>
              <a:ext cx="1251564" cy="1751583"/>
            </a:xfrm>
            <a:custGeom>
              <a:avLst/>
              <a:gdLst>
                <a:gd name="T0" fmla="*/ 591629 w 78"/>
                <a:gd name="T1" fmla="*/ 1224076 h 112"/>
                <a:gd name="T2" fmla="*/ 1125538 w 78"/>
                <a:gd name="T3" fmla="*/ 1080067 h 112"/>
                <a:gd name="T4" fmla="*/ 981238 w 78"/>
                <a:gd name="T5" fmla="*/ 532833 h 112"/>
                <a:gd name="T6" fmla="*/ 1125538 w 78"/>
                <a:gd name="T7" fmla="*/ 0 h 112"/>
                <a:gd name="T8" fmla="*/ 187590 w 78"/>
                <a:gd name="T9" fmla="*/ 532833 h 112"/>
                <a:gd name="T10" fmla="*/ 187590 w 78"/>
                <a:gd name="T11" fmla="*/ 1612900 h 112"/>
                <a:gd name="T12" fmla="*/ 591629 w 78"/>
                <a:gd name="T13" fmla="*/ 1224076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12">
                  <a:moveTo>
                    <a:pt x="41" y="85"/>
                  </a:moveTo>
                  <a:cubicBezTo>
                    <a:pt x="52" y="78"/>
                    <a:pt x="65" y="75"/>
                    <a:pt x="78" y="75"/>
                  </a:cubicBezTo>
                  <a:cubicBezTo>
                    <a:pt x="72" y="64"/>
                    <a:pt x="68" y="51"/>
                    <a:pt x="68" y="37"/>
                  </a:cubicBezTo>
                  <a:cubicBezTo>
                    <a:pt x="68" y="24"/>
                    <a:pt x="72" y="11"/>
                    <a:pt x="78" y="0"/>
                  </a:cubicBezTo>
                  <a:cubicBezTo>
                    <a:pt x="52" y="0"/>
                    <a:pt x="27" y="13"/>
                    <a:pt x="13" y="37"/>
                  </a:cubicBezTo>
                  <a:cubicBezTo>
                    <a:pt x="0" y="61"/>
                    <a:pt x="1" y="90"/>
                    <a:pt x="13" y="112"/>
                  </a:cubicBezTo>
                  <a:cubicBezTo>
                    <a:pt x="20" y="101"/>
                    <a:pt x="29" y="91"/>
                    <a:pt x="41" y="85"/>
                  </a:cubicBezTo>
                  <a:close/>
                </a:path>
              </a:pathLst>
            </a:custGeom>
            <a:solidFill>
              <a:srgbClr val="7C7C7C"/>
            </a:solidFill>
            <a:ln w="12700" algn="ctr">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9" name="Freeform 13">
              <a:extLst>
                <a:ext uri="{FF2B5EF4-FFF2-40B4-BE49-F238E27FC236}">
                  <a16:creationId xmlns:a16="http://schemas.microsoft.com/office/drawing/2014/main" id="{5805E64E-E4FD-F2E5-FD25-5DDC002103B0}"/>
                </a:ext>
              </a:extLst>
            </p:cNvPr>
            <p:cNvSpPr>
              <a:spLocks/>
            </p:cNvSpPr>
            <p:nvPr/>
          </p:nvSpPr>
          <p:spPr bwMode="gray">
            <a:xfrm>
              <a:off x="7015619" y="1514687"/>
              <a:ext cx="1251563" cy="1751583"/>
            </a:xfrm>
            <a:custGeom>
              <a:avLst/>
              <a:gdLst>
                <a:gd name="T0" fmla="*/ 0 w 78"/>
                <a:gd name="T1" fmla="*/ 1080067 h 112"/>
                <a:gd name="T2" fmla="*/ 533909 w 78"/>
                <a:gd name="T3" fmla="*/ 1224076 h 112"/>
                <a:gd name="T4" fmla="*/ 937948 w 78"/>
                <a:gd name="T5" fmla="*/ 1612900 h 112"/>
                <a:gd name="T6" fmla="*/ 937948 w 78"/>
                <a:gd name="T7" fmla="*/ 532833 h 112"/>
                <a:gd name="T8" fmla="*/ 0 w 78"/>
                <a:gd name="T9" fmla="*/ 0 h 112"/>
                <a:gd name="T10" fmla="*/ 144300 w 78"/>
                <a:gd name="T11" fmla="*/ 532833 h 112"/>
                <a:gd name="T12" fmla="*/ 0 w 78"/>
                <a:gd name="T13" fmla="*/ 1080067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12">
                  <a:moveTo>
                    <a:pt x="0" y="75"/>
                  </a:moveTo>
                  <a:cubicBezTo>
                    <a:pt x="13" y="75"/>
                    <a:pt x="26" y="78"/>
                    <a:pt x="37" y="85"/>
                  </a:cubicBezTo>
                  <a:cubicBezTo>
                    <a:pt x="49" y="91"/>
                    <a:pt x="58" y="101"/>
                    <a:pt x="65" y="112"/>
                  </a:cubicBezTo>
                  <a:cubicBezTo>
                    <a:pt x="77" y="90"/>
                    <a:pt x="78" y="61"/>
                    <a:pt x="65" y="37"/>
                  </a:cubicBezTo>
                  <a:cubicBezTo>
                    <a:pt x="51" y="13"/>
                    <a:pt x="26" y="0"/>
                    <a:pt x="0" y="0"/>
                  </a:cubicBezTo>
                  <a:cubicBezTo>
                    <a:pt x="6" y="11"/>
                    <a:pt x="10" y="24"/>
                    <a:pt x="10" y="37"/>
                  </a:cubicBezTo>
                  <a:cubicBezTo>
                    <a:pt x="10" y="51"/>
                    <a:pt x="6" y="64"/>
                    <a:pt x="0" y="75"/>
                  </a:cubicBezTo>
                  <a:close/>
                </a:path>
              </a:pathLst>
            </a:custGeom>
            <a:solidFill>
              <a:srgbClr val="A9D18E"/>
            </a:solidFill>
            <a:ln w="12700">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a:ea typeface="+mn-ea"/>
                <a:cs typeface="Arial" charset="0"/>
              </a:endParaRPr>
            </a:p>
          </p:txBody>
        </p:sp>
        <p:sp>
          <p:nvSpPr>
            <p:cNvPr id="10" name="Freeform 16">
              <a:extLst>
                <a:ext uri="{FF2B5EF4-FFF2-40B4-BE49-F238E27FC236}">
                  <a16:creationId xmlns:a16="http://schemas.microsoft.com/office/drawing/2014/main" id="{3833CA2B-E893-4663-B8CA-ED0DF2F2DB95}"/>
                </a:ext>
              </a:extLst>
            </p:cNvPr>
            <p:cNvSpPr>
              <a:spLocks/>
            </p:cNvSpPr>
            <p:nvPr/>
          </p:nvSpPr>
          <p:spPr bwMode="gray">
            <a:xfrm>
              <a:off x="3695182" y="3266269"/>
              <a:ext cx="1251564" cy="1749858"/>
            </a:xfrm>
            <a:custGeom>
              <a:avLst/>
              <a:gdLst>
                <a:gd name="T0" fmla="*/ 1125538 w 78"/>
                <a:gd name="T1" fmla="*/ 532309 h 112"/>
                <a:gd name="T2" fmla="*/ 591629 w 78"/>
                <a:gd name="T3" fmla="*/ 388442 h 112"/>
                <a:gd name="T4" fmla="*/ 187590 w 78"/>
                <a:gd name="T5" fmla="*/ 0 h 112"/>
                <a:gd name="T6" fmla="*/ 187590 w 78"/>
                <a:gd name="T7" fmla="*/ 1064618 h 112"/>
                <a:gd name="T8" fmla="*/ 1125538 w 78"/>
                <a:gd name="T9" fmla="*/ 1611313 h 112"/>
                <a:gd name="T10" fmla="*/ 981238 w 78"/>
                <a:gd name="T11" fmla="*/ 1064618 h 112"/>
                <a:gd name="T12" fmla="*/ 1125538 w 78"/>
                <a:gd name="T13" fmla="*/ 532309 h 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8" h="112">
                  <a:moveTo>
                    <a:pt x="78" y="37"/>
                  </a:moveTo>
                  <a:cubicBezTo>
                    <a:pt x="65" y="37"/>
                    <a:pt x="52" y="34"/>
                    <a:pt x="41" y="27"/>
                  </a:cubicBezTo>
                  <a:cubicBezTo>
                    <a:pt x="29" y="20"/>
                    <a:pt x="20" y="11"/>
                    <a:pt x="13" y="0"/>
                  </a:cubicBezTo>
                  <a:cubicBezTo>
                    <a:pt x="1" y="22"/>
                    <a:pt x="0" y="51"/>
                    <a:pt x="13" y="74"/>
                  </a:cubicBezTo>
                  <a:cubicBezTo>
                    <a:pt x="27" y="98"/>
                    <a:pt x="52" y="112"/>
                    <a:pt x="78" y="112"/>
                  </a:cubicBezTo>
                  <a:cubicBezTo>
                    <a:pt x="72" y="101"/>
                    <a:pt x="68" y="88"/>
                    <a:pt x="68" y="74"/>
                  </a:cubicBezTo>
                  <a:cubicBezTo>
                    <a:pt x="68" y="61"/>
                    <a:pt x="72" y="48"/>
                    <a:pt x="78" y="37"/>
                  </a:cubicBezTo>
                  <a:close/>
                </a:path>
              </a:pathLst>
            </a:custGeom>
            <a:solidFill>
              <a:sysClr val="window" lastClr="FFFFFF">
                <a:lumMod val="75000"/>
              </a:sysClr>
            </a:solidFill>
            <a:ln w="12700" algn="ctr">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1" name="Freeform 3">
              <a:extLst>
                <a:ext uri="{FF2B5EF4-FFF2-40B4-BE49-F238E27FC236}">
                  <a16:creationId xmlns:a16="http://schemas.microsoft.com/office/drawing/2014/main" id="{653694EF-763A-AFEF-8543-01B031E9C63D}"/>
                </a:ext>
              </a:extLst>
            </p:cNvPr>
            <p:cNvSpPr>
              <a:spLocks/>
            </p:cNvSpPr>
            <p:nvPr/>
          </p:nvSpPr>
          <p:spPr bwMode="gray">
            <a:xfrm>
              <a:off x="5990008" y="3266269"/>
              <a:ext cx="1766" cy="1725"/>
            </a:xfrm>
            <a:custGeom>
              <a:avLst/>
              <a:gdLst>
                <a:gd name="T0" fmla="*/ 0 w 1588"/>
                <a:gd name="T1" fmla="*/ 0 h 1588"/>
                <a:gd name="T2" fmla="*/ 0 w 1588"/>
                <a:gd name="T3" fmla="*/ 0 h 1588"/>
                <a:gd name="T4" fmla="*/ 0 w 1588"/>
                <a:gd name="T5" fmla="*/ 0 h 1588"/>
                <a:gd name="T6" fmla="*/ 0 w 1588"/>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588">
                  <a:moveTo>
                    <a:pt x="0" y="0"/>
                  </a:moveTo>
                  <a:cubicBezTo>
                    <a:pt x="0" y="0"/>
                    <a:pt x="0" y="0"/>
                    <a:pt x="0" y="0"/>
                  </a:cubicBezTo>
                  <a:cubicBezTo>
                    <a:pt x="0" y="0"/>
                    <a:pt x="0" y="0"/>
                    <a:pt x="0" y="0"/>
                  </a:cubicBezTo>
                  <a:cubicBezTo>
                    <a:pt x="0" y="0"/>
                    <a:pt x="0" y="0"/>
                    <a:pt x="0" y="0"/>
                  </a:cubicBezTo>
                  <a:close/>
                </a:path>
              </a:pathLst>
            </a:custGeom>
            <a:solidFill>
              <a:srgbClr val="1C555E"/>
            </a:solidFill>
            <a:ln w="12700">
              <a:solidFill>
                <a:srgbClr val="3F3F3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2" name="Freeform 5">
              <a:extLst>
                <a:ext uri="{FF2B5EF4-FFF2-40B4-BE49-F238E27FC236}">
                  <a16:creationId xmlns:a16="http://schemas.microsoft.com/office/drawing/2014/main" id="{BA112A08-3868-FA87-8413-EA2A06288FAD}"/>
                </a:ext>
              </a:extLst>
            </p:cNvPr>
            <p:cNvSpPr>
              <a:spLocks/>
            </p:cNvSpPr>
            <p:nvPr/>
          </p:nvSpPr>
          <p:spPr bwMode="gray">
            <a:xfrm>
              <a:off x="5990008" y="3266269"/>
              <a:ext cx="1766" cy="1725"/>
            </a:xfrm>
            <a:custGeom>
              <a:avLst/>
              <a:gdLst>
                <a:gd name="T0" fmla="*/ 0 w 1588"/>
                <a:gd name="T1" fmla="*/ 0 h 1588"/>
                <a:gd name="T2" fmla="*/ 0 w 1588"/>
                <a:gd name="T3" fmla="*/ 0 h 1588"/>
                <a:gd name="T4" fmla="*/ 0 w 1588"/>
                <a:gd name="T5" fmla="*/ 0 h 1588"/>
                <a:gd name="T6" fmla="*/ 0 w 1588"/>
                <a:gd name="T7" fmla="*/ 0 h 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88" h="1588">
                  <a:moveTo>
                    <a:pt x="0" y="0"/>
                  </a:moveTo>
                  <a:cubicBezTo>
                    <a:pt x="0" y="0"/>
                    <a:pt x="0" y="0"/>
                    <a:pt x="0" y="0"/>
                  </a:cubicBezTo>
                  <a:cubicBezTo>
                    <a:pt x="0" y="0"/>
                    <a:pt x="0" y="0"/>
                    <a:pt x="0" y="0"/>
                  </a:cubicBezTo>
                  <a:cubicBezTo>
                    <a:pt x="0" y="0"/>
                    <a:pt x="0" y="0"/>
                    <a:pt x="0" y="0"/>
                  </a:cubicBezTo>
                  <a:close/>
                </a:path>
              </a:pathLst>
            </a:custGeom>
            <a:solidFill>
              <a:srgbClr val="1C555E"/>
            </a:solidFill>
            <a:ln w="12700">
              <a:solidFill>
                <a:srgbClr val="3F3F3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3" name="Oval 12">
              <a:extLst>
                <a:ext uri="{FF2B5EF4-FFF2-40B4-BE49-F238E27FC236}">
                  <a16:creationId xmlns:a16="http://schemas.microsoft.com/office/drawing/2014/main" id="{758923EC-7515-6409-EABA-1705E62E39D8}"/>
                </a:ext>
              </a:extLst>
            </p:cNvPr>
            <p:cNvSpPr>
              <a:spLocks noChangeArrowheads="1"/>
            </p:cNvSpPr>
            <p:nvPr/>
          </p:nvSpPr>
          <p:spPr bwMode="gray">
            <a:xfrm>
              <a:off x="5990008" y="3266269"/>
              <a:ext cx="1766" cy="1725"/>
            </a:xfrm>
            <a:prstGeom prst="ellipse">
              <a:avLst/>
            </a:prstGeom>
            <a:solidFill>
              <a:srgbClr val="1C555E"/>
            </a:solidFill>
            <a:ln w="12700">
              <a:solidFill>
                <a:srgbClr val="3F3F3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4" name="Oval 13">
              <a:extLst>
                <a:ext uri="{FF2B5EF4-FFF2-40B4-BE49-F238E27FC236}">
                  <a16:creationId xmlns:a16="http://schemas.microsoft.com/office/drawing/2014/main" id="{084F71FD-C01D-6B56-414D-90C4FE79F12C}"/>
                </a:ext>
              </a:extLst>
            </p:cNvPr>
            <p:cNvSpPr>
              <a:spLocks noChangeArrowheads="1"/>
            </p:cNvSpPr>
            <p:nvPr/>
          </p:nvSpPr>
          <p:spPr bwMode="gray">
            <a:xfrm>
              <a:off x="5990008" y="3266269"/>
              <a:ext cx="1766" cy="1725"/>
            </a:xfrm>
            <a:prstGeom prst="ellipse">
              <a:avLst/>
            </a:prstGeom>
            <a:solidFill>
              <a:srgbClr val="1C555E"/>
            </a:solidFill>
            <a:ln w="12700">
              <a:solidFill>
                <a:srgbClr val="3F3F3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5" name="Freeform 11">
              <a:extLst>
                <a:ext uri="{FF2B5EF4-FFF2-40B4-BE49-F238E27FC236}">
                  <a16:creationId xmlns:a16="http://schemas.microsoft.com/office/drawing/2014/main" id="{F1D24521-5C29-0F05-B3C2-1B8BF6CC9B32}"/>
                </a:ext>
              </a:extLst>
            </p:cNvPr>
            <p:cNvSpPr>
              <a:spLocks/>
            </p:cNvSpPr>
            <p:nvPr/>
          </p:nvSpPr>
          <p:spPr bwMode="gray">
            <a:xfrm>
              <a:off x="4786107" y="1514687"/>
              <a:ext cx="1203901" cy="1751583"/>
            </a:xfrm>
            <a:custGeom>
              <a:avLst/>
              <a:gdLst>
                <a:gd name="T0" fmla="*/ 144357 w 75"/>
                <a:gd name="T1" fmla="*/ 1080067 h 112"/>
                <a:gd name="T2" fmla="*/ 1082675 w 75"/>
                <a:gd name="T3" fmla="*/ 1612900 h 112"/>
                <a:gd name="T4" fmla="*/ 1082675 w 75"/>
                <a:gd name="T5" fmla="*/ 1612900 h 112"/>
                <a:gd name="T6" fmla="*/ 1082675 w 75"/>
                <a:gd name="T7" fmla="*/ 1612900 h 112"/>
                <a:gd name="T8" fmla="*/ 1082675 w 75"/>
                <a:gd name="T9" fmla="*/ 532833 h 112"/>
                <a:gd name="T10" fmla="*/ 678476 w 75"/>
                <a:gd name="T11" fmla="*/ 144009 h 112"/>
                <a:gd name="T12" fmla="*/ 144357 w 75"/>
                <a:gd name="T13" fmla="*/ 0 h 112"/>
                <a:gd name="T14" fmla="*/ 0 w 75"/>
                <a:gd name="T15" fmla="*/ 532833 h 112"/>
                <a:gd name="T16" fmla="*/ 144357 w 75"/>
                <a:gd name="T17" fmla="*/ 1080067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12">
                  <a:moveTo>
                    <a:pt x="10" y="75"/>
                  </a:moveTo>
                  <a:cubicBezTo>
                    <a:pt x="36" y="75"/>
                    <a:pt x="61" y="88"/>
                    <a:pt x="75" y="112"/>
                  </a:cubicBezTo>
                  <a:cubicBezTo>
                    <a:pt x="75" y="112"/>
                    <a:pt x="75" y="112"/>
                    <a:pt x="75" y="112"/>
                  </a:cubicBezTo>
                  <a:cubicBezTo>
                    <a:pt x="75" y="112"/>
                    <a:pt x="75" y="112"/>
                    <a:pt x="75" y="112"/>
                  </a:cubicBezTo>
                  <a:cubicBezTo>
                    <a:pt x="61" y="88"/>
                    <a:pt x="62" y="60"/>
                    <a:pt x="75" y="37"/>
                  </a:cubicBezTo>
                  <a:cubicBezTo>
                    <a:pt x="68" y="26"/>
                    <a:pt x="59" y="17"/>
                    <a:pt x="47" y="10"/>
                  </a:cubicBezTo>
                  <a:cubicBezTo>
                    <a:pt x="35" y="3"/>
                    <a:pt x="23" y="0"/>
                    <a:pt x="10" y="0"/>
                  </a:cubicBezTo>
                  <a:cubicBezTo>
                    <a:pt x="4" y="11"/>
                    <a:pt x="0" y="24"/>
                    <a:pt x="0" y="37"/>
                  </a:cubicBezTo>
                  <a:cubicBezTo>
                    <a:pt x="0" y="51"/>
                    <a:pt x="4" y="64"/>
                    <a:pt x="10" y="75"/>
                  </a:cubicBezTo>
                  <a:close/>
                </a:path>
              </a:pathLst>
            </a:custGeom>
            <a:solidFill>
              <a:srgbClr val="37A8BB"/>
            </a:solidFill>
            <a:ln w="12700" algn="ctr">
              <a:solidFill>
                <a:srgbClr val="FFFFFF"/>
              </a:solidFill>
              <a:miter lim="800000"/>
              <a:headEnd/>
              <a:tailEnd/>
            </a:ln>
            <a:effectLst/>
          </p:spPr>
          <p:txBody>
            <a:bodyPr lIns="108000" tIns="72000" rIns="108000" bIns="7200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16" name="Oval 15">
              <a:extLst>
                <a:ext uri="{FF2B5EF4-FFF2-40B4-BE49-F238E27FC236}">
                  <a16:creationId xmlns:a16="http://schemas.microsoft.com/office/drawing/2014/main" id="{2629140F-08F7-7AD6-D588-5E789EC27C58}"/>
                </a:ext>
              </a:extLst>
            </p:cNvPr>
            <p:cNvSpPr>
              <a:spLocks noChangeArrowheads="1"/>
            </p:cNvSpPr>
            <p:nvPr/>
          </p:nvSpPr>
          <p:spPr bwMode="gray">
            <a:xfrm>
              <a:off x="5990008" y="3266269"/>
              <a:ext cx="1766" cy="1725"/>
            </a:xfrm>
            <a:prstGeom prst="ellipse">
              <a:avLst/>
            </a:prstGeom>
            <a:solidFill>
              <a:srgbClr val="1C555E"/>
            </a:solidFill>
            <a:ln w="12700">
              <a:solidFill>
                <a:srgbClr val="3F3F3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7" name="Freeform 14">
              <a:extLst>
                <a:ext uri="{FF2B5EF4-FFF2-40B4-BE49-F238E27FC236}">
                  <a16:creationId xmlns:a16="http://schemas.microsoft.com/office/drawing/2014/main" id="{84A807FB-7715-C0A0-A92C-1F6926341FE9}"/>
                </a:ext>
              </a:extLst>
            </p:cNvPr>
            <p:cNvSpPr>
              <a:spLocks/>
            </p:cNvSpPr>
            <p:nvPr/>
          </p:nvSpPr>
          <p:spPr bwMode="gray">
            <a:xfrm>
              <a:off x="5990008" y="1514687"/>
              <a:ext cx="1186248" cy="1751583"/>
            </a:xfrm>
            <a:custGeom>
              <a:avLst/>
              <a:gdLst>
                <a:gd name="T0" fmla="*/ 389238 w 74"/>
                <a:gd name="T1" fmla="*/ 144009 h 112"/>
                <a:gd name="T2" fmla="*/ 0 w 74"/>
                <a:gd name="T3" fmla="*/ 532833 h 112"/>
                <a:gd name="T4" fmla="*/ 0 w 74"/>
                <a:gd name="T5" fmla="*/ 1612900 h 112"/>
                <a:gd name="T6" fmla="*/ 0 w 74"/>
                <a:gd name="T7" fmla="*/ 1612900 h 112"/>
                <a:gd name="T8" fmla="*/ 0 w 74"/>
                <a:gd name="T9" fmla="*/ 1612900 h 112"/>
                <a:gd name="T10" fmla="*/ 922638 w 74"/>
                <a:gd name="T11" fmla="*/ 1080067 h 112"/>
                <a:gd name="T12" fmla="*/ 1066800 w 74"/>
                <a:gd name="T13" fmla="*/ 532833 h 112"/>
                <a:gd name="T14" fmla="*/ 922638 w 74"/>
                <a:gd name="T15" fmla="*/ 0 h 112"/>
                <a:gd name="T16" fmla="*/ 389238 w 74"/>
                <a:gd name="T17" fmla="*/ 144009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112">
                  <a:moveTo>
                    <a:pt x="27" y="10"/>
                  </a:moveTo>
                  <a:cubicBezTo>
                    <a:pt x="15" y="17"/>
                    <a:pt x="6" y="26"/>
                    <a:pt x="0" y="37"/>
                  </a:cubicBezTo>
                  <a:cubicBezTo>
                    <a:pt x="12" y="60"/>
                    <a:pt x="13" y="88"/>
                    <a:pt x="0" y="112"/>
                  </a:cubicBezTo>
                  <a:cubicBezTo>
                    <a:pt x="0" y="112"/>
                    <a:pt x="0" y="112"/>
                    <a:pt x="0" y="112"/>
                  </a:cubicBezTo>
                  <a:cubicBezTo>
                    <a:pt x="0" y="112"/>
                    <a:pt x="0" y="112"/>
                    <a:pt x="0" y="112"/>
                  </a:cubicBezTo>
                  <a:cubicBezTo>
                    <a:pt x="13" y="88"/>
                    <a:pt x="38" y="75"/>
                    <a:pt x="64" y="75"/>
                  </a:cubicBezTo>
                  <a:cubicBezTo>
                    <a:pt x="70" y="64"/>
                    <a:pt x="74" y="51"/>
                    <a:pt x="74" y="37"/>
                  </a:cubicBezTo>
                  <a:cubicBezTo>
                    <a:pt x="74" y="24"/>
                    <a:pt x="70" y="11"/>
                    <a:pt x="64" y="0"/>
                  </a:cubicBezTo>
                  <a:cubicBezTo>
                    <a:pt x="51" y="0"/>
                    <a:pt x="39" y="3"/>
                    <a:pt x="27" y="10"/>
                  </a:cubicBezTo>
                  <a:close/>
                </a:path>
              </a:pathLst>
            </a:custGeom>
            <a:solidFill>
              <a:srgbClr val="70AD47"/>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18" name="Oval 17">
              <a:extLst>
                <a:ext uri="{FF2B5EF4-FFF2-40B4-BE49-F238E27FC236}">
                  <a16:creationId xmlns:a16="http://schemas.microsoft.com/office/drawing/2014/main" id="{F136F298-01E7-1E54-E387-DA121DC24EB1}"/>
                </a:ext>
              </a:extLst>
            </p:cNvPr>
            <p:cNvSpPr>
              <a:spLocks noChangeArrowheads="1"/>
            </p:cNvSpPr>
            <p:nvPr/>
          </p:nvSpPr>
          <p:spPr bwMode="gray">
            <a:xfrm>
              <a:off x="5990008" y="3266269"/>
              <a:ext cx="1766" cy="1725"/>
            </a:xfrm>
            <a:prstGeom prst="ellipse">
              <a:avLst/>
            </a:prstGeom>
            <a:solidFill>
              <a:srgbClr val="1C555E"/>
            </a:solidFill>
            <a:ln w="12700">
              <a:solidFill>
                <a:srgbClr val="3F3F3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de-DE" sz="1800" b="0" i="0" u="none" strike="noStrike" kern="0" cap="none" spc="0" normalizeH="0" baseline="0" noProof="0" dirty="0">
                <a:ln>
                  <a:noFill/>
                </a:ln>
                <a:solidFill>
                  <a:srgbClr val="000000"/>
                </a:solidFill>
                <a:effectLst/>
                <a:uLnTx/>
                <a:uFillTx/>
                <a:latin typeface="Arial" charset="0"/>
                <a:ea typeface="+mn-ea"/>
                <a:cs typeface="Arial" charset="0"/>
              </a:endParaRPr>
            </a:p>
          </p:txBody>
        </p:sp>
        <p:sp>
          <p:nvSpPr>
            <p:cNvPr id="19" name="Freeform 17">
              <a:extLst>
                <a:ext uri="{FF2B5EF4-FFF2-40B4-BE49-F238E27FC236}">
                  <a16:creationId xmlns:a16="http://schemas.microsoft.com/office/drawing/2014/main" id="{3400CEEB-AEE9-8FAD-83DB-671E4DD18873}"/>
                </a:ext>
              </a:extLst>
            </p:cNvPr>
            <p:cNvSpPr>
              <a:spLocks/>
            </p:cNvSpPr>
            <p:nvPr/>
          </p:nvSpPr>
          <p:spPr bwMode="gray">
            <a:xfrm>
              <a:off x="3903482" y="2687005"/>
              <a:ext cx="2086527" cy="1156804"/>
            </a:xfrm>
            <a:custGeom>
              <a:avLst/>
              <a:gdLst>
                <a:gd name="T0" fmla="*/ 404153 w 130"/>
                <a:gd name="T1" fmla="*/ 921265 h 74"/>
                <a:gd name="T2" fmla="*/ 938213 w 130"/>
                <a:gd name="T3" fmla="*/ 1065213 h 74"/>
                <a:gd name="T4" fmla="*/ 1876425 w 130"/>
                <a:gd name="T5" fmla="*/ 532607 h 74"/>
                <a:gd name="T6" fmla="*/ 1876425 w 130"/>
                <a:gd name="T7" fmla="*/ 532607 h 74"/>
                <a:gd name="T8" fmla="*/ 1876425 w 130"/>
                <a:gd name="T9" fmla="*/ 532607 h 74"/>
                <a:gd name="T10" fmla="*/ 938213 w 130"/>
                <a:gd name="T11" fmla="*/ 0 h 74"/>
                <a:gd name="T12" fmla="*/ 404153 w 130"/>
                <a:gd name="T13" fmla="*/ 143948 h 74"/>
                <a:gd name="T14" fmla="*/ 0 w 130"/>
                <a:gd name="T15" fmla="*/ 532607 h 74"/>
                <a:gd name="T16" fmla="*/ 404153 w 130"/>
                <a:gd name="T17" fmla="*/ 921265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0" h="74">
                  <a:moveTo>
                    <a:pt x="28" y="64"/>
                  </a:moveTo>
                  <a:cubicBezTo>
                    <a:pt x="39" y="71"/>
                    <a:pt x="52" y="74"/>
                    <a:pt x="65" y="74"/>
                  </a:cubicBezTo>
                  <a:cubicBezTo>
                    <a:pt x="78" y="52"/>
                    <a:pt x="102" y="37"/>
                    <a:pt x="130" y="37"/>
                  </a:cubicBezTo>
                  <a:cubicBezTo>
                    <a:pt x="130" y="37"/>
                    <a:pt x="130" y="37"/>
                    <a:pt x="130" y="37"/>
                  </a:cubicBezTo>
                  <a:cubicBezTo>
                    <a:pt x="130" y="37"/>
                    <a:pt x="130" y="37"/>
                    <a:pt x="130" y="37"/>
                  </a:cubicBezTo>
                  <a:cubicBezTo>
                    <a:pt x="102" y="37"/>
                    <a:pt x="78" y="22"/>
                    <a:pt x="65" y="0"/>
                  </a:cubicBezTo>
                  <a:cubicBezTo>
                    <a:pt x="52" y="0"/>
                    <a:pt x="39" y="3"/>
                    <a:pt x="28" y="10"/>
                  </a:cubicBezTo>
                  <a:cubicBezTo>
                    <a:pt x="16" y="16"/>
                    <a:pt x="7" y="26"/>
                    <a:pt x="0" y="37"/>
                  </a:cubicBezTo>
                  <a:cubicBezTo>
                    <a:pt x="7" y="48"/>
                    <a:pt x="16" y="57"/>
                    <a:pt x="28" y="64"/>
                  </a:cubicBezTo>
                  <a:close/>
                </a:path>
              </a:pathLst>
            </a:custGeom>
            <a:solidFill>
              <a:srgbClr val="5A5A5A"/>
            </a:solidFill>
            <a:ln w="12700" algn="ctr">
              <a:solidFill>
                <a:srgbClr val="FFFFFF"/>
              </a:solidFill>
              <a:miter lim="800000"/>
              <a:headEnd/>
              <a:tailEnd/>
            </a:ln>
            <a:effectLst/>
          </p:spPr>
          <p:txBody>
            <a:bodyPr lIns="108000" tIns="72000" rIns="108000" bIns="7200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0" name="Freeform 19">
              <a:extLst>
                <a:ext uri="{FF2B5EF4-FFF2-40B4-BE49-F238E27FC236}">
                  <a16:creationId xmlns:a16="http://schemas.microsoft.com/office/drawing/2014/main" id="{14485BCB-4F7E-9A06-AFF1-5EEF97C9F1D6}"/>
                </a:ext>
              </a:extLst>
            </p:cNvPr>
            <p:cNvSpPr>
              <a:spLocks/>
            </p:cNvSpPr>
            <p:nvPr/>
          </p:nvSpPr>
          <p:spPr bwMode="gray">
            <a:xfrm>
              <a:off x="5990008" y="2687005"/>
              <a:ext cx="2068875" cy="1156804"/>
            </a:xfrm>
            <a:custGeom>
              <a:avLst/>
              <a:gdLst>
                <a:gd name="T0" fmla="*/ 1456710 w 129"/>
                <a:gd name="T1" fmla="*/ 143948 h 74"/>
                <a:gd name="T2" fmla="*/ 923064 w 129"/>
                <a:gd name="T3" fmla="*/ 0 h 74"/>
                <a:gd name="T4" fmla="*/ 0 w 129"/>
                <a:gd name="T5" fmla="*/ 532607 h 74"/>
                <a:gd name="T6" fmla="*/ 0 w 129"/>
                <a:gd name="T7" fmla="*/ 532607 h 74"/>
                <a:gd name="T8" fmla="*/ 0 w 129"/>
                <a:gd name="T9" fmla="*/ 532607 h 74"/>
                <a:gd name="T10" fmla="*/ 923064 w 129"/>
                <a:gd name="T11" fmla="*/ 1065213 h 74"/>
                <a:gd name="T12" fmla="*/ 1456710 w 129"/>
                <a:gd name="T13" fmla="*/ 921265 h 74"/>
                <a:gd name="T14" fmla="*/ 1860550 w 129"/>
                <a:gd name="T15" fmla="*/ 532607 h 74"/>
                <a:gd name="T16" fmla="*/ 1456710 w 129"/>
                <a:gd name="T17" fmla="*/ 143948 h 7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9" h="74">
                  <a:moveTo>
                    <a:pt x="101" y="10"/>
                  </a:moveTo>
                  <a:cubicBezTo>
                    <a:pt x="90" y="3"/>
                    <a:pt x="77" y="0"/>
                    <a:pt x="64" y="0"/>
                  </a:cubicBezTo>
                  <a:cubicBezTo>
                    <a:pt x="51" y="22"/>
                    <a:pt x="27" y="37"/>
                    <a:pt x="0" y="37"/>
                  </a:cubicBezTo>
                  <a:cubicBezTo>
                    <a:pt x="0" y="37"/>
                    <a:pt x="0" y="37"/>
                    <a:pt x="0" y="37"/>
                  </a:cubicBezTo>
                  <a:cubicBezTo>
                    <a:pt x="0" y="37"/>
                    <a:pt x="0" y="37"/>
                    <a:pt x="0" y="37"/>
                  </a:cubicBezTo>
                  <a:cubicBezTo>
                    <a:pt x="27" y="37"/>
                    <a:pt x="51" y="52"/>
                    <a:pt x="64" y="74"/>
                  </a:cubicBezTo>
                  <a:cubicBezTo>
                    <a:pt x="77" y="74"/>
                    <a:pt x="90" y="71"/>
                    <a:pt x="101" y="64"/>
                  </a:cubicBezTo>
                  <a:cubicBezTo>
                    <a:pt x="113" y="57"/>
                    <a:pt x="122" y="48"/>
                    <a:pt x="129" y="37"/>
                  </a:cubicBezTo>
                  <a:cubicBezTo>
                    <a:pt x="122" y="26"/>
                    <a:pt x="113" y="16"/>
                    <a:pt x="101" y="10"/>
                  </a:cubicBezTo>
                  <a:close/>
                </a:path>
              </a:pathLst>
            </a:custGeom>
            <a:solidFill>
              <a:srgbClr val="C8303F"/>
            </a:solidFill>
            <a:ln w="12700" algn="ctr">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1" name="Freeform 32">
              <a:extLst>
                <a:ext uri="{FF2B5EF4-FFF2-40B4-BE49-F238E27FC236}">
                  <a16:creationId xmlns:a16="http://schemas.microsoft.com/office/drawing/2014/main" id="{B78CD2F8-A1B4-49C2-B4CC-45AF52597A97}"/>
                </a:ext>
              </a:extLst>
            </p:cNvPr>
            <p:cNvSpPr>
              <a:spLocks/>
            </p:cNvSpPr>
            <p:nvPr/>
          </p:nvSpPr>
          <p:spPr bwMode="gray">
            <a:xfrm>
              <a:off x="5990008" y="3266269"/>
              <a:ext cx="1186248" cy="1749858"/>
            </a:xfrm>
            <a:custGeom>
              <a:avLst/>
              <a:gdLst>
                <a:gd name="T0" fmla="*/ 922638 w 74"/>
                <a:gd name="T1" fmla="*/ 532309 h 112"/>
                <a:gd name="T2" fmla="*/ 0 w 74"/>
                <a:gd name="T3" fmla="*/ 0 h 112"/>
                <a:gd name="T4" fmla="*/ 0 w 74"/>
                <a:gd name="T5" fmla="*/ 0 h 112"/>
                <a:gd name="T6" fmla="*/ 0 w 74"/>
                <a:gd name="T7" fmla="*/ 0 h 112"/>
                <a:gd name="T8" fmla="*/ 0 w 74"/>
                <a:gd name="T9" fmla="*/ 1064618 h 112"/>
                <a:gd name="T10" fmla="*/ 389238 w 74"/>
                <a:gd name="T11" fmla="*/ 1467446 h 112"/>
                <a:gd name="T12" fmla="*/ 922638 w 74"/>
                <a:gd name="T13" fmla="*/ 1611313 h 112"/>
                <a:gd name="T14" fmla="*/ 1066800 w 74"/>
                <a:gd name="T15" fmla="*/ 1064618 h 112"/>
                <a:gd name="T16" fmla="*/ 922638 w 74"/>
                <a:gd name="T17" fmla="*/ 532309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4" h="112">
                  <a:moveTo>
                    <a:pt x="64" y="37"/>
                  </a:moveTo>
                  <a:cubicBezTo>
                    <a:pt x="38" y="37"/>
                    <a:pt x="13" y="24"/>
                    <a:pt x="0" y="0"/>
                  </a:cubicBezTo>
                  <a:cubicBezTo>
                    <a:pt x="0" y="0"/>
                    <a:pt x="0" y="0"/>
                    <a:pt x="0" y="0"/>
                  </a:cubicBezTo>
                  <a:cubicBezTo>
                    <a:pt x="0" y="0"/>
                    <a:pt x="0" y="0"/>
                    <a:pt x="0" y="0"/>
                  </a:cubicBezTo>
                  <a:cubicBezTo>
                    <a:pt x="13" y="24"/>
                    <a:pt x="12" y="52"/>
                    <a:pt x="0" y="74"/>
                  </a:cubicBezTo>
                  <a:cubicBezTo>
                    <a:pt x="6" y="85"/>
                    <a:pt x="15" y="95"/>
                    <a:pt x="27" y="102"/>
                  </a:cubicBezTo>
                  <a:cubicBezTo>
                    <a:pt x="39" y="108"/>
                    <a:pt x="51" y="112"/>
                    <a:pt x="64" y="112"/>
                  </a:cubicBezTo>
                  <a:cubicBezTo>
                    <a:pt x="70" y="101"/>
                    <a:pt x="74" y="88"/>
                    <a:pt x="74" y="74"/>
                  </a:cubicBezTo>
                  <a:cubicBezTo>
                    <a:pt x="74" y="61"/>
                    <a:pt x="70" y="48"/>
                    <a:pt x="64" y="37"/>
                  </a:cubicBezTo>
                  <a:close/>
                </a:path>
              </a:pathLst>
            </a:custGeom>
            <a:solidFill>
              <a:srgbClr val="A92935"/>
            </a:solidFill>
            <a:ln w="12700" algn="ctr">
              <a:solidFill>
                <a:srgbClr val="FFFFFF"/>
              </a:solidFill>
              <a:miter lim="800000"/>
              <a:headEnd/>
              <a:tailEnd/>
            </a:ln>
            <a:effectLst/>
          </p:spPr>
          <p:txBody>
            <a:bodyPr lIns="288000" tIns="0" rIns="0" bIns="0" anchor="ct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801688" rtl="0" eaLnBrk="0" fontAlgn="auto" latinLnBrk="0" hangingPunct="0">
                <a:lnSpc>
                  <a:spcPct val="100000"/>
                </a:lnSpc>
                <a:spcBef>
                  <a:spcPts val="0"/>
                </a:spcBef>
                <a:spcAft>
                  <a:spcPts val="0"/>
                </a:spcAft>
                <a:buClrTx/>
                <a:buSzTx/>
                <a:buFontTx/>
                <a:buNone/>
                <a:tabLst/>
                <a:defRPr/>
              </a:pPr>
              <a:endParaRPr kumimoji="0" lang="en-US" sz="1900" b="1" i="0" u="none" strike="noStrike" kern="1200" cap="none" spc="0" normalizeH="0" baseline="0" noProof="0" dirty="0">
                <a:ln>
                  <a:noFill/>
                </a:ln>
                <a:solidFill>
                  <a:srgbClr val="000000"/>
                </a:solidFill>
                <a:effectLst/>
                <a:uLnTx/>
                <a:uFillTx/>
                <a:latin typeface="Calibri"/>
                <a:ea typeface="+mn-ea"/>
                <a:cs typeface="Arial" charset="0"/>
              </a:endParaRPr>
            </a:p>
          </p:txBody>
        </p:sp>
        <p:sp>
          <p:nvSpPr>
            <p:cNvPr id="22" name="Freeform 33">
              <a:extLst>
                <a:ext uri="{FF2B5EF4-FFF2-40B4-BE49-F238E27FC236}">
                  <a16:creationId xmlns:a16="http://schemas.microsoft.com/office/drawing/2014/main" id="{7AFD89DB-1949-3C8D-8D1D-5F49DA78C887}"/>
                </a:ext>
              </a:extLst>
            </p:cNvPr>
            <p:cNvSpPr>
              <a:spLocks/>
            </p:cNvSpPr>
            <p:nvPr/>
          </p:nvSpPr>
          <p:spPr bwMode="gray">
            <a:xfrm>
              <a:off x="4786107" y="3266269"/>
              <a:ext cx="1203901" cy="1749858"/>
            </a:xfrm>
            <a:custGeom>
              <a:avLst/>
              <a:gdLst>
                <a:gd name="T0" fmla="*/ 678476 w 75"/>
                <a:gd name="T1" fmla="*/ 1467446 h 112"/>
                <a:gd name="T2" fmla="*/ 1082675 w 75"/>
                <a:gd name="T3" fmla="*/ 1064618 h 112"/>
                <a:gd name="T4" fmla="*/ 1082675 w 75"/>
                <a:gd name="T5" fmla="*/ 0 h 112"/>
                <a:gd name="T6" fmla="*/ 1082675 w 75"/>
                <a:gd name="T7" fmla="*/ 0 h 112"/>
                <a:gd name="T8" fmla="*/ 1082675 w 75"/>
                <a:gd name="T9" fmla="*/ 0 h 112"/>
                <a:gd name="T10" fmla="*/ 144357 w 75"/>
                <a:gd name="T11" fmla="*/ 532309 h 112"/>
                <a:gd name="T12" fmla="*/ 0 w 75"/>
                <a:gd name="T13" fmla="*/ 1064618 h 112"/>
                <a:gd name="T14" fmla="*/ 144357 w 75"/>
                <a:gd name="T15" fmla="*/ 1611313 h 112"/>
                <a:gd name="T16" fmla="*/ 678476 w 75"/>
                <a:gd name="T17" fmla="*/ 1467446 h 1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 h="112">
                  <a:moveTo>
                    <a:pt x="47" y="102"/>
                  </a:moveTo>
                  <a:cubicBezTo>
                    <a:pt x="59" y="95"/>
                    <a:pt x="68" y="85"/>
                    <a:pt x="75" y="74"/>
                  </a:cubicBezTo>
                  <a:cubicBezTo>
                    <a:pt x="62" y="52"/>
                    <a:pt x="61" y="24"/>
                    <a:pt x="75" y="0"/>
                  </a:cubicBezTo>
                  <a:cubicBezTo>
                    <a:pt x="75" y="0"/>
                    <a:pt x="75" y="0"/>
                    <a:pt x="75" y="0"/>
                  </a:cubicBezTo>
                  <a:cubicBezTo>
                    <a:pt x="75" y="0"/>
                    <a:pt x="75" y="0"/>
                    <a:pt x="75" y="0"/>
                  </a:cubicBezTo>
                  <a:cubicBezTo>
                    <a:pt x="61" y="24"/>
                    <a:pt x="36" y="37"/>
                    <a:pt x="10" y="37"/>
                  </a:cubicBezTo>
                  <a:cubicBezTo>
                    <a:pt x="4" y="48"/>
                    <a:pt x="0" y="61"/>
                    <a:pt x="0" y="74"/>
                  </a:cubicBezTo>
                  <a:cubicBezTo>
                    <a:pt x="0" y="88"/>
                    <a:pt x="4" y="101"/>
                    <a:pt x="10" y="112"/>
                  </a:cubicBezTo>
                  <a:cubicBezTo>
                    <a:pt x="23" y="112"/>
                    <a:pt x="35" y="108"/>
                    <a:pt x="47" y="102"/>
                  </a:cubicBezTo>
                  <a:close/>
                </a:path>
              </a:pathLst>
            </a:custGeom>
            <a:solidFill>
              <a:srgbClr val="2F5597"/>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3" name="Freeform 18">
              <a:extLst>
                <a:ext uri="{FF2B5EF4-FFF2-40B4-BE49-F238E27FC236}">
                  <a16:creationId xmlns:a16="http://schemas.microsoft.com/office/drawing/2014/main" id="{8339C18C-33C5-2297-EA6F-12D82CD49335}"/>
                </a:ext>
              </a:extLst>
            </p:cNvPr>
            <p:cNvSpPr>
              <a:spLocks/>
            </p:cNvSpPr>
            <p:nvPr/>
          </p:nvSpPr>
          <p:spPr bwMode="gray">
            <a:xfrm>
              <a:off x="4946746" y="2687005"/>
              <a:ext cx="1043263" cy="579263"/>
            </a:xfrm>
            <a:custGeom>
              <a:avLst/>
              <a:gdLst>
                <a:gd name="T0" fmla="*/ 0 w 65"/>
                <a:gd name="T1" fmla="*/ 0 h 37"/>
                <a:gd name="T2" fmla="*/ 938212 w 65"/>
                <a:gd name="T3" fmla="*/ 533400 h 37"/>
                <a:gd name="T4" fmla="*/ 0 w 65"/>
                <a:gd name="T5" fmla="*/ 0 h 37"/>
                <a:gd name="T6" fmla="*/ 0 60000 65536"/>
                <a:gd name="T7" fmla="*/ 0 60000 65536"/>
                <a:gd name="T8" fmla="*/ 0 60000 65536"/>
              </a:gdLst>
              <a:ahLst/>
              <a:cxnLst>
                <a:cxn ang="T6">
                  <a:pos x="T0" y="T1"/>
                </a:cxn>
                <a:cxn ang="T7">
                  <a:pos x="T2" y="T3"/>
                </a:cxn>
                <a:cxn ang="T8">
                  <a:pos x="T4" y="T5"/>
                </a:cxn>
              </a:cxnLst>
              <a:rect l="0" t="0" r="r" b="b"/>
              <a:pathLst>
                <a:path w="65" h="37">
                  <a:moveTo>
                    <a:pt x="0" y="0"/>
                  </a:moveTo>
                  <a:cubicBezTo>
                    <a:pt x="13" y="22"/>
                    <a:pt x="37" y="37"/>
                    <a:pt x="65" y="37"/>
                  </a:cubicBezTo>
                  <a:cubicBezTo>
                    <a:pt x="51" y="13"/>
                    <a:pt x="26" y="0"/>
                    <a:pt x="0" y="0"/>
                  </a:cubicBezTo>
                  <a:close/>
                </a:path>
              </a:pathLst>
            </a:custGeom>
            <a:solidFill>
              <a:srgbClr val="E7E6E6">
                <a:lumMod val="25000"/>
              </a:srgbClr>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4" name="Freeform 34">
              <a:extLst>
                <a:ext uri="{FF2B5EF4-FFF2-40B4-BE49-F238E27FC236}">
                  <a16:creationId xmlns:a16="http://schemas.microsoft.com/office/drawing/2014/main" id="{28BC98F9-6B18-137E-99F6-1B45F82275D1}"/>
                </a:ext>
              </a:extLst>
            </p:cNvPr>
            <p:cNvSpPr>
              <a:spLocks/>
            </p:cNvSpPr>
            <p:nvPr/>
          </p:nvSpPr>
          <p:spPr bwMode="gray">
            <a:xfrm>
              <a:off x="5764057" y="3266269"/>
              <a:ext cx="434252" cy="1156804"/>
            </a:xfrm>
            <a:custGeom>
              <a:avLst/>
              <a:gdLst>
                <a:gd name="T0" fmla="*/ 202494 w 27"/>
                <a:gd name="T1" fmla="*/ 1065213 h 74"/>
                <a:gd name="T2" fmla="*/ 202494 w 27"/>
                <a:gd name="T3" fmla="*/ 0 h 74"/>
                <a:gd name="T4" fmla="*/ 202494 w 27"/>
                <a:gd name="T5" fmla="*/ 1065213 h 74"/>
                <a:gd name="T6" fmla="*/ 0 60000 65536"/>
                <a:gd name="T7" fmla="*/ 0 60000 65536"/>
                <a:gd name="T8" fmla="*/ 0 60000 65536"/>
              </a:gdLst>
              <a:ahLst/>
              <a:cxnLst>
                <a:cxn ang="T6">
                  <a:pos x="T0" y="T1"/>
                </a:cxn>
                <a:cxn ang="T7">
                  <a:pos x="T2" y="T3"/>
                </a:cxn>
                <a:cxn ang="T8">
                  <a:pos x="T4" y="T5"/>
                </a:cxn>
              </a:cxnLst>
              <a:rect l="0" t="0" r="r" b="b"/>
              <a:pathLst>
                <a:path w="27" h="74">
                  <a:moveTo>
                    <a:pt x="14" y="74"/>
                  </a:moveTo>
                  <a:cubicBezTo>
                    <a:pt x="26" y="52"/>
                    <a:pt x="27" y="24"/>
                    <a:pt x="14" y="0"/>
                  </a:cubicBezTo>
                  <a:cubicBezTo>
                    <a:pt x="0" y="24"/>
                    <a:pt x="1" y="52"/>
                    <a:pt x="14" y="74"/>
                  </a:cubicBezTo>
                  <a:close/>
                </a:path>
              </a:pathLst>
            </a:custGeom>
            <a:solidFill>
              <a:srgbClr val="731B41"/>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5" name="Freeform 35">
              <a:extLst>
                <a:ext uri="{FF2B5EF4-FFF2-40B4-BE49-F238E27FC236}">
                  <a16:creationId xmlns:a16="http://schemas.microsoft.com/office/drawing/2014/main" id="{A639D05B-CC2B-FE8E-A57E-603D5CD43F1E}"/>
                </a:ext>
              </a:extLst>
            </p:cNvPr>
            <p:cNvSpPr>
              <a:spLocks/>
            </p:cNvSpPr>
            <p:nvPr/>
          </p:nvSpPr>
          <p:spPr bwMode="gray">
            <a:xfrm>
              <a:off x="4946746" y="3266269"/>
              <a:ext cx="1043263" cy="577541"/>
            </a:xfrm>
            <a:custGeom>
              <a:avLst/>
              <a:gdLst>
                <a:gd name="T0" fmla="*/ 0 w 65"/>
                <a:gd name="T1" fmla="*/ 531813 h 37"/>
                <a:gd name="T2" fmla="*/ 938212 w 65"/>
                <a:gd name="T3" fmla="*/ 0 h 37"/>
                <a:gd name="T4" fmla="*/ 0 w 65"/>
                <a:gd name="T5" fmla="*/ 531813 h 37"/>
                <a:gd name="T6" fmla="*/ 0 60000 65536"/>
                <a:gd name="T7" fmla="*/ 0 60000 65536"/>
                <a:gd name="T8" fmla="*/ 0 60000 65536"/>
              </a:gdLst>
              <a:ahLst/>
              <a:cxnLst>
                <a:cxn ang="T6">
                  <a:pos x="T0" y="T1"/>
                </a:cxn>
                <a:cxn ang="T7">
                  <a:pos x="T2" y="T3"/>
                </a:cxn>
                <a:cxn ang="T8">
                  <a:pos x="T4" y="T5"/>
                </a:cxn>
              </a:cxnLst>
              <a:rect l="0" t="0" r="r" b="b"/>
              <a:pathLst>
                <a:path w="65" h="37">
                  <a:moveTo>
                    <a:pt x="0" y="37"/>
                  </a:moveTo>
                  <a:cubicBezTo>
                    <a:pt x="26" y="37"/>
                    <a:pt x="51" y="24"/>
                    <a:pt x="65" y="0"/>
                  </a:cubicBezTo>
                  <a:cubicBezTo>
                    <a:pt x="37" y="0"/>
                    <a:pt x="13" y="15"/>
                    <a:pt x="0" y="37"/>
                  </a:cubicBezTo>
                  <a:close/>
                </a:path>
              </a:pathLst>
            </a:custGeom>
            <a:solidFill>
              <a:srgbClr val="535364"/>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6" name="Freeform 36">
              <a:extLst>
                <a:ext uri="{FF2B5EF4-FFF2-40B4-BE49-F238E27FC236}">
                  <a16:creationId xmlns:a16="http://schemas.microsoft.com/office/drawing/2014/main" id="{2D4161D8-81C9-567E-B6BD-CD4A8930D46A}"/>
                </a:ext>
              </a:extLst>
            </p:cNvPr>
            <p:cNvSpPr>
              <a:spLocks/>
            </p:cNvSpPr>
            <p:nvPr/>
          </p:nvSpPr>
          <p:spPr bwMode="gray">
            <a:xfrm>
              <a:off x="5990008" y="2687005"/>
              <a:ext cx="1025611" cy="579263"/>
            </a:xfrm>
            <a:custGeom>
              <a:avLst/>
              <a:gdLst>
                <a:gd name="T0" fmla="*/ 922338 w 64"/>
                <a:gd name="T1" fmla="*/ 0 h 37"/>
                <a:gd name="T2" fmla="*/ 0 w 64"/>
                <a:gd name="T3" fmla="*/ 533400 h 37"/>
                <a:gd name="T4" fmla="*/ 922338 w 64"/>
                <a:gd name="T5" fmla="*/ 0 h 37"/>
                <a:gd name="T6" fmla="*/ 0 60000 65536"/>
                <a:gd name="T7" fmla="*/ 0 60000 65536"/>
                <a:gd name="T8" fmla="*/ 0 60000 65536"/>
              </a:gdLst>
              <a:ahLst/>
              <a:cxnLst>
                <a:cxn ang="T6">
                  <a:pos x="T0" y="T1"/>
                </a:cxn>
                <a:cxn ang="T7">
                  <a:pos x="T2" y="T3"/>
                </a:cxn>
                <a:cxn ang="T8">
                  <a:pos x="T4" y="T5"/>
                </a:cxn>
              </a:cxnLst>
              <a:rect l="0" t="0" r="r" b="b"/>
              <a:pathLst>
                <a:path w="64" h="37">
                  <a:moveTo>
                    <a:pt x="64" y="0"/>
                  </a:moveTo>
                  <a:cubicBezTo>
                    <a:pt x="38" y="0"/>
                    <a:pt x="13" y="13"/>
                    <a:pt x="0" y="37"/>
                  </a:cubicBezTo>
                  <a:cubicBezTo>
                    <a:pt x="27" y="37"/>
                    <a:pt x="51" y="22"/>
                    <a:pt x="64" y="0"/>
                  </a:cubicBezTo>
                  <a:close/>
                </a:path>
              </a:pathLst>
            </a:custGeom>
            <a:solidFill>
              <a:srgbClr val="70AD47">
                <a:lumMod val="50000"/>
              </a:srgbClr>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7" name="Freeform 37">
              <a:extLst>
                <a:ext uri="{FF2B5EF4-FFF2-40B4-BE49-F238E27FC236}">
                  <a16:creationId xmlns:a16="http://schemas.microsoft.com/office/drawing/2014/main" id="{801849AC-FC0D-E6C1-403C-082916338592}"/>
                </a:ext>
              </a:extLst>
            </p:cNvPr>
            <p:cNvSpPr>
              <a:spLocks/>
            </p:cNvSpPr>
            <p:nvPr/>
          </p:nvSpPr>
          <p:spPr bwMode="gray">
            <a:xfrm>
              <a:off x="5764057" y="2093951"/>
              <a:ext cx="434252" cy="1172319"/>
            </a:xfrm>
            <a:custGeom>
              <a:avLst/>
              <a:gdLst>
                <a:gd name="T0" fmla="*/ 202494 w 27"/>
                <a:gd name="T1" fmla="*/ 0 h 75"/>
                <a:gd name="T2" fmla="*/ 202494 w 27"/>
                <a:gd name="T3" fmla="*/ 1079500 h 75"/>
                <a:gd name="T4" fmla="*/ 202494 w 27"/>
                <a:gd name="T5" fmla="*/ 0 h 75"/>
                <a:gd name="T6" fmla="*/ 0 60000 65536"/>
                <a:gd name="T7" fmla="*/ 0 60000 65536"/>
                <a:gd name="T8" fmla="*/ 0 60000 65536"/>
              </a:gdLst>
              <a:ahLst/>
              <a:cxnLst>
                <a:cxn ang="T6">
                  <a:pos x="T0" y="T1"/>
                </a:cxn>
                <a:cxn ang="T7">
                  <a:pos x="T2" y="T3"/>
                </a:cxn>
                <a:cxn ang="T8">
                  <a:pos x="T4" y="T5"/>
                </a:cxn>
              </a:cxnLst>
              <a:rect l="0" t="0" r="r" b="b"/>
              <a:pathLst>
                <a:path w="27" h="75">
                  <a:moveTo>
                    <a:pt x="14" y="0"/>
                  </a:moveTo>
                  <a:cubicBezTo>
                    <a:pt x="1" y="23"/>
                    <a:pt x="0" y="51"/>
                    <a:pt x="14" y="75"/>
                  </a:cubicBezTo>
                  <a:cubicBezTo>
                    <a:pt x="27" y="51"/>
                    <a:pt x="26" y="23"/>
                    <a:pt x="14" y="0"/>
                  </a:cubicBezTo>
                  <a:close/>
                </a:path>
              </a:pathLst>
            </a:custGeom>
            <a:solidFill>
              <a:srgbClr val="1C555E"/>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Arial" charset="0"/>
                  <a:ea typeface="+mn-ea"/>
                  <a:cs typeface="Arial" charset="0"/>
                </a:rPr>
                <a:t>  </a:t>
              </a:r>
            </a:p>
          </p:txBody>
        </p:sp>
        <p:sp>
          <p:nvSpPr>
            <p:cNvPr id="28" name="Freeform 38">
              <a:extLst>
                <a:ext uri="{FF2B5EF4-FFF2-40B4-BE49-F238E27FC236}">
                  <a16:creationId xmlns:a16="http://schemas.microsoft.com/office/drawing/2014/main" id="{4C7039AD-D059-A713-3BEF-D009891AF3B9}"/>
                </a:ext>
              </a:extLst>
            </p:cNvPr>
            <p:cNvSpPr>
              <a:spLocks/>
            </p:cNvSpPr>
            <p:nvPr/>
          </p:nvSpPr>
          <p:spPr bwMode="gray">
            <a:xfrm>
              <a:off x="5990008" y="3266269"/>
              <a:ext cx="1025611" cy="577541"/>
            </a:xfrm>
            <a:custGeom>
              <a:avLst/>
              <a:gdLst>
                <a:gd name="T0" fmla="*/ 0 w 64"/>
                <a:gd name="T1" fmla="*/ 0 h 37"/>
                <a:gd name="T2" fmla="*/ 922338 w 64"/>
                <a:gd name="T3" fmla="*/ 531813 h 37"/>
                <a:gd name="T4" fmla="*/ 0 w 64"/>
                <a:gd name="T5" fmla="*/ 0 h 37"/>
                <a:gd name="T6" fmla="*/ 0 60000 65536"/>
                <a:gd name="T7" fmla="*/ 0 60000 65536"/>
                <a:gd name="T8" fmla="*/ 0 60000 65536"/>
              </a:gdLst>
              <a:ahLst/>
              <a:cxnLst>
                <a:cxn ang="T6">
                  <a:pos x="T0" y="T1"/>
                </a:cxn>
                <a:cxn ang="T7">
                  <a:pos x="T2" y="T3"/>
                </a:cxn>
                <a:cxn ang="T8">
                  <a:pos x="T4" y="T5"/>
                </a:cxn>
              </a:cxnLst>
              <a:rect l="0" t="0" r="r" b="b"/>
              <a:pathLst>
                <a:path w="64" h="37">
                  <a:moveTo>
                    <a:pt x="0" y="0"/>
                  </a:moveTo>
                  <a:cubicBezTo>
                    <a:pt x="13" y="24"/>
                    <a:pt x="38" y="37"/>
                    <a:pt x="64" y="37"/>
                  </a:cubicBezTo>
                  <a:cubicBezTo>
                    <a:pt x="51" y="15"/>
                    <a:pt x="27" y="0"/>
                    <a:pt x="0" y="0"/>
                  </a:cubicBezTo>
                  <a:close/>
                </a:path>
              </a:pathLst>
            </a:custGeom>
            <a:solidFill>
              <a:srgbClr val="7C1E27"/>
            </a:solidFill>
            <a:ln w="12700">
              <a:solidFill>
                <a:srgbClr val="FFFFFF"/>
              </a:solidFill>
              <a:miter lim="800000"/>
              <a:headEnd/>
              <a:tailEnd/>
            </a:ln>
            <a:effectLst/>
          </p:spPr>
          <p:txBody>
            <a:bodyPr/>
            <a:lstStyle>
              <a:defPPr>
                <a:defRPr lang="de-DE"/>
              </a:defPPr>
              <a:lvl1pPr marL="0" algn="l" defTabSz="914309" rtl="0" eaLnBrk="1" latinLnBrk="0" hangingPunct="1">
                <a:defRPr sz="1900" kern="1200">
                  <a:solidFill>
                    <a:schemeClr val="tx1"/>
                  </a:solidFill>
                  <a:latin typeface="+mn-lt"/>
                  <a:ea typeface="+mn-ea"/>
                  <a:cs typeface="+mn-cs"/>
                </a:defRPr>
              </a:lvl1pPr>
              <a:lvl2pPr marL="457154"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3" algn="l" defTabSz="914309" rtl="0" eaLnBrk="1" latinLnBrk="0" hangingPunct="1">
                <a:defRPr sz="1900" kern="1200">
                  <a:solidFill>
                    <a:schemeClr val="tx1"/>
                  </a:solidFill>
                  <a:latin typeface="+mn-lt"/>
                  <a:ea typeface="+mn-ea"/>
                  <a:cs typeface="+mn-cs"/>
                </a:defRPr>
              </a:lvl4pPr>
              <a:lvl5pPr marL="1828617" algn="l" defTabSz="914309" rtl="0" eaLnBrk="1" latinLnBrk="0" hangingPunct="1">
                <a:defRPr sz="1900" kern="1200">
                  <a:solidFill>
                    <a:schemeClr val="tx1"/>
                  </a:solidFill>
                  <a:latin typeface="+mn-lt"/>
                  <a:ea typeface="+mn-ea"/>
                  <a:cs typeface="+mn-cs"/>
                </a:defRPr>
              </a:lvl5pPr>
              <a:lvl6pPr marL="2285771"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4" algn="l" defTabSz="914309" rtl="0" eaLnBrk="1" latinLnBrk="0" hangingPunct="1">
                <a:defRPr sz="1900" kern="1200">
                  <a:solidFill>
                    <a:schemeClr val="tx1"/>
                  </a:solidFill>
                  <a:latin typeface="+mn-lt"/>
                  <a:ea typeface="+mn-ea"/>
                  <a:cs typeface="+mn-cs"/>
                </a:defRPr>
              </a:lvl9pPr>
            </a:lstStyle>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00000"/>
                </a:solidFill>
                <a:effectLst/>
                <a:uLnTx/>
                <a:uFillTx/>
                <a:latin typeface="Arial" charset="0"/>
                <a:ea typeface="+mn-ea"/>
                <a:cs typeface="Arial" charset="0"/>
              </a:endParaRPr>
            </a:p>
          </p:txBody>
        </p:sp>
        <p:sp>
          <p:nvSpPr>
            <p:cNvPr id="29" name="Oval 28">
              <a:extLst>
                <a:ext uri="{FF2B5EF4-FFF2-40B4-BE49-F238E27FC236}">
                  <a16:creationId xmlns:a16="http://schemas.microsoft.com/office/drawing/2014/main" id="{7DBF5130-662D-7EE6-9E7F-DC63CB132043}"/>
                </a:ext>
              </a:extLst>
            </p:cNvPr>
            <p:cNvSpPr/>
            <p:nvPr/>
          </p:nvSpPr>
          <p:spPr>
            <a:xfrm>
              <a:off x="5488330" y="2753822"/>
              <a:ext cx="1025611" cy="994073"/>
            </a:xfrm>
            <a:prstGeom prst="ellipse">
              <a:avLst/>
            </a:prstGeom>
            <a:solidFill>
              <a:srgbClr val="E7E6E6">
                <a:alpha val="82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E5381A1A-878F-1CA9-E6E1-95A9C8FAAFED}"/>
                </a:ext>
              </a:extLst>
            </p:cNvPr>
            <p:cNvSpPr txBox="1"/>
            <p:nvPr/>
          </p:nvSpPr>
          <p:spPr>
            <a:xfrm>
              <a:off x="5492700" y="2809808"/>
              <a:ext cx="1025611"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rPr>
                <a:t>OST CAPTURE PROCESS</a:t>
              </a:r>
            </a:p>
          </p:txBody>
        </p:sp>
        <p:sp>
          <p:nvSpPr>
            <p:cNvPr id="31" name="TextBox 30">
              <a:extLst>
                <a:ext uri="{FF2B5EF4-FFF2-40B4-BE49-F238E27FC236}">
                  <a16:creationId xmlns:a16="http://schemas.microsoft.com/office/drawing/2014/main" id="{00E53A90-908B-2D88-5AC0-3CA9EB57A88F}"/>
                </a:ext>
              </a:extLst>
            </p:cNvPr>
            <p:cNvSpPr txBox="1"/>
            <p:nvPr/>
          </p:nvSpPr>
          <p:spPr>
            <a:xfrm>
              <a:off x="4533197" y="826552"/>
              <a:ext cx="2878318" cy="2668615"/>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Calibri"/>
                  <a:cs typeface="Arial" pitchFamily="34" charset="0"/>
                </a:rPr>
                <a:t> 1. Customer Engagement</a:t>
              </a:r>
            </a:p>
          </p:txBody>
        </p:sp>
        <p:sp>
          <p:nvSpPr>
            <p:cNvPr id="32" name="TextBox 31">
              <a:extLst>
                <a:ext uri="{FF2B5EF4-FFF2-40B4-BE49-F238E27FC236}">
                  <a16:creationId xmlns:a16="http://schemas.microsoft.com/office/drawing/2014/main" id="{98C21CAA-FAB6-F1BC-7EEC-E076CCD39708}"/>
                </a:ext>
              </a:extLst>
            </p:cNvPr>
            <p:cNvSpPr txBox="1"/>
            <p:nvPr/>
          </p:nvSpPr>
          <p:spPr>
            <a:xfrm rot="3431079">
              <a:off x="5705694" y="1399757"/>
              <a:ext cx="2667057" cy="264172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Calibri"/>
                  <a:cs typeface="Arial" pitchFamily="34" charset="0"/>
                </a:rPr>
                <a:t> 2. Intelligence Gathering</a:t>
              </a:r>
              <a:endParaRPr kumimoji="0" lang="en-US" sz="2400" b="0" i="0" u="none" strike="noStrike" kern="0" cap="none" spc="0" normalizeH="0" baseline="0" noProof="0" dirty="0">
                <a:ln>
                  <a:noFill/>
                </a:ln>
                <a:solidFill>
                  <a:prstClr val="black">
                    <a:lumMod val="65000"/>
                    <a:lumOff val="35000"/>
                  </a:prstClr>
                </a:solidFill>
                <a:effectLst/>
                <a:uLnTx/>
                <a:uFillTx/>
                <a:latin typeface="Calibri"/>
                <a:cs typeface="Arial" pitchFamily="34" charset="0"/>
              </a:endParaRPr>
            </a:p>
          </p:txBody>
        </p:sp>
        <p:sp>
          <p:nvSpPr>
            <p:cNvPr id="33" name="TextBox 32">
              <a:extLst>
                <a:ext uri="{FF2B5EF4-FFF2-40B4-BE49-F238E27FC236}">
                  <a16:creationId xmlns:a16="http://schemas.microsoft.com/office/drawing/2014/main" id="{34BEE7D9-61BA-0109-9E6A-7100D76BE888}"/>
                </a:ext>
              </a:extLst>
            </p:cNvPr>
            <p:cNvSpPr txBox="1"/>
            <p:nvPr/>
          </p:nvSpPr>
          <p:spPr>
            <a:xfrm rot="18224273">
              <a:off x="5736430" y="2666902"/>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Calibri"/>
                  <a:cs typeface="Arial" pitchFamily="34" charset="0"/>
                </a:rPr>
                <a:t>3. Win Strategy</a:t>
              </a:r>
              <a:endParaRPr kumimoji="0" lang="en-US" sz="2400" b="0" i="0" u="none" strike="noStrike" kern="0" cap="none" spc="0" normalizeH="0" baseline="0" noProof="0" dirty="0">
                <a:ln>
                  <a:noFill/>
                </a:ln>
                <a:solidFill>
                  <a:prstClr val="black">
                    <a:lumMod val="65000"/>
                    <a:lumOff val="35000"/>
                  </a:prstClr>
                </a:solidFill>
                <a:effectLst/>
                <a:uLnTx/>
                <a:uFillTx/>
                <a:latin typeface="Calibri"/>
                <a:cs typeface="Arial" pitchFamily="34" charset="0"/>
              </a:endParaRPr>
            </a:p>
          </p:txBody>
        </p:sp>
        <p:sp>
          <p:nvSpPr>
            <p:cNvPr id="34" name="TextBox 33">
              <a:extLst>
                <a:ext uri="{FF2B5EF4-FFF2-40B4-BE49-F238E27FC236}">
                  <a16:creationId xmlns:a16="http://schemas.microsoft.com/office/drawing/2014/main" id="{4298469A-3BED-FB39-B161-09BE6A4AEE35}"/>
                </a:ext>
              </a:extLst>
            </p:cNvPr>
            <p:cNvSpPr txBox="1"/>
            <p:nvPr/>
          </p:nvSpPr>
          <p:spPr>
            <a:xfrm>
              <a:off x="4644087" y="3234636"/>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Calibri"/>
                  <a:cs typeface="Arial" pitchFamily="34" charset="0"/>
                </a:rPr>
                <a:t>4. Competitive Analysis</a:t>
              </a:r>
            </a:p>
          </p:txBody>
        </p:sp>
        <p:sp>
          <p:nvSpPr>
            <p:cNvPr id="35" name="TextBox 34">
              <a:extLst>
                <a:ext uri="{FF2B5EF4-FFF2-40B4-BE49-F238E27FC236}">
                  <a16:creationId xmlns:a16="http://schemas.microsoft.com/office/drawing/2014/main" id="{9FFD848F-991D-DC9E-71E2-185DC187FD7A}"/>
                </a:ext>
              </a:extLst>
            </p:cNvPr>
            <p:cNvSpPr txBox="1"/>
            <p:nvPr/>
          </p:nvSpPr>
          <p:spPr>
            <a:xfrm rot="3189704">
              <a:off x="3513023" y="2592716"/>
              <a:ext cx="2674427" cy="2538912"/>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spcFirstLastPara="1" wrap="square" lIns="91440" tIns="45720" rIns="91440" bIns="45720" numCol="1" rtlCol="0" anchor="t">
              <a:prstTxWarp prst="textArchDown">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Calibri"/>
                  <a:cs typeface="Arial"/>
                </a:rPr>
                <a:t>5. Teaming</a:t>
              </a:r>
              <a:endParaRPr kumimoji="0" lang="en-US" sz="2400" b="0" i="0" u="none" strike="noStrike" kern="0" cap="none" spc="0" normalizeH="0" baseline="0" noProof="0" dirty="0">
                <a:ln>
                  <a:noFill/>
                </a:ln>
                <a:solidFill>
                  <a:prstClr val="black">
                    <a:lumMod val="65000"/>
                    <a:lumOff val="35000"/>
                  </a:prstClr>
                </a:solidFill>
                <a:effectLst/>
                <a:uLnTx/>
                <a:uFillTx/>
                <a:latin typeface="Calibri"/>
                <a:cs typeface="Arial" pitchFamily="34" charset="0"/>
              </a:endParaRPr>
            </a:p>
          </p:txBody>
        </p:sp>
        <p:sp>
          <p:nvSpPr>
            <p:cNvPr id="36" name="TextBox 35">
              <a:extLst>
                <a:ext uri="{FF2B5EF4-FFF2-40B4-BE49-F238E27FC236}">
                  <a16:creationId xmlns:a16="http://schemas.microsoft.com/office/drawing/2014/main" id="{6D946512-A246-574F-23E9-2BBF63224767}"/>
                </a:ext>
              </a:extLst>
            </p:cNvPr>
            <p:cNvSpPr txBox="1"/>
            <p:nvPr/>
          </p:nvSpPr>
          <p:spPr>
            <a:xfrm rot="18000000">
              <a:off x="3593603" y="1386758"/>
              <a:ext cx="2590386" cy="2587693"/>
            </a:xfrm>
            <a:custGeom>
              <a:avLst/>
              <a:gdLst>
                <a:gd name="connsiteX0" fmla="*/ 0 w 2514600"/>
                <a:gd name="connsiteY0" fmla="*/ 0 h 381000"/>
                <a:gd name="connsiteX1" fmla="*/ 2514600 w 2514600"/>
                <a:gd name="connsiteY1" fmla="*/ 0 h 381000"/>
                <a:gd name="connsiteX2" fmla="*/ 2514600 w 2514600"/>
                <a:gd name="connsiteY2" fmla="*/ 381000 h 381000"/>
                <a:gd name="connsiteX3" fmla="*/ 0 w 2514600"/>
                <a:gd name="connsiteY3" fmla="*/ 381000 h 381000"/>
                <a:gd name="connsiteX4" fmla="*/ 0 w 2514600"/>
                <a:gd name="connsiteY4" fmla="*/ 0 h 38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00" h="381000">
                  <a:moveTo>
                    <a:pt x="0" y="0"/>
                  </a:moveTo>
                  <a:lnTo>
                    <a:pt x="2514600" y="0"/>
                  </a:lnTo>
                  <a:lnTo>
                    <a:pt x="2514600" y="381000"/>
                  </a:lnTo>
                  <a:lnTo>
                    <a:pt x="0" y="381000"/>
                  </a:lnTo>
                  <a:lnTo>
                    <a:pt x="0" y="0"/>
                  </a:lnTo>
                  <a:close/>
                </a:path>
              </a:pathLst>
            </a:custGeom>
            <a:noFill/>
          </p:spPr>
          <p:txBody>
            <a:bodyPr wrap="square" rtlCol="0">
              <a:prstTxWarp prst="textArchUp">
                <a:avLst>
                  <a:gd name="adj" fmla="val 11270219"/>
                </a:avLst>
              </a:prstTxWarp>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lumMod val="65000"/>
                      <a:lumOff val="35000"/>
                    </a:prstClr>
                  </a:solidFill>
                  <a:effectLst/>
                  <a:uLnTx/>
                  <a:uFillTx/>
                  <a:latin typeface="Calibri"/>
                  <a:cs typeface="Arial" pitchFamily="34" charset="0"/>
                </a:rPr>
                <a:t> 6. Solution Development</a:t>
              </a:r>
              <a:endParaRPr kumimoji="0" lang="en-US" sz="2400" b="0" i="0" u="none" strike="noStrike" kern="0" cap="none" spc="0" normalizeH="0" baseline="0" noProof="0" dirty="0">
                <a:ln>
                  <a:noFill/>
                </a:ln>
                <a:solidFill>
                  <a:prstClr val="black">
                    <a:lumMod val="65000"/>
                    <a:lumOff val="35000"/>
                  </a:prstClr>
                </a:solidFill>
                <a:effectLst/>
                <a:uLnTx/>
                <a:uFillTx/>
                <a:latin typeface="Calibri"/>
                <a:cs typeface="Arial" pitchFamily="34" charset="0"/>
              </a:endParaRPr>
            </a:p>
          </p:txBody>
        </p:sp>
      </p:grpSp>
      <p:sp>
        <p:nvSpPr>
          <p:cNvPr id="37" name="TextBox 36">
            <a:extLst>
              <a:ext uri="{FF2B5EF4-FFF2-40B4-BE49-F238E27FC236}">
                <a16:creationId xmlns:a16="http://schemas.microsoft.com/office/drawing/2014/main" id="{C2F71FC9-7210-33FC-A195-6F249DA5F63D}"/>
              </a:ext>
            </a:extLst>
          </p:cNvPr>
          <p:cNvSpPr txBox="1"/>
          <p:nvPr/>
        </p:nvSpPr>
        <p:spPr>
          <a:xfrm>
            <a:off x="656878" y="1840915"/>
            <a:ext cx="4905244" cy="830997"/>
          </a:xfrm>
          <a:prstGeom prst="rect">
            <a:avLst/>
          </a:prstGeom>
          <a:noFill/>
        </p:spPr>
        <p:txBody>
          <a:bodyPr wrap="square" rtlCol="0">
            <a:spAutoFit/>
          </a:bodyPr>
          <a:lstStyle/>
          <a:p>
            <a:pPr algn="ctr"/>
            <a:r>
              <a:rPr lang="en-US" sz="1600" i="1" dirty="0">
                <a:solidFill>
                  <a:srgbClr val="174B87"/>
                </a:solidFill>
                <a:latin typeface="Arial" panose="020B0604020202020204" pitchFamily="34" charset="0"/>
                <a:cs typeface="Arial" panose="020B0604020202020204" pitchFamily="34" charset="0"/>
              </a:rPr>
              <a:t>Capture is pre-proposal preparation that takes place from deciding to pursue an opportunity to the Draft or Final RFP issuance, and beyond</a:t>
            </a:r>
          </a:p>
        </p:txBody>
      </p:sp>
      <p:sp>
        <p:nvSpPr>
          <p:cNvPr id="38" name="Rectangle 37">
            <a:extLst>
              <a:ext uri="{FF2B5EF4-FFF2-40B4-BE49-F238E27FC236}">
                <a16:creationId xmlns:a16="http://schemas.microsoft.com/office/drawing/2014/main" id="{84F15604-360D-D347-F0AA-3A63868DC591}"/>
              </a:ext>
            </a:extLst>
          </p:cNvPr>
          <p:cNvSpPr/>
          <p:nvPr/>
        </p:nvSpPr>
        <p:spPr>
          <a:xfrm>
            <a:off x="788865" y="3063407"/>
            <a:ext cx="4767269" cy="1754326"/>
          </a:xfrm>
          <a:prstGeom prst="rect">
            <a:avLst/>
          </a:prstGeom>
          <a:ln>
            <a:solidFill>
              <a:schemeClr val="accent6"/>
            </a:solidFill>
          </a:ln>
        </p:spPr>
        <p:txBody>
          <a:bodyPr wrap="square">
            <a:spAutoFit/>
          </a:bodyPr>
          <a:lstStyle/>
          <a:p>
            <a:pPr algn="ctr"/>
            <a:r>
              <a:rPr lang="en-US" b="1" dirty="0">
                <a:solidFill>
                  <a:srgbClr val="174B87"/>
                </a:solidFill>
                <a:latin typeface="Arial" panose="020B0604020202020204" pitchFamily="34" charset="0"/>
                <a:cs typeface="Arial" panose="020B0604020202020204" pitchFamily="34" charset="0"/>
              </a:rPr>
              <a:t>Larger companies are starting to pursue smaller opportunities that they never would have gone after before.</a:t>
            </a:r>
          </a:p>
          <a:p>
            <a:pPr algn="ctr"/>
            <a:endParaRPr lang="en-US" b="1" dirty="0">
              <a:solidFill>
                <a:srgbClr val="174B87"/>
              </a:solidFill>
              <a:latin typeface="Arial" panose="020B0604020202020204" pitchFamily="34" charset="0"/>
              <a:cs typeface="Arial" panose="020B0604020202020204" pitchFamily="34" charset="0"/>
            </a:endParaRPr>
          </a:p>
          <a:p>
            <a:pPr algn="ctr"/>
            <a:r>
              <a:rPr lang="en-US" b="1" dirty="0">
                <a:solidFill>
                  <a:srgbClr val="174B87"/>
                </a:solidFill>
                <a:latin typeface="Arial" panose="020B0604020202020204" pitchFamily="34" charset="0"/>
                <a:cs typeface="Arial" panose="020B0604020202020204" pitchFamily="34" charset="0"/>
              </a:rPr>
              <a:t>Capture is the key to winning in fierce competition. </a:t>
            </a:r>
          </a:p>
        </p:txBody>
      </p:sp>
    </p:spTree>
    <p:extLst>
      <p:ext uri="{BB962C8B-B14F-4D97-AF65-F5344CB8AC3E}">
        <p14:creationId xmlns:p14="http://schemas.microsoft.com/office/powerpoint/2010/main" val="134841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F9642-5A1B-7F77-1851-6D4EDA1E131E}"/>
              </a:ext>
            </a:extLst>
          </p:cNvPr>
          <p:cNvSpPr>
            <a:spLocks noGrp="1"/>
          </p:cNvSpPr>
          <p:nvPr>
            <p:ph type="title"/>
          </p:nvPr>
        </p:nvSpPr>
        <p:spPr/>
        <p:txBody>
          <a:bodyPr/>
          <a:lstStyle/>
          <a:p>
            <a:r>
              <a:rPr lang="en-US" dirty="0"/>
              <a:t>Find Your New Customers</a:t>
            </a:r>
          </a:p>
        </p:txBody>
      </p:sp>
      <p:sp>
        <p:nvSpPr>
          <p:cNvPr id="3" name="Content Placeholder 2">
            <a:extLst>
              <a:ext uri="{FF2B5EF4-FFF2-40B4-BE49-F238E27FC236}">
                <a16:creationId xmlns:a16="http://schemas.microsoft.com/office/drawing/2014/main" id="{F64B6D04-5B14-5ED1-EFB0-FE11E6735803}"/>
              </a:ext>
            </a:extLst>
          </p:cNvPr>
          <p:cNvSpPr>
            <a:spLocks noGrp="1"/>
          </p:cNvSpPr>
          <p:nvPr>
            <p:ph idx="1"/>
          </p:nvPr>
        </p:nvSpPr>
        <p:spPr>
          <a:xfrm>
            <a:off x="838199" y="1825625"/>
            <a:ext cx="5532455" cy="4351338"/>
          </a:xfrm>
        </p:spPr>
        <p:txBody>
          <a:bodyPr>
            <a:normAutofit fontScale="62500" lnSpcReduction="20000"/>
          </a:bodyPr>
          <a:lstStyle/>
          <a:p>
            <a:r>
              <a:rPr lang="en-US" dirty="0"/>
              <a:t>Finding the new customers and reaching the government requires calling a lot of people, a lot</a:t>
            </a:r>
          </a:p>
          <a:p>
            <a:r>
              <a:rPr lang="en-US" dirty="0"/>
              <a:t>There is a spectrum of natural work preferences which makes some </a:t>
            </a:r>
            <a:r>
              <a:rPr lang="en-US" dirty="0" err="1"/>
              <a:t>BDers</a:t>
            </a:r>
            <a:r>
              <a:rPr lang="en-US" dirty="0"/>
              <a:t> reluctant to “cold call” the government</a:t>
            </a:r>
          </a:p>
          <a:p>
            <a:r>
              <a:rPr lang="en-US" dirty="0"/>
              <a:t>Some don’t know what they can ask for</a:t>
            </a:r>
          </a:p>
          <a:p>
            <a:r>
              <a:rPr lang="en-US" dirty="0"/>
              <a:t>Others run into lack of responsiveness and doubt someone will ever want to see them</a:t>
            </a:r>
          </a:p>
          <a:p>
            <a:r>
              <a:rPr lang="en-US" dirty="0"/>
              <a:t>Yet others feel they don’t have the credibility to deal with government people at a certain level</a:t>
            </a:r>
          </a:p>
          <a:p>
            <a:r>
              <a:rPr lang="en-US" dirty="0"/>
              <a:t>Some don’t know how to talk to government officials and feel stiff and nervous</a:t>
            </a:r>
          </a:p>
          <a:p>
            <a:r>
              <a:rPr lang="en-US" dirty="0"/>
              <a:t>Many call or visit but don’t know how to continue the conversation beyond presenting a capabilities statement</a:t>
            </a:r>
          </a:p>
          <a:p>
            <a:r>
              <a:rPr lang="en-US" dirty="0"/>
              <a:t>Some get discouraged by the notorious government dislike of sales and business development people</a:t>
            </a:r>
          </a:p>
          <a:p>
            <a:endParaRPr lang="en-US" dirty="0"/>
          </a:p>
        </p:txBody>
      </p:sp>
      <p:pic>
        <p:nvPicPr>
          <p:cNvPr id="14" name="Picture 13">
            <a:extLst>
              <a:ext uri="{FF2B5EF4-FFF2-40B4-BE49-F238E27FC236}">
                <a16:creationId xmlns:a16="http://schemas.microsoft.com/office/drawing/2014/main" id="{BE4E929B-A175-5F6F-B987-7B158EF74A90}"/>
              </a:ext>
            </a:extLst>
          </p:cNvPr>
          <p:cNvPicPr>
            <a:picLocks noChangeAspect="1"/>
          </p:cNvPicPr>
          <p:nvPr/>
        </p:nvPicPr>
        <p:blipFill>
          <a:blip r:embed="rId2"/>
          <a:stretch>
            <a:fillRect/>
          </a:stretch>
        </p:blipFill>
        <p:spPr>
          <a:xfrm>
            <a:off x="6647280" y="2811791"/>
            <a:ext cx="4706520" cy="1676545"/>
          </a:xfrm>
          <a:prstGeom prst="rect">
            <a:avLst/>
          </a:prstGeom>
        </p:spPr>
      </p:pic>
    </p:spTree>
    <p:extLst>
      <p:ext uri="{BB962C8B-B14F-4D97-AF65-F5344CB8AC3E}">
        <p14:creationId xmlns:p14="http://schemas.microsoft.com/office/powerpoint/2010/main" val="310907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7A62A-5DC5-92F1-D065-6DA72E0ECC64}"/>
              </a:ext>
            </a:extLst>
          </p:cNvPr>
          <p:cNvSpPr>
            <a:spLocks noGrp="1"/>
          </p:cNvSpPr>
          <p:nvPr>
            <p:ph type="title"/>
          </p:nvPr>
        </p:nvSpPr>
        <p:spPr/>
        <p:txBody>
          <a:bodyPr/>
          <a:lstStyle/>
          <a:p>
            <a:r>
              <a:rPr lang="en-US" dirty="0"/>
              <a:t>Become a Trusted Advisor</a:t>
            </a:r>
          </a:p>
        </p:txBody>
      </p:sp>
      <p:sp>
        <p:nvSpPr>
          <p:cNvPr id="3" name="Content Placeholder 2">
            <a:extLst>
              <a:ext uri="{FF2B5EF4-FFF2-40B4-BE49-F238E27FC236}">
                <a16:creationId xmlns:a16="http://schemas.microsoft.com/office/drawing/2014/main" id="{944A0BCE-4E50-0150-E85B-702E9D026729}"/>
              </a:ext>
            </a:extLst>
          </p:cNvPr>
          <p:cNvSpPr>
            <a:spLocks noGrp="1"/>
          </p:cNvSpPr>
          <p:nvPr>
            <p:ph idx="1"/>
          </p:nvPr>
        </p:nvSpPr>
        <p:spPr>
          <a:xfrm>
            <a:off x="838201" y="1825625"/>
            <a:ext cx="6316226" cy="4351338"/>
          </a:xfrm>
        </p:spPr>
        <p:txBody>
          <a:bodyPr>
            <a:normAutofit fontScale="70000" lnSpcReduction="20000"/>
          </a:bodyPr>
          <a:lstStyle/>
          <a:p>
            <a:pPr>
              <a:spcBef>
                <a:spcPts val="600"/>
              </a:spcBef>
            </a:pPr>
            <a:r>
              <a:rPr lang="en-US" sz="2800" dirty="0"/>
              <a:t>You are squeaky clean honest and trustworthy </a:t>
            </a:r>
          </a:p>
          <a:p>
            <a:pPr>
              <a:spcBef>
                <a:spcPts val="600"/>
              </a:spcBef>
            </a:pPr>
            <a:r>
              <a:rPr lang="en-US" sz="2800" dirty="0"/>
              <a:t>You are honest, ethical, and you play by the rules – but you are not sticking with the strictest interpretation of every rule</a:t>
            </a:r>
          </a:p>
          <a:p>
            <a:pPr>
              <a:spcBef>
                <a:spcPts val="600"/>
              </a:spcBef>
            </a:pPr>
            <a:r>
              <a:rPr lang="en-US" sz="2800" dirty="0"/>
              <a:t>You care about our country, the Government, and the project more than yourself or the company</a:t>
            </a:r>
          </a:p>
          <a:p>
            <a:pPr>
              <a:spcBef>
                <a:spcPts val="600"/>
              </a:spcBef>
            </a:pPr>
            <a:r>
              <a:rPr lang="en-US" sz="2800" dirty="0"/>
              <a:t>You honestly believe that your company is the best possible contractor to get the work done</a:t>
            </a:r>
          </a:p>
          <a:p>
            <a:pPr>
              <a:spcBef>
                <a:spcPts val="600"/>
              </a:spcBef>
            </a:pPr>
            <a:r>
              <a:rPr lang="en-US" sz="2800" dirty="0"/>
              <a:t>You understand that this Government servant is important to the agency’s mission, and you appreciate their exact impact</a:t>
            </a:r>
          </a:p>
          <a:p>
            <a:pPr>
              <a:spcBef>
                <a:spcPts val="600"/>
              </a:spcBef>
            </a:pPr>
            <a:r>
              <a:rPr lang="en-US" sz="2800" dirty="0"/>
              <a:t>You are there to help and to solve their problems</a:t>
            </a:r>
          </a:p>
          <a:p>
            <a:pPr>
              <a:spcBef>
                <a:spcPts val="600"/>
              </a:spcBef>
            </a:pPr>
            <a:r>
              <a:rPr lang="en-US" sz="2800" dirty="0"/>
              <a:t>You will always give them the best deal</a:t>
            </a:r>
          </a:p>
          <a:p>
            <a:pPr>
              <a:spcBef>
                <a:spcPts val="600"/>
              </a:spcBef>
            </a:pPr>
            <a:r>
              <a:rPr lang="en-US" sz="2800" dirty="0"/>
              <a:t>You respect them a great deal –  you listen but you are never dismissive of the Government even if they are</a:t>
            </a:r>
          </a:p>
          <a:p>
            <a:pPr>
              <a:spcBef>
                <a:spcPts val="600"/>
              </a:spcBef>
            </a:pPr>
            <a:r>
              <a:rPr lang="en-US" sz="2800" dirty="0"/>
              <a:t>You also recognize they are a human being</a:t>
            </a:r>
          </a:p>
          <a:p>
            <a:endParaRPr lang="en-US" dirty="0"/>
          </a:p>
        </p:txBody>
      </p:sp>
      <p:pic>
        <p:nvPicPr>
          <p:cNvPr id="17" name="Picture 16">
            <a:extLst>
              <a:ext uri="{FF2B5EF4-FFF2-40B4-BE49-F238E27FC236}">
                <a16:creationId xmlns:a16="http://schemas.microsoft.com/office/drawing/2014/main" id="{B93F72FE-CAD7-717A-6DA9-F2411E4F4039}"/>
              </a:ext>
            </a:extLst>
          </p:cNvPr>
          <p:cNvPicPr>
            <a:picLocks noChangeAspect="1"/>
          </p:cNvPicPr>
          <p:nvPr/>
        </p:nvPicPr>
        <p:blipFill>
          <a:blip r:embed="rId2"/>
          <a:stretch>
            <a:fillRect/>
          </a:stretch>
        </p:blipFill>
        <p:spPr>
          <a:xfrm>
            <a:off x="7877408" y="1904868"/>
            <a:ext cx="3054361" cy="3048264"/>
          </a:xfrm>
          <a:prstGeom prst="rect">
            <a:avLst/>
          </a:prstGeom>
        </p:spPr>
      </p:pic>
    </p:spTree>
    <p:extLst>
      <p:ext uri="{BB962C8B-B14F-4D97-AF65-F5344CB8AC3E}">
        <p14:creationId xmlns:p14="http://schemas.microsoft.com/office/powerpoint/2010/main" val="405672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8AE64-D9D2-822D-0848-A7ABD078400C}"/>
              </a:ext>
            </a:extLst>
          </p:cNvPr>
          <p:cNvSpPr>
            <a:spLocks noGrp="1"/>
          </p:cNvSpPr>
          <p:nvPr>
            <p:ph type="title"/>
          </p:nvPr>
        </p:nvSpPr>
        <p:spPr/>
        <p:txBody>
          <a:bodyPr>
            <a:normAutofit fontScale="90000"/>
          </a:bodyPr>
          <a:lstStyle/>
          <a:p>
            <a:r>
              <a:rPr lang="en-US" dirty="0"/>
              <a:t>Maintain Close Communication with Agency Customers</a:t>
            </a:r>
          </a:p>
        </p:txBody>
      </p:sp>
      <p:sp>
        <p:nvSpPr>
          <p:cNvPr id="3" name="Content Placeholder 2">
            <a:extLst>
              <a:ext uri="{FF2B5EF4-FFF2-40B4-BE49-F238E27FC236}">
                <a16:creationId xmlns:a16="http://schemas.microsoft.com/office/drawing/2014/main" id="{9BB9169B-C232-B635-4257-39574B8A0A37}"/>
              </a:ext>
            </a:extLst>
          </p:cNvPr>
          <p:cNvSpPr>
            <a:spLocks noGrp="1"/>
          </p:cNvSpPr>
          <p:nvPr>
            <p:ph idx="1"/>
          </p:nvPr>
        </p:nvSpPr>
        <p:spPr>
          <a:xfrm>
            <a:off x="809205" y="1670973"/>
            <a:ext cx="8467151" cy="5032375"/>
          </a:xfrm>
        </p:spPr>
        <p:txBody>
          <a:bodyPr>
            <a:normAutofit fontScale="62500" lnSpcReduction="20000"/>
          </a:bodyPr>
          <a:lstStyle/>
          <a:p>
            <a:pPr>
              <a:buFont typeface="Arial" panose="020B0604020202020204" pitchFamily="34" charset="0"/>
              <a:buChar char="•"/>
            </a:pPr>
            <a:r>
              <a:rPr lang="en-US" dirty="0"/>
              <a:t>Stay close to your customers (program managers, contracting officers, contracting specialists)</a:t>
            </a:r>
          </a:p>
          <a:p>
            <a:pPr>
              <a:buFont typeface="Arial" panose="020B0604020202020204" pitchFamily="34" charset="0"/>
              <a:buChar char="•"/>
            </a:pPr>
            <a:r>
              <a:rPr lang="en-US" dirty="0"/>
              <a:t>Our customers are dealing with new rules, DOGE team input, and possibly staffing issues. Be empathetic and solution-oriented in all interactions. For instance: </a:t>
            </a:r>
          </a:p>
          <a:p>
            <a:pPr marL="742950" lvl="1" indent="-285750">
              <a:buFont typeface="Arial" panose="020B0604020202020204" pitchFamily="34" charset="0"/>
              <a:buChar char="•"/>
            </a:pPr>
            <a:r>
              <a:rPr lang="en-US" dirty="0"/>
              <a:t>If a contracting officer is struggling with the new justification system, offer to provide contract reporting data in a format that makes their job easier to justify your invoices. Little assists like that can build goodwill.</a:t>
            </a:r>
          </a:p>
          <a:p>
            <a:pPr marL="742950" lvl="1" indent="-285750">
              <a:buFont typeface="Arial" panose="020B0604020202020204" pitchFamily="34" charset="0"/>
              <a:buChar char="•"/>
            </a:pPr>
            <a:r>
              <a:rPr lang="en-US" dirty="0"/>
              <a:t>Check in regularly about any changes in priorities or funding – you may learn early if your contract’s scope might be narrowed or if there’s interest in expanding it because in-house staff left, which will allow you to adapt quickly (e.g. propose a logical expansion or extension to cover a gap).</a:t>
            </a:r>
          </a:p>
          <a:p>
            <a:pPr marL="742950" lvl="1" indent="-285750">
              <a:buFont typeface="Arial" panose="020B0604020202020204" pitchFamily="34" charset="0"/>
              <a:buChar char="•"/>
            </a:pPr>
            <a:r>
              <a:rPr lang="en-US" dirty="0"/>
              <a:t>Educate new officials: Many political appointees and DOGE team leads might be unfamiliar with the details of certain programs. Without being political, ensure they understand how your work directly supports the administration’s goals. For example, if a DOGE Team Lead is reviewing contracts, you or your government champion can highlight that </a:t>
            </a:r>
            <a:r>
              <a:rPr lang="en-US" i="1" dirty="0"/>
              <a:t>“Contract X provides critical IT support that has enabled 20% efficiency gains in processing claims”</a:t>
            </a:r>
            <a:r>
              <a:rPr lang="en-US" dirty="0"/>
              <a:t> – tie it to efficiency or cost savings to speak their language.</a:t>
            </a:r>
          </a:p>
          <a:p>
            <a:pPr>
              <a:buFont typeface="Arial" panose="020B0604020202020204" pitchFamily="34" charset="0"/>
              <a:buChar char="•"/>
            </a:pPr>
            <a:r>
              <a:rPr lang="en-US" dirty="0"/>
              <a:t>Influence Requirements Early: </a:t>
            </a:r>
          </a:p>
          <a:p>
            <a:pPr lvl="1"/>
            <a:r>
              <a:rPr lang="en-US" dirty="0"/>
              <a:t>As agencies shift towards GSA vehicles and possibly combine needs, engage in </a:t>
            </a:r>
            <a:r>
              <a:rPr lang="en-US" b="1" dirty="0"/>
              <a:t>industry outreach and RFIs</a:t>
            </a:r>
            <a:r>
              <a:rPr lang="en-US" dirty="0"/>
              <a:t> actively. </a:t>
            </a:r>
          </a:p>
          <a:p>
            <a:pPr lvl="1"/>
            <a:r>
              <a:rPr lang="en-US" dirty="0"/>
              <a:t>GSA is likely to host industry days as it formulates its consolidated contracts plan. Participate and provide feedback – for example, if you’re concerned that too few winners on a vehicle could harm competition, articulate how a larger pool (with many small biz) could still deliver savings. </a:t>
            </a:r>
          </a:p>
          <a:p>
            <a:pPr lvl="1"/>
            <a:r>
              <a:rPr lang="en-US" dirty="0"/>
              <a:t>While the administration’s decisions are top-down, the acquisition workforce still cares about getting it right. Your input might shape solicitations to be more favorable or at least fair.</a:t>
            </a:r>
          </a:p>
          <a:p>
            <a:endParaRPr lang="en-US" dirty="0"/>
          </a:p>
        </p:txBody>
      </p:sp>
      <p:grpSp>
        <p:nvGrpSpPr>
          <p:cNvPr id="4" name="Gruppieren 958">
            <a:extLst>
              <a:ext uri="{FF2B5EF4-FFF2-40B4-BE49-F238E27FC236}">
                <a16:creationId xmlns:a16="http://schemas.microsoft.com/office/drawing/2014/main" id="{89DDD9A7-5D94-3EF0-3EA8-4DA47F217B26}"/>
              </a:ext>
            </a:extLst>
          </p:cNvPr>
          <p:cNvGrpSpPr/>
          <p:nvPr/>
        </p:nvGrpSpPr>
        <p:grpSpPr bwMode="gray">
          <a:xfrm>
            <a:off x="9375110" y="1737632"/>
            <a:ext cx="1296000" cy="1296000"/>
            <a:chOff x="749316" y="2148936"/>
            <a:chExt cx="1237218" cy="1241192"/>
          </a:xfrm>
        </p:grpSpPr>
        <p:grpSp>
          <p:nvGrpSpPr>
            <p:cNvPr id="5" name="Gruppieren 959">
              <a:extLst>
                <a:ext uri="{FF2B5EF4-FFF2-40B4-BE49-F238E27FC236}">
                  <a16:creationId xmlns:a16="http://schemas.microsoft.com/office/drawing/2014/main" id="{D6EDD88F-C5B9-6BDE-41D9-F25BDE330E76}"/>
                </a:ext>
              </a:extLst>
            </p:cNvPr>
            <p:cNvGrpSpPr/>
            <p:nvPr/>
          </p:nvGrpSpPr>
          <p:grpSpPr bwMode="gray">
            <a:xfrm>
              <a:off x="1138585" y="2215098"/>
              <a:ext cx="462287" cy="648686"/>
              <a:chOff x="1138585" y="2215098"/>
              <a:chExt cx="462287" cy="648686"/>
            </a:xfrm>
          </p:grpSpPr>
          <p:sp>
            <p:nvSpPr>
              <p:cNvPr id="38" name="Freeform 220">
                <a:extLst>
                  <a:ext uri="{FF2B5EF4-FFF2-40B4-BE49-F238E27FC236}">
                    <a16:creationId xmlns:a16="http://schemas.microsoft.com/office/drawing/2014/main" id="{81718421-870F-7B6A-3947-904830C6F2D3}"/>
                  </a:ext>
                </a:extLst>
              </p:cNvPr>
              <p:cNvSpPr>
                <a:spLocks/>
              </p:cNvSpPr>
              <p:nvPr/>
            </p:nvSpPr>
            <p:spPr bwMode="gray">
              <a:xfrm>
                <a:off x="1180996" y="2636882"/>
                <a:ext cx="365800" cy="226902"/>
              </a:xfrm>
              <a:custGeom>
                <a:avLst/>
                <a:gdLst>
                  <a:gd name="T0" fmla="*/ 84 w 730"/>
                  <a:gd name="T1" fmla="*/ 0 h 453"/>
                  <a:gd name="T2" fmla="*/ 0 w 730"/>
                  <a:gd name="T3" fmla="*/ 179 h 453"/>
                  <a:gd name="T4" fmla="*/ 357 w 730"/>
                  <a:gd name="T5" fmla="*/ 423 h 453"/>
                  <a:gd name="T6" fmla="*/ 730 w 730"/>
                  <a:gd name="T7" fmla="*/ 183 h 453"/>
                  <a:gd name="T8" fmla="*/ 626 w 730"/>
                  <a:gd name="T9" fmla="*/ 10 h 453"/>
                  <a:gd name="T10" fmla="*/ 84 w 730"/>
                  <a:gd name="T11" fmla="*/ 0 h 453"/>
                </a:gdLst>
                <a:ahLst/>
                <a:cxnLst>
                  <a:cxn ang="0">
                    <a:pos x="T0" y="T1"/>
                  </a:cxn>
                  <a:cxn ang="0">
                    <a:pos x="T2" y="T3"/>
                  </a:cxn>
                  <a:cxn ang="0">
                    <a:pos x="T4" y="T5"/>
                  </a:cxn>
                  <a:cxn ang="0">
                    <a:pos x="T6" y="T7"/>
                  </a:cxn>
                  <a:cxn ang="0">
                    <a:pos x="T8" y="T9"/>
                  </a:cxn>
                  <a:cxn ang="0">
                    <a:pos x="T10" y="T11"/>
                  </a:cxn>
                </a:cxnLst>
                <a:rect l="0" t="0" r="r" b="b"/>
                <a:pathLst>
                  <a:path w="730" h="453">
                    <a:moveTo>
                      <a:pt x="84" y="0"/>
                    </a:moveTo>
                    <a:cubicBezTo>
                      <a:pt x="84" y="0"/>
                      <a:pt x="107" y="111"/>
                      <a:pt x="0" y="179"/>
                    </a:cubicBezTo>
                    <a:cubicBezTo>
                      <a:pt x="0" y="179"/>
                      <a:pt x="62" y="418"/>
                      <a:pt x="357" y="423"/>
                    </a:cubicBezTo>
                    <a:cubicBezTo>
                      <a:pt x="357" y="423"/>
                      <a:pt x="590" y="453"/>
                      <a:pt x="730" y="183"/>
                    </a:cubicBezTo>
                    <a:cubicBezTo>
                      <a:pt x="730" y="183"/>
                      <a:pt x="619" y="151"/>
                      <a:pt x="626" y="10"/>
                    </a:cubicBezTo>
                    <a:cubicBezTo>
                      <a:pt x="626" y="10"/>
                      <a:pt x="368" y="295"/>
                      <a:pt x="84" y="0"/>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nvGrpSpPr>
              <p:cNvPr id="39" name="Gruppieren 993">
                <a:extLst>
                  <a:ext uri="{FF2B5EF4-FFF2-40B4-BE49-F238E27FC236}">
                    <a16:creationId xmlns:a16="http://schemas.microsoft.com/office/drawing/2014/main" id="{4FB784DA-4DDD-5D1E-930F-7BA57B3C380E}"/>
                  </a:ext>
                </a:extLst>
              </p:cNvPr>
              <p:cNvGrpSpPr/>
              <p:nvPr/>
            </p:nvGrpSpPr>
            <p:grpSpPr bwMode="gray">
              <a:xfrm>
                <a:off x="1138585" y="2215098"/>
                <a:ext cx="462287" cy="508940"/>
                <a:chOff x="1138585" y="2215098"/>
                <a:chExt cx="462287" cy="508940"/>
              </a:xfrm>
            </p:grpSpPr>
            <p:sp>
              <p:nvSpPr>
                <p:cNvPr id="40" name="Freeform 229">
                  <a:extLst>
                    <a:ext uri="{FF2B5EF4-FFF2-40B4-BE49-F238E27FC236}">
                      <a16:creationId xmlns:a16="http://schemas.microsoft.com/office/drawing/2014/main" id="{DE941859-CE9F-A81D-13F6-E1DCBBEE3CCA}"/>
                    </a:ext>
                  </a:extLst>
                </p:cNvPr>
                <p:cNvSpPr>
                  <a:spLocks/>
                </p:cNvSpPr>
                <p:nvPr/>
              </p:nvSpPr>
              <p:spPr bwMode="gray">
                <a:xfrm>
                  <a:off x="1172514" y="2215098"/>
                  <a:ext cx="428358" cy="508940"/>
                </a:xfrm>
                <a:custGeom>
                  <a:avLst/>
                  <a:gdLst>
                    <a:gd name="T0" fmla="*/ 759 w 855"/>
                    <a:gd name="T1" fmla="*/ 545 h 1016"/>
                    <a:gd name="T2" fmla="*/ 367 w 855"/>
                    <a:gd name="T3" fmla="*/ 1016 h 1016"/>
                    <a:gd name="T4" fmla="*/ 0 w 855"/>
                    <a:gd name="T5" fmla="*/ 548 h 1016"/>
                    <a:gd name="T6" fmla="*/ 372 w 855"/>
                    <a:gd name="T7" fmla="*/ 0 h 1016"/>
                    <a:gd name="T8" fmla="*/ 759 w 855"/>
                    <a:gd name="T9" fmla="*/ 545 h 1016"/>
                  </a:gdLst>
                  <a:ahLst/>
                  <a:cxnLst>
                    <a:cxn ang="0">
                      <a:pos x="T0" y="T1"/>
                    </a:cxn>
                    <a:cxn ang="0">
                      <a:pos x="T2" y="T3"/>
                    </a:cxn>
                    <a:cxn ang="0">
                      <a:pos x="T4" y="T5"/>
                    </a:cxn>
                    <a:cxn ang="0">
                      <a:pos x="T6" y="T7"/>
                    </a:cxn>
                    <a:cxn ang="0">
                      <a:pos x="T8" y="T9"/>
                    </a:cxn>
                  </a:cxnLst>
                  <a:rect l="0" t="0" r="r" b="b"/>
                  <a:pathLst>
                    <a:path w="855" h="1016">
                      <a:moveTo>
                        <a:pt x="759" y="545"/>
                      </a:moveTo>
                      <a:cubicBezTo>
                        <a:pt x="759" y="750"/>
                        <a:pt x="568" y="1016"/>
                        <a:pt x="367" y="1016"/>
                      </a:cubicBezTo>
                      <a:cubicBezTo>
                        <a:pt x="193" y="1016"/>
                        <a:pt x="0" y="768"/>
                        <a:pt x="0" y="548"/>
                      </a:cubicBezTo>
                      <a:cubicBezTo>
                        <a:pt x="0" y="277"/>
                        <a:pt x="38" y="0"/>
                        <a:pt x="372" y="0"/>
                      </a:cubicBezTo>
                      <a:cubicBezTo>
                        <a:pt x="855" y="0"/>
                        <a:pt x="759" y="517"/>
                        <a:pt x="759" y="545"/>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41" name="Freeform 230">
                  <a:extLst>
                    <a:ext uri="{FF2B5EF4-FFF2-40B4-BE49-F238E27FC236}">
                      <a16:creationId xmlns:a16="http://schemas.microsoft.com/office/drawing/2014/main" id="{D05C1E01-8D32-D5BC-4BC0-1314BD9DBC0B}"/>
                    </a:ext>
                  </a:extLst>
                </p:cNvPr>
                <p:cNvSpPr>
                  <a:spLocks/>
                </p:cNvSpPr>
                <p:nvPr/>
              </p:nvSpPr>
              <p:spPr bwMode="gray">
                <a:xfrm>
                  <a:off x="1537678" y="2434579"/>
                  <a:ext cx="49198" cy="128083"/>
                </a:xfrm>
                <a:custGeom>
                  <a:avLst/>
                  <a:gdLst>
                    <a:gd name="T0" fmla="*/ 41 w 98"/>
                    <a:gd name="T1" fmla="*/ 0 h 256"/>
                    <a:gd name="T2" fmla="*/ 55 w 98"/>
                    <a:gd name="T3" fmla="*/ 132 h 256"/>
                    <a:gd name="T4" fmla="*/ 0 w 98"/>
                    <a:gd name="T5" fmla="*/ 256 h 256"/>
                    <a:gd name="T6" fmla="*/ 41 w 98"/>
                    <a:gd name="T7" fmla="*/ 0 h 256"/>
                  </a:gdLst>
                  <a:ahLst/>
                  <a:cxnLst>
                    <a:cxn ang="0">
                      <a:pos x="T0" y="T1"/>
                    </a:cxn>
                    <a:cxn ang="0">
                      <a:pos x="T2" y="T3"/>
                    </a:cxn>
                    <a:cxn ang="0">
                      <a:pos x="T4" y="T5"/>
                    </a:cxn>
                    <a:cxn ang="0">
                      <a:pos x="T6" y="T7"/>
                    </a:cxn>
                  </a:cxnLst>
                  <a:rect l="0" t="0" r="r" b="b"/>
                  <a:pathLst>
                    <a:path w="98" h="256">
                      <a:moveTo>
                        <a:pt x="41" y="0"/>
                      </a:moveTo>
                      <a:cubicBezTo>
                        <a:pt x="41" y="0"/>
                        <a:pt x="98" y="14"/>
                        <a:pt x="55" y="132"/>
                      </a:cubicBezTo>
                      <a:cubicBezTo>
                        <a:pt x="55" y="132"/>
                        <a:pt x="36" y="222"/>
                        <a:pt x="0" y="256"/>
                      </a:cubicBezTo>
                      <a:lnTo>
                        <a:pt x="41" y="0"/>
                      </a:ln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42" name="Freeform 235">
                  <a:extLst>
                    <a:ext uri="{FF2B5EF4-FFF2-40B4-BE49-F238E27FC236}">
                      <a16:creationId xmlns:a16="http://schemas.microsoft.com/office/drawing/2014/main" id="{AA261408-B5C8-F454-F130-3A50F005DB18}"/>
                    </a:ext>
                  </a:extLst>
                </p:cNvPr>
                <p:cNvSpPr>
                  <a:spLocks/>
                </p:cNvSpPr>
                <p:nvPr/>
              </p:nvSpPr>
              <p:spPr bwMode="gray">
                <a:xfrm>
                  <a:off x="1549341" y="2469144"/>
                  <a:ext cx="19933" cy="63617"/>
                </a:xfrm>
                <a:custGeom>
                  <a:avLst/>
                  <a:gdLst>
                    <a:gd name="T0" fmla="*/ 20 w 40"/>
                    <a:gd name="T1" fmla="*/ 9 h 127"/>
                    <a:gd name="T2" fmla="*/ 15 w 40"/>
                    <a:gd name="T3" fmla="*/ 85 h 127"/>
                    <a:gd name="T4" fmla="*/ 0 w 40"/>
                    <a:gd name="T5" fmla="*/ 127 h 127"/>
                    <a:gd name="T6" fmla="*/ 20 w 40"/>
                    <a:gd name="T7" fmla="*/ 9 h 127"/>
                  </a:gdLst>
                  <a:ahLst/>
                  <a:cxnLst>
                    <a:cxn ang="0">
                      <a:pos x="T0" y="T1"/>
                    </a:cxn>
                    <a:cxn ang="0">
                      <a:pos x="T2" y="T3"/>
                    </a:cxn>
                    <a:cxn ang="0">
                      <a:pos x="T4" y="T5"/>
                    </a:cxn>
                    <a:cxn ang="0">
                      <a:pos x="T6" y="T7"/>
                    </a:cxn>
                  </a:cxnLst>
                  <a:rect l="0" t="0" r="r" b="b"/>
                  <a:pathLst>
                    <a:path w="40" h="127">
                      <a:moveTo>
                        <a:pt x="20" y="9"/>
                      </a:moveTo>
                      <a:cubicBezTo>
                        <a:pt x="20" y="9"/>
                        <a:pt x="40" y="0"/>
                        <a:pt x="15" y="85"/>
                      </a:cubicBezTo>
                      <a:cubicBezTo>
                        <a:pt x="0" y="127"/>
                        <a:pt x="0" y="127"/>
                        <a:pt x="0" y="127"/>
                      </a:cubicBezTo>
                      <a:lnTo>
                        <a:pt x="20" y="9"/>
                      </a:ln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43" name="Freeform 237">
                  <a:extLst>
                    <a:ext uri="{FF2B5EF4-FFF2-40B4-BE49-F238E27FC236}">
                      <a16:creationId xmlns:a16="http://schemas.microsoft.com/office/drawing/2014/main" id="{BC13B13E-BCB0-E3AD-977A-325C1E7D5EDF}"/>
                    </a:ext>
                  </a:extLst>
                </p:cNvPr>
                <p:cNvSpPr>
                  <a:spLocks/>
                </p:cNvSpPr>
                <p:nvPr/>
              </p:nvSpPr>
              <p:spPr bwMode="gray">
                <a:xfrm>
                  <a:off x="1484664" y="2350816"/>
                  <a:ext cx="67646" cy="240050"/>
                </a:xfrm>
                <a:custGeom>
                  <a:avLst/>
                  <a:gdLst>
                    <a:gd name="T0" fmla="*/ 122 w 135"/>
                    <a:gd name="T1" fmla="*/ 272 h 479"/>
                    <a:gd name="T2" fmla="*/ 0 w 135"/>
                    <a:gd name="T3" fmla="*/ 479 h 479"/>
                    <a:gd name="T4" fmla="*/ 80 w 135"/>
                    <a:gd name="T5" fmla="*/ 155 h 479"/>
                    <a:gd name="T6" fmla="*/ 57 w 135"/>
                    <a:gd name="T7" fmla="*/ 0 h 479"/>
                    <a:gd name="T8" fmla="*/ 113 w 135"/>
                    <a:gd name="T9" fmla="*/ 184 h 479"/>
                    <a:gd name="T10" fmla="*/ 122 w 135"/>
                    <a:gd name="T11" fmla="*/ 272 h 479"/>
                  </a:gdLst>
                  <a:ahLst/>
                  <a:cxnLst>
                    <a:cxn ang="0">
                      <a:pos x="T0" y="T1"/>
                    </a:cxn>
                    <a:cxn ang="0">
                      <a:pos x="T2" y="T3"/>
                    </a:cxn>
                    <a:cxn ang="0">
                      <a:pos x="T4" y="T5"/>
                    </a:cxn>
                    <a:cxn ang="0">
                      <a:pos x="T6" y="T7"/>
                    </a:cxn>
                    <a:cxn ang="0">
                      <a:pos x="T8" y="T9"/>
                    </a:cxn>
                    <a:cxn ang="0">
                      <a:pos x="T10" y="T11"/>
                    </a:cxn>
                  </a:cxnLst>
                  <a:rect l="0" t="0" r="r" b="b"/>
                  <a:pathLst>
                    <a:path w="135" h="479">
                      <a:moveTo>
                        <a:pt x="122" y="272"/>
                      </a:moveTo>
                      <a:cubicBezTo>
                        <a:pt x="122" y="272"/>
                        <a:pt x="114" y="415"/>
                        <a:pt x="0" y="479"/>
                      </a:cubicBezTo>
                      <a:cubicBezTo>
                        <a:pt x="0" y="479"/>
                        <a:pt x="135" y="344"/>
                        <a:pt x="80" y="155"/>
                      </a:cubicBezTo>
                      <a:cubicBezTo>
                        <a:pt x="80" y="155"/>
                        <a:pt x="31" y="125"/>
                        <a:pt x="57" y="0"/>
                      </a:cubicBezTo>
                      <a:cubicBezTo>
                        <a:pt x="57" y="0"/>
                        <a:pt x="50" y="112"/>
                        <a:pt x="113" y="184"/>
                      </a:cubicBezTo>
                      <a:cubicBezTo>
                        <a:pt x="113" y="184"/>
                        <a:pt x="135" y="218"/>
                        <a:pt x="122" y="272"/>
                      </a:cubicBezTo>
                      <a:close/>
                    </a:path>
                  </a:pathLst>
                </a:custGeom>
                <a:solidFill>
                  <a:srgbClr val="84582C">
                    <a:alpha val="28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44" name="Freeform 251">
                  <a:extLst>
                    <a:ext uri="{FF2B5EF4-FFF2-40B4-BE49-F238E27FC236}">
                      <a16:creationId xmlns:a16="http://schemas.microsoft.com/office/drawing/2014/main" id="{B95DEFB8-3FE8-A2F5-84E2-1646E929B0D8}"/>
                    </a:ext>
                  </a:extLst>
                </p:cNvPr>
                <p:cNvSpPr>
                  <a:spLocks/>
                </p:cNvSpPr>
                <p:nvPr/>
              </p:nvSpPr>
              <p:spPr bwMode="gray">
                <a:xfrm>
                  <a:off x="1138585" y="2432882"/>
                  <a:ext cx="43472" cy="115360"/>
                </a:xfrm>
                <a:custGeom>
                  <a:avLst/>
                  <a:gdLst>
                    <a:gd name="T0" fmla="*/ 68 w 87"/>
                    <a:gd name="T1" fmla="*/ 37 h 230"/>
                    <a:gd name="T2" fmla="*/ 86 w 87"/>
                    <a:gd name="T3" fmla="*/ 83 h 230"/>
                    <a:gd name="T4" fmla="*/ 80 w 87"/>
                    <a:gd name="T5" fmla="*/ 170 h 230"/>
                    <a:gd name="T6" fmla="*/ 87 w 87"/>
                    <a:gd name="T7" fmla="*/ 230 h 230"/>
                    <a:gd name="T8" fmla="*/ 44 w 87"/>
                    <a:gd name="T9" fmla="*/ 159 h 230"/>
                    <a:gd name="T10" fmla="*/ 68 w 87"/>
                    <a:gd name="T11" fmla="*/ 37 h 230"/>
                  </a:gdLst>
                  <a:ahLst/>
                  <a:cxnLst>
                    <a:cxn ang="0">
                      <a:pos x="T0" y="T1"/>
                    </a:cxn>
                    <a:cxn ang="0">
                      <a:pos x="T2" y="T3"/>
                    </a:cxn>
                    <a:cxn ang="0">
                      <a:pos x="T4" y="T5"/>
                    </a:cxn>
                    <a:cxn ang="0">
                      <a:pos x="T6" y="T7"/>
                    </a:cxn>
                    <a:cxn ang="0">
                      <a:pos x="T8" y="T9"/>
                    </a:cxn>
                    <a:cxn ang="0">
                      <a:pos x="T10" y="T11"/>
                    </a:cxn>
                  </a:cxnLst>
                  <a:rect l="0" t="0" r="r" b="b"/>
                  <a:pathLst>
                    <a:path w="87" h="230">
                      <a:moveTo>
                        <a:pt x="68" y="37"/>
                      </a:moveTo>
                      <a:cubicBezTo>
                        <a:pt x="68" y="37"/>
                        <a:pt x="80" y="60"/>
                        <a:pt x="86" y="83"/>
                      </a:cubicBezTo>
                      <a:cubicBezTo>
                        <a:pt x="86" y="83"/>
                        <a:pt x="66" y="137"/>
                        <a:pt x="80" y="170"/>
                      </a:cubicBezTo>
                      <a:cubicBezTo>
                        <a:pt x="87" y="230"/>
                        <a:pt x="87" y="230"/>
                        <a:pt x="87" y="230"/>
                      </a:cubicBezTo>
                      <a:cubicBezTo>
                        <a:pt x="87" y="230"/>
                        <a:pt x="54" y="219"/>
                        <a:pt x="44" y="159"/>
                      </a:cubicBezTo>
                      <a:cubicBezTo>
                        <a:pt x="44" y="159"/>
                        <a:pt x="0" y="0"/>
                        <a:pt x="68" y="37"/>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45" name="Freeform 252">
                  <a:extLst>
                    <a:ext uri="{FF2B5EF4-FFF2-40B4-BE49-F238E27FC236}">
                      <a16:creationId xmlns:a16="http://schemas.microsoft.com/office/drawing/2014/main" id="{132F2880-3323-FD79-ECAC-991F704305BA}"/>
                    </a:ext>
                  </a:extLst>
                </p:cNvPr>
                <p:cNvSpPr>
                  <a:spLocks/>
                </p:cNvSpPr>
                <p:nvPr/>
              </p:nvSpPr>
              <p:spPr bwMode="gray">
                <a:xfrm>
                  <a:off x="1160639" y="2469992"/>
                  <a:ext cx="19933" cy="63617"/>
                </a:xfrm>
                <a:custGeom>
                  <a:avLst/>
                  <a:gdLst>
                    <a:gd name="T0" fmla="*/ 20 w 40"/>
                    <a:gd name="T1" fmla="*/ 9 h 127"/>
                    <a:gd name="T2" fmla="*/ 26 w 40"/>
                    <a:gd name="T3" fmla="*/ 85 h 127"/>
                    <a:gd name="T4" fmla="*/ 40 w 40"/>
                    <a:gd name="T5" fmla="*/ 127 h 127"/>
                    <a:gd name="T6" fmla="*/ 20 w 40"/>
                    <a:gd name="T7" fmla="*/ 9 h 127"/>
                  </a:gdLst>
                  <a:ahLst/>
                  <a:cxnLst>
                    <a:cxn ang="0">
                      <a:pos x="T0" y="T1"/>
                    </a:cxn>
                    <a:cxn ang="0">
                      <a:pos x="T2" y="T3"/>
                    </a:cxn>
                    <a:cxn ang="0">
                      <a:pos x="T4" y="T5"/>
                    </a:cxn>
                    <a:cxn ang="0">
                      <a:pos x="T6" y="T7"/>
                    </a:cxn>
                  </a:cxnLst>
                  <a:rect l="0" t="0" r="r" b="b"/>
                  <a:pathLst>
                    <a:path w="40" h="127">
                      <a:moveTo>
                        <a:pt x="20" y="9"/>
                      </a:moveTo>
                      <a:cubicBezTo>
                        <a:pt x="20" y="9"/>
                        <a:pt x="0" y="0"/>
                        <a:pt x="26" y="85"/>
                      </a:cubicBezTo>
                      <a:cubicBezTo>
                        <a:pt x="40" y="127"/>
                        <a:pt x="40" y="127"/>
                        <a:pt x="40" y="127"/>
                      </a:cubicBezTo>
                      <a:lnTo>
                        <a:pt x="20" y="9"/>
                      </a:ln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46" name="Freeform 253">
                  <a:extLst>
                    <a:ext uri="{FF2B5EF4-FFF2-40B4-BE49-F238E27FC236}">
                      <a16:creationId xmlns:a16="http://schemas.microsoft.com/office/drawing/2014/main" id="{051FB624-6C99-92D3-EA50-FB1E55550D57}"/>
                    </a:ext>
                  </a:extLst>
                </p:cNvPr>
                <p:cNvSpPr>
                  <a:spLocks/>
                </p:cNvSpPr>
                <p:nvPr/>
              </p:nvSpPr>
              <p:spPr bwMode="gray">
                <a:xfrm>
                  <a:off x="1183117" y="2487169"/>
                  <a:ext cx="64678" cy="108150"/>
                </a:xfrm>
                <a:custGeom>
                  <a:avLst/>
                  <a:gdLst>
                    <a:gd name="T0" fmla="*/ 7 w 129"/>
                    <a:gd name="T1" fmla="*/ 51 h 216"/>
                    <a:gd name="T2" fmla="*/ 129 w 129"/>
                    <a:gd name="T3" fmla="*/ 216 h 216"/>
                    <a:gd name="T4" fmla="*/ 11 w 129"/>
                    <a:gd name="T5" fmla="*/ 0 h 216"/>
                    <a:gd name="T6" fmla="*/ 7 w 129"/>
                    <a:gd name="T7" fmla="*/ 51 h 216"/>
                  </a:gdLst>
                  <a:ahLst/>
                  <a:cxnLst>
                    <a:cxn ang="0">
                      <a:pos x="T0" y="T1"/>
                    </a:cxn>
                    <a:cxn ang="0">
                      <a:pos x="T2" y="T3"/>
                    </a:cxn>
                    <a:cxn ang="0">
                      <a:pos x="T4" y="T5"/>
                    </a:cxn>
                    <a:cxn ang="0">
                      <a:pos x="T6" y="T7"/>
                    </a:cxn>
                  </a:cxnLst>
                  <a:rect l="0" t="0" r="r" b="b"/>
                  <a:pathLst>
                    <a:path w="129" h="216">
                      <a:moveTo>
                        <a:pt x="7" y="51"/>
                      </a:moveTo>
                      <a:cubicBezTo>
                        <a:pt x="7" y="51"/>
                        <a:pt x="0" y="171"/>
                        <a:pt x="129" y="216"/>
                      </a:cubicBezTo>
                      <a:cubicBezTo>
                        <a:pt x="129" y="216"/>
                        <a:pt x="15" y="173"/>
                        <a:pt x="11" y="0"/>
                      </a:cubicBezTo>
                      <a:lnTo>
                        <a:pt x="7" y="51"/>
                      </a:lnTo>
                      <a:close/>
                    </a:path>
                  </a:pathLst>
                </a:custGeom>
                <a:solidFill>
                  <a:srgbClr val="84582C">
                    <a:alpha val="28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nvGrpSpPr>
            <p:cNvPr id="6" name="Gruppieren 960">
              <a:extLst>
                <a:ext uri="{FF2B5EF4-FFF2-40B4-BE49-F238E27FC236}">
                  <a16:creationId xmlns:a16="http://schemas.microsoft.com/office/drawing/2014/main" id="{252DE634-C56F-09C5-1985-527D7BFDC1EC}"/>
                </a:ext>
              </a:extLst>
            </p:cNvPr>
            <p:cNvGrpSpPr/>
            <p:nvPr/>
          </p:nvGrpSpPr>
          <p:grpSpPr bwMode="gray">
            <a:xfrm>
              <a:off x="749316" y="2660421"/>
              <a:ext cx="1237218" cy="729707"/>
              <a:chOff x="749316" y="2660421"/>
              <a:chExt cx="1237218" cy="729707"/>
            </a:xfrm>
          </p:grpSpPr>
          <p:sp>
            <p:nvSpPr>
              <p:cNvPr id="21" name="Ellipse 975">
                <a:extLst>
                  <a:ext uri="{FF2B5EF4-FFF2-40B4-BE49-F238E27FC236}">
                    <a16:creationId xmlns:a16="http://schemas.microsoft.com/office/drawing/2014/main" id="{D1E17EF2-A447-5FAA-7BC5-636A8FDAA999}"/>
                  </a:ext>
                </a:extLst>
              </p:cNvPr>
              <p:cNvSpPr/>
              <p:nvPr/>
            </p:nvSpPr>
            <p:spPr bwMode="gray">
              <a:xfrm>
                <a:off x="749316" y="3000432"/>
                <a:ext cx="1237218" cy="389696"/>
              </a:xfrm>
              <a:prstGeom prst="ellipse">
                <a:avLst/>
              </a:prstGeom>
              <a:gradFill flip="none" rotWithShape="1">
                <a:gsLst>
                  <a:gs pos="100000">
                    <a:srgbClr val="ABABAB">
                      <a:lumMod val="49000"/>
                      <a:alpha val="0"/>
                    </a:srgbClr>
                  </a:gs>
                  <a:gs pos="0">
                    <a:srgbClr val="000000"/>
                  </a:gs>
                </a:gsLst>
                <a:path path="shape">
                  <a:fillToRect l="50000" t="50000" r="50000" b="50000"/>
                </a:path>
                <a:tileRect/>
              </a:gra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2" name="Freeform 221">
                <a:extLst>
                  <a:ext uri="{FF2B5EF4-FFF2-40B4-BE49-F238E27FC236}">
                    <a16:creationId xmlns:a16="http://schemas.microsoft.com/office/drawing/2014/main" id="{1799B8CC-0FC0-2F21-E5B4-F7761A77A2F6}"/>
                  </a:ext>
                </a:extLst>
              </p:cNvPr>
              <p:cNvSpPr>
                <a:spLocks/>
              </p:cNvSpPr>
              <p:nvPr/>
            </p:nvSpPr>
            <p:spPr bwMode="gray">
              <a:xfrm>
                <a:off x="884963" y="2685019"/>
                <a:ext cx="965925" cy="642749"/>
              </a:xfrm>
              <a:custGeom>
                <a:avLst/>
                <a:gdLst>
                  <a:gd name="T0" fmla="*/ 658 w 1928"/>
                  <a:gd name="T1" fmla="*/ 1 h 1283"/>
                  <a:gd name="T2" fmla="*/ 1231 w 1928"/>
                  <a:gd name="T3" fmla="*/ 0 h 1283"/>
                  <a:gd name="T4" fmla="*/ 1398 w 1928"/>
                  <a:gd name="T5" fmla="*/ 116 h 1283"/>
                  <a:gd name="T6" fmla="*/ 1759 w 1928"/>
                  <a:gd name="T7" fmla="*/ 327 h 1283"/>
                  <a:gd name="T8" fmla="*/ 1889 w 1928"/>
                  <a:gd name="T9" fmla="*/ 1055 h 1283"/>
                  <a:gd name="T10" fmla="*/ 1830 w 1928"/>
                  <a:gd name="T11" fmla="*/ 1119 h 1283"/>
                  <a:gd name="T12" fmla="*/ 955 w 1928"/>
                  <a:gd name="T13" fmla="*/ 1271 h 1283"/>
                  <a:gd name="T14" fmla="*/ 49 w 1928"/>
                  <a:gd name="T15" fmla="*/ 1096 h 1283"/>
                  <a:gd name="T16" fmla="*/ 0 w 1928"/>
                  <a:gd name="T17" fmla="*/ 976 h 1283"/>
                  <a:gd name="T18" fmla="*/ 162 w 1928"/>
                  <a:gd name="T19" fmla="*/ 284 h 1283"/>
                  <a:gd name="T20" fmla="*/ 301 w 1928"/>
                  <a:gd name="T21" fmla="*/ 190 h 1283"/>
                  <a:gd name="T22" fmla="*/ 658 w 1928"/>
                  <a:gd name="T23" fmla="*/ 1 h 1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8" h="1283">
                    <a:moveTo>
                      <a:pt x="658" y="1"/>
                    </a:moveTo>
                    <a:cubicBezTo>
                      <a:pt x="658" y="1"/>
                      <a:pt x="905" y="641"/>
                      <a:pt x="1231" y="0"/>
                    </a:cubicBezTo>
                    <a:cubicBezTo>
                      <a:pt x="1231" y="0"/>
                      <a:pt x="1232" y="58"/>
                      <a:pt x="1398" y="116"/>
                    </a:cubicBezTo>
                    <a:cubicBezTo>
                      <a:pt x="1398" y="116"/>
                      <a:pt x="1708" y="214"/>
                      <a:pt x="1759" y="327"/>
                    </a:cubicBezTo>
                    <a:cubicBezTo>
                      <a:pt x="1759" y="327"/>
                      <a:pt x="1928" y="713"/>
                      <a:pt x="1889" y="1055"/>
                    </a:cubicBezTo>
                    <a:cubicBezTo>
                      <a:pt x="1889" y="1055"/>
                      <a:pt x="1887" y="1083"/>
                      <a:pt x="1830" y="1119"/>
                    </a:cubicBezTo>
                    <a:cubicBezTo>
                      <a:pt x="1830" y="1119"/>
                      <a:pt x="1492" y="1283"/>
                      <a:pt x="955" y="1271"/>
                    </a:cubicBezTo>
                    <a:cubicBezTo>
                      <a:pt x="955" y="1271"/>
                      <a:pt x="382" y="1245"/>
                      <a:pt x="49" y="1096"/>
                    </a:cubicBezTo>
                    <a:cubicBezTo>
                      <a:pt x="49" y="1096"/>
                      <a:pt x="2" y="1085"/>
                      <a:pt x="0" y="976"/>
                    </a:cubicBezTo>
                    <a:cubicBezTo>
                      <a:pt x="0" y="976"/>
                      <a:pt x="17" y="498"/>
                      <a:pt x="162" y="284"/>
                    </a:cubicBezTo>
                    <a:cubicBezTo>
                      <a:pt x="162" y="284"/>
                      <a:pt x="203" y="227"/>
                      <a:pt x="301" y="190"/>
                    </a:cubicBezTo>
                    <a:cubicBezTo>
                      <a:pt x="301" y="190"/>
                      <a:pt x="636" y="88"/>
                      <a:pt x="658" y="1"/>
                    </a:cubicBezTo>
                    <a:close/>
                  </a:path>
                </a:pathLst>
              </a:custGeom>
              <a:gradFill flip="none" rotWithShape="1">
                <a:gsLst>
                  <a:gs pos="0">
                    <a:srgbClr val="ABABAB">
                      <a:lumMod val="49000"/>
                    </a:srgbClr>
                  </a:gs>
                  <a:gs pos="100000">
                    <a:srgbClr val="000000"/>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 name="Freeform 222">
                <a:extLst>
                  <a:ext uri="{FF2B5EF4-FFF2-40B4-BE49-F238E27FC236}">
                    <a16:creationId xmlns:a16="http://schemas.microsoft.com/office/drawing/2014/main" id="{29A313A1-E6CA-540A-D5B2-8507E99853F5}"/>
                  </a:ext>
                </a:extLst>
              </p:cNvPr>
              <p:cNvSpPr>
                <a:spLocks/>
              </p:cNvSpPr>
              <p:nvPr/>
            </p:nvSpPr>
            <p:spPr bwMode="gray">
              <a:xfrm>
                <a:off x="1357429" y="2660421"/>
                <a:ext cx="148865" cy="267406"/>
              </a:xfrm>
              <a:custGeom>
                <a:avLst/>
                <a:gdLst>
                  <a:gd name="T0" fmla="*/ 0 w 297"/>
                  <a:gd name="T1" fmla="*/ 323 h 534"/>
                  <a:gd name="T2" fmla="*/ 218 w 297"/>
                  <a:gd name="T3" fmla="*/ 534 h 534"/>
                  <a:gd name="T4" fmla="*/ 294 w 297"/>
                  <a:gd name="T5" fmla="*/ 59 h 534"/>
                  <a:gd name="T6" fmla="*/ 276 w 297"/>
                  <a:gd name="T7" fmla="*/ 0 h 534"/>
                  <a:gd name="T8" fmla="*/ 0 w 297"/>
                  <a:gd name="T9" fmla="*/ 323 h 534"/>
                </a:gdLst>
                <a:ahLst/>
                <a:cxnLst>
                  <a:cxn ang="0">
                    <a:pos x="T0" y="T1"/>
                  </a:cxn>
                  <a:cxn ang="0">
                    <a:pos x="T2" y="T3"/>
                  </a:cxn>
                  <a:cxn ang="0">
                    <a:pos x="T4" y="T5"/>
                  </a:cxn>
                  <a:cxn ang="0">
                    <a:pos x="T6" y="T7"/>
                  </a:cxn>
                  <a:cxn ang="0">
                    <a:pos x="T8" y="T9"/>
                  </a:cxn>
                </a:cxnLst>
                <a:rect l="0" t="0" r="r" b="b"/>
                <a:pathLst>
                  <a:path w="297" h="534">
                    <a:moveTo>
                      <a:pt x="0" y="323"/>
                    </a:moveTo>
                    <a:cubicBezTo>
                      <a:pt x="0" y="323"/>
                      <a:pt x="86" y="315"/>
                      <a:pt x="218" y="534"/>
                    </a:cubicBezTo>
                    <a:cubicBezTo>
                      <a:pt x="218" y="534"/>
                      <a:pt x="297" y="161"/>
                      <a:pt x="294" y="59"/>
                    </a:cubicBezTo>
                    <a:cubicBezTo>
                      <a:pt x="294" y="59"/>
                      <a:pt x="276" y="13"/>
                      <a:pt x="276" y="0"/>
                    </a:cubicBezTo>
                    <a:cubicBezTo>
                      <a:pt x="276" y="0"/>
                      <a:pt x="228" y="260"/>
                      <a:pt x="0" y="323"/>
                    </a:cubicBezTo>
                    <a:close/>
                  </a:path>
                </a:pathLst>
              </a:custGeom>
              <a:gradFill>
                <a:gsLst>
                  <a:gs pos="0">
                    <a:srgbClr val="FFFFFF"/>
                  </a:gs>
                  <a:gs pos="100000">
                    <a:srgbClr val="DDDDDD">
                      <a:lumMod val="95000"/>
                      <a:lumOff val="5000"/>
                    </a:srgbClr>
                  </a:gs>
                </a:gsLs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4" name="Freeform 223">
                <a:extLst>
                  <a:ext uri="{FF2B5EF4-FFF2-40B4-BE49-F238E27FC236}">
                    <a16:creationId xmlns:a16="http://schemas.microsoft.com/office/drawing/2014/main" id="{23CD4D4E-6F24-C560-54F4-F612C7C60D77}"/>
                  </a:ext>
                </a:extLst>
              </p:cNvPr>
              <p:cNvSpPr>
                <a:spLocks/>
              </p:cNvSpPr>
              <p:nvPr/>
            </p:nvSpPr>
            <p:spPr bwMode="gray">
              <a:xfrm>
                <a:off x="1254792" y="2822221"/>
                <a:ext cx="211846" cy="447867"/>
              </a:xfrm>
              <a:custGeom>
                <a:avLst/>
                <a:gdLst>
                  <a:gd name="T0" fmla="*/ 0 w 423"/>
                  <a:gd name="T1" fmla="*/ 209 h 894"/>
                  <a:gd name="T2" fmla="*/ 213 w 423"/>
                  <a:gd name="T3" fmla="*/ 894 h 894"/>
                  <a:gd name="T4" fmla="*/ 423 w 423"/>
                  <a:gd name="T5" fmla="*/ 209 h 894"/>
                  <a:gd name="T6" fmla="*/ 208 w 423"/>
                  <a:gd name="T7" fmla="*/ 1 h 894"/>
                  <a:gd name="T8" fmla="*/ 0 w 423"/>
                  <a:gd name="T9" fmla="*/ 209 h 894"/>
                </a:gdLst>
                <a:ahLst/>
                <a:cxnLst>
                  <a:cxn ang="0">
                    <a:pos x="T0" y="T1"/>
                  </a:cxn>
                  <a:cxn ang="0">
                    <a:pos x="T2" y="T3"/>
                  </a:cxn>
                  <a:cxn ang="0">
                    <a:pos x="T4" y="T5"/>
                  </a:cxn>
                  <a:cxn ang="0">
                    <a:pos x="T6" y="T7"/>
                  </a:cxn>
                  <a:cxn ang="0">
                    <a:pos x="T8" y="T9"/>
                  </a:cxn>
                </a:cxnLst>
                <a:rect l="0" t="0" r="r" b="b"/>
                <a:pathLst>
                  <a:path w="423" h="894">
                    <a:moveTo>
                      <a:pt x="0" y="209"/>
                    </a:moveTo>
                    <a:cubicBezTo>
                      <a:pt x="0" y="209"/>
                      <a:pt x="115" y="818"/>
                      <a:pt x="213" y="894"/>
                    </a:cubicBezTo>
                    <a:cubicBezTo>
                      <a:pt x="213" y="894"/>
                      <a:pt x="382" y="508"/>
                      <a:pt x="423" y="209"/>
                    </a:cubicBezTo>
                    <a:cubicBezTo>
                      <a:pt x="423" y="209"/>
                      <a:pt x="320" y="11"/>
                      <a:pt x="208" y="1"/>
                    </a:cubicBezTo>
                    <a:cubicBezTo>
                      <a:pt x="208" y="1"/>
                      <a:pt x="126" y="0"/>
                      <a:pt x="0" y="209"/>
                    </a:cubicBez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 name="Freeform 226">
                <a:extLst>
                  <a:ext uri="{FF2B5EF4-FFF2-40B4-BE49-F238E27FC236}">
                    <a16:creationId xmlns:a16="http://schemas.microsoft.com/office/drawing/2014/main" id="{F0A1D1CA-8D29-A7AF-DABC-710569F0ED11}"/>
                  </a:ext>
                </a:extLst>
              </p:cNvPr>
              <p:cNvSpPr>
                <a:spLocks/>
              </p:cNvSpPr>
              <p:nvPr/>
            </p:nvSpPr>
            <p:spPr bwMode="gray">
              <a:xfrm>
                <a:off x="1079844" y="2687988"/>
                <a:ext cx="314694" cy="633630"/>
              </a:xfrm>
              <a:custGeom>
                <a:avLst/>
                <a:gdLst>
                  <a:gd name="T0" fmla="*/ 265 w 628"/>
                  <a:gd name="T1" fmla="*/ 0 h 1265"/>
                  <a:gd name="T2" fmla="*/ 628 w 628"/>
                  <a:gd name="T3" fmla="*/ 1265 h 1265"/>
                  <a:gd name="T4" fmla="*/ 494 w 628"/>
                  <a:gd name="T5" fmla="*/ 1259 h 1265"/>
                  <a:gd name="T6" fmla="*/ 0 w 628"/>
                  <a:gd name="T7" fmla="*/ 361 h 1265"/>
                  <a:gd name="T8" fmla="*/ 124 w 628"/>
                  <a:gd name="T9" fmla="*/ 263 h 1265"/>
                  <a:gd name="T10" fmla="*/ 33 w 628"/>
                  <a:gd name="T11" fmla="*/ 176 h 1265"/>
                  <a:gd name="T12" fmla="*/ 265 w 628"/>
                  <a:gd name="T13" fmla="*/ 0 h 1265"/>
                </a:gdLst>
                <a:ahLst/>
                <a:cxnLst>
                  <a:cxn ang="0">
                    <a:pos x="T0" y="T1"/>
                  </a:cxn>
                  <a:cxn ang="0">
                    <a:pos x="T2" y="T3"/>
                  </a:cxn>
                  <a:cxn ang="0">
                    <a:pos x="T4" y="T5"/>
                  </a:cxn>
                  <a:cxn ang="0">
                    <a:pos x="T6" y="T7"/>
                  </a:cxn>
                  <a:cxn ang="0">
                    <a:pos x="T8" y="T9"/>
                  </a:cxn>
                  <a:cxn ang="0">
                    <a:pos x="T10" y="T11"/>
                  </a:cxn>
                  <a:cxn ang="0">
                    <a:pos x="T12" y="T13"/>
                  </a:cxn>
                </a:cxnLst>
                <a:rect l="0" t="0" r="r" b="b"/>
                <a:pathLst>
                  <a:path w="628" h="1265">
                    <a:moveTo>
                      <a:pt x="265" y="0"/>
                    </a:moveTo>
                    <a:cubicBezTo>
                      <a:pt x="265" y="0"/>
                      <a:pt x="377" y="1008"/>
                      <a:pt x="628" y="1265"/>
                    </a:cubicBezTo>
                    <a:cubicBezTo>
                      <a:pt x="628" y="1265"/>
                      <a:pt x="506" y="1259"/>
                      <a:pt x="494" y="1259"/>
                    </a:cubicBezTo>
                    <a:cubicBezTo>
                      <a:pt x="494" y="1259"/>
                      <a:pt x="223" y="968"/>
                      <a:pt x="0" y="361"/>
                    </a:cubicBezTo>
                    <a:cubicBezTo>
                      <a:pt x="124" y="263"/>
                      <a:pt x="124" y="263"/>
                      <a:pt x="124" y="263"/>
                    </a:cubicBezTo>
                    <a:cubicBezTo>
                      <a:pt x="33" y="176"/>
                      <a:pt x="33" y="176"/>
                      <a:pt x="33" y="176"/>
                    </a:cubicBezTo>
                    <a:cubicBezTo>
                      <a:pt x="33" y="176"/>
                      <a:pt x="147" y="158"/>
                      <a:pt x="265" y="0"/>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6" name="Freeform 227">
                <a:extLst>
                  <a:ext uri="{FF2B5EF4-FFF2-40B4-BE49-F238E27FC236}">
                    <a16:creationId xmlns:a16="http://schemas.microsoft.com/office/drawing/2014/main" id="{FC48EC9E-4075-8A82-B5AC-EBD9F7CEDF0E}"/>
                  </a:ext>
                </a:extLst>
              </p:cNvPr>
              <p:cNvSpPr>
                <a:spLocks/>
              </p:cNvSpPr>
              <p:nvPr/>
            </p:nvSpPr>
            <p:spPr bwMode="gray">
              <a:xfrm>
                <a:off x="1358913" y="2684383"/>
                <a:ext cx="278008" cy="635327"/>
              </a:xfrm>
              <a:custGeom>
                <a:avLst/>
                <a:gdLst>
                  <a:gd name="T0" fmla="*/ 283 w 555"/>
                  <a:gd name="T1" fmla="*/ 0 h 1268"/>
                  <a:gd name="T2" fmla="*/ 521 w 555"/>
                  <a:gd name="T3" fmla="*/ 188 h 1268"/>
                  <a:gd name="T4" fmla="*/ 431 w 555"/>
                  <a:gd name="T5" fmla="*/ 281 h 1268"/>
                  <a:gd name="T6" fmla="*/ 555 w 555"/>
                  <a:gd name="T7" fmla="*/ 374 h 1268"/>
                  <a:gd name="T8" fmla="*/ 69 w 555"/>
                  <a:gd name="T9" fmla="*/ 1268 h 1268"/>
                  <a:gd name="T10" fmla="*/ 0 w 555"/>
                  <a:gd name="T11" fmla="*/ 1174 h 1268"/>
                  <a:gd name="T12" fmla="*/ 283 w 555"/>
                  <a:gd name="T13" fmla="*/ 0 h 1268"/>
                </a:gdLst>
                <a:ahLst/>
                <a:cxnLst>
                  <a:cxn ang="0">
                    <a:pos x="T0" y="T1"/>
                  </a:cxn>
                  <a:cxn ang="0">
                    <a:pos x="T2" y="T3"/>
                  </a:cxn>
                  <a:cxn ang="0">
                    <a:pos x="T4" y="T5"/>
                  </a:cxn>
                  <a:cxn ang="0">
                    <a:pos x="T6" y="T7"/>
                  </a:cxn>
                  <a:cxn ang="0">
                    <a:pos x="T8" y="T9"/>
                  </a:cxn>
                  <a:cxn ang="0">
                    <a:pos x="T10" y="T11"/>
                  </a:cxn>
                  <a:cxn ang="0">
                    <a:pos x="T12" y="T13"/>
                  </a:cxn>
                </a:cxnLst>
                <a:rect l="0" t="0" r="r" b="b"/>
                <a:pathLst>
                  <a:path w="555" h="1268">
                    <a:moveTo>
                      <a:pt x="283" y="0"/>
                    </a:moveTo>
                    <a:cubicBezTo>
                      <a:pt x="283" y="0"/>
                      <a:pt x="337" y="162"/>
                      <a:pt x="521" y="188"/>
                    </a:cubicBezTo>
                    <a:cubicBezTo>
                      <a:pt x="431" y="281"/>
                      <a:pt x="431" y="281"/>
                      <a:pt x="431" y="281"/>
                    </a:cubicBezTo>
                    <a:cubicBezTo>
                      <a:pt x="555" y="374"/>
                      <a:pt x="555" y="374"/>
                      <a:pt x="555" y="374"/>
                    </a:cubicBezTo>
                    <a:cubicBezTo>
                      <a:pt x="555" y="374"/>
                      <a:pt x="349" y="983"/>
                      <a:pt x="69" y="1268"/>
                    </a:cubicBezTo>
                    <a:cubicBezTo>
                      <a:pt x="69" y="1268"/>
                      <a:pt x="17" y="1225"/>
                      <a:pt x="0" y="1174"/>
                    </a:cubicBezTo>
                    <a:cubicBezTo>
                      <a:pt x="0" y="1174"/>
                      <a:pt x="199" y="766"/>
                      <a:pt x="283" y="0"/>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7" name="Freeform 228">
                <a:extLst>
                  <a:ext uri="{FF2B5EF4-FFF2-40B4-BE49-F238E27FC236}">
                    <a16:creationId xmlns:a16="http://schemas.microsoft.com/office/drawing/2014/main" id="{EBE87A8F-CE00-517A-8B98-7DBBBEC4952B}"/>
                  </a:ext>
                </a:extLst>
              </p:cNvPr>
              <p:cNvSpPr>
                <a:spLocks/>
              </p:cNvSpPr>
              <p:nvPr/>
            </p:nvSpPr>
            <p:spPr bwMode="gray">
              <a:xfrm>
                <a:off x="1213653" y="2662329"/>
                <a:ext cx="143775" cy="265073"/>
              </a:xfrm>
              <a:custGeom>
                <a:avLst/>
                <a:gdLst>
                  <a:gd name="T0" fmla="*/ 287 w 287"/>
                  <a:gd name="T1" fmla="*/ 319 h 529"/>
                  <a:gd name="T2" fmla="*/ 284 w 287"/>
                  <a:gd name="T3" fmla="*/ 320 h 529"/>
                  <a:gd name="T4" fmla="*/ 84 w 287"/>
                  <a:gd name="T5" fmla="*/ 527 h 529"/>
                  <a:gd name="T6" fmla="*/ 82 w 287"/>
                  <a:gd name="T7" fmla="*/ 529 h 529"/>
                  <a:gd name="T8" fmla="*/ 3 w 287"/>
                  <a:gd name="T9" fmla="*/ 55 h 529"/>
                  <a:gd name="T10" fmla="*/ 19 w 287"/>
                  <a:gd name="T11" fmla="*/ 0 h 529"/>
                  <a:gd name="T12" fmla="*/ 287 w 287"/>
                  <a:gd name="T13" fmla="*/ 319 h 529"/>
                </a:gdLst>
                <a:ahLst/>
                <a:cxnLst>
                  <a:cxn ang="0">
                    <a:pos x="T0" y="T1"/>
                  </a:cxn>
                  <a:cxn ang="0">
                    <a:pos x="T2" y="T3"/>
                  </a:cxn>
                  <a:cxn ang="0">
                    <a:pos x="T4" y="T5"/>
                  </a:cxn>
                  <a:cxn ang="0">
                    <a:pos x="T6" y="T7"/>
                  </a:cxn>
                  <a:cxn ang="0">
                    <a:pos x="T8" y="T9"/>
                  </a:cxn>
                  <a:cxn ang="0">
                    <a:pos x="T10" y="T11"/>
                  </a:cxn>
                  <a:cxn ang="0">
                    <a:pos x="T12" y="T13"/>
                  </a:cxn>
                </a:cxnLst>
                <a:rect l="0" t="0" r="r" b="b"/>
                <a:pathLst>
                  <a:path w="287" h="529">
                    <a:moveTo>
                      <a:pt x="287" y="319"/>
                    </a:moveTo>
                    <a:cubicBezTo>
                      <a:pt x="287" y="319"/>
                      <a:pt x="286" y="319"/>
                      <a:pt x="284" y="320"/>
                    </a:cubicBezTo>
                    <a:cubicBezTo>
                      <a:pt x="268" y="323"/>
                      <a:pt x="199" y="345"/>
                      <a:pt x="84" y="527"/>
                    </a:cubicBezTo>
                    <a:cubicBezTo>
                      <a:pt x="83" y="527"/>
                      <a:pt x="83" y="528"/>
                      <a:pt x="82" y="529"/>
                    </a:cubicBezTo>
                    <a:cubicBezTo>
                      <a:pt x="82" y="529"/>
                      <a:pt x="0" y="157"/>
                      <a:pt x="3" y="55"/>
                    </a:cubicBezTo>
                    <a:cubicBezTo>
                      <a:pt x="3" y="55"/>
                      <a:pt x="19" y="13"/>
                      <a:pt x="19" y="0"/>
                    </a:cubicBezTo>
                    <a:cubicBezTo>
                      <a:pt x="19" y="0"/>
                      <a:pt x="60" y="261"/>
                      <a:pt x="287" y="319"/>
                    </a:cubicBez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8" name="Freeform 233">
                <a:extLst>
                  <a:ext uri="{FF2B5EF4-FFF2-40B4-BE49-F238E27FC236}">
                    <a16:creationId xmlns:a16="http://schemas.microsoft.com/office/drawing/2014/main" id="{1EB5DF76-A70D-CD30-DB48-3A105047AA62}"/>
                  </a:ext>
                </a:extLst>
              </p:cNvPr>
              <p:cNvSpPr>
                <a:spLocks/>
              </p:cNvSpPr>
              <p:nvPr/>
            </p:nvSpPr>
            <p:spPr bwMode="gray">
              <a:xfrm>
                <a:off x="1601296" y="2817768"/>
                <a:ext cx="133809" cy="461863"/>
              </a:xfrm>
              <a:custGeom>
                <a:avLst/>
                <a:gdLst>
                  <a:gd name="T0" fmla="*/ 267 w 267"/>
                  <a:gd name="T1" fmla="*/ 0 h 922"/>
                  <a:gd name="T2" fmla="*/ 162 w 267"/>
                  <a:gd name="T3" fmla="*/ 911 h 922"/>
                  <a:gd name="T4" fmla="*/ 135 w 267"/>
                  <a:gd name="T5" fmla="*/ 922 h 922"/>
                  <a:gd name="T6" fmla="*/ 267 w 267"/>
                  <a:gd name="T7" fmla="*/ 0 h 922"/>
                </a:gdLst>
                <a:ahLst/>
                <a:cxnLst>
                  <a:cxn ang="0">
                    <a:pos x="T0" y="T1"/>
                  </a:cxn>
                  <a:cxn ang="0">
                    <a:pos x="T2" y="T3"/>
                  </a:cxn>
                  <a:cxn ang="0">
                    <a:pos x="T4" y="T5"/>
                  </a:cxn>
                  <a:cxn ang="0">
                    <a:pos x="T6" y="T7"/>
                  </a:cxn>
                </a:cxnLst>
                <a:rect l="0" t="0" r="r" b="b"/>
                <a:pathLst>
                  <a:path w="267" h="922">
                    <a:moveTo>
                      <a:pt x="267" y="0"/>
                    </a:moveTo>
                    <a:cubicBezTo>
                      <a:pt x="267" y="0"/>
                      <a:pt x="30" y="459"/>
                      <a:pt x="162" y="911"/>
                    </a:cubicBezTo>
                    <a:cubicBezTo>
                      <a:pt x="135" y="922"/>
                      <a:pt x="135" y="922"/>
                      <a:pt x="135" y="922"/>
                    </a:cubicBezTo>
                    <a:cubicBezTo>
                      <a:pt x="135" y="922"/>
                      <a:pt x="0" y="493"/>
                      <a:pt x="267" y="0"/>
                    </a:cubicBezTo>
                    <a:close/>
                  </a:path>
                </a:pathLst>
              </a:custGeom>
              <a:gradFill flip="none" rotWithShape="1">
                <a:gsLst>
                  <a:gs pos="100000">
                    <a:srgbClr val="B2B2B2">
                      <a:lumMod val="71000"/>
                    </a:srgbClr>
                  </a:gs>
                  <a:gs pos="0">
                    <a:srgbClr val="000000"/>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9" name="Freeform 234">
                <a:extLst>
                  <a:ext uri="{FF2B5EF4-FFF2-40B4-BE49-F238E27FC236}">
                    <a16:creationId xmlns:a16="http://schemas.microsoft.com/office/drawing/2014/main" id="{F17B2F2E-5BEE-B139-96F2-EB435F3B80A1}"/>
                  </a:ext>
                </a:extLst>
              </p:cNvPr>
              <p:cNvSpPr>
                <a:spLocks/>
              </p:cNvSpPr>
              <p:nvPr/>
            </p:nvSpPr>
            <p:spPr bwMode="gray">
              <a:xfrm>
                <a:off x="975088" y="2822221"/>
                <a:ext cx="133809" cy="456349"/>
              </a:xfrm>
              <a:custGeom>
                <a:avLst/>
                <a:gdLst>
                  <a:gd name="T0" fmla="*/ 0 w 267"/>
                  <a:gd name="T1" fmla="*/ 0 h 911"/>
                  <a:gd name="T2" fmla="*/ 102 w 267"/>
                  <a:gd name="T3" fmla="*/ 902 h 911"/>
                  <a:gd name="T4" fmla="*/ 131 w 267"/>
                  <a:gd name="T5" fmla="*/ 911 h 911"/>
                  <a:gd name="T6" fmla="*/ 0 w 267"/>
                  <a:gd name="T7" fmla="*/ 0 h 911"/>
                </a:gdLst>
                <a:ahLst/>
                <a:cxnLst>
                  <a:cxn ang="0">
                    <a:pos x="T0" y="T1"/>
                  </a:cxn>
                  <a:cxn ang="0">
                    <a:pos x="T2" y="T3"/>
                  </a:cxn>
                  <a:cxn ang="0">
                    <a:pos x="T4" y="T5"/>
                  </a:cxn>
                  <a:cxn ang="0">
                    <a:pos x="T6" y="T7"/>
                  </a:cxn>
                </a:cxnLst>
                <a:rect l="0" t="0" r="r" b="b"/>
                <a:pathLst>
                  <a:path w="267" h="911">
                    <a:moveTo>
                      <a:pt x="0" y="0"/>
                    </a:moveTo>
                    <a:cubicBezTo>
                      <a:pt x="0" y="0"/>
                      <a:pt x="233" y="450"/>
                      <a:pt x="102" y="902"/>
                    </a:cubicBezTo>
                    <a:cubicBezTo>
                      <a:pt x="131" y="911"/>
                      <a:pt x="131" y="911"/>
                      <a:pt x="131" y="911"/>
                    </a:cubicBezTo>
                    <a:cubicBezTo>
                      <a:pt x="131" y="911"/>
                      <a:pt x="267" y="493"/>
                      <a:pt x="0" y="0"/>
                    </a:cubicBezTo>
                    <a:close/>
                  </a:path>
                </a:pathLst>
              </a:custGeom>
              <a:gradFill flip="none" rotWithShape="1">
                <a:gsLst>
                  <a:gs pos="100000">
                    <a:srgbClr val="B2B2B2">
                      <a:lumMod val="71000"/>
                    </a:srgbClr>
                  </a:gs>
                  <a:gs pos="0">
                    <a:srgbClr val="000000"/>
                  </a:gs>
                </a:gsLst>
                <a:lin ang="162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0" name="Freeform 238">
                <a:extLst>
                  <a:ext uri="{FF2B5EF4-FFF2-40B4-BE49-F238E27FC236}">
                    <a16:creationId xmlns:a16="http://schemas.microsoft.com/office/drawing/2014/main" id="{5F48AAC0-F7AD-8C1D-E20C-411DDDE0E0B9}"/>
                  </a:ext>
                </a:extLst>
              </p:cNvPr>
              <p:cNvSpPr>
                <a:spLocks/>
              </p:cNvSpPr>
              <p:nvPr/>
            </p:nvSpPr>
            <p:spPr bwMode="gray">
              <a:xfrm>
                <a:off x="1358913" y="2822221"/>
                <a:ext cx="106665" cy="104121"/>
              </a:xfrm>
              <a:custGeom>
                <a:avLst/>
                <a:gdLst>
                  <a:gd name="T0" fmla="*/ 0 w 213"/>
                  <a:gd name="T1" fmla="*/ 0 h 208"/>
                  <a:gd name="T2" fmla="*/ 136 w 213"/>
                  <a:gd name="T3" fmla="*/ 93 h 208"/>
                  <a:gd name="T4" fmla="*/ 213 w 213"/>
                  <a:gd name="T5" fmla="*/ 208 h 208"/>
                  <a:gd name="T6" fmla="*/ 0 w 213"/>
                  <a:gd name="T7" fmla="*/ 0 h 208"/>
                </a:gdLst>
                <a:ahLst/>
                <a:cxnLst>
                  <a:cxn ang="0">
                    <a:pos x="T0" y="T1"/>
                  </a:cxn>
                  <a:cxn ang="0">
                    <a:pos x="T2" y="T3"/>
                  </a:cxn>
                  <a:cxn ang="0">
                    <a:pos x="T4" y="T5"/>
                  </a:cxn>
                  <a:cxn ang="0">
                    <a:pos x="T6" y="T7"/>
                  </a:cxn>
                </a:cxnLst>
                <a:rect l="0" t="0" r="r" b="b"/>
                <a:pathLst>
                  <a:path w="213" h="208">
                    <a:moveTo>
                      <a:pt x="0" y="0"/>
                    </a:moveTo>
                    <a:cubicBezTo>
                      <a:pt x="0" y="0"/>
                      <a:pt x="70" y="12"/>
                      <a:pt x="136" y="93"/>
                    </a:cubicBezTo>
                    <a:cubicBezTo>
                      <a:pt x="136" y="93"/>
                      <a:pt x="197" y="171"/>
                      <a:pt x="213" y="208"/>
                    </a:cubicBezTo>
                    <a:cubicBezTo>
                      <a:pt x="213" y="208"/>
                      <a:pt x="137" y="24"/>
                      <a:pt x="0" y="0"/>
                    </a:cubicBezTo>
                    <a:close/>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1" name="Freeform 244">
                <a:extLst>
                  <a:ext uri="{FF2B5EF4-FFF2-40B4-BE49-F238E27FC236}">
                    <a16:creationId xmlns:a16="http://schemas.microsoft.com/office/drawing/2014/main" id="{BFCB2789-3C95-5380-869A-854A825BE39A}"/>
                  </a:ext>
                </a:extLst>
              </p:cNvPr>
              <p:cNvSpPr>
                <a:spLocks/>
              </p:cNvSpPr>
              <p:nvPr/>
            </p:nvSpPr>
            <p:spPr bwMode="gray">
              <a:xfrm>
                <a:off x="1254792" y="2816707"/>
                <a:ext cx="102636" cy="110694"/>
              </a:xfrm>
              <a:custGeom>
                <a:avLst/>
                <a:gdLst>
                  <a:gd name="T0" fmla="*/ 0 w 205"/>
                  <a:gd name="T1" fmla="*/ 221 h 221"/>
                  <a:gd name="T2" fmla="*/ 205 w 205"/>
                  <a:gd name="T3" fmla="*/ 11 h 221"/>
                  <a:gd name="T4" fmla="*/ 0 w 205"/>
                  <a:gd name="T5" fmla="*/ 221 h 221"/>
                </a:gdLst>
                <a:ahLst/>
                <a:cxnLst>
                  <a:cxn ang="0">
                    <a:pos x="T0" y="T1"/>
                  </a:cxn>
                  <a:cxn ang="0">
                    <a:pos x="T2" y="T3"/>
                  </a:cxn>
                  <a:cxn ang="0">
                    <a:pos x="T4" y="T5"/>
                  </a:cxn>
                </a:cxnLst>
                <a:rect l="0" t="0" r="r" b="b"/>
                <a:pathLst>
                  <a:path w="205" h="221">
                    <a:moveTo>
                      <a:pt x="0" y="221"/>
                    </a:moveTo>
                    <a:cubicBezTo>
                      <a:pt x="0" y="221"/>
                      <a:pt x="124" y="25"/>
                      <a:pt x="205" y="11"/>
                    </a:cubicBezTo>
                    <a:cubicBezTo>
                      <a:pt x="205" y="11"/>
                      <a:pt x="132" y="0"/>
                      <a:pt x="0" y="221"/>
                    </a:cubicBezTo>
                    <a:close/>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2" name="Freeform 245">
                <a:extLst>
                  <a:ext uri="{FF2B5EF4-FFF2-40B4-BE49-F238E27FC236}">
                    <a16:creationId xmlns:a16="http://schemas.microsoft.com/office/drawing/2014/main" id="{B43F05DC-A95D-AD87-51C6-99AC636DF973}"/>
                  </a:ext>
                </a:extLst>
              </p:cNvPr>
              <p:cNvSpPr>
                <a:spLocks/>
              </p:cNvSpPr>
              <p:nvPr/>
            </p:nvSpPr>
            <p:spPr bwMode="gray">
              <a:xfrm>
                <a:off x="1397932" y="2873327"/>
                <a:ext cx="237929" cy="451260"/>
              </a:xfrm>
              <a:custGeom>
                <a:avLst/>
                <a:gdLst>
                  <a:gd name="T0" fmla="*/ 475 w 475"/>
                  <a:gd name="T1" fmla="*/ 10 h 901"/>
                  <a:gd name="T2" fmla="*/ 0 w 475"/>
                  <a:gd name="T3" fmla="*/ 901 h 901"/>
                  <a:gd name="T4" fmla="*/ 464 w 475"/>
                  <a:gd name="T5" fmla="*/ 0 h 901"/>
                  <a:gd name="T6" fmla="*/ 475 w 475"/>
                  <a:gd name="T7" fmla="*/ 10 h 901"/>
                </a:gdLst>
                <a:ahLst/>
                <a:cxnLst>
                  <a:cxn ang="0">
                    <a:pos x="T0" y="T1"/>
                  </a:cxn>
                  <a:cxn ang="0">
                    <a:pos x="T2" y="T3"/>
                  </a:cxn>
                  <a:cxn ang="0">
                    <a:pos x="T4" y="T5"/>
                  </a:cxn>
                  <a:cxn ang="0">
                    <a:pos x="T6" y="T7"/>
                  </a:cxn>
                </a:cxnLst>
                <a:rect l="0" t="0" r="r" b="b"/>
                <a:pathLst>
                  <a:path w="475" h="901">
                    <a:moveTo>
                      <a:pt x="475" y="10"/>
                    </a:moveTo>
                    <a:cubicBezTo>
                      <a:pt x="475" y="10"/>
                      <a:pt x="273" y="609"/>
                      <a:pt x="0" y="901"/>
                    </a:cubicBezTo>
                    <a:cubicBezTo>
                      <a:pt x="0" y="901"/>
                      <a:pt x="302" y="480"/>
                      <a:pt x="464" y="0"/>
                    </a:cubicBezTo>
                    <a:lnTo>
                      <a:pt x="475" y="10"/>
                    </a:lnTo>
                    <a:close/>
                  </a:path>
                </a:pathLst>
              </a:custGeom>
              <a:gradFill flip="none" rotWithShape="1">
                <a:gsLst>
                  <a:gs pos="100000">
                    <a:srgbClr val="B2B2B2"/>
                  </a:gs>
                  <a:gs pos="0">
                    <a:srgbClr val="000000"/>
                  </a:gs>
                </a:gsLst>
                <a:lin ang="81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3" name="Freeform 246">
                <a:extLst>
                  <a:ext uri="{FF2B5EF4-FFF2-40B4-BE49-F238E27FC236}">
                    <a16:creationId xmlns:a16="http://schemas.microsoft.com/office/drawing/2014/main" id="{A990477A-0013-C3F3-8EC8-560A02A71AFF}"/>
                  </a:ext>
                </a:extLst>
              </p:cNvPr>
              <p:cNvSpPr>
                <a:spLocks/>
              </p:cNvSpPr>
              <p:nvPr/>
            </p:nvSpPr>
            <p:spPr bwMode="gray">
              <a:xfrm>
                <a:off x="1565246" y="2832188"/>
                <a:ext cx="70615" cy="46229"/>
              </a:xfrm>
              <a:custGeom>
                <a:avLst/>
                <a:gdLst>
                  <a:gd name="T0" fmla="*/ 31 w 333"/>
                  <a:gd name="T1" fmla="*/ 0 h 218"/>
                  <a:gd name="T2" fmla="*/ 333 w 333"/>
                  <a:gd name="T3" fmla="*/ 218 h 218"/>
                  <a:gd name="T4" fmla="*/ 0 w 333"/>
                  <a:gd name="T5" fmla="*/ 21 h 218"/>
                  <a:gd name="T6" fmla="*/ 31 w 333"/>
                  <a:gd name="T7" fmla="*/ 0 h 218"/>
                </a:gdLst>
                <a:ahLst/>
                <a:cxnLst>
                  <a:cxn ang="0">
                    <a:pos x="T0" y="T1"/>
                  </a:cxn>
                  <a:cxn ang="0">
                    <a:pos x="T2" y="T3"/>
                  </a:cxn>
                  <a:cxn ang="0">
                    <a:pos x="T4" y="T5"/>
                  </a:cxn>
                  <a:cxn ang="0">
                    <a:pos x="T6" y="T7"/>
                  </a:cxn>
                </a:cxnLst>
                <a:rect l="0" t="0" r="r" b="b"/>
                <a:pathLst>
                  <a:path w="333" h="218">
                    <a:moveTo>
                      <a:pt x="31" y="0"/>
                    </a:moveTo>
                    <a:lnTo>
                      <a:pt x="333" y="218"/>
                    </a:lnTo>
                    <a:lnTo>
                      <a:pt x="0" y="21"/>
                    </a:lnTo>
                    <a:lnTo>
                      <a:pt x="31" y="0"/>
                    </a:lnTo>
                    <a:close/>
                  </a:path>
                </a:pathLst>
              </a:custGeom>
              <a:gradFill flip="none" rotWithShape="1">
                <a:gsLst>
                  <a:gs pos="100000">
                    <a:srgbClr val="B2B2B2"/>
                  </a:gs>
                  <a:gs pos="0">
                    <a:srgbClr val="000000"/>
                  </a:gs>
                </a:gsLst>
                <a:lin ang="81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4" name="Freeform 247">
                <a:extLst>
                  <a:ext uri="{FF2B5EF4-FFF2-40B4-BE49-F238E27FC236}">
                    <a16:creationId xmlns:a16="http://schemas.microsoft.com/office/drawing/2014/main" id="{20D553F1-9ED3-EF55-2919-1EC90CC47C57}"/>
                  </a:ext>
                </a:extLst>
              </p:cNvPr>
              <p:cNvSpPr>
                <a:spLocks/>
              </p:cNvSpPr>
              <p:nvPr/>
            </p:nvSpPr>
            <p:spPr bwMode="gray">
              <a:xfrm>
                <a:off x="1555703" y="2784687"/>
                <a:ext cx="58740" cy="51954"/>
              </a:xfrm>
              <a:custGeom>
                <a:avLst/>
                <a:gdLst>
                  <a:gd name="T0" fmla="*/ 277 w 277"/>
                  <a:gd name="T1" fmla="*/ 0 h 245"/>
                  <a:gd name="T2" fmla="*/ 45 w 277"/>
                  <a:gd name="T3" fmla="*/ 245 h 245"/>
                  <a:gd name="T4" fmla="*/ 0 w 277"/>
                  <a:gd name="T5" fmla="*/ 224 h 245"/>
                  <a:gd name="T6" fmla="*/ 277 w 277"/>
                  <a:gd name="T7" fmla="*/ 0 h 245"/>
                </a:gdLst>
                <a:ahLst/>
                <a:cxnLst>
                  <a:cxn ang="0">
                    <a:pos x="T0" y="T1"/>
                  </a:cxn>
                  <a:cxn ang="0">
                    <a:pos x="T2" y="T3"/>
                  </a:cxn>
                  <a:cxn ang="0">
                    <a:pos x="T4" y="T5"/>
                  </a:cxn>
                  <a:cxn ang="0">
                    <a:pos x="T6" y="T7"/>
                  </a:cxn>
                </a:cxnLst>
                <a:rect l="0" t="0" r="r" b="b"/>
                <a:pathLst>
                  <a:path w="277" h="245">
                    <a:moveTo>
                      <a:pt x="277" y="0"/>
                    </a:moveTo>
                    <a:lnTo>
                      <a:pt x="45" y="245"/>
                    </a:lnTo>
                    <a:lnTo>
                      <a:pt x="0" y="224"/>
                    </a:lnTo>
                    <a:lnTo>
                      <a:pt x="277" y="0"/>
                    </a:lnTo>
                    <a:close/>
                  </a:path>
                </a:pathLst>
              </a:custGeom>
              <a:gradFill flip="none" rotWithShape="1">
                <a:gsLst>
                  <a:gs pos="100000">
                    <a:srgbClr val="B2B2B2"/>
                  </a:gs>
                  <a:gs pos="0">
                    <a:srgbClr val="000000"/>
                  </a:gs>
                </a:gsLst>
                <a:lin ang="81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5" name="Freeform 248">
                <a:extLst>
                  <a:ext uri="{FF2B5EF4-FFF2-40B4-BE49-F238E27FC236}">
                    <a16:creationId xmlns:a16="http://schemas.microsoft.com/office/drawing/2014/main" id="{40926D9A-6FDE-91EE-CBD2-A5BDD0CC94E4}"/>
                  </a:ext>
                </a:extLst>
              </p:cNvPr>
              <p:cNvSpPr>
                <a:spLocks/>
              </p:cNvSpPr>
              <p:nvPr/>
            </p:nvSpPr>
            <p:spPr bwMode="gray">
              <a:xfrm>
                <a:off x="1085358" y="2869722"/>
                <a:ext cx="240050" cy="448503"/>
              </a:xfrm>
              <a:custGeom>
                <a:avLst/>
                <a:gdLst>
                  <a:gd name="T0" fmla="*/ 0 w 479"/>
                  <a:gd name="T1" fmla="*/ 9 h 895"/>
                  <a:gd name="T2" fmla="*/ 479 w 479"/>
                  <a:gd name="T3" fmla="*/ 895 h 895"/>
                  <a:gd name="T4" fmla="*/ 12 w 479"/>
                  <a:gd name="T5" fmla="*/ 0 h 895"/>
                  <a:gd name="T6" fmla="*/ 0 w 479"/>
                  <a:gd name="T7" fmla="*/ 9 h 895"/>
                </a:gdLst>
                <a:ahLst/>
                <a:cxnLst>
                  <a:cxn ang="0">
                    <a:pos x="T0" y="T1"/>
                  </a:cxn>
                  <a:cxn ang="0">
                    <a:pos x="T2" y="T3"/>
                  </a:cxn>
                  <a:cxn ang="0">
                    <a:pos x="T4" y="T5"/>
                  </a:cxn>
                  <a:cxn ang="0">
                    <a:pos x="T6" y="T7"/>
                  </a:cxn>
                </a:cxnLst>
                <a:rect l="0" t="0" r="r" b="b"/>
                <a:pathLst>
                  <a:path w="479" h="895">
                    <a:moveTo>
                      <a:pt x="0" y="9"/>
                    </a:moveTo>
                    <a:cubicBezTo>
                      <a:pt x="0" y="9"/>
                      <a:pt x="206" y="604"/>
                      <a:pt x="479" y="895"/>
                    </a:cubicBezTo>
                    <a:cubicBezTo>
                      <a:pt x="479" y="895"/>
                      <a:pt x="173" y="479"/>
                      <a:pt x="12" y="0"/>
                    </a:cubicBezTo>
                    <a:lnTo>
                      <a:pt x="0" y="9"/>
                    </a:lnTo>
                    <a:close/>
                  </a:path>
                </a:pathLst>
              </a:custGeom>
              <a:gradFill flip="none" rotWithShape="1">
                <a:gsLst>
                  <a:gs pos="100000">
                    <a:srgbClr val="B2B2B2"/>
                  </a:gs>
                  <a:gs pos="0">
                    <a:srgbClr val="000000"/>
                  </a:gs>
                </a:gsLst>
                <a:lin ang="81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6" name="Freeform 249">
                <a:extLst>
                  <a:ext uri="{FF2B5EF4-FFF2-40B4-BE49-F238E27FC236}">
                    <a16:creationId xmlns:a16="http://schemas.microsoft.com/office/drawing/2014/main" id="{59FD228E-0026-2CEC-4C52-24D07648D252}"/>
                  </a:ext>
                </a:extLst>
              </p:cNvPr>
              <p:cNvSpPr>
                <a:spLocks/>
              </p:cNvSpPr>
              <p:nvPr/>
            </p:nvSpPr>
            <p:spPr bwMode="gray">
              <a:xfrm>
                <a:off x="1085358" y="2828159"/>
                <a:ext cx="70615" cy="46229"/>
              </a:xfrm>
              <a:custGeom>
                <a:avLst/>
                <a:gdLst>
                  <a:gd name="T0" fmla="*/ 303 w 333"/>
                  <a:gd name="T1" fmla="*/ 0 h 218"/>
                  <a:gd name="T2" fmla="*/ 0 w 333"/>
                  <a:gd name="T3" fmla="*/ 218 h 218"/>
                  <a:gd name="T4" fmla="*/ 333 w 333"/>
                  <a:gd name="T5" fmla="*/ 22 h 218"/>
                  <a:gd name="T6" fmla="*/ 303 w 333"/>
                  <a:gd name="T7" fmla="*/ 0 h 218"/>
                </a:gdLst>
                <a:ahLst/>
                <a:cxnLst>
                  <a:cxn ang="0">
                    <a:pos x="T0" y="T1"/>
                  </a:cxn>
                  <a:cxn ang="0">
                    <a:pos x="T2" y="T3"/>
                  </a:cxn>
                  <a:cxn ang="0">
                    <a:pos x="T4" y="T5"/>
                  </a:cxn>
                  <a:cxn ang="0">
                    <a:pos x="T6" y="T7"/>
                  </a:cxn>
                </a:cxnLst>
                <a:rect l="0" t="0" r="r" b="b"/>
                <a:pathLst>
                  <a:path w="333" h="218">
                    <a:moveTo>
                      <a:pt x="303" y="0"/>
                    </a:moveTo>
                    <a:lnTo>
                      <a:pt x="0" y="218"/>
                    </a:lnTo>
                    <a:lnTo>
                      <a:pt x="333" y="22"/>
                    </a:lnTo>
                    <a:lnTo>
                      <a:pt x="303" y="0"/>
                    </a:lnTo>
                    <a:close/>
                  </a:path>
                </a:pathLst>
              </a:custGeom>
              <a:gradFill flip="none" rotWithShape="1">
                <a:gsLst>
                  <a:gs pos="100000">
                    <a:srgbClr val="B2B2B2"/>
                  </a:gs>
                  <a:gs pos="0">
                    <a:srgbClr val="000000"/>
                  </a:gs>
                </a:gsLst>
                <a:lin ang="81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37" name="Freeform 250">
                <a:extLst>
                  <a:ext uri="{FF2B5EF4-FFF2-40B4-BE49-F238E27FC236}">
                    <a16:creationId xmlns:a16="http://schemas.microsoft.com/office/drawing/2014/main" id="{7FF914A5-C0F3-28D7-8AC8-83FD8FD30637}"/>
                  </a:ext>
                </a:extLst>
              </p:cNvPr>
              <p:cNvSpPr>
                <a:spLocks/>
              </p:cNvSpPr>
              <p:nvPr/>
            </p:nvSpPr>
            <p:spPr bwMode="gray">
              <a:xfrm>
                <a:off x="1107412" y="2781082"/>
                <a:ext cx="58104" cy="51742"/>
              </a:xfrm>
              <a:custGeom>
                <a:avLst/>
                <a:gdLst>
                  <a:gd name="T0" fmla="*/ 0 w 274"/>
                  <a:gd name="T1" fmla="*/ 0 h 244"/>
                  <a:gd name="T2" fmla="*/ 229 w 274"/>
                  <a:gd name="T3" fmla="*/ 244 h 244"/>
                  <a:gd name="T4" fmla="*/ 274 w 274"/>
                  <a:gd name="T5" fmla="*/ 222 h 244"/>
                  <a:gd name="T6" fmla="*/ 0 w 274"/>
                  <a:gd name="T7" fmla="*/ 0 h 244"/>
                </a:gdLst>
                <a:ahLst/>
                <a:cxnLst>
                  <a:cxn ang="0">
                    <a:pos x="T0" y="T1"/>
                  </a:cxn>
                  <a:cxn ang="0">
                    <a:pos x="T2" y="T3"/>
                  </a:cxn>
                  <a:cxn ang="0">
                    <a:pos x="T4" y="T5"/>
                  </a:cxn>
                  <a:cxn ang="0">
                    <a:pos x="T6" y="T7"/>
                  </a:cxn>
                </a:cxnLst>
                <a:rect l="0" t="0" r="r" b="b"/>
                <a:pathLst>
                  <a:path w="274" h="244">
                    <a:moveTo>
                      <a:pt x="0" y="0"/>
                    </a:moveTo>
                    <a:lnTo>
                      <a:pt x="229" y="244"/>
                    </a:lnTo>
                    <a:lnTo>
                      <a:pt x="274" y="222"/>
                    </a:lnTo>
                    <a:lnTo>
                      <a:pt x="0" y="0"/>
                    </a:lnTo>
                    <a:close/>
                  </a:path>
                </a:pathLst>
              </a:custGeom>
              <a:gradFill flip="none" rotWithShape="1">
                <a:gsLst>
                  <a:gs pos="100000">
                    <a:srgbClr val="B2B2B2"/>
                  </a:gs>
                  <a:gs pos="0">
                    <a:srgbClr val="000000"/>
                  </a:gs>
                </a:gsLst>
                <a:lin ang="270000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7" name="Gruppieren 961">
              <a:extLst>
                <a:ext uri="{FF2B5EF4-FFF2-40B4-BE49-F238E27FC236}">
                  <a16:creationId xmlns:a16="http://schemas.microsoft.com/office/drawing/2014/main" id="{856759A5-BD81-87C2-0471-A2E73D3DB13B}"/>
                </a:ext>
              </a:extLst>
            </p:cNvPr>
            <p:cNvGrpSpPr/>
            <p:nvPr/>
          </p:nvGrpSpPr>
          <p:grpSpPr bwMode="gray">
            <a:xfrm>
              <a:off x="1305117" y="2822221"/>
              <a:ext cx="107726" cy="452956"/>
              <a:chOff x="462300" y="2822221"/>
              <a:chExt cx="107726" cy="452956"/>
            </a:xfrm>
          </p:grpSpPr>
          <p:sp>
            <p:nvSpPr>
              <p:cNvPr id="18" name="Freeform 225">
                <a:extLst>
                  <a:ext uri="{FF2B5EF4-FFF2-40B4-BE49-F238E27FC236}">
                    <a16:creationId xmlns:a16="http://schemas.microsoft.com/office/drawing/2014/main" id="{6ED72D94-C843-E502-44B5-C5D4CD9C1D07}"/>
                  </a:ext>
                </a:extLst>
              </p:cNvPr>
              <p:cNvSpPr>
                <a:spLocks/>
              </p:cNvSpPr>
              <p:nvPr/>
            </p:nvSpPr>
            <p:spPr bwMode="gray">
              <a:xfrm>
                <a:off x="462300" y="2917859"/>
                <a:ext cx="103696" cy="357318"/>
              </a:xfrm>
              <a:custGeom>
                <a:avLst/>
                <a:gdLst>
                  <a:gd name="T0" fmla="*/ 0 w 207"/>
                  <a:gd name="T1" fmla="*/ 455 h 713"/>
                  <a:gd name="T2" fmla="*/ 111 w 207"/>
                  <a:gd name="T3" fmla="*/ 713 h 713"/>
                  <a:gd name="T4" fmla="*/ 207 w 207"/>
                  <a:gd name="T5" fmla="*/ 453 h 713"/>
                  <a:gd name="T6" fmla="*/ 154 w 207"/>
                  <a:gd name="T7" fmla="*/ 5 h 713"/>
                  <a:gd name="T8" fmla="*/ 59 w 207"/>
                  <a:gd name="T9" fmla="*/ 0 h 713"/>
                  <a:gd name="T10" fmla="*/ 0 w 207"/>
                  <a:gd name="T11" fmla="*/ 455 h 713"/>
                </a:gdLst>
                <a:ahLst/>
                <a:cxnLst>
                  <a:cxn ang="0">
                    <a:pos x="T0" y="T1"/>
                  </a:cxn>
                  <a:cxn ang="0">
                    <a:pos x="T2" y="T3"/>
                  </a:cxn>
                  <a:cxn ang="0">
                    <a:pos x="T4" y="T5"/>
                  </a:cxn>
                  <a:cxn ang="0">
                    <a:pos x="T6" y="T7"/>
                  </a:cxn>
                  <a:cxn ang="0">
                    <a:pos x="T8" y="T9"/>
                  </a:cxn>
                  <a:cxn ang="0">
                    <a:pos x="T10" y="T11"/>
                  </a:cxn>
                </a:cxnLst>
                <a:rect l="0" t="0" r="r" b="b"/>
                <a:pathLst>
                  <a:path w="207" h="713">
                    <a:moveTo>
                      <a:pt x="0" y="455"/>
                    </a:moveTo>
                    <a:cubicBezTo>
                      <a:pt x="0" y="455"/>
                      <a:pt x="73" y="680"/>
                      <a:pt x="111" y="713"/>
                    </a:cubicBezTo>
                    <a:cubicBezTo>
                      <a:pt x="111" y="713"/>
                      <a:pt x="199" y="516"/>
                      <a:pt x="207" y="453"/>
                    </a:cubicBezTo>
                    <a:cubicBezTo>
                      <a:pt x="207" y="453"/>
                      <a:pt x="192" y="135"/>
                      <a:pt x="154" y="5"/>
                    </a:cubicBezTo>
                    <a:cubicBezTo>
                      <a:pt x="154" y="5"/>
                      <a:pt x="106" y="49"/>
                      <a:pt x="59" y="0"/>
                    </a:cubicBezTo>
                    <a:cubicBezTo>
                      <a:pt x="59" y="0"/>
                      <a:pt x="3" y="270"/>
                      <a:pt x="0" y="455"/>
                    </a:cubicBezTo>
                    <a:close/>
                  </a:path>
                </a:pathLst>
              </a:custGeom>
              <a:gradFill flip="none" rotWithShape="1">
                <a:gsLst>
                  <a:gs pos="45000">
                    <a:srgbClr val="3498DB"/>
                  </a:gs>
                  <a:gs pos="67000">
                    <a:srgbClr val="3498DB"/>
                  </a:gs>
                  <a:gs pos="0">
                    <a:srgbClr val="3498DB">
                      <a:lumMod val="75000"/>
                    </a:srgbClr>
                  </a:gs>
                  <a:gs pos="100000">
                    <a:srgbClr val="3498DB">
                      <a:lumMod val="75000"/>
                    </a:srgb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 name="Freeform 224">
                <a:extLst>
                  <a:ext uri="{FF2B5EF4-FFF2-40B4-BE49-F238E27FC236}">
                    <a16:creationId xmlns:a16="http://schemas.microsoft.com/office/drawing/2014/main" id="{026C956F-D993-125B-1368-C71D9EF71CC0}"/>
                  </a:ext>
                </a:extLst>
              </p:cNvPr>
              <p:cNvSpPr>
                <a:spLocks/>
              </p:cNvSpPr>
              <p:nvPr/>
            </p:nvSpPr>
            <p:spPr bwMode="gray">
              <a:xfrm>
                <a:off x="464845" y="2822221"/>
                <a:ext cx="105181" cy="121297"/>
              </a:xfrm>
              <a:custGeom>
                <a:avLst/>
                <a:gdLst>
                  <a:gd name="T0" fmla="*/ 0 w 210"/>
                  <a:gd name="T1" fmla="*/ 62 h 242"/>
                  <a:gd name="T2" fmla="*/ 54 w 210"/>
                  <a:gd name="T3" fmla="*/ 191 h 242"/>
                  <a:gd name="T4" fmla="*/ 99 w 210"/>
                  <a:gd name="T5" fmla="*/ 216 h 242"/>
                  <a:gd name="T6" fmla="*/ 210 w 210"/>
                  <a:gd name="T7" fmla="*/ 62 h 242"/>
                  <a:gd name="T8" fmla="*/ 102 w 210"/>
                  <a:gd name="T9" fmla="*/ 0 h 242"/>
                  <a:gd name="T10" fmla="*/ 0 w 210"/>
                  <a:gd name="T11" fmla="*/ 62 h 242"/>
                </a:gdLst>
                <a:ahLst/>
                <a:cxnLst>
                  <a:cxn ang="0">
                    <a:pos x="T0" y="T1"/>
                  </a:cxn>
                  <a:cxn ang="0">
                    <a:pos x="T2" y="T3"/>
                  </a:cxn>
                  <a:cxn ang="0">
                    <a:pos x="T4" y="T5"/>
                  </a:cxn>
                  <a:cxn ang="0">
                    <a:pos x="T6" y="T7"/>
                  </a:cxn>
                  <a:cxn ang="0">
                    <a:pos x="T8" y="T9"/>
                  </a:cxn>
                  <a:cxn ang="0">
                    <a:pos x="T10" y="T11"/>
                  </a:cxn>
                </a:cxnLst>
                <a:rect l="0" t="0" r="r" b="b"/>
                <a:pathLst>
                  <a:path w="210" h="242">
                    <a:moveTo>
                      <a:pt x="0" y="62"/>
                    </a:moveTo>
                    <a:cubicBezTo>
                      <a:pt x="0" y="62"/>
                      <a:pt x="18" y="148"/>
                      <a:pt x="54" y="191"/>
                    </a:cubicBezTo>
                    <a:cubicBezTo>
                      <a:pt x="67" y="207"/>
                      <a:pt x="82" y="217"/>
                      <a:pt x="99" y="216"/>
                    </a:cubicBezTo>
                    <a:cubicBezTo>
                      <a:pt x="99" y="216"/>
                      <a:pt x="166" y="242"/>
                      <a:pt x="210" y="62"/>
                    </a:cubicBezTo>
                    <a:cubicBezTo>
                      <a:pt x="210" y="62"/>
                      <a:pt x="192" y="26"/>
                      <a:pt x="102" y="0"/>
                    </a:cubicBezTo>
                    <a:cubicBezTo>
                      <a:pt x="102" y="0"/>
                      <a:pt x="32" y="21"/>
                      <a:pt x="0" y="62"/>
                    </a:cubicBezTo>
                    <a:close/>
                  </a:path>
                </a:pathLst>
              </a:custGeom>
              <a:gradFill flip="none" rotWithShape="1">
                <a:gsLst>
                  <a:gs pos="45000">
                    <a:srgbClr val="3498DB"/>
                  </a:gs>
                  <a:gs pos="67000">
                    <a:srgbClr val="3498DB"/>
                  </a:gs>
                  <a:gs pos="0">
                    <a:srgbClr val="3498DB">
                      <a:lumMod val="75000"/>
                    </a:srgbClr>
                  </a:gs>
                  <a:gs pos="100000">
                    <a:srgbClr val="3498DB">
                      <a:lumMod val="75000"/>
                    </a:srgbClr>
                  </a:gs>
                </a:gsLst>
                <a:lin ang="0" scaled="1"/>
                <a:tileRect/>
              </a:gradFill>
              <a:ln>
                <a:noFill/>
              </a:ln>
              <a:effectLst>
                <a:outerShdw dist="38100" dir="5400000" sx="71000" sy="71000" algn="t" rotWithShape="0">
                  <a:prstClr val="black">
                    <a:alpha val="51000"/>
                  </a:prstClr>
                </a:outerShdw>
              </a:effec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0" name="Freeform 239">
                <a:extLst>
                  <a:ext uri="{FF2B5EF4-FFF2-40B4-BE49-F238E27FC236}">
                    <a16:creationId xmlns:a16="http://schemas.microsoft.com/office/drawing/2014/main" id="{F2EEE06B-AE95-03A8-AFE4-64B989155526}"/>
                  </a:ext>
                </a:extLst>
              </p:cNvPr>
              <p:cNvSpPr>
                <a:spLocks/>
              </p:cNvSpPr>
              <p:nvPr/>
            </p:nvSpPr>
            <p:spPr bwMode="gray">
              <a:xfrm>
                <a:off x="464845" y="2849789"/>
                <a:ext cx="77189" cy="95638"/>
              </a:xfrm>
              <a:custGeom>
                <a:avLst/>
                <a:gdLst>
                  <a:gd name="T0" fmla="*/ 0 w 154"/>
                  <a:gd name="T1" fmla="*/ 7 h 191"/>
                  <a:gd name="T2" fmla="*/ 54 w 154"/>
                  <a:gd name="T3" fmla="*/ 136 h 191"/>
                  <a:gd name="T4" fmla="*/ 154 w 154"/>
                  <a:gd name="T5" fmla="*/ 137 h 191"/>
                  <a:gd name="T6" fmla="*/ 50 w 154"/>
                  <a:gd name="T7" fmla="*/ 128 h 191"/>
                  <a:gd name="T8" fmla="*/ 6 w 154"/>
                  <a:gd name="T9" fmla="*/ 0 h 191"/>
                  <a:gd name="T10" fmla="*/ 0 w 154"/>
                  <a:gd name="T11" fmla="*/ 7 h 191"/>
                </a:gdLst>
                <a:ahLst/>
                <a:cxnLst>
                  <a:cxn ang="0">
                    <a:pos x="T0" y="T1"/>
                  </a:cxn>
                  <a:cxn ang="0">
                    <a:pos x="T2" y="T3"/>
                  </a:cxn>
                  <a:cxn ang="0">
                    <a:pos x="T4" y="T5"/>
                  </a:cxn>
                  <a:cxn ang="0">
                    <a:pos x="T6" y="T7"/>
                  </a:cxn>
                  <a:cxn ang="0">
                    <a:pos x="T8" y="T9"/>
                  </a:cxn>
                  <a:cxn ang="0">
                    <a:pos x="T10" y="T11"/>
                  </a:cxn>
                </a:cxnLst>
                <a:rect l="0" t="0" r="r" b="b"/>
                <a:pathLst>
                  <a:path w="154" h="191">
                    <a:moveTo>
                      <a:pt x="0" y="7"/>
                    </a:moveTo>
                    <a:cubicBezTo>
                      <a:pt x="0" y="7"/>
                      <a:pt x="28" y="112"/>
                      <a:pt x="54" y="136"/>
                    </a:cubicBezTo>
                    <a:cubicBezTo>
                      <a:pt x="54" y="136"/>
                      <a:pt x="100" y="185"/>
                      <a:pt x="154" y="137"/>
                    </a:cubicBezTo>
                    <a:cubicBezTo>
                      <a:pt x="154" y="137"/>
                      <a:pt x="103" y="191"/>
                      <a:pt x="50" y="128"/>
                    </a:cubicBezTo>
                    <a:cubicBezTo>
                      <a:pt x="50" y="128"/>
                      <a:pt x="16" y="70"/>
                      <a:pt x="6" y="0"/>
                    </a:cubicBezTo>
                    <a:lnTo>
                      <a:pt x="0" y="7"/>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8" name="Gruppieren 962">
              <a:extLst>
                <a:ext uri="{FF2B5EF4-FFF2-40B4-BE49-F238E27FC236}">
                  <a16:creationId xmlns:a16="http://schemas.microsoft.com/office/drawing/2014/main" id="{6AB4F06E-13D7-737E-4E91-584AB5F747BD}"/>
                </a:ext>
              </a:extLst>
            </p:cNvPr>
            <p:cNvGrpSpPr/>
            <p:nvPr/>
          </p:nvGrpSpPr>
          <p:grpSpPr bwMode="gray">
            <a:xfrm>
              <a:off x="1141286" y="2148936"/>
              <a:ext cx="456349" cy="342686"/>
              <a:chOff x="1143038" y="2148936"/>
              <a:chExt cx="456349" cy="342686"/>
            </a:xfrm>
          </p:grpSpPr>
          <p:sp>
            <p:nvSpPr>
              <p:cNvPr id="9" name="Freeform 231">
                <a:extLst>
                  <a:ext uri="{FF2B5EF4-FFF2-40B4-BE49-F238E27FC236}">
                    <a16:creationId xmlns:a16="http://schemas.microsoft.com/office/drawing/2014/main" id="{DDF3F4A0-2D46-CB47-477C-54D64C5943DF}"/>
                  </a:ext>
                </a:extLst>
              </p:cNvPr>
              <p:cNvSpPr>
                <a:spLocks/>
              </p:cNvSpPr>
              <p:nvPr/>
            </p:nvSpPr>
            <p:spPr bwMode="gray">
              <a:xfrm>
                <a:off x="1143038" y="2148936"/>
                <a:ext cx="326146" cy="331235"/>
              </a:xfrm>
              <a:custGeom>
                <a:avLst/>
                <a:gdLst>
                  <a:gd name="T0" fmla="*/ 651 w 651"/>
                  <a:gd name="T1" fmla="*/ 84 h 661"/>
                  <a:gd name="T2" fmla="*/ 603 w 651"/>
                  <a:gd name="T3" fmla="*/ 225 h 661"/>
                  <a:gd name="T4" fmla="*/ 389 w 651"/>
                  <a:gd name="T5" fmla="*/ 303 h 661"/>
                  <a:gd name="T6" fmla="*/ 166 w 651"/>
                  <a:gd name="T7" fmla="*/ 383 h 661"/>
                  <a:gd name="T8" fmla="*/ 70 w 651"/>
                  <a:gd name="T9" fmla="*/ 494 h 661"/>
                  <a:gd name="T10" fmla="*/ 73 w 651"/>
                  <a:gd name="T11" fmla="*/ 661 h 661"/>
                  <a:gd name="T12" fmla="*/ 25 w 651"/>
                  <a:gd name="T13" fmla="*/ 611 h 661"/>
                  <a:gd name="T14" fmla="*/ 11 w 651"/>
                  <a:gd name="T15" fmla="*/ 375 h 661"/>
                  <a:gd name="T16" fmla="*/ 307 w 651"/>
                  <a:gd name="T17" fmla="*/ 51 h 661"/>
                  <a:gd name="T18" fmla="*/ 651 w 651"/>
                  <a:gd name="T19" fmla="*/ 84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1" h="661">
                    <a:moveTo>
                      <a:pt x="651" y="84"/>
                    </a:moveTo>
                    <a:cubicBezTo>
                      <a:pt x="603" y="225"/>
                      <a:pt x="603" y="225"/>
                      <a:pt x="603" y="225"/>
                    </a:cubicBezTo>
                    <a:cubicBezTo>
                      <a:pt x="603" y="225"/>
                      <a:pt x="474" y="169"/>
                      <a:pt x="389" y="303"/>
                    </a:cubicBezTo>
                    <a:cubicBezTo>
                      <a:pt x="389" y="303"/>
                      <a:pt x="361" y="423"/>
                      <a:pt x="166" y="383"/>
                    </a:cubicBezTo>
                    <a:cubicBezTo>
                      <a:pt x="166" y="383"/>
                      <a:pt x="84" y="381"/>
                      <a:pt x="70" y="494"/>
                    </a:cubicBezTo>
                    <a:cubicBezTo>
                      <a:pt x="73" y="661"/>
                      <a:pt x="73" y="661"/>
                      <a:pt x="73" y="661"/>
                    </a:cubicBezTo>
                    <a:cubicBezTo>
                      <a:pt x="73" y="661"/>
                      <a:pt x="65" y="646"/>
                      <a:pt x="25" y="611"/>
                    </a:cubicBezTo>
                    <a:cubicBezTo>
                      <a:pt x="25" y="611"/>
                      <a:pt x="0" y="510"/>
                      <a:pt x="11" y="375"/>
                    </a:cubicBezTo>
                    <a:cubicBezTo>
                      <a:pt x="11" y="375"/>
                      <a:pt x="56" y="93"/>
                      <a:pt x="307" y="51"/>
                    </a:cubicBezTo>
                    <a:cubicBezTo>
                      <a:pt x="307" y="51"/>
                      <a:pt x="513" y="0"/>
                      <a:pt x="651" y="84"/>
                    </a:cubicBezTo>
                    <a:close/>
                  </a:path>
                </a:pathLst>
              </a:custGeom>
              <a:gradFill>
                <a:gsLst>
                  <a:gs pos="67000">
                    <a:srgbClr val="E6E6E6"/>
                  </a:gs>
                  <a:gs pos="0">
                    <a:srgbClr val="7D7D7D"/>
                  </a:gs>
                  <a:gs pos="100000">
                    <a:srgbClr val="7D7D7D"/>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 name="Freeform 232">
                <a:extLst>
                  <a:ext uri="{FF2B5EF4-FFF2-40B4-BE49-F238E27FC236}">
                    <a16:creationId xmlns:a16="http://schemas.microsoft.com/office/drawing/2014/main" id="{9EE452A9-50EE-DA1C-242C-34C501F39031}"/>
                  </a:ext>
                </a:extLst>
              </p:cNvPr>
              <p:cNvSpPr>
                <a:spLocks/>
              </p:cNvSpPr>
              <p:nvPr/>
            </p:nvSpPr>
            <p:spPr bwMode="gray">
              <a:xfrm>
                <a:off x="1445009" y="2191136"/>
                <a:ext cx="154378" cy="286491"/>
              </a:xfrm>
              <a:custGeom>
                <a:avLst/>
                <a:gdLst>
                  <a:gd name="T0" fmla="*/ 15 w 308"/>
                  <a:gd name="T1" fmla="*/ 150 h 572"/>
                  <a:gd name="T2" fmla="*/ 136 w 308"/>
                  <a:gd name="T3" fmla="*/ 319 h 572"/>
                  <a:gd name="T4" fmla="*/ 192 w 308"/>
                  <a:gd name="T5" fmla="*/ 503 h 572"/>
                  <a:gd name="T6" fmla="*/ 208 w 308"/>
                  <a:gd name="T7" fmla="*/ 572 h 572"/>
                  <a:gd name="T8" fmla="*/ 246 w 308"/>
                  <a:gd name="T9" fmla="*/ 503 h 572"/>
                  <a:gd name="T10" fmla="*/ 226 w 308"/>
                  <a:gd name="T11" fmla="*/ 184 h 572"/>
                  <a:gd name="T12" fmla="*/ 48 w 308"/>
                  <a:gd name="T13" fmla="*/ 0 h 572"/>
                  <a:gd name="T14" fmla="*/ 0 w 308"/>
                  <a:gd name="T15" fmla="*/ 141 h 572"/>
                  <a:gd name="T16" fmla="*/ 15 w 308"/>
                  <a:gd name="T17" fmla="*/ 15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572">
                    <a:moveTo>
                      <a:pt x="15" y="150"/>
                    </a:moveTo>
                    <a:cubicBezTo>
                      <a:pt x="15" y="150"/>
                      <a:pt x="130" y="189"/>
                      <a:pt x="136" y="319"/>
                    </a:cubicBezTo>
                    <a:cubicBezTo>
                      <a:pt x="136" y="319"/>
                      <a:pt x="110" y="441"/>
                      <a:pt x="192" y="503"/>
                    </a:cubicBezTo>
                    <a:cubicBezTo>
                      <a:pt x="192" y="503"/>
                      <a:pt x="194" y="487"/>
                      <a:pt x="208" y="572"/>
                    </a:cubicBezTo>
                    <a:cubicBezTo>
                      <a:pt x="208" y="572"/>
                      <a:pt x="221" y="503"/>
                      <a:pt x="246" y="503"/>
                    </a:cubicBezTo>
                    <a:cubicBezTo>
                      <a:pt x="246" y="503"/>
                      <a:pt x="308" y="322"/>
                      <a:pt x="226" y="184"/>
                    </a:cubicBezTo>
                    <a:cubicBezTo>
                      <a:pt x="226" y="184"/>
                      <a:pt x="198" y="57"/>
                      <a:pt x="48" y="0"/>
                    </a:cubicBezTo>
                    <a:cubicBezTo>
                      <a:pt x="0" y="141"/>
                      <a:pt x="0" y="141"/>
                      <a:pt x="0" y="141"/>
                    </a:cubicBezTo>
                    <a:lnTo>
                      <a:pt x="15" y="150"/>
                    </a:lnTo>
                    <a:close/>
                  </a:path>
                </a:pathLst>
              </a:custGeom>
              <a:gradFill>
                <a:gsLst>
                  <a:gs pos="56000">
                    <a:srgbClr val="E6E6E6"/>
                  </a:gs>
                  <a:gs pos="0">
                    <a:srgbClr val="7D7D7D"/>
                  </a:gs>
                </a:gsLs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 name="Freeform 236">
                <a:extLst>
                  <a:ext uri="{FF2B5EF4-FFF2-40B4-BE49-F238E27FC236}">
                    <a16:creationId xmlns:a16="http://schemas.microsoft.com/office/drawing/2014/main" id="{C787EE93-0BDA-4A44-9331-48FC4C919E5F}"/>
                  </a:ext>
                </a:extLst>
              </p:cNvPr>
              <p:cNvSpPr>
                <a:spLocks/>
              </p:cNvSpPr>
              <p:nvPr/>
            </p:nvSpPr>
            <p:spPr bwMode="gray">
              <a:xfrm>
                <a:off x="1170605" y="2232699"/>
                <a:ext cx="282037" cy="258923"/>
              </a:xfrm>
              <a:custGeom>
                <a:avLst/>
                <a:gdLst>
                  <a:gd name="T0" fmla="*/ 563 w 563"/>
                  <a:gd name="T1" fmla="*/ 67 h 517"/>
                  <a:gd name="T2" fmla="*/ 335 w 563"/>
                  <a:gd name="T3" fmla="*/ 130 h 517"/>
                  <a:gd name="T4" fmla="*/ 269 w 563"/>
                  <a:gd name="T5" fmla="*/ 207 h 517"/>
                  <a:gd name="T6" fmla="*/ 119 w 563"/>
                  <a:gd name="T7" fmla="*/ 213 h 517"/>
                  <a:gd name="T8" fmla="*/ 21 w 563"/>
                  <a:gd name="T9" fmla="*/ 296 h 517"/>
                  <a:gd name="T10" fmla="*/ 19 w 563"/>
                  <a:gd name="T11" fmla="*/ 461 h 517"/>
                  <a:gd name="T12" fmla="*/ 34 w 563"/>
                  <a:gd name="T13" fmla="*/ 517 h 517"/>
                  <a:gd name="T14" fmla="*/ 194 w 563"/>
                  <a:gd name="T15" fmla="*/ 296 h 517"/>
                  <a:gd name="T16" fmla="*/ 388 w 563"/>
                  <a:gd name="T17" fmla="*/ 175 h 517"/>
                  <a:gd name="T18" fmla="*/ 563 w 563"/>
                  <a:gd name="T19" fmla="*/ 67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3" h="517">
                    <a:moveTo>
                      <a:pt x="563" y="67"/>
                    </a:moveTo>
                    <a:cubicBezTo>
                      <a:pt x="563" y="67"/>
                      <a:pt x="453" y="0"/>
                      <a:pt x="335" y="130"/>
                    </a:cubicBezTo>
                    <a:cubicBezTo>
                      <a:pt x="335" y="130"/>
                      <a:pt x="318" y="188"/>
                      <a:pt x="269" y="207"/>
                    </a:cubicBezTo>
                    <a:cubicBezTo>
                      <a:pt x="269" y="207"/>
                      <a:pt x="205" y="237"/>
                      <a:pt x="119" y="213"/>
                    </a:cubicBezTo>
                    <a:cubicBezTo>
                      <a:pt x="119" y="213"/>
                      <a:pt x="53" y="196"/>
                      <a:pt x="21" y="296"/>
                    </a:cubicBezTo>
                    <a:cubicBezTo>
                      <a:pt x="21" y="296"/>
                      <a:pt x="0" y="393"/>
                      <a:pt x="19" y="461"/>
                    </a:cubicBezTo>
                    <a:cubicBezTo>
                      <a:pt x="19" y="461"/>
                      <a:pt x="32" y="501"/>
                      <a:pt x="34" y="517"/>
                    </a:cubicBezTo>
                    <a:cubicBezTo>
                      <a:pt x="34" y="517"/>
                      <a:pt x="60" y="339"/>
                      <a:pt x="194" y="296"/>
                    </a:cubicBezTo>
                    <a:cubicBezTo>
                      <a:pt x="194" y="296"/>
                      <a:pt x="346" y="258"/>
                      <a:pt x="388" y="175"/>
                    </a:cubicBezTo>
                    <a:cubicBezTo>
                      <a:pt x="388" y="175"/>
                      <a:pt x="463" y="57"/>
                      <a:pt x="563" y="67"/>
                    </a:cubicBezTo>
                    <a:close/>
                  </a:path>
                </a:pathLst>
              </a:custGeom>
              <a:solidFill>
                <a:srgbClr val="84582C">
                  <a:alpha val="28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 name="Freeform 240">
                <a:extLst>
                  <a:ext uri="{FF2B5EF4-FFF2-40B4-BE49-F238E27FC236}">
                    <a16:creationId xmlns:a16="http://schemas.microsoft.com/office/drawing/2014/main" id="{5C5F8C4B-C862-CF40-D399-5B1AC29F1DE9}"/>
                  </a:ext>
                </a:extLst>
              </p:cNvPr>
              <p:cNvSpPr>
                <a:spLocks/>
              </p:cNvSpPr>
              <p:nvPr/>
            </p:nvSpPr>
            <p:spPr bwMode="gray">
              <a:xfrm>
                <a:off x="1456036" y="2194104"/>
                <a:ext cx="24599" cy="74008"/>
              </a:xfrm>
              <a:custGeom>
                <a:avLst/>
                <a:gdLst>
                  <a:gd name="T0" fmla="*/ 35 w 49"/>
                  <a:gd name="T1" fmla="*/ 0 h 148"/>
                  <a:gd name="T2" fmla="*/ 0 w 49"/>
                  <a:gd name="T3" fmla="*/ 148 h 148"/>
                  <a:gd name="T4" fmla="*/ 49 w 49"/>
                  <a:gd name="T5" fmla="*/ 4 h 148"/>
                  <a:gd name="T6" fmla="*/ 35 w 49"/>
                  <a:gd name="T7" fmla="*/ 0 h 148"/>
                </a:gdLst>
                <a:ahLst/>
                <a:cxnLst>
                  <a:cxn ang="0">
                    <a:pos x="T0" y="T1"/>
                  </a:cxn>
                  <a:cxn ang="0">
                    <a:pos x="T2" y="T3"/>
                  </a:cxn>
                  <a:cxn ang="0">
                    <a:pos x="T4" y="T5"/>
                  </a:cxn>
                  <a:cxn ang="0">
                    <a:pos x="T6" y="T7"/>
                  </a:cxn>
                </a:cxnLst>
                <a:rect l="0" t="0" r="r" b="b"/>
                <a:pathLst>
                  <a:path w="49" h="148">
                    <a:moveTo>
                      <a:pt x="35" y="0"/>
                    </a:moveTo>
                    <a:cubicBezTo>
                      <a:pt x="35" y="0"/>
                      <a:pt x="31" y="89"/>
                      <a:pt x="0" y="148"/>
                    </a:cubicBezTo>
                    <a:cubicBezTo>
                      <a:pt x="0" y="148"/>
                      <a:pt x="21" y="113"/>
                      <a:pt x="49" y="4"/>
                    </a:cubicBezTo>
                    <a:lnTo>
                      <a:pt x="35" y="0"/>
                    </a:lnTo>
                    <a:close/>
                  </a:path>
                </a:pathLst>
              </a:custGeom>
              <a:gradFill>
                <a:gsLst>
                  <a:gs pos="67000">
                    <a:srgbClr val="E6E6E6"/>
                  </a:gs>
                  <a:gs pos="0">
                    <a:srgbClr val="7D7D7D"/>
                  </a:gs>
                  <a:gs pos="100000">
                    <a:srgbClr val="7D7D7D"/>
                  </a:gs>
                </a:gsLs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 name="Freeform 241">
                <a:extLst>
                  <a:ext uri="{FF2B5EF4-FFF2-40B4-BE49-F238E27FC236}">
                    <a16:creationId xmlns:a16="http://schemas.microsoft.com/office/drawing/2014/main" id="{611D8A7A-2457-1CD7-C8F0-E82FE8D1FD6F}"/>
                  </a:ext>
                </a:extLst>
              </p:cNvPr>
              <p:cNvSpPr>
                <a:spLocks/>
              </p:cNvSpPr>
              <p:nvPr/>
            </p:nvSpPr>
            <p:spPr bwMode="gray">
              <a:xfrm>
                <a:off x="1463034" y="2266628"/>
                <a:ext cx="81218" cy="157347"/>
              </a:xfrm>
              <a:custGeom>
                <a:avLst/>
                <a:gdLst>
                  <a:gd name="T0" fmla="*/ 0 w 162"/>
                  <a:gd name="T1" fmla="*/ 0 h 314"/>
                  <a:gd name="T2" fmla="*/ 104 w 162"/>
                  <a:gd name="T3" fmla="*/ 130 h 314"/>
                  <a:gd name="T4" fmla="*/ 108 w 162"/>
                  <a:gd name="T5" fmla="*/ 180 h 314"/>
                  <a:gd name="T6" fmla="*/ 162 w 162"/>
                  <a:gd name="T7" fmla="*/ 314 h 314"/>
                  <a:gd name="T8" fmla="*/ 125 w 162"/>
                  <a:gd name="T9" fmla="*/ 165 h 314"/>
                  <a:gd name="T10" fmla="*/ 108 w 162"/>
                  <a:gd name="T11" fmla="*/ 95 h 314"/>
                  <a:gd name="T12" fmla="*/ 0 w 162"/>
                  <a:gd name="T13" fmla="*/ 0 h 314"/>
                </a:gdLst>
                <a:ahLst/>
                <a:cxnLst>
                  <a:cxn ang="0">
                    <a:pos x="T0" y="T1"/>
                  </a:cxn>
                  <a:cxn ang="0">
                    <a:pos x="T2" y="T3"/>
                  </a:cxn>
                  <a:cxn ang="0">
                    <a:pos x="T4" y="T5"/>
                  </a:cxn>
                  <a:cxn ang="0">
                    <a:pos x="T6" y="T7"/>
                  </a:cxn>
                  <a:cxn ang="0">
                    <a:pos x="T8" y="T9"/>
                  </a:cxn>
                  <a:cxn ang="0">
                    <a:pos x="T10" y="T11"/>
                  </a:cxn>
                  <a:cxn ang="0">
                    <a:pos x="T12" y="T13"/>
                  </a:cxn>
                </a:cxnLst>
                <a:rect l="0" t="0" r="r" b="b"/>
                <a:pathLst>
                  <a:path w="162" h="314">
                    <a:moveTo>
                      <a:pt x="0" y="0"/>
                    </a:moveTo>
                    <a:cubicBezTo>
                      <a:pt x="0" y="0"/>
                      <a:pt x="76" y="19"/>
                      <a:pt x="104" y="130"/>
                    </a:cubicBezTo>
                    <a:cubicBezTo>
                      <a:pt x="104" y="130"/>
                      <a:pt x="111" y="139"/>
                      <a:pt x="108" y="180"/>
                    </a:cubicBezTo>
                    <a:cubicBezTo>
                      <a:pt x="108" y="180"/>
                      <a:pt x="104" y="277"/>
                      <a:pt x="162" y="314"/>
                    </a:cubicBezTo>
                    <a:cubicBezTo>
                      <a:pt x="162" y="314"/>
                      <a:pt x="100" y="206"/>
                      <a:pt x="125" y="165"/>
                    </a:cubicBezTo>
                    <a:cubicBezTo>
                      <a:pt x="125" y="165"/>
                      <a:pt x="135" y="133"/>
                      <a:pt x="108" y="95"/>
                    </a:cubicBezTo>
                    <a:cubicBezTo>
                      <a:pt x="108" y="95"/>
                      <a:pt x="82" y="6"/>
                      <a:pt x="0" y="0"/>
                    </a:cubicBezTo>
                    <a:close/>
                  </a:path>
                </a:pathLst>
              </a:custGeom>
              <a:gradFill>
                <a:gsLst>
                  <a:gs pos="100000">
                    <a:srgbClr val="E6E6E6"/>
                  </a:gs>
                  <a:gs pos="0">
                    <a:srgbClr val="E6E6E6"/>
                  </a:gs>
                  <a:gs pos="55000">
                    <a:srgbClr val="7D7D7D"/>
                  </a:gs>
                </a:gsLs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4" name="Freeform 242">
                <a:extLst>
                  <a:ext uri="{FF2B5EF4-FFF2-40B4-BE49-F238E27FC236}">
                    <a16:creationId xmlns:a16="http://schemas.microsoft.com/office/drawing/2014/main" id="{C03E34B0-5CEA-69FF-56CD-ECCCCF877A1B}"/>
                  </a:ext>
                </a:extLst>
              </p:cNvPr>
              <p:cNvSpPr>
                <a:spLocks/>
              </p:cNvSpPr>
              <p:nvPr/>
            </p:nvSpPr>
            <p:spPr bwMode="gray">
              <a:xfrm>
                <a:off x="1312896" y="2239061"/>
                <a:ext cx="139746" cy="87792"/>
              </a:xfrm>
              <a:custGeom>
                <a:avLst/>
                <a:gdLst>
                  <a:gd name="T0" fmla="*/ 279 w 279"/>
                  <a:gd name="T1" fmla="*/ 54 h 175"/>
                  <a:gd name="T2" fmla="*/ 101 w 279"/>
                  <a:gd name="T3" fmla="*/ 76 h 175"/>
                  <a:gd name="T4" fmla="*/ 56 w 279"/>
                  <a:gd name="T5" fmla="*/ 130 h 175"/>
                  <a:gd name="T6" fmla="*/ 0 w 279"/>
                  <a:gd name="T7" fmla="*/ 175 h 175"/>
                  <a:gd name="T8" fmla="*/ 44 w 279"/>
                  <a:gd name="T9" fmla="*/ 124 h 175"/>
                  <a:gd name="T10" fmla="*/ 94 w 279"/>
                  <a:gd name="T11" fmla="*/ 64 h 175"/>
                  <a:gd name="T12" fmla="*/ 279 w 279"/>
                  <a:gd name="T13" fmla="*/ 54 h 175"/>
                </a:gdLst>
                <a:ahLst/>
                <a:cxnLst>
                  <a:cxn ang="0">
                    <a:pos x="T0" y="T1"/>
                  </a:cxn>
                  <a:cxn ang="0">
                    <a:pos x="T2" y="T3"/>
                  </a:cxn>
                  <a:cxn ang="0">
                    <a:pos x="T4" y="T5"/>
                  </a:cxn>
                  <a:cxn ang="0">
                    <a:pos x="T6" y="T7"/>
                  </a:cxn>
                  <a:cxn ang="0">
                    <a:pos x="T8" y="T9"/>
                  </a:cxn>
                  <a:cxn ang="0">
                    <a:pos x="T10" y="T11"/>
                  </a:cxn>
                  <a:cxn ang="0">
                    <a:pos x="T12" y="T13"/>
                  </a:cxn>
                </a:cxnLst>
                <a:rect l="0" t="0" r="r" b="b"/>
                <a:pathLst>
                  <a:path w="279" h="175">
                    <a:moveTo>
                      <a:pt x="279" y="54"/>
                    </a:moveTo>
                    <a:cubicBezTo>
                      <a:pt x="279" y="54"/>
                      <a:pt x="181" y="0"/>
                      <a:pt x="101" y="76"/>
                    </a:cubicBezTo>
                    <a:cubicBezTo>
                      <a:pt x="101" y="76"/>
                      <a:pt x="81" y="92"/>
                      <a:pt x="56" y="130"/>
                    </a:cubicBezTo>
                    <a:cubicBezTo>
                      <a:pt x="56" y="130"/>
                      <a:pt x="42" y="168"/>
                      <a:pt x="0" y="175"/>
                    </a:cubicBezTo>
                    <a:cubicBezTo>
                      <a:pt x="0" y="175"/>
                      <a:pt x="39" y="159"/>
                      <a:pt x="44" y="124"/>
                    </a:cubicBezTo>
                    <a:cubicBezTo>
                      <a:pt x="44" y="124"/>
                      <a:pt x="53" y="85"/>
                      <a:pt x="94" y="64"/>
                    </a:cubicBezTo>
                    <a:cubicBezTo>
                      <a:pt x="94" y="64"/>
                      <a:pt x="178" y="1"/>
                      <a:pt x="279" y="54"/>
                    </a:cubicBezTo>
                    <a:close/>
                  </a:path>
                </a:pathLst>
              </a:custGeom>
              <a:gradFill>
                <a:gsLst>
                  <a:gs pos="100000">
                    <a:srgbClr val="E6E6E6"/>
                  </a:gs>
                  <a:gs pos="0">
                    <a:srgbClr val="E6E6E6"/>
                  </a:gs>
                  <a:gs pos="55000">
                    <a:srgbClr val="7D7D7D"/>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5" name="Freeform 243">
                <a:extLst>
                  <a:ext uri="{FF2B5EF4-FFF2-40B4-BE49-F238E27FC236}">
                    <a16:creationId xmlns:a16="http://schemas.microsoft.com/office/drawing/2014/main" id="{E12400AA-1093-C3C5-F20A-F4EAE83685D5}"/>
                  </a:ext>
                </a:extLst>
              </p:cNvPr>
              <p:cNvSpPr>
                <a:spLocks/>
              </p:cNvSpPr>
              <p:nvPr/>
            </p:nvSpPr>
            <p:spPr bwMode="gray">
              <a:xfrm>
                <a:off x="1176543" y="2323248"/>
                <a:ext cx="145896" cy="76765"/>
              </a:xfrm>
              <a:custGeom>
                <a:avLst/>
                <a:gdLst>
                  <a:gd name="T0" fmla="*/ 291 w 291"/>
                  <a:gd name="T1" fmla="*/ 2 h 153"/>
                  <a:gd name="T2" fmla="*/ 122 w 291"/>
                  <a:gd name="T3" fmla="*/ 33 h 153"/>
                  <a:gd name="T4" fmla="*/ 0 w 291"/>
                  <a:gd name="T5" fmla="*/ 153 h 153"/>
                  <a:gd name="T6" fmla="*/ 90 w 291"/>
                  <a:gd name="T7" fmla="*/ 21 h 153"/>
                  <a:gd name="T8" fmla="*/ 151 w 291"/>
                  <a:gd name="T9" fmla="*/ 28 h 153"/>
                  <a:gd name="T10" fmla="*/ 291 w 291"/>
                  <a:gd name="T11" fmla="*/ 2 h 153"/>
                </a:gdLst>
                <a:ahLst/>
                <a:cxnLst>
                  <a:cxn ang="0">
                    <a:pos x="T0" y="T1"/>
                  </a:cxn>
                  <a:cxn ang="0">
                    <a:pos x="T2" y="T3"/>
                  </a:cxn>
                  <a:cxn ang="0">
                    <a:pos x="T4" y="T5"/>
                  </a:cxn>
                  <a:cxn ang="0">
                    <a:pos x="T6" y="T7"/>
                  </a:cxn>
                  <a:cxn ang="0">
                    <a:pos x="T8" y="T9"/>
                  </a:cxn>
                  <a:cxn ang="0">
                    <a:pos x="T10" y="T11"/>
                  </a:cxn>
                </a:cxnLst>
                <a:rect l="0" t="0" r="r" b="b"/>
                <a:pathLst>
                  <a:path w="291" h="153">
                    <a:moveTo>
                      <a:pt x="291" y="2"/>
                    </a:moveTo>
                    <a:cubicBezTo>
                      <a:pt x="291" y="2"/>
                      <a:pt x="244" y="67"/>
                      <a:pt x="122" y="33"/>
                    </a:cubicBezTo>
                    <a:cubicBezTo>
                      <a:pt x="122" y="33"/>
                      <a:pt x="28" y="0"/>
                      <a:pt x="0" y="153"/>
                    </a:cubicBezTo>
                    <a:cubicBezTo>
                      <a:pt x="0" y="153"/>
                      <a:pt x="2" y="40"/>
                      <a:pt x="90" y="21"/>
                    </a:cubicBezTo>
                    <a:cubicBezTo>
                      <a:pt x="90" y="21"/>
                      <a:pt x="110" y="13"/>
                      <a:pt x="151" y="28"/>
                    </a:cubicBezTo>
                    <a:cubicBezTo>
                      <a:pt x="151" y="28"/>
                      <a:pt x="229" y="54"/>
                      <a:pt x="291" y="2"/>
                    </a:cubicBezTo>
                    <a:close/>
                  </a:path>
                </a:pathLst>
              </a:custGeom>
              <a:gradFill>
                <a:gsLst>
                  <a:gs pos="100000">
                    <a:srgbClr val="E6E6E6"/>
                  </a:gs>
                  <a:gs pos="0">
                    <a:srgbClr val="E6E6E6"/>
                  </a:gs>
                  <a:gs pos="55000">
                    <a:srgbClr val="7D7D7D"/>
                  </a:gs>
                </a:gsLs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 name="Freeform 254">
                <a:extLst>
                  <a:ext uri="{FF2B5EF4-FFF2-40B4-BE49-F238E27FC236}">
                    <a16:creationId xmlns:a16="http://schemas.microsoft.com/office/drawing/2014/main" id="{820CB616-8AEF-6C99-94DB-6CC96D314742}"/>
                  </a:ext>
                </a:extLst>
              </p:cNvPr>
              <p:cNvSpPr>
                <a:spLocks/>
              </p:cNvSpPr>
              <p:nvPr/>
            </p:nvSpPr>
            <p:spPr bwMode="gray">
              <a:xfrm>
                <a:off x="1262214" y="2194529"/>
                <a:ext cx="190428" cy="137838"/>
              </a:xfrm>
              <a:custGeom>
                <a:avLst/>
                <a:gdLst>
                  <a:gd name="T0" fmla="*/ 380 w 380"/>
                  <a:gd name="T1" fmla="*/ 114 h 275"/>
                  <a:gd name="T2" fmla="*/ 167 w 380"/>
                  <a:gd name="T3" fmla="*/ 103 h 275"/>
                  <a:gd name="T4" fmla="*/ 98 w 380"/>
                  <a:gd name="T5" fmla="*/ 209 h 275"/>
                  <a:gd name="T6" fmla="*/ 0 w 380"/>
                  <a:gd name="T7" fmla="*/ 231 h 275"/>
                  <a:gd name="T8" fmla="*/ 82 w 380"/>
                  <a:gd name="T9" fmla="*/ 192 h 275"/>
                  <a:gd name="T10" fmla="*/ 244 w 380"/>
                  <a:gd name="T11" fmla="*/ 41 h 275"/>
                  <a:gd name="T12" fmla="*/ 380 w 380"/>
                  <a:gd name="T13" fmla="*/ 114 h 275"/>
                </a:gdLst>
                <a:ahLst/>
                <a:cxnLst>
                  <a:cxn ang="0">
                    <a:pos x="T0" y="T1"/>
                  </a:cxn>
                  <a:cxn ang="0">
                    <a:pos x="T2" y="T3"/>
                  </a:cxn>
                  <a:cxn ang="0">
                    <a:pos x="T4" y="T5"/>
                  </a:cxn>
                  <a:cxn ang="0">
                    <a:pos x="T6" y="T7"/>
                  </a:cxn>
                  <a:cxn ang="0">
                    <a:pos x="T8" y="T9"/>
                  </a:cxn>
                  <a:cxn ang="0">
                    <a:pos x="T10" y="T11"/>
                  </a:cxn>
                  <a:cxn ang="0">
                    <a:pos x="T12" y="T13"/>
                  </a:cxn>
                </a:cxnLst>
                <a:rect l="0" t="0" r="r" b="b"/>
                <a:pathLst>
                  <a:path w="380" h="275">
                    <a:moveTo>
                      <a:pt x="380" y="114"/>
                    </a:moveTo>
                    <a:cubicBezTo>
                      <a:pt x="380" y="114"/>
                      <a:pt x="298" y="0"/>
                      <a:pt x="167" y="103"/>
                    </a:cubicBezTo>
                    <a:cubicBezTo>
                      <a:pt x="167" y="103"/>
                      <a:pt x="114" y="135"/>
                      <a:pt x="98" y="209"/>
                    </a:cubicBezTo>
                    <a:cubicBezTo>
                      <a:pt x="98" y="209"/>
                      <a:pt x="83" y="275"/>
                      <a:pt x="0" y="231"/>
                    </a:cubicBezTo>
                    <a:cubicBezTo>
                      <a:pt x="0" y="231"/>
                      <a:pt x="74" y="252"/>
                      <a:pt x="82" y="192"/>
                    </a:cubicBezTo>
                    <a:cubicBezTo>
                      <a:pt x="82" y="192"/>
                      <a:pt x="113" y="51"/>
                      <a:pt x="244" y="41"/>
                    </a:cubicBezTo>
                    <a:cubicBezTo>
                      <a:pt x="244" y="41"/>
                      <a:pt x="319" y="16"/>
                      <a:pt x="380" y="114"/>
                    </a:cubicBezTo>
                    <a:close/>
                  </a:path>
                </a:pathLst>
              </a:custGeom>
              <a:gradFill>
                <a:gsLst>
                  <a:gs pos="100000">
                    <a:srgbClr val="E6E6E6"/>
                  </a:gs>
                  <a:gs pos="0">
                    <a:srgbClr val="E6E6E6"/>
                  </a:gs>
                  <a:gs pos="55000">
                    <a:srgbClr val="7D7D7D"/>
                  </a:gs>
                </a:gsLs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 name="Freeform 255">
                <a:extLst>
                  <a:ext uri="{FF2B5EF4-FFF2-40B4-BE49-F238E27FC236}">
                    <a16:creationId xmlns:a16="http://schemas.microsoft.com/office/drawing/2014/main" id="{0EEEDDD6-998E-E814-1360-FE7433C2FDFB}"/>
                  </a:ext>
                </a:extLst>
              </p:cNvPr>
              <p:cNvSpPr>
                <a:spLocks/>
              </p:cNvSpPr>
              <p:nvPr/>
            </p:nvSpPr>
            <p:spPr bwMode="gray">
              <a:xfrm>
                <a:off x="1357429" y="2190075"/>
                <a:ext cx="103272" cy="72524"/>
              </a:xfrm>
              <a:custGeom>
                <a:avLst/>
                <a:gdLst>
                  <a:gd name="T0" fmla="*/ 206 w 206"/>
                  <a:gd name="T1" fmla="*/ 135 h 145"/>
                  <a:gd name="T2" fmla="*/ 0 w 206"/>
                  <a:gd name="T3" fmla="*/ 145 h 145"/>
                  <a:gd name="T4" fmla="*/ 206 w 206"/>
                  <a:gd name="T5" fmla="*/ 135 h 145"/>
                </a:gdLst>
                <a:ahLst/>
                <a:cxnLst>
                  <a:cxn ang="0">
                    <a:pos x="T0" y="T1"/>
                  </a:cxn>
                  <a:cxn ang="0">
                    <a:pos x="T2" y="T3"/>
                  </a:cxn>
                  <a:cxn ang="0">
                    <a:pos x="T4" y="T5"/>
                  </a:cxn>
                </a:cxnLst>
                <a:rect l="0" t="0" r="r" b="b"/>
                <a:pathLst>
                  <a:path w="206" h="145">
                    <a:moveTo>
                      <a:pt x="206" y="135"/>
                    </a:moveTo>
                    <a:cubicBezTo>
                      <a:pt x="206" y="135"/>
                      <a:pt x="103" y="0"/>
                      <a:pt x="0" y="145"/>
                    </a:cubicBezTo>
                    <a:cubicBezTo>
                      <a:pt x="0" y="145"/>
                      <a:pt x="99" y="26"/>
                      <a:pt x="206" y="135"/>
                    </a:cubicBezTo>
                    <a:close/>
                  </a:path>
                </a:pathLst>
              </a:custGeom>
              <a:gradFill>
                <a:gsLst>
                  <a:gs pos="100000">
                    <a:srgbClr val="E6E6E6"/>
                  </a:gs>
                  <a:gs pos="0">
                    <a:srgbClr val="E6E6E6"/>
                  </a:gs>
                  <a:gs pos="55000">
                    <a:srgbClr val="7D7D7D"/>
                  </a:gs>
                </a:gsLs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nvGrpSpPr>
          <p:cNvPr id="47" name="Gruppieren 764">
            <a:extLst>
              <a:ext uri="{FF2B5EF4-FFF2-40B4-BE49-F238E27FC236}">
                <a16:creationId xmlns:a16="http://schemas.microsoft.com/office/drawing/2014/main" id="{2C4C14FB-4E69-3F74-02D1-1CE568B9F58B}"/>
              </a:ext>
            </a:extLst>
          </p:cNvPr>
          <p:cNvGrpSpPr/>
          <p:nvPr/>
        </p:nvGrpSpPr>
        <p:grpSpPr bwMode="gray">
          <a:xfrm>
            <a:off x="10709401" y="1677926"/>
            <a:ext cx="1296000" cy="1296000"/>
            <a:chOff x="4969565" y="2098808"/>
            <a:chExt cx="1237218" cy="1291320"/>
          </a:xfrm>
        </p:grpSpPr>
        <p:grpSp>
          <p:nvGrpSpPr>
            <p:cNvPr id="48" name="Gruppieren 893">
              <a:extLst>
                <a:ext uri="{FF2B5EF4-FFF2-40B4-BE49-F238E27FC236}">
                  <a16:creationId xmlns:a16="http://schemas.microsoft.com/office/drawing/2014/main" id="{ADB2EBC3-4DC5-491E-1BD1-050DB7509212}"/>
                </a:ext>
              </a:extLst>
            </p:cNvPr>
            <p:cNvGrpSpPr/>
            <p:nvPr/>
          </p:nvGrpSpPr>
          <p:grpSpPr bwMode="gray">
            <a:xfrm>
              <a:off x="5355520" y="2216155"/>
              <a:ext cx="465308" cy="649799"/>
              <a:chOff x="5422123" y="2216155"/>
              <a:chExt cx="465308" cy="649799"/>
            </a:xfrm>
          </p:grpSpPr>
          <p:sp>
            <p:nvSpPr>
              <p:cNvPr id="103" name="Freeform 367">
                <a:extLst>
                  <a:ext uri="{FF2B5EF4-FFF2-40B4-BE49-F238E27FC236}">
                    <a16:creationId xmlns:a16="http://schemas.microsoft.com/office/drawing/2014/main" id="{362B76E8-13B2-BDE0-DACE-044FF7584687}"/>
                  </a:ext>
                </a:extLst>
              </p:cNvPr>
              <p:cNvSpPr>
                <a:spLocks/>
              </p:cNvSpPr>
              <p:nvPr/>
            </p:nvSpPr>
            <p:spPr bwMode="gray">
              <a:xfrm>
                <a:off x="5469878" y="2640035"/>
                <a:ext cx="363675" cy="225919"/>
              </a:xfrm>
              <a:custGeom>
                <a:avLst/>
                <a:gdLst>
                  <a:gd name="T0" fmla="*/ 193 w 1671"/>
                  <a:gd name="T1" fmla="*/ 0 h 1038"/>
                  <a:gd name="T2" fmla="*/ 0 w 1671"/>
                  <a:gd name="T3" fmla="*/ 409 h 1038"/>
                  <a:gd name="T4" fmla="*/ 818 w 1671"/>
                  <a:gd name="T5" fmla="*/ 969 h 1038"/>
                  <a:gd name="T6" fmla="*/ 1671 w 1671"/>
                  <a:gd name="T7" fmla="*/ 418 h 1038"/>
                  <a:gd name="T8" fmla="*/ 1434 w 1671"/>
                  <a:gd name="T9" fmla="*/ 21 h 1038"/>
                  <a:gd name="T10" fmla="*/ 193 w 1671"/>
                  <a:gd name="T11" fmla="*/ 0 h 1038"/>
                </a:gdLst>
                <a:ahLst/>
                <a:cxnLst>
                  <a:cxn ang="0">
                    <a:pos x="T0" y="T1"/>
                  </a:cxn>
                  <a:cxn ang="0">
                    <a:pos x="T2" y="T3"/>
                  </a:cxn>
                  <a:cxn ang="0">
                    <a:pos x="T4" y="T5"/>
                  </a:cxn>
                  <a:cxn ang="0">
                    <a:pos x="T6" y="T7"/>
                  </a:cxn>
                  <a:cxn ang="0">
                    <a:pos x="T8" y="T9"/>
                  </a:cxn>
                  <a:cxn ang="0">
                    <a:pos x="T10" y="T11"/>
                  </a:cxn>
                </a:cxnLst>
                <a:rect l="0" t="0" r="r" b="b"/>
                <a:pathLst>
                  <a:path w="1671" h="1038">
                    <a:moveTo>
                      <a:pt x="193" y="0"/>
                    </a:moveTo>
                    <a:cubicBezTo>
                      <a:pt x="193" y="0"/>
                      <a:pt x="245" y="254"/>
                      <a:pt x="0" y="409"/>
                    </a:cubicBezTo>
                    <a:cubicBezTo>
                      <a:pt x="0" y="409"/>
                      <a:pt x="142" y="956"/>
                      <a:pt x="818" y="969"/>
                    </a:cubicBezTo>
                    <a:cubicBezTo>
                      <a:pt x="818" y="969"/>
                      <a:pt x="1352" y="1038"/>
                      <a:pt x="1671" y="418"/>
                    </a:cubicBezTo>
                    <a:cubicBezTo>
                      <a:pt x="1671" y="418"/>
                      <a:pt x="1417" y="345"/>
                      <a:pt x="1434" y="21"/>
                    </a:cubicBezTo>
                    <a:cubicBezTo>
                      <a:pt x="1434" y="21"/>
                      <a:pt x="844" y="676"/>
                      <a:pt x="193" y="0"/>
                    </a:cubicBezTo>
                    <a:close/>
                  </a:path>
                </a:pathLst>
              </a:custGeom>
              <a:gradFill flip="none" rotWithShape="1">
                <a:gsLst>
                  <a:gs pos="100000">
                    <a:srgbClr val="F1CA9F">
                      <a:lumMod val="79000"/>
                    </a:srgbClr>
                  </a:gs>
                  <a:gs pos="0">
                    <a:srgbClr val="F1CA9F">
                      <a:lumMod val="100000"/>
                    </a:srgb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4" name="Freeform 368">
                <a:extLst>
                  <a:ext uri="{FF2B5EF4-FFF2-40B4-BE49-F238E27FC236}">
                    <a16:creationId xmlns:a16="http://schemas.microsoft.com/office/drawing/2014/main" id="{074E81CB-DBC9-36F1-52FC-63679C593680}"/>
                  </a:ext>
                </a:extLst>
              </p:cNvPr>
              <p:cNvSpPr>
                <a:spLocks/>
              </p:cNvSpPr>
              <p:nvPr/>
            </p:nvSpPr>
            <p:spPr bwMode="gray">
              <a:xfrm>
                <a:off x="5422123" y="2216155"/>
                <a:ext cx="465308" cy="510614"/>
              </a:xfrm>
              <a:custGeom>
                <a:avLst/>
                <a:gdLst>
                  <a:gd name="T0" fmla="*/ 1919 w 2139"/>
                  <a:gd name="T1" fmla="*/ 1268 h 2347"/>
                  <a:gd name="T2" fmla="*/ 1021 w 2139"/>
                  <a:gd name="T3" fmla="*/ 2347 h 2347"/>
                  <a:gd name="T4" fmla="*/ 181 w 2139"/>
                  <a:gd name="T5" fmla="*/ 1275 h 2347"/>
                  <a:gd name="T6" fmla="*/ 1034 w 2139"/>
                  <a:gd name="T7" fmla="*/ 21 h 2347"/>
                  <a:gd name="T8" fmla="*/ 1919 w 2139"/>
                  <a:gd name="T9" fmla="*/ 1268 h 2347"/>
                </a:gdLst>
                <a:ahLst/>
                <a:cxnLst>
                  <a:cxn ang="0">
                    <a:pos x="T0" y="T1"/>
                  </a:cxn>
                  <a:cxn ang="0">
                    <a:pos x="T2" y="T3"/>
                  </a:cxn>
                  <a:cxn ang="0">
                    <a:pos x="T4" y="T5"/>
                  </a:cxn>
                  <a:cxn ang="0">
                    <a:pos x="T6" y="T7"/>
                  </a:cxn>
                  <a:cxn ang="0">
                    <a:pos x="T8" y="T9"/>
                  </a:cxn>
                </a:cxnLst>
                <a:rect l="0" t="0" r="r" b="b"/>
                <a:pathLst>
                  <a:path w="2139" h="2347">
                    <a:moveTo>
                      <a:pt x="1919" y="1268"/>
                    </a:moveTo>
                    <a:cubicBezTo>
                      <a:pt x="1919" y="1737"/>
                      <a:pt x="1482" y="2347"/>
                      <a:pt x="1021" y="2347"/>
                    </a:cubicBezTo>
                    <a:cubicBezTo>
                      <a:pt x="623" y="2347"/>
                      <a:pt x="181" y="1778"/>
                      <a:pt x="181" y="1275"/>
                    </a:cubicBezTo>
                    <a:cubicBezTo>
                      <a:pt x="181" y="654"/>
                      <a:pt x="0" y="40"/>
                      <a:pt x="1034" y="21"/>
                    </a:cubicBezTo>
                    <a:cubicBezTo>
                      <a:pt x="2139" y="0"/>
                      <a:pt x="1919" y="1203"/>
                      <a:pt x="1919" y="1268"/>
                    </a:cubicBezTo>
                    <a:close/>
                  </a:path>
                </a:pathLst>
              </a:custGeom>
              <a:gradFill flip="none" rotWithShape="1">
                <a:gsLst>
                  <a:gs pos="100000">
                    <a:srgbClr val="F1CA9F">
                      <a:lumMod val="88000"/>
                    </a:srgbClr>
                  </a:gs>
                  <a:gs pos="0">
                    <a:srgbClr val="F1CA9F">
                      <a:lumMod val="60000"/>
                      <a:lumOff val="40000"/>
                    </a:srgbClr>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5" name="Freeform 369">
                <a:extLst>
                  <a:ext uri="{FF2B5EF4-FFF2-40B4-BE49-F238E27FC236}">
                    <a16:creationId xmlns:a16="http://schemas.microsoft.com/office/drawing/2014/main" id="{5F162141-7EC6-EEE3-330F-37365448B3CD}"/>
                  </a:ext>
                </a:extLst>
              </p:cNvPr>
              <p:cNvSpPr>
                <a:spLocks/>
              </p:cNvSpPr>
              <p:nvPr/>
            </p:nvSpPr>
            <p:spPr bwMode="gray">
              <a:xfrm>
                <a:off x="5824573" y="2438605"/>
                <a:ext cx="48776" cy="127552"/>
              </a:xfrm>
              <a:custGeom>
                <a:avLst/>
                <a:gdLst>
                  <a:gd name="T0" fmla="*/ 95 w 224"/>
                  <a:gd name="T1" fmla="*/ 0 h 586"/>
                  <a:gd name="T2" fmla="*/ 127 w 224"/>
                  <a:gd name="T3" fmla="*/ 303 h 586"/>
                  <a:gd name="T4" fmla="*/ 0 w 224"/>
                  <a:gd name="T5" fmla="*/ 586 h 586"/>
                  <a:gd name="T6" fmla="*/ 95 w 224"/>
                  <a:gd name="T7" fmla="*/ 0 h 586"/>
                </a:gdLst>
                <a:ahLst/>
                <a:cxnLst>
                  <a:cxn ang="0">
                    <a:pos x="T0" y="T1"/>
                  </a:cxn>
                  <a:cxn ang="0">
                    <a:pos x="T2" y="T3"/>
                  </a:cxn>
                  <a:cxn ang="0">
                    <a:pos x="T4" y="T5"/>
                  </a:cxn>
                  <a:cxn ang="0">
                    <a:pos x="T6" y="T7"/>
                  </a:cxn>
                </a:cxnLst>
                <a:rect l="0" t="0" r="r" b="b"/>
                <a:pathLst>
                  <a:path w="224" h="586">
                    <a:moveTo>
                      <a:pt x="95" y="0"/>
                    </a:moveTo>
                    <a:cubicBezTo>
                      <a:pt x="95" y="0"/>
                      <a:pt x="224" y="32"/>
                      <a:pt x="127" y="303"/>
                    </a:cubicBezTo>
                    <a:cubicBezTo>
                      <a:pt x="127" y="303"/>
                      <a:pt x="84" y="508"/>
                      <a:pt x="0" y="586"/>
                    </a:cubicBezTo>
                    <a:lnTo>
                      <a:pt x="95" y="0"/>
                    </a:lnTo>
                    <a:close/>
                  </a:path>
                </a:pathLst>
              </a:custGeom>
              <a:solidFill>
                <a:srgbClr val="E9B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6" name="Freeform 370">
                <a:extLst>
                  <a:ext uri="{FF2B5EF4-FFF2-40B4-BE49-F238E27FC236}">
                    <a16:creationId xmlns:a16="http://schemas.microsoft.com/office/drawing/2014/main" id="{15A6313F-45E5-E636-1E63-6491E0DE7520}"/>
                  </a:ext>
                </a:extLst>
              </p:cNvPr>
              <p:cNvSpPr>
                <a:spLocks/>
              </p:cNvSpPr>
              <p:nvPr/>
            </p:nvSpPr>
            <p:spPr bwMode="gray">
              <a:xfrm>
                <a:off x="5836614" y="2473299"/>
                <a:ext cx="19592" cy="63266"/>
              </a:xfrm>
              <a:custGeom>
                <a:avLst/>
                <a:gdLst>
                  <a:gd name="T0" fmla="*/ 45 w 90"/>
                  <a:gd name="T1" fmla="*/ 19 h 291"/>
                  <a:gd name="T2" fmla="*/ 32 w 90"/>
                  <a:gd name="T3" fmla="*/ 194 h 291"/>
                  <a:gd name="T4" fmla="*/ 0 w 90"/>
                  <a:gd name="T5" fmla="*/ 291 h 291"/>
                  <a:gd name="T6" fmla="*/ 45 w 90"/>
                  <a:gd name="T7" fmla="*/ 19 h 291"/>
                </a:gdLst>
                <a:ahLst/>
                <a:cxnLst>
                  <a:cxn ang="0">
                    <a:pos x="T0" y="T1"/>
                  </a:cxn>
                  <a:cxn ang="0">
                    <a:pos x="T2" y="T3"/>
                  </a:cxn>
                  <a:cxn ang="0">
                    <a:pos x="T4" y="T5"/>
                  </a:cxn>
                  <a:cxn ang="0">
                    <a:pos x="T6" y="T7"/>
                  </a:cxn>
                </a:cxnLst>
                <a:rect l="0" t="0" r="r" b="b"/>
                <a:pathLst>
                  <a:path w="90" h="291">
                    <a:moveTo>
                      <a:pt x="45" y="19"/>
                    </a:moveTo>
                    <a:cubicBezTo>
                      <a:pt x="45" y="19"/>
                      <a:pt x="90" y="0"/>
                      <a:pt x="32" y="194"/>
                    </a:cubicBezTo>
                    <a:cubicBezTo>
                      <a:pt x="0" y="291"/>
                      <a:pt x="0" y="291"/>
                      <a:pt x="0" y="291"/>
                    </a:cubicBezTo>
                    <a:lnTo>
                      <a:pt x="45" y="19"/>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7" name="Freeform 371">
                <a:extLst>
                  <a:ext uri="{FF2B5EF4-FFF2-40B4-BE49-F238E27FC236}">
                    <a16:creationId xmlns:a16="http://schemas.microsoft.com/office/drawing/2014/main" id="{50F54200-6652-698E-C483-4BE20F72E523}"/>
                  </a:ext>
                </a:extLst>
              </p:cNvPr>
              <p:cNvSpPr>
                <a:spLocks/>
              </p:cNvSpPr>
              <p:nvPr/>
            </p:nvSpPr>
            <p:spPr bwMode="gray">
              <a:xfrm>
                <a:off x="5427429" y="2437177"/>
                <a:ext cx="43469" cy="114898"/>
              </a:xfrm>
              <a:custGeom>
                <a:avLst/>
                <a:gdLst>
                  <a:gd name="T0" fmla="*/ 156 w 199"/>
                  <a:gd name="T1" fmla="*/ 86 h 528"/>
                  <a:gd name="T2" fmla="*/ 196 w 199"/>
                  <a:gd name="T3" fmla="*/ 190 h 528"/>
                  <a:gd name="T4" fmla="*/ 183 w 199"/>
                  <a:gd name="T5" fmla="*/ 391 h 528"/>
                  <a:gd name="T6" fmla="*/ 199 w 199"/>
                  <a:gd name="T7" fmla="*/ 528 h 528"/>
                  <a:gd name="T8" fmla="*/ 102 w 199"/>
                  <a:gd name="T9" fmla="*/ 365 h 528"/>
                  <a:gd name="T10" fmla="*/ 156 w 199"/>
                  <a:gd name="T11" fmla="*/ 86 h 528"/>
                </a:gdLst>
                <a:ahLst/>
                <a:cxnLst>
                  <a:cxn ang="0">
                    <a:pos x="T0" y="T1"/>
                  </a:cxn>
                  <a:cxn ang="0">
                    <a:pos x="T2" y="T3"/>
                  </a:cxn>
                  <a:cxn ang="0">
                    <a:pos x="T4" y="T5"/>
                  </a:cxn>
                  <a:cxn ang="0">
                    <a:pos x="T6" y="T7"/>
                  </a:cxn>
                  <a:cxn ang="0">
                    <a:pos x="T8" y="T9"/>
                  </a:cxn>
                  <a:cxn ang="0">
                    <a:pos x="T10" y="T11"/>
                  </a:cxn>
                </a:cxnLst>
                <a:rect l="0" t="0" r="r" b="b"/>
                <a:pathLst>
                  <a:path w="199" h="528">
                    <a:moveTo>
                      <a:pt x="156" y="86"/>
                    </a:moveTo>
                    <a:cubicBezTo>
                      <a:pt x="156" y="86"/>
                      <a:pt x="183" y="137"/>
                      <a:pt x="196" y="190"/>
                    </a:cubicBezTo>
                    <a:cubicBezTo>
                      <a:pt x="196" y="190"/>
                      <a:pt x="151" y="315"/>
                      <a:pt x="183" y="391"/>
                    </a:cubicBezTo>
                    <a:cubicBezTo>
                      <a:pt x="199" y="528"/>
                      <a:pt x="199" y="528"/>
                      <a:pt x="199" y="528"/>
                    </a:cubicBezTo>
                    <a:cubicBezTo>
                      <a:pt x="199" y="528"/>
                      <a:pt x="124" y="503"/>
                      <a:pt x="102" y="365"/>
                    </a:cubicBezTo>
                    <a:cubicBezTo>
                      <a:pt x="102" y="365"/>
                      <a:pt x="0" y="0"/>
                      <a:pt x="156" y="86"/>
                    </a:cubicBezTo>
                    <a:close/>
                  </a:path>
                </a:pathLst>
              </a:custGeom>
              <a:solidFill>
                <a:srgbClr val="E9B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8" name="Freeform 372">
                <a:extLst>
                  <a:ext uri="{FF2B5EF4-FFF2-40B4-BE49-F238E27FC236}">
                    <a16:creationId xmlns:a16="http://schemas.microsoft.com/office/drawing/2014/main" id="{0637D585-4A98-6B73-6633-346AAC2A6E95}"/>
                  </a:ext>
                </a:extLst>
              </p:cNvPr>
              <p:cNvSpPr>
                <a:spLocks/>
              </p:cNvSpPr>
              <p:nvPr/>
            </p:nvSpPr>
            <p:spPr bwMode="gray">
              <a:xfrm>
                <a:off x="5449674" y="2474116"/>
                <a:ext cx="19592" cy="63266"/>
              </a:xfrm>
              <a:custGeom>
                <a:avLst/>
                <a:gdLst>
                  <a:gd name="T0" fmla="*/ 45 w 90"/>
                  <a:gd name="T1" fmla="*/ 20 h 291"/>
                  <a:gd name="T2" fmla="*/ 58 w 90"/>
                  <a:gd name="T3" fmla="*/ 194 h 291"/>
                  <a:gd name="T4" fmla="*/ 90 w 90"/>
                  <a:gd name="T5" fmla="*/ 291 h 291"/>
                  <a:gd name="T6" fmla="*/ 45 w 90"/>
                  <a:gd name="T7" fmla="*/ 20 h 291"/>
                </a:gdLst>
                <a:ahLst/>
                <a:cxnLst>
                  <a:cxn ang="0">
                    <a:pos x="T0" y="T1"/>
                  </a:cxn>
                  <a:cxn ang="0">
                    <a:pos x="T2" y="T3"/>
                  </a:cxn>
                  <a:cxn ang="0">
                    <a:pos x="T4" y="T5"/>
                  </a:cxn>
                  <a:cxn ang="0">
                    <a:pos x="T6" y="T7"/>
                  </a:cxn>
                </a:cxnLst>
                <a:rect l="0" t="0" r="r" b="b"/>
                <a:pathLst>
                  <a:path w="90" h="291">
                    <a:moveTo>
                      <a:pt x="45" y="20"/>
                    </a:moveTo>
                    <a:cubicBezTo>
                      <a:pt x="45" y="20"/>
                      <a:pt x="0" y="0"/>
                      <a:pt x="58" y="194"/>
                    </a:cubicBezTo>
                    <a:cubicBezTo>
                      <a:pt x="90" y="291"/>
                      <a:pt x="90" y="291"/>
                      <a:pt x="90" y="291"/>
                    </a:cubicBezTo>
                    <a:lnTo>
                      <a:pt x="45" y="20"/>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9" name="Freeform 373">
                <a:extLst>
                  <a:ext uri="{FF2B5EF4-FFF2-40B4-BE49-F238E27FC236}">
                    <a16:creationId xmlns:a16="http://schemas.microsoft.com/office/drawing/2014/main" id="{EE7262AD-8ADC-5B9A-AB84-513C2D222547}"/>
                  </a:ext>
                </a:extLst>
              </p:cNvPr>
              <p:cNvSpPr>
                <a:spLocks/>
              </p:cNvSpPr>
              <p:nvPr/>
            </p:nvSpPr>
            <p:spPr bwMode="gray">
              <a:xfrm>
                <a:off x="5463144" y="2467177"/>
                <a:ext cx="64898" cy="107551"/>
              </a:xfrm>
              <a:custGeom>
                <a:avLst/>
                <a:gdLst>
                  <a:gd name="T0" fmla="*/ 18 w 298"/>
                  <a:gd name="T1" fmla="*/ 116 h 495"/>
                  <a:gd name="T2" fmla="*/ 298 w 298"/>
                  <a:gd name="T3" fmla="*/ 495 h 495"/>
                  <a:gd name="T4" fmla="*/ 26 w 298"/>
                  <a:gd name="T5" fmla="*/ 0 h 495"/>
                  <a:gd name="T6" fmla="*/ 18 w 298"/>
                  <a:gd name="T7" fmla="*/ 116 h 495"/>
                </a:gdLst>
                <a:ahLst/>
                <a:cxnLst>
                  <a:cxn ang="0">
                    <a:pos x="T0" y="T1"/>
                  </a:cxn>
                  <a:cxn ang="0">
                    <a:pos x="T2" y="T3"/>
                  </a:cxn>
                  <a:cxn ang="0">
                    <a:pos x="T4" y="T5"/>
                  </a:cxn>
                  <a:cxn ang="0">
                    <a:pos x="T6" y="T7"/>
                  </a:cxn>
                </a:cxnLst>
                <a:rect l="0" t="0" r="r" b="b"/>
                <a:pathLst>
                  <a:path w="298" h="495">
                    <a:moveTo>
                      <a:pt x="18" y="116"/>
                    </a:moveTo>
                    <a:cubicBezTo>
                      <a:pt x="18" y="116"/>
                      <a:pt x="0" y="392"/>
                      <a:pt x="298" y="495"/>
                    </a:cubicBezTo>
                    <a:cubicBezTo>
                      <a:pt x="298" y="495"/>
                      <a:pt x="35" y="396"/>
                      <a:pt x="26" y="0"/>
                    </a:cubicBezTo>
                    <a:lnTo>
                      <a:pt x="18" y="116"/>
                    </a:lnTo>
                    <a:close/>
                  </a:path>
                </a:pathLst>
              </a:custGeom>
              <a:solidFill>
                <a:srgbClr val="E5A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0" name="Freeform 374">
                <a:extLst>
                  <a:ext uri="{FF2B5EF4-FFF2-40B4-BE49-F238E27FC236}">
                    <a16:creationId xmlns:a16="http://schemas.microsoft.com/office/drawing/2014/main" id="{0A46450C-F80C-0D65-8283-D5A83037B44B}"/>
                  </a:ext>
                </a:extLst>
              </p:cNvPr>
              <p:cNvSpPr>
                <a:spLocks/>
              </p:cNvSpPr>
              <p:nvPr/>
            </p:nvSpPr>
            <p:spPr bwMode="gray">
              <a:xfrm>
                <a:off x="5772532" y="2467177"/>
                <a:ext cx="64694" cy="107551"/>
              </a:xfrm>
              <a:custGeom>
                <a:avLst/>
                <a:gdLst>
                  <a:gd name="T0" fmla="*/ 280 w 297"/>
                  <a:gd name="T1" fmla="*/ 116 h 495"/>
                  <a:gd name="T2" fmla="*/ 0 w 297"/>
                  <a:gd name="T3" fmla="*/ 495 h 495"/>
                  <a:gd name="T4" fmla="*/ 271 w 297"/>
                  <a:gd name="T5" fmla="*/ 0 h 495"/>
                  <a:gd name="T6" fmla="*/ 280 w 297"/>
                  <a:gd name="T7" fmla="*/ 116 h 495"/>
                </a:gdLst>
                <a:ahLst/>
                <a:cxnLst>
                  <a:cxn ang="0">
                    <a:pos x="T0" y="T1"/>
                  </a:cxn>
                  <a:cxn ang="0">
                    <a:pos x="T2" y="T3"/>
                  </a:cxn>
                  <a:cxn ang="0">
                    <a:pos x="T4" y="T5"/>
                  </a:cxn>
                  <a:cxn ang="0">
                    <a:pos x="T6" y="T7"/>
                  </a:cxn>
                </a:cxnLst>
                <a:rect l="0" t="0" r="r" b="b"/>
                <a:pathLst>
                  <a:path w="297" h="495">
                    <a:moveTo>
                      <a:pt x="280" y="116"/>
                    </a:moveTo>
                    <a:cubicBezTo>
                      <a:pt x="280" y="116"/>
                      <a:pt x="297" y="392"/>
                      <a:pt x="0" y="495"/>
                    </a:cubicBezTo>
                    <a:cubicBezTo>
                      <a:pt x="0" y="495"/>
                      <a:pt x="263" y="396"/>
                      <a:pt x="271" y="0"/>
                    </a:cubicBezTo>
                    <a:lnTo>
                      <a:pt x="280" y="116"/>
                    </a:lnTo>
                    <a:close/>
                  </a:path>
                </a:pathLst>
              </a:custGeom>
              <a:solidFill>
                <a:srgbClr val="E5AF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49" name="Gruppieren 894">
              <a:extLst>
                <a:ext uri="{FF2B5EF4-FFF2-40B4-BE49-F238E27FC236}">
                  <a16:creationId xmlns:a16="http://schemas.microsoft.com/office/drawing/2014/main" id="{85EA8650-F5A7-4737-4D34-0E5BA10570DF}"/>
                </a:ext>
              </a:extLst>
            </p:cNvPr>
            <p:cNvGrpSpPr/>
            <p:nvPr/>
          </p:nvGrpSpPr>
          <p:grpSpPr bwMode="gray">
            <a:xfrm>
              <a:off x="5354602" y="2098808"/>
              <a:ext cx="467144" cy="386532"/>
              <a:chOff x="5430082" y="2098808"/>
              <a:chExt cx="467144" cy="386532"/>
            </a:xfrm>
          </p:grpSpPr>
          <p:sp>
            <p:nvSpPr>
              <p:cNvPr id="70" name="Freeform 366">
                <a:extLst>
                  <a:ext uri="{FF2B5EF4-FFF2-40B4-BE49-F238E27FC236}">
                    <a16:creationId xmlns:a16="http://schemas.microsoft.com/office/drawing/2014/main" id="{2524DC31-5069-D665-729C-6C53BC2906A5}"/>
                  </a:ext>
                </a:extLst>
              </p:cNvPr>
              <p:cNvSpPr>
                <a:spLocks/>
              </p:cNvSpPr>
              <p:nvPr/>
            </p:nvSpPr>
            <p:spPr bwMode="gray">
              <a:xfrm>
                <a:off x="5430082" y="2106767"/>
                <a:ext cx="467144" cy="378573"/>
              </a:xfrm>
              <a:custGeom>
                <a:avLst/>
                <a:gdLst>
                  <a:gd name="T0" fmla="*/ 305 w 2147"/>
                  <a:gd name="T1" fmla="*/ 878 h 1740"/>
                  <a:gd name="T2" fmla="*/ 1016 w 2147"/>
                  <a:gd name="T3" fmla="*/ 659 h 1740"/>
                  <a:gd name="T4" fmla="*/ 1701 w 2147"/>
                  <a:gd name="T5" fmla="*/ 891 h 1740"/>
                  <a:gd name="T6" fmla="*/ 1818 w 2147"/>
                  <a:gd name="T7" fmla="*/ 1434 h 1740"/>
                  <a:gd name="T8" fmla="*/ 1856 w 2147"/>
                  <a:gd name="T9" fmla="*/ 1740 h 1740"/>
                  <a:gd name="T10" fmla="*/ 1914 w 2147"/>
                  <a:gd name="T11" fmla="*/ 1499 h 1740"/>
                  <a:gd name="T12" fmla="*/ 1837 w 2147"/>
                  <a:gd name="T13" fmla="*/ 555 h 1740"/>
                  <a:gd name="T14" fmla="*/ 1294 w 2147"/>
                  <a:gd name="T15" fmla="*/ 265 h 1740"/>
                  <a:gd name="T16" fmla="*/ 1094 w 2147"/>
                  <a:gd name="T17" fmla="*/ 0 h 1740"/>
                  <a:gd name="T18" fmla="*/ 952 w 2147"/>
                  <a:gd name="T19" fmla="*/ 181 h 1740"/>
                  <a:gd name="T20" fmla="*/ 887 w 2147"/>
                  <a:gd name="T21" fmla="*/ 155 h 1740"/>
                  <a:gd name="T22" fmla="*/ 861 w 2147"/>
                  <a:gd name="T23" fmla="*/ 206 h 1740"/>
                  <a:gd name="T24" fmla="*/ 758 w 2147"/>
                  <a:gd name="T25" fmla="*/ 155 h 1740"/>
                  <a:gd name="T26" fmla="*/ 674 w 2147"/>
                  <a:gd name="T27" fmla="*/ 168 h 1740"/>
                  <a:gd name="T28" fmla="*/ 99 w 2147"/>
                  <a:gd name="T29" fmla="*/ 762 h 1740"/>
                  <a:gd name="T30" fmla="*/ 176 w 2147"/>
                  <a:gd name="T31" fmla="*/ 1719 h 1740"/>
                  <a:gd name="T32" fmla="*/ 305 w 2147"/>
                  <a:gd name="T33" fmla="*/ 878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7" h="1740">
                    <a:moveTo>
                      <a:pt x="305" y="878"/>
                    </a:moveTo>
                    <a:cubicBezTo>
                      <a:pt x="305" y="878"/>
                      <a:pt x="448" y="555"/>
                      <a:pt x="1016" y="659"/>
                    </a:cubicBezTo>
                    <a:cubicBezTo>
                      <a:pt x="1016" y="659"/>
                      <a:pt x="1469" y="491"/>
                      <a:pt x="1701" y="891"/>
                    </a:cubicBezTo>
                    <a:cubicBezTo>
                      <a:pt x="1701" y="891"/>
                      <a:pt x="1792" y="1072"/>
                      <a:pt x="1818" y="1434"/>
                    </a:cubicBezTo>
                    <a:cubicBezTo>
                      <a:pt x="1856" y="1740"/>
                      <a:pt x="1856" y="1740"/>
                      <a:pt x="1856" y="1740"/>
                    </a:cubicBezTo>
                    <a:cubicBezTo>
                      <a:pt x="1914" y="1499"/>
                      <a:pt x="1914" y="1499"/>
                      <a:pt x="1914" y="1499"/>
                    </a:cubicBezTo>
                    <a:cubicBezTo>
                      <a:pt x="1914" y="1499"/>
                      <a:pt x="2147" y="904"/>
                      <a:pt x="1837" y="555"/>
                    </a:cubicBezTo>
                    <a:cubicBezTo>
                      <a:pt x="1837" y="555"/>
                      <a:pt x="1682" y="342"/>
                      <a:pt x="1294" y="265"/>
                    </a:cubicBezTo>
                    <a:cubicBezTo>
                      <a:pt x="1294" y="265"/>
                      <a:pt x="1094" y="142"/>
                      <a:pt x="1094" y="0"/>
                    </a:cubicBezTo>
                    <a:cubicBezTo>
                      <a:pt x="1094" y="0"/>
                      <a:pt x="952" y="64"/>
                      <a:pt x="952" y="181"/>
                    </a:cubicBezTo>
                    <a:cubicBezTo>
                      <a:pt x="887" y="155"/>
                      <a:pt x="887" y="155"/>
                      <a:pt x="887" y="155"/>
                    </a:cubicBezTo>
                    <a:cubicBezTo>
                      <a:pt x="861" y="206"/>
                      <a:pt x="861" y="206"/>
                      <a:pt x="861" y="206"/>
                    </a:cubicBezTo>
                    <a:cubicBezTo>
                      <a:pt x="758" y="155"/>
                      <a:pt x="758" y="155"/>
                      <a:pt x="758" y="155"/>
                    </a:cubicBezTo>
                    <a:cubicBezTo>
                      <a:pt x="758" y="155"/>
                      <a:pt x="816" y="13"/>
                      <a:pt x="674" y="168"/>
                    </a:cubicBezTo>
                    <a:cubicBezTo>
                      <a:pt x="674" y="168"/>
                      <a:pt x="228" y="361"/>
                      <a:pt x="99" y="762"/>
                    </a:cubicBezTo>
                    <a:cubicBezTo>
                      <a:pt x="99" y="762"/>
                      <a:pt x="0" y="997"/>
                      <a:pt x="176" y="1719"/>
                    </a:cubicBezTo>
                    <a:cubicBezTo>
                      <a:pt x="176" y="1719"/>
                      <a:pt x="150" y="1008"/>
                      <a:pt x="305" y="878"/>
                    </a:cubicBezTo>
                    <a:close/>
                  </a:path>
                </a:pathLst>
              </a:custGeom>
              <a:solidFill>
                <a:srgbClr val="E6C3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1" name="Freeform 375">
                <a:extLst>
                  <a:ext uri="{FF2B5EF4-FFF2-40B4-BE49-F238E27FC236}">
                    <a16:creationId xmlns:a16="http://schemas.microsoft.com/office/drawing/2014/main" id="{8717A377-A11B-7CC1-D9AB-21C647341E69}"/>
                  </a:ext>
                </a:extLst>
              </p:cNvPr>
              <p:cNvSpPr>
                <a:spLocks/>
              </p:cNvSpPr>
              <p:nvPr/>
            </p:nvSpPr>
            <p:spPr bwMode="gray">
              <a:xfrm>
                <a:off x="5594981" y="2112277"/>
                <a:ext cx="71633" cy="126735"/>
              </a:xfrm>
              <a:custGeom>
                <a:avLst/>
                <a:gdLst>
                  <a:gd name="T0" fmla="*/ 329 w 329"/>
                  <a:gd name="T1" fmla="*/ 0 h 582"/>
                  <a:gd name="T2" fmla="*/ 291 w 329"/>
                  <a:gd name="T3" fmla="*/ 582 h 582"/>
                  <a:gd name="T4" fmla="*/ 329 w 329"/>
                  <a:gd name="T5" fmla="*/ 0 h 582"/>
                </a:gdLst>
                <a:ahLst/>
                <a:cxnLst>
                  <a:cxn ang="0">
                    <a:pos x="T0" y="T1"/>
                  </a:cxn>
                  <a:cxn ang="0">
                    <a:pos x="T2" y="T3"/>
                  </a:cxn>
                  <a:cxn ang="0">
                    <a:pos x="T4" y="T5"/>
                  </a:cxn>
                </a:cxnLst>
                <a:rect l="0" t="0" r="r" b="b"/>
                <a:pathLst>
                  <a:path w="329" h="582">
                    <a:moveTo>
                      <a:pt x="329" y="0"/>
                    </a:moveTo>
                    <a:cubicBezTo>
                      <a:pt x="329" y="0"/>
                      <a:pt x="0" y="168"/>
                      <a:pt x="291" y="582"/>
                    </a:cubicBezTo>
                    <a:cubicBezTo>
                      <a:pt x="291" y="582"/>
                      <a:pt x="110" y="188"/>
                      <a:pt x="329"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2" name="Freeform 376">
                <a:extLst>
                  <a:ext uri="{FF2B5EF4-FFF2-40B4-BE49-F238E27FC236}">
                    <a16:creationId xmlns:a16="http://schemas.microsoft.com/office/drawing/2014/main" id="{16CC8BEC-4BB4-A4A6-C41B-8FD836A2E1FB}"/>
                  </a:ext>
                </a:extLst>
              </p:cNvPr>
              <p:cNvSpPr>
                <a:spLocks/>
              </p:cNvSpPr>
              <p:nvPr/>
            </p:nvSpPr>
            <p:spPr bwMode="gray">
              <a:xfrm>
                <a:off x="5575185" y="2146155"/>
                <a:ext cx="66123" cy="92858"/>
              </a:xfrm>
              <a:custGeom>
                <a:avLst/>
                <a:gdLst>
                  <a:gd name="T0" fmla="*/ 214 w 304"/>
                  <a:gd name="T1" fmla="*/ 0 h 426"/>
                  <a:gd name="T2" fmla="*/ 304 w 304"/>
                  <a:gd name="T3" fmla="*/ 426 h 426"/>
                  <a:gd name="T4" fmla="*/ 214 w 304"/>
                  <a:gd name="T5" fmla="*/ 0 h 426"/>
                </a:gdLst>
                <a:ahLst/>
                <a:cxnLst>
                  <a:cxn ang="0">
                    <a:pos x="T0" y="T1"/>
                  </a:cxn>
                  <a:cxn ang="0">
                    <a:pos x="T2" y="T3"/>
                  </a:cxn>
                  <a:cxn ang="0">
                    <a:pos x="T4" y="T5"/>
                  </a:cxn>
                </a:cxnLst>
                <a:rect l="0" t="0" r="r" b="b"/>
                <a:pathLst>
                  <a:path w="304" h="426">
                    <a:moveTo>
                      <a:pt x="214" y="0"/>
                    </a:moveTo>
                    <a:cubicBezTo>
                      <a:pt x="214" y="0"/>
                      <a:pt x="0" y="258"/>
                      <a:pt x="304" y="426"/>
                    </a:cubicBezTo>
                    <a:cubicBezTo>
                      <a:pt x="304" y="426"/>
                      <a:pt x="65" y="258"/>
                      <a:pt x="214"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3" name="Freeform 377">
                <a:extLst>
                  <a:ext uri="{FF2B5EF4-FFF2-40B4-BE49-F238E27FC236}">
                    <a16:creationId xmlns:a16="http://schemas.microsoft.com/office/drawing/2014/main" id="{AA917DCE-C24C-843E-6D43-EF5A6F484B80}"/>
                  </a:ext>
                </a:extLst>
              </p:cNvPr>
              <p:cNvSpPr>
                <a:spLocks/>
              </p:cNvSpPr>
              <p:nvPr/>
            </p:nvSpPr>
            <p:spPr bwMode="gray">
              <a:xfrm>
                <a:off x="5588450" y="2148808"/>
                <a:ext cx="65919" cy="92858"/>
              </a:xfrm>
              <a:custGeom>
                <a:avLst/>
                <a:gdLst>
                  <a:gd name="T0" fmla="*/ 213 w 303"/>
                  <a:gd name="T1" fmla="*/ 0 h 427"/>
                  <a:gd name="T2" fmla="*/ 303 w 303"/>
                  <a:gd name="T3" fmla="*/ 427 h 427"/>
                  <a:gd name="T4" fmla="*/ 213 w 303"/>
                  <a:gd name="T5" fmla="*/ 0 h 427"/>
                </a:gdLst>
                <a:ahLst/>
                <a:cxnLst>
                  <a:cxn ang="0">
                    <a:pos x="T0" y="T1"/>
                  </a:cxn>
                  <a:cxn ang="0">
                    <a:pos x="T2" y="T3"/>
                  </a:cxn>
                  <a:cxn ang="0">
                    <a:pos x="T4" y="T5"/>
                  </a:cxn>
                </a:cxnLst>
                <a:rect l="0" t="0" r="r" b="b"/>
                <a:pathLst>
                  <a:path w="303" h="427">
                    <a:moveTo>
                      <a:pt x="213" y="0"/>
                    </a:moveTo>
                    <a:cubicBezTo>
                      <a:pt x="213" y="0"/>
                      <a:pt x="0" y="259"/>
                      <a:pt x="303" y="427"/>
                    </a:cubicBezTo>
                    <a:cubicBezTo>
                      <a:pt x="303" y="427"/>
                      <a:pt x="64" y="259"/>
                      <a:pt x="21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4" name="Freeform 378">
                <a:extLst>
                  <a:ext uri="{FF2B5EF4-FFF2-40B4-BE49-F238E27FC236}">
                    <a16:creationId xmlns:a16="http://schemas.microsoft.com/office/drawing/2014/main" id="{F1D29ADE-246F-C904-1399-FAB5AA4D99F7}"/>
                  </a:ext>
                </a:extLst>
              </p:cNvPr>
              <p:cNvSpPr>
                <a:spLocks/>
              </p:cNvSpPr>
              <p:nvPr/>
            </p:nvSpPr>
            <p:spPr bwMode="gray">
              <a:xfrm>
                <a:off x="5526613" y="2148808"/>
                <a:ext cx="66123" cy="92858"/>
              </a:xfrm>
              <a:custGeom>
                <a:avLst/>
                <a:gdLst>
                  <a:gd name="T0" fmla="*/ 213 w 304"/>
                  <a:gd name="T1" fmla="*/ 0 h 427"/>
                  <a:gd name="T2" fmla="*/ 304 w 304"/>
                  <a:gd name="T3" fmla="*/ 427 h 427"/>
                  <a:gd name="T4" fmla="*/ 213 w 304"/>
                  <a:gd name="T5" fmla="*/ 0 h 427"/>
                </a:gdLst>
                <a:ahLst/>
                <a:cxnLst>
                  <a:cxn ang="0">
                    <a:pos x="T0" y="T1"/>
                  </a:cxn>
                  <a:cxn ang="0">
                    <a:pos x="T2" y="T3"/>
                  </a:cxn>
                  <a:cxn ang="0">
                    <a:pos x="T4" y="T5"/>
                  </a:cxn>
                </a:cxnLst>
                <a:rect l="0" t="0" r="r" b="b"/>
                <a:pathLst>
                  <a:path w="304" h="427">
                    <a:moveTo>
                      <a:pt x="213" y="0"/>
                    </a:moveTo>
                    <a:cubicBezTo>
                      <a:pt x="213" y="0"/>
                      <a:pt x="0" y="259"/>
                      <a:pt x="304" y="427"/>
                    </a:cubicBezTo>
                    <a:cubicBezTo>
                      <a:pt x="304" y="427"/>
                      <a:pt x="65" y="259"/>
                      <a:pt x="21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5" name="Freeform 379">
                <a:extLst>
                  <a:ext uri="{FF2B5EF4-FFF2-40B4-BE49-F238E27FC236}">
                    <a16:creationId xmlns:a16="http://schemas.microsoft.com/office/drawing/2014/main" id="{4E45EECD-3994-9D10-6219-A42D67BBCE45}"/>
                  </a:ext>
                </a:extLst>
              </p:cNvPr>
              <p:cNvSpPr>
                <a:spLocks/>
              </p:cNvSpPr>
              <p:nvPr/>
            </p:nvSpPr>
            <p:spPr bwMode="gray">
              <a:xfrm>
                <a:off x="5539878" y="2134114"/>
                <a:ext cx="65919" cy="92653"/>
              </a:xfrm>
              <a:custGeom>
                <a:avLst/>
                <a:gdLst>
                  <a:gd name="T0" fmla="*/ 213 w 303"/>
                  <a:gd name="T1" fmla="*/ 0 h 426"/>
                  <a:gd name="T2" fmla="*/ 303 w 303"/>
                  <a:gd name="T3" fmla="*/ 426 h 426"/>
                  <a:gd name="T4" fmla="*/ 213 w 303"/>
                  <a:gd name="T5" fmla="*/ 0 h 426"/>
                </a:gdLst>
                <a:ahLst/>
                <a:cxnLst>
                  <a:cxn ang="0">
                    <a:pos x="T0" y="T1"/>
                  </a:cxn>
                  <a:cxn ang="0">
                    <a:pos x="T2" y="T3"/>
                  </a:cxn>
                  <a:cxn ang="0">
                    <a:pos x="T4" y="T5"/>
                  </a:cxn>
                </a:cxnLst>
                <a:rect l="0" t="0" r="r" b="b"/>
                <a:pathLst>
                  <a:path w="303" h="426">
                    <a:moveTo>
                      <a:pt x="213" y="0"/>
                    </a:moveTo>
                    <a:cubicBezTo>
                      <a:pt x="213" y="0"/>
                      <a:pt x="0" y="258"/>
                      <a:pt x="303" y="426"/>
                    </a:cubicBezTo>
                    <a:cubicBezTo>
                      <a:pt x="303" y="426"/>
                      <a:pt x="64" y="258"/>
                      <a:pt x="21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6" name="Freeform 380">
                <a:extLst>
                  <a:ext uri="{FF2B5EF4-FFF2-40B4-BE49-F238E27FC236}">
                    <a16:creationId xmlns:a16="http://schemas.microsoft.com/office/drawing/2014/main" id="{F269153D-3011-D338-7D71-5B32E37109F2}"/>
                  </a:ext>
                </a:extLst>
              </p:cNvPr>
              <p:cNvSpPr>
                <a:spLocks/>
              </p:cNvSpPr>
              <p:nvPr/>
            </p:nvSpPr>
            <p:spPr bwMode="gray">
              <a:xfrm>
                <a:off x="5511919" y="2161665"/>
                <a:ext cx="52245" cy="87143"/>
              </a:xfrm>
              <a:custGeom>
                <a:avLst/>
                <a:gdLst>
                  <a:gd name="T0" fmla="*/ 240 w 240"/>
                  <a:gd name="T1" fmla="*/ 0 h 400"/>
                  <a:gd name="T2" fmla="*/ 143 w 240"/>
                  <a:gd name="T3" fmla="*/ 400 h 400"/>
                  <a:gd name="T4" fmla="*/ 240 w 240"/>
                  <a:gd name="T5" fmla="*/ 0 h 400"/>
                </a:gdLst>
                <a:ahLst/>
                <a:cxnLst>
                  <a:cxn ang="0">
                    <a:pos x="T0" y="T1"/>
                  </a:cxn>
                  <a:cxn ang="0">
                    <a:pos x="T2" y="T3"/>
                  </a:cxn>
                  <a:cxn ang="0">
                    <a:pos x="T4" y="T5"/>
                  </a:cxn>
                </a:cxnLst>
                <a:rect l="0" t="0" r="r" b="b"/>
                <a:pathLst>
                  <a:path w="240" h="400">
                    <a:moveTo>
                      <a:pt x="240" y="0"/>
                    </a:moveTo>
                    <a:cubicBezTo>
                      <a:pt x="240" y="0"/>
                      <a:pt x="0" y="226"/>
                      <a:pt x="143" y="400"/>
                    </a:cubicBezTo>
                    <a:cubicBezTo>
                      <a:pt x="143" y="400"/>
                      <a:pt x="110" y="155"/>
                      <a:pt x="24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7" name="Freeform 381">
                <a:extLst>
                  <a:ext uri="{FF2B5EF4-FFF2-40B4-BE49-F238E27FC236}">
                    <a16:creationId xmlns:a16="http://schemas.microsoft.com/office/drawing/2014/main" id="{57B69D3F-28DE-3348-B032-1F2472E1178A}"/>
                  </a:ext>
                </a:extLst>
              </p:cNvPr>
              <p:cNvSpPr>
                <a:spLocks/>
              </p:cNvSpPr>
              <p:nvPr/>
            </p:nvSpPr>
            <p:spPr bwMode="gray">
              <a:xfrm>
                <a:off x="5662532" y="2147584"/>
                <a:ext cx="68980" cy="84286"/>
              </a:xfrm>
              <a:custGeom>
                <a:avLst/>
                <a:gdLst>
                  <a:gd name="T0" fmla="*/ 0 w 317"/>
                  <a:gd name="T1" fmla="*/ 0 h 388"/>
                  <a:gd name="T2" fmla="*/ 84 w 317"/>
                  <a:gd name="T3" fmla="*/ 388 h 388"/>
                  <a:gd name="T4" fmla="*/ 0 w 317"/>
                  <a:gd name="T5" fmla="*/ 0 h 388"/>
                </a:gdLst>
                <a:ahLst/>
                <a:cxnLst>
                  <a:cxn ang="0">
                    <a:pos x="T0" y="T1"/>
                  </a:cxn>
                  <a:cxn ang="0">
                    <a:pos x="T2" y="T3"/>
                  </a:cxn>
                  <a:cxn ang="0">
                    <a:pos x="T4" y="T5"/>
                  </a:cxn>
                </a:cxnLst>
                <a:rect l="0" t="0" r="r" b="b"/>
                <a:pathLst>
                  <a:path w="317" h="388">
                    <a:moveTo>
                      <a:pt x="0" y="0"/>
                    </a:moveTo>
                    <a:cubicBezTo>
                      <a:pt x="0" y="0"/>
                      <a:pt x="168" y="187"/>
                      <a:pt x="84" y="388"/>
                    </a:cubicBezTo>
                    <a:cubicBezTo>
                      <a:pt x="84" y="388"/>
                      <a:pt x="317" y="317"/>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8" name="Freeform 382">
                <a:extLst>
                  <a:ext uri="{FF2B5EF4-FFF2-40B4-BE49-F238E27FC236}">
                    <a16:creationId xmlns:a16="http://schemas.microsoft.com/office/drawing/2014/main" id="{8EA19211-DB99-CA78-933C-55D02DA9939A}"/>
                  </a:ext>
                </a:extLst>
              </p:cNvPr>
              <p:cNvSpPr>
                <a:spLocks/>
              </p:cNvSpPr>
              <p:nvPr/>
            </p:nvSpPr>
            <p:spPr bwMode="gray">
              <a:xfrm>
                <a:off x="5657226" y="2113706"/>
                <a:ext cx="52857" cy="86123"/>
              </a:xfrm>
              <a:custGeom>
                <a:avLst/>
                <a:gdLst>
                  <a:gd name="T0" fmla="*/ 23 w 243"/>
                  <a:gd name="T1" fmla="*/ 0 h 396"/>
                  <a:gd name="T2" fmla="*/ 0 w 243"/>
                  <a:gd name="T3" fmla="*/ 396 h 396"/>
                  <a:gd name="T4" fmla="*/ 23 w 243"/>
                  <a:gd name="T5" fmla="*/ 0 h 396"/>
                </a:gdLst>
                <a:ahLst/>
                <a:cxnLst>
                  <a:cxn ang="0">
                    <a:pos x="T0" y="T1"/>
                  </a:cxn>
                  <a:cxn ang="0">
                    <a:pos x="T2" y="T3"/>
                  </a:cxn>
                  <a:cxn ang="0">
                    <a:pos x="T4" y="T5"/>
                  </a:cxn>
                </a:cxnLst>
                <a:rect l="0" t="0" r="r" b="b"/>
                <a:pathLst>
                  <a:path w="243" h="396">
                    <a:moveTo>
                      <a:pt x="23" y="0"/>
                    </a:moveTo>
                    <a:cubicBezTo>
                      <a:pt x="23" y="0"/>
                      <a:pt x="135" y="226"/>
                      <a:pt x="0" y="396"/>
                    </a:cubicBezTo>
                    <a:cubicBezTo>
                      <a:pt x="0" y="396"/>
                      <a:pt x="243" y="390"/>
                      <a:pt x="2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79" name="Freeform 383">
                <a:extLst>
                  <a:ext uri="{FF2B5EF4-FFF2-40B4-BE49-F238E27FC236}">
                    <a16:creationId xmlns:a16="http://schemas.microsoft.com/office/drawing/2014/main" id="{B0A555E2-3884-C716-9F33-502D04B167DD}"/>
                  </a:ext>
                </a:extLst>
              </p:cNvPr>
              <p:cNvSpPr>
                <a:spLocks/>
              </p:cNvSpPr>
              <p:nvPr/>
            </p:nvSpPr>
            <p:spPr bwMode="gray">
              <a:xfrm>
                <a:off x="5700287" y="2168604"/>
                <a:ext cx="42245" cy="63266"/>
              </a:xfrm>
              <a:custGeom>
                <a:avLst/>
                <a:gdLst>
                  <a:gd name="T0" fmla="*/ 0 w 194"/>
                  <a:gd name="T1" fmla="*/ 0 h 291"/>
                  <a:gd name="T2" fmla="*/ 65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30" y="187"/>
                      <a:pt x="65" y="291"/>
                    </a:cubicBezTo>
                    <a:cubicBezTo>
                      <a:pt x="65" y="291"/>
                      <a:pt x="194" y="155"/>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0" name="Freeform 384">
                <a:extLst>
                  <a:ext uri="{FF2B5EF4-FFF2-40B4-BE49-F238E27FC236}">
                    <a16:creationId xmlns:a16="http://schemas.microsoft.com/office/drawing/2014/main" id="{7F99C0F5-F3EB-F978-ABC9-C585DF5B6D2C}"/>
                  </a:ext>
                </a:extLst>
              </p:cNvPr>
              <p:cNvSpPr>
                <a:spLocks/>
              </p:cNvSpPr>
              <p:nvPr/>
            </p:nvSpPr>
            <p:spPr bwMode="gray">
              <a:xfrm>
                <a:off x="5683552" y="2147992"/>
                <a:ext cx="42245" cy="63266"/>
              </a:xfrm>
              <a:custGeom>
                <a:avLst/>
                <a:gdLst>
                  <a:gd name="T0" fmla="*/ 0 w 194"/>
                  <a:gd name="T1" fmla="*/ 0 h 291"/>
                  <a:gd name="T2" fmla="*/ 64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29" y="188"/>
                      <a:pt x="64" y="291"/>
                    </a:cubicBezTo>
                    <a:cubicBezTo>
                      <a:pt x="64" y="291"/>
                      <a:pt x="194" y="155"/>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1" name="Freeform 385">
                <a:extLst>
                  <a:ext uri="{FF2B5EF4-FFF2-40B4-BE49-F238E27FC236}">
                    <a16:creationId xmlns:a16="http://schemas.microsoft.com/office/drawing/2014/main" id="{8B21A801-C173-D76D-F42F-2CEEDFF401A8}"/>
                  </a:ext>
                </a:extLst>
              </p:cNvPr>
              <p:cNvSpPr>
                <a:spLocks/>
              </p:cNvSpPr>
              <p:nvPr/>
            </p:nvSpPr>
            <p:spPr bwMode="gray">
              <a:xfrm>
                <a:off x="5440796" y="2180441"/>
                <a:ext cx="364083" cy="247348"/>
              </a:xfrm>
              <a:custGeom>
                <a:avLst/>
                <a:gdLst>
                  <a:gd name="T0" fmla="*/ 943 w 1673"/>
                  <a:gd name="T1" fmla="*/ 252 h 1137"/>
                  <a:gd name="T2" fmla="*/ 110 w 1673"/>
                  <a:gd name="T3" fmla="*/ 1137 h 1137"/>
                  <a:gd name="T4" fmla="*/ 950 w 1673"/>
                  <a:gd name="T5" fmla="*/ 426 h 1137"/>
                  <a:gd name="T6" fmla="*/ 1673 w 1673"/>
                  <a:gd name="T7" fmla="*/ 639 h 1137"/>
                  <a:gd name="T8" fmla="*/ 943 w 1673"/>
                  <a:gd name="T9" fmla="*/ 252 h 1137"/>
                </a:gdLst>
                <a:ahLst/>
                <a:cxnLst>
                  <a:cxn ang="0">
                    <a:pos x="T0" y="T1"/>
                  </a:cxn>
                  <a:cxn ang="0">
                    <a:pos x="T2" y="T3"/>
                  </a:cxn>
                  <a:cxn ang="0">
                    <a:pos x="T4" y="T5"/>
                  </a:cxn>
                  <a:cxn ang="0">
                    <a:pos x="T6" y="T7"/>
                  </a:cxn>
                  <a:cxn ang="0">
                    <a:pos x="T8" y="T9"/>
                  </a:cxn>
                </a:cxnLst>
                <a:rect l="0" t="0" r="r" b="b"/>
                <a:pathLst>
                  <a:path w="1673" h="1137">
                    <a:moveTo>
                      <a:pt x="943" y="252"/>
                    </a:moveTo>
                    <a:cubicBezTo>
                      <a:pt x="943" y="252"/>
                      <a:pt x="0" y="0"/>
                      <a:pt x="110" y="1137"/>
                    </a:cubicBezTo>
                    <a:cubicBezTo>
                      <a:pt x="110" y="1137"/>
                      <a:pt x="362" y="504"/>
                      <a:pt x="950" y="426"/>
                    </a:cubicBezTo>
                    <a:cubicBezTo>
                      <a:pt x="950" y="426"/>
                      <a:pt x="1357" y="336"/>
                      <a:pt x="1673" y="639"/>
                    </a:cubicBezTo>
                    <a:cubicBezTo>
                      <a:pt x="1673" y="639"/>
                      <a:pt x="1609" y="77"/>
                      <a:pt x="943" y="252"/>
                    </a:cubicBezTo>
                    <a:close/>
                  </a:path>
                </a:pathLst>
              </a:custGeom>
              <a:solidFill>
                <a:srgbClr val="E5AF79">
                  <a:alpha val="45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2" name="Freeform 386">
                <a:extLst>
                  <a:ext uri="{FF2B5EF4-FFF2-40B4-BE49-F238E27FC236}">
                    <a16:creationId xmlns:a16="http://schemas.microsoft.com/office/drawing/2014/main" id="{D9E48081-B87E-362D-4284-E384C12D521F}"/>
                  </a:ext>
                </a:extLst>
              </p:cNvPr>
              <p:cNvSpPr>
                <a:spLocks/>
              </p:cNvSpPr>
              <p:nvPr/>
            </p:nvSpPr>
            <p:spPr bwMode="gray">
              <a:xfrm>
                <a:off x="5578654" y="2110033"/>
                <a:ext cx="71837" cy="110409"/>
              </a:xfrm>
              <a:custGeom>
                <a:avLst/>
                <a:gdLst>
                  <a:gd name="T0" fmla="*/ 330 w 330"/>
                  <a:gd name="T1" fmla="*/ 0 h 507"/>
                  <a:gd name="T2" fmla="*/ 291 w 330"/>
                  <a:gd name="T3" fmla="*/ 507 h 507"/>
                  <a:gd name="T4" fmla="*/ 330 w 330"/>
                  <a:gd name="T5" fmla="*/ 0 h 507"/>
                </a:gdLst>
                <a:ahLst/>
                <a:cxnLst>
                  <a:cxn ang="0">
                    <a:pos x="T0" y="T1"/>
                  </a:cxn>
                  <a:cxn ang="0">
                    <a:pos x="T2" y="T3"/>
                  </a:cxn>
                  <a:cxn ang="0">
                    <a:pos x="T4" y="T5"/>
                  </a:cxn>
                </a:cxnLst>
                <a:rect l="0" t="0" r="r" b="b"/>
                <a:pathLst>
                  <a:path w="330" h="507">
                    <a:moveTo>
                      <a:pt x="330" y="0"/>
                    </a:moveTo>
                    <a:cubicBezTo>
                      <a:pt x="330" y="0"/>
                      <a:pt x="0" y="147"/>
                      <a:pt x="291" y="507"/>
                    </a:cubicBezTo>
                    <a:cubicBezTo>
                      <a:pt x="291" y="507"/>
                      <a:pt x="110" y="164"/>
                      <a:pt x="33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3" name="Freeform 387">
                <a:extLst>
                  <a:ext uri="{FF2B5EF4-FFF2-40B4-BE49-F238E27FC236}">
                    <a16:creationId xmlns:a16="http://schemas.microsoft.com/office/drawing/2014/main" id="{4322C2E5-705C-8C71-670A-F94DA79848D1}"/>
                  </a:ext>
                </a:extLst>
              </p:cNvPr>
              <p:cNvSpPr>
                <a:spLocks/>
              </p:cNvSpPr>
              <p:nvPr/>
            </p:nvSpPr>
            <p:spPr bwMode="gray">
              <a:xfrm>
                <a:off x="5607226" y="2098808"/>
                <a:ext cx="71837" cy="126531"/>
              </a:xfrm>
              <a:custGeom>
                <a:avLst/>
                <a:gdLst>
                  <a:gd name="T0" fmla="*/ 330 w 330"/>
                  <a:gd name="T1" fmla="*/ 0 h 582"/>
                  <a:gd name="T2" fmla="*/ 291 w 330"/>
                  <a:gd name="T3" fmla="*/ 582 h 582"/>
                  <a:gd name="T4" fmla="*/ 330 w 330"/>
                  <a:gd name="T5" fmla="*/ 0 h 582"/>
                </a:gdLst>
                <a:ahLst/>
                <a:cxnLst>
                  <a:cxn ang="0">
                    <a:pos x="T0" y="T1"/>
                  </a:cxn>
                  <a:cxn ang="0">
                    <a:pos x="T2" y="T3"/>
                  </a:cxn>
                  <a:cxn ang="0">
                    <a:pos x="T4" y="T5"/>
                  </a:cxn>
                </a:cxnLst>
                <a:rect l="0" t="0" r="r" b="b"/>
                <a:pathLst>
                  <a:path w="330" h="582">
                    <a:moveTo>
                      <a:pt x="330" y="0"/>
                    </a:moveTo>
                    <a:cubicBezTo>
                      <a:pt x="330" y="0"/>
                      <a:pt x="0" y="168"/>
                      <a:pt x="291" y="582"/>
                    </a:cubicBezTo>
                    <a:cubicBezTo>
                      <a:pt x="291" y="582"/>
                      <a:pt x="110" y="188"/>
                      <a:pt x="33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4" name="Freeform 388">
                <a:extLst>
                  <a:ext uri="{FF2B5EF4-FFF2-40B4-BE49-F238E27FC236}">
                    <a16:creationId xmlns:a16="http://schemas.microsoft.com/office/drawing/2014/main" id="{75BAE0D5-792A-AB5E-B9C6-EF996E329EB7}"/>
                  </a:ext>
                </a:extLst>
              </p:cNvPr>
              <p:cNvSpPr>
                <a:spLocks/>
              </p:cNvSpPr>
              <p:nvPr/>
            </p:nvSpPr>
            <p:spPr bwMode="gray">
              <a:xfrm>
                <a:off x="5579062" y="2143706"/>
                <a:ext cx="66123" cy="92653"/>
              </a:xfrm>
              <a:custGeom>
                <a:avLst/>
                <a:gdLst>
                  <a:gd name="T0" fmla="*/ 213 w 303"/>
                  <a:gd name="T1" fmla="*/ 0 h 426"/>
                  <a:gd name="T2" fmla="*/ 303 w 303"/>
                  <a:gd name="T3" fmla="*/ 426 h 426"/>
                  <a:gd name="T4" fmla="*/ 213 w 303"/>
                  <a:gd name="T5" fmla="*/ 0 h 426"/>
                </a:gdLst>
                <a:ahLst/>
                <a:cxnLst>
                  <a:cxn ang="0">
                    <a:pos x="T0" y="T1"/>
                  </a:cxn>
                  <a:cxn ang="0">
                    <a:pos x="T2" y="T3"/>
                  </a:cxn>
                  <a:cxn ang="0">
                    <a:pos x="T4" y="T5"/>
                  </a:cxn>
                </a:cxnLst>
                <a:rect l="0" t="0" r="r" b="b"/>
                <a:pathLst>
                  <a:path w="303" h="426">
                    <a:moveTo>
                      <a:pt x="213" y="0"/>
                    </a:moveTo>
                    <a:cubicBezTo>
                      <a:pt x="213" y="0"/>
                      <a:pt x="0" y="258"/>
                      <a:pt x="303" y="426"/>
                    </a:cubicBezTo>
                    <a:cubicBezTo>
                      <a:pt x="303" y="426"/>
                      <a:pt x="64" y="258"/>
                      <a:pt x="21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5" name="Freeform 389">
                <a:extLst>
                  <a:ext uri="{FF2B5EF4-FFF2-40B4-BE49-F238E27FC236}">
                    <a16:creationId xmlns:a16="http://schemas.microsoft.com/office/drawing/2014/main" id="{4207D4F0-0154-212A-208F-5D167AB02148}"/>
                  </a:ext>
                </a:extLst>
              </p:cNvPr>
              <p:cNvSpPr>
                <a:spLocks/>
              </p:cNvSpPr>
              <p:nvPr/>
            </p:nvSpPr>
            <p:spPr bwMode="gray">
              <a:xfrm>
                <a:off x="5568858" y="2126971"/>
                <a:ext cx="59592" cy="94694"/>
              </a:xfrm>
              <a:custGeom>
                <a:avLst/>
                <a:gdLst>
                  <a:gd name="T0" fmla="*/ 251 w 274"/>
                  <a:gd name="T1" fmla="*/ 0 h 436"/>
                  <a:gd name="T2" fmla="*/ 274 w 274"/>
                  <a:gd name="T3" fmla="*/ 436 h 436"/>
                  <a:gd name="T4" fmla="*/ 251 w 274"/>
                  <a:gd name="T5" fmla="*/ 0 h 436"/>
                </a:gdLst>
                <a:ahLst/>
                <a:cxnLst>
                  <a:cxn ang="0">
                    <a:pos x="T0" y="T1"/>
                  </a:cxn>
                  <a:cxn ang="0">
                    <a:pos x="T2" y="T3"/>
                  </a:cxn>
                  <a:cxn ang="0">
                    <a:pos x="T4" y="T5"/>
                  </a:cxn>
                </a:cxnLst>
                <a:rect l="0" t="0" r="r" b="b"/>
                <a:pathLst>
                  <a:path w="274" h="436">
                    <a:moveTo>
                      <a:pt x="251" y="0"/>
                    </a:moveTo>
                    <a:cubicBezTo>
                      <a:pt x="251" y="0"/>
                      <a:pt x="0" y="222"/>
                      <a:pt x="274" y="436"/>
                    </a:cubicBezTo>
                    <a:cubicBezTo>
                      <a:pt x="274" y="436"/>
                      <a:pt x="64" y="233"/>
                      <a:pt x="251"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6" name="Freeform 390">
                <a:extLst>
                  <a:ext uri="{FF2B5EF4-FFF2-40B4-BE49-F238E27FC236}">
                    <a16:creationId xmlns:a16="http://schemas.microsoft.com/office/drawing/2014/main" id="{6B1FEE01-7B67-A37C-ADA5-2EE9D8E43954}"/>
                  </a:ext>
                </a:extLst>
              </p:cNvPr>
              <p:cNvSpPr>
                <a:spLocks/>
              </p:cNvSpPr>
              <p:nvPr/>
            </p:nvSpPr>
            <p:spPr bwMode="gray">
              <a:xfrm>
                <a:off x="5592124" y="2146359"/>
                <a:ext cx="66531" cy="92858"/>
              </a:xfrm>
              <a:custGeom>
                <a:avLst/>
                <a:gdLst>
                  <a:gd name="T0" fmla="*/ 212 w 305"/>
                  <a:gd name="T1" fmla="*/ 0 h 426"/>
                  <a:gd name="T2" fmla="*/ 305 w 305"/>
                  <a:gd name="T3" fmla="*/ 426 h 426"/>
                  <a:gd name="T4" fmla="*/ 212 w 305"/>
                  <a:gd name="T5" fmla="*/ 0 h 426"/>
                </a:gdLst>
                <a:ahLst/>
                <a:cxnLst>
                  <a:cxn ang="0">
                    <a:pos x="T0" y="T1"/>
                  </a:cxn>
                  <a:cxn ang="0">
                    <a:pos x="T2" y="T3"/>
                  </a:cxn>
                  <a:cxn ang="0">
                    <a:pos x="T4" y="T5"/>
                  </a:cxn>
                </a:cxnLst>
                <a:rect l="0" t="0" r="r" b="b"/>
                <a:pathLst>
                  <a:path w="305" h="426">
                    <a:moveTo>
                      <a:pt x="212" y="0"/>
                    </a:moveTo>
                    <a:cubicBezTo>
                      <a:pt x="212" y="0"/>
                      <a:pt x="0" y="259"/>
                      <a:pt x="305" y="426"/>
                    </a:cubicBezTo>
                    <a:cubicBezTo>
                      <a:pt x="305" y="426"/>
                      <a:pt x="65" y="259"/>
                      <a:pt x="212"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7" name="Freeform 391">
                <a:extLst>
                  <a:ext uri="{FF2B5EF4-FFF2-40B4-BE49-F238E27FC236}">
                    <a16:creationId xmlns:a16="http://schemas.microsoft.com/office/drawing/2014/main" id="{787FE9D8-6BF1-56DE-D225-F755F4516D67}"/>
                  </a:ext>
                </a:extLst>
              </p:cNvPr>
              <p:cNvSpPr>
                <a:spLocks/>
              </p:cNvSpPr>
              <p:nvPr/>
            </p:nvSpPr>
            <p:spPr bwMode="gray">
              <a:xfrm>
                <a:off x="5530491" y="2146359"/>
                <a:ext cx="65919" cy="92858"/>
              </a:xfrm>
              <a:custGeom>
                <a:avLst/>
                <a:gdLst>
                  <a:gd name="T0" fmla="*/ 213 w 303"/>
                  <a:gd name="T1" fmla="*/ 0 h 426"/>
                  <a:gd name="T2" fmla="*/ 303 w 303"/>
                  <a:gd name="T3" fmla="*/ 426 h 426"/>
                  <a:gd name="T4" fmla="*/ 213 w 303"/>
                  <a:gd name="T5" fmla="*/ 0 h 426"/>
                </a:gdLst>
                <a:ahLst/>
                <a:cxnLst>
                  <a:cxn ang="0">
                    <a:pos x="T0" y="T1"/>
                  </a:cxn>
                  <a:cxn ang="0">
                    <a:pos x="T2" y="T3"/>
                  </a:cxn>
                  <a:cxn ang="0">
                    <a:pos x="T4" y="T5"/>
                  </a:cxn>
                </a:cxnLst>
                <a:rect l="0" t="0" r="r" b="b"/>
                <a:pathLst>
                  <a:path w="303" h="426">
                    <a:moveTo>
                      <a:pt x="213" y="0"/>
                    </a:moveTo>
                    <a:cubicBezTo>
                      <a:pt x="213" y="0"/>
                      <a:pt x="0" y="258"/>
                      <a:pt x="303" y="426"/>
                    </a:cubicBezTo>
                    <a:cubicBezTo>
                      <a:pt x="303" y="426"/>
                      <a:pt x="64" y="258"/>
                      <a:pt x="21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8" name="Freeform 392">
                <a:extLst>
                  <a:ext uri="{FF2B5EF4-FFF2-40B4-BE49-F238E27FC236}">
                    <a16:creationId xmlns:a16="http://schemas.microsoft.com/office/drawing/2014/main" id="{E4B270A8-0EE2-1C6F-F84F-56B1A0D07525}"/>
                  </a:ext>
                </a:extLst>
              </p:cNvPr>
              <p:cNvSpPr>
                <a:spLocks/>
              </p:cNvSpPr>
              <p:nvPr/>
            </p:nvSpPr>
            <p:spPr bwMode="gray">
              <a:xfrm>
                <a:off x="5543552" y="2131461"/>
                <a:ext cx="66123" cy="92653"/>
              </a:xfrm>
              <a:custGeom>
                <a:avLst/>
                <a:gdLst>
                  <a:gd name="T0" fmla="*/ 213 w 304"/>
                  <a:gd name="T1" fmla="*/ 0 h 426"/>
                  <a:gd name="T2" fmla="*/ 304 w 304"/>
                  <a:gd name="T3" fmla="*/ 426 h 426"/>
                  <a:gd name="T4" fmla="*/ 213 w 304"/>
                  <a:gd name="T5" fmla="*/ 0 h 426"/>
                </a:gdLst>
                <a:ahLst/>
                <a:cxnLst>
                  <a:cxn ang="0">
                    <a:pos x="T0" y="T1"/>
                  </a:cxn>
                  <a:cxn ang="0">
                    <a:pos x="T2" y="T3"/>
                  </a:cxn>
                  <a:cxn ang="0">
                    <a:pos x="T4" y="T5"/>
                  </a:cxn>
                </a:cxnLst>
                <a:rect l="0" t="0" r="r" b="b"/>
                <a:pathLst>
                  <a:path w="304" h="426">
                    <a:moveTo>
                      <a:pt x="213" y="0"/>
                    </a:moveTo>
                    <a:cubicBezTo>
                      <a:pt x="213" y="0"/>
                      <a:pt x="0" y="258"/>
                      <a:pt x="304" y="426"/>
                    </a:cubicBezTo>
                    <a:cubicBezTo>
                      <a:pt x="304" y="426"/>
                      <a:pt x="65" y="258"/>
                      <a:pt x="21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89" name="Freeform 393">
                <a:extLst>
                  <a:ext uri="{FF2B5EF4-FFF2-40B4-BE49-F238E27FC236}">
                    <a16:creationId xmlns:a16="http://schemas.microsoft.com/office/drawing/2014/main" id="{2A4E8BF9-B8A8-ED9C-023E-896057D671D9}"/>
                  </a:ext>
                </a:extLst>
              </p:cNvPr>
              <p:cNvSpPr>
                <a:spLocks/>
              </p:cNvSpPr>
              <p:nvPr/>
            </p:nvSpPr>
            <p:spPr bwMode="gray">
              <a:xfrm>
                <a:off x="5554368" y="2120033"/>
                <a:ext cx="58163" cy="94898"/>
              </a:xfrm>
              <a:custGeom>
                <a:avLst/>
                <a:gdLst>
                  <a:gd name="T0" fmla="*/ 267 w 267"/>
                  <a:gd name="T1" fmla="*/ 0 h 436"/>
                  <a:gd name="T2" fmla="*/ 258 w 267"/>
                  <a:gd name="T3" fmla="*/ 436 h 436"/>
                  <a:gd name="T4" fmla="*/ 267 w 267"/>
                  <a:gd name="T5" fmla="*/ 0 h 436"/>
                </a:gdLst>
                <a:ahLst/>
                <a:cxnLst>
                  <a:cxn ang="0">
                    <a:pos x="T0" y="T1"/>
                  </a:cxn>
                  <a:cxn ang="0">
                    <a:pos x="T2" y="T3"/>
                  </a:cxn>
                  <a:cxn ang="0">
                    <a:pos x="T4" y="T5"/>
                  </a:cxn>
                </a:cxnLst>
                <a:rect l="0" t="0" r="r" b="b"/>
                <a:pathLst>
                  <a:path w="267" h="436">
                    <a:moveTo>
                      <a:pt x="267" y="0"/>
                    </a:moveTo>
                    <a:cubicBezTo>
                      <a:pt x="267" y="0"/>
                      <a:pt x="0" y="203"/>
                      <a:pt x="258" y="436"/>
                    </a:cubicBezTo>
                    <a:cubicBezTo>
                      <a:pt x="258" y="436"/>
                      <a:pt x="63" y="218"/>
                      <a:pt x="267"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0" name="Freeform 394">
                <a:extLst>
                  <a:ext uri="{FF2B5EF4-FFF2-40B4-BE49-F238E27FC236}">
                    <a16:creationId xmlns:a16="http://schemas.microsoft.com/office/drawing/2014/main" id="{7A83BCD5-3C3F-5583-DE7E-590BC854C6B5}"/>
                  </a:ext>
                </a:extLst>
              </p:cNvPr>
              <p:cNvSpPr>
                <a:spLocks/>
              </p:cNvSpPr>
              <p:nvPr/>
            </p:nvSpPr>
            <p:spPr bwMode="gray">
              <a:xfrm>
                <a:off x="5515797" y="2159012"/>
                <a:ext cx="52041" cy="87143"/>
              </a:xfrm>
              <a:custGeom>
                <a:avLst/>
                <a:gdLst>
                  <a:gd name="T0" fmla="*/ 239 w 239"/>
                  <a:gd name="T1" fmla="*/ 0 h 400"/>
                  <a:gd name="T2" fmla="*/ 142 w 239"/>
                  <a:gd name="T3" fmla="*/ 400 h 400"/>
                  <a:gd name="T4" fmla="*/ 239 w 239"/>
                  <a:gd name="T5" fmla="*/ 0 h 400"/>
                </a:gdLst>
                <a:ahLst/>
                <a:cxnLst>
                  <a:cxn ang="0">
                    <a:pos x="T0" y="T1"/>
                  </a:cxn>
                  <a:cxn ang="0">
                    <a:pos x="T2" y="T3"/>
                  </a:cxn>
                  <a:cxn ang="0">
                    <a:pos x="T4" y="T5"/>
                  </a:cxn>
                </a:cxnLst>
                <a:rect l="0" t="0" r="r" b="b"/>
                <a:pathLst>
                  <a:path w="239" h="400">
                    <a:moveTo>
                      <a:pt x="239" y="0"/>
                    </a:moveTo>
                    <a:cubicBezTo>
                      <a:pt x="239" y="0"/>
                      <a:pt x="0" y="226"/>
                      <a:pt x="142" y="400"/>
                    </a:cubicBezTo>
                    <a:cubicBezTo>
                      <a:pt x="142" y="400"/>
                      <a:pt x="110" y="155"/>
                      <a:pt x="239"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1" name="Freeform 395">
                <a:extLst>
                  <a:ext uri="{FF2B5EF4-FFF2-40B4-BE49-F238E27FC236}">
                    <a16:creationId xmlns:a16="http://schemas.microsoft.com/office/drawing/2014/main" id="{F795234C-E8DA-C044-CBD2-8CA33002CCFD}"/>
                  </a:ext>
                </a:extLst>
              </p:cNvPr>
              <p:cNvSpPr>
                <a:spLocks/>
              </p:cNvSpPr>
              <p:nvPr/>
            </p:nvSpPr>
            <p:spPr bwMode="gray">
              <a:xfrm>
                <a:off x="5672532" y="2120441"/>
                <a:ext cx="68980" cy="107143"/>
              </a:xfrm>
              <a:custGeom>
                <a:avLst/>
                <a:gdLst>
                  <a:gd name="T0" fmla="*/ 0 w 317"/>
                  <a:gd name="T1" fmla="*/ 0 h 493"/>
                  <a:gd name="T2" fmla="*/ 84 w 317"/>
                  <a:gd name="T3" fmla="*/ 493 h 493"/>
                  <a:gd name="T4" fmla="*/ 0 w 317"/>
                  <a:gd name="T5" fmla="*/ 0 h 493"/>
                </a:gdLst>
                <a:ahLst/>
                <a:cxnLst>
                  <a:cxn ang="0">
                    <a:pos x="T0" y="T1"/>
                  </a:cxn>
                  <a:cxn ang="0">
                    <a:pos x="T2" y="T3"/>
                  </a:cxn>
                  <a:cxn ang="0">
                    <a:pos x="T4" y="T5"/>
                  </a:cxn>
                </a:cxnLst>
                <a:rect l="0" t="0" r="r" b="b"/>
                <a:pathLst>
                  <a:path w="317" h="493">
                    <a:moveTo>
                      <a:pt x="0" y="0"/>
                    </a:moveTo>
                    <a:cubicBezTo>
                      <a:pt x="0" y="0"/>
                      <a:pt x="168" y="239"/>
                      <a:pt x="84" y="493"/>
                    </a:cubicBezTo>
                    <a:cubicBezTo>
                      <a:pt x="84" y="493"/>
                      <a:pt x="317" y="403"/>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2" name="Freeform 396">
                <a:extLst>
                  <a:ext uri="{FF2B5EF4-FFF2-40B4-BE49-F238E27FC236}">
                    <a16:creationId xmlns:a16="http://schemas.microsoft.com/office/drawing/2014/main" id="{20E1ED45-8108-61D7-A255-767E790E7F50}"/>
                  </a:ext>
                </a:extLst>
              </p:cNvPr>
              <p:cNvSpPr>
                <a:spLocks/>
              </p:cNvSpPr>
              <p:nvPr/>
            </p:nvSpPr>
            <p:spPr bwMode="gray">
              <a:xfrm>
                <a:off x="5711920" y="2151869"/>
                <a:ext cx="68980" cy="75919"/>
              </a:xfrm>
              <a:custGeom>
                <a:avLst/>
                <a:gdLst>
                  <a:gd name="T0" fmla="*/ 0 w 317"/>
                  <a:gd name="T1" fmla="*/ 0 h 349"/>
                  <a:gd name="T2" fmla="*/ 84 w 317"/>
                  <a:gd name="T3" fmla="*/ 349 h 349"/>
                  <a:gd name="T4" fmla="*/ 0 w 317"/>
                  <a:gd name="T5" fmla="*/ 0 h 349"/>
                </a:gdLst>
                <a:ahLst/>
                <a:cxnLst>
                  <a:cxn ang="0">
                    <a:pos x="T0" y="T1"/>
                  </a:cxn>
                  <a:cxn ang="0">
                    <a:pos x="T2" y="T3"/>
                  </a:cxn>
                  <a:cxn ang="0">
                    <a:pos x="T4" y="T5"/>
                  </a:cxn>
                </a:cxnLst>
                <a:rect l="0" t="0" r="r" b="b"/>
                <a:pathLst>
                  <a:path w="317" h="349">
                    <a:moveTo>
                      <a:pt x="0" y="0"/>
                    </a:moveTo>
                    <a:cubicBezTo>
                      <a:pt x="0" y="0"/>
                      <a:pt x="168" y="169"/>
                      <a:pt x="84" y="349"/>
                    </a:cubicBezTo>
                    <a:cubicBezTo>
                      <a:pt x="84" y="349"/>
                      <a:pt x="317" y="285"/>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3" name="Freeform 397">
                <a:extLst>
                  <a:ext uri="{FF2B5EF4-FFF2-40B4-BE49-F238E27FC236}">
                    <a16:creationId xmlns:a16="http://schemas.microsoft.com/office/drawing/2014/main" id="{DC16F8EF-CEA9-7845-7849-347F0ADEC5E2}"/>
                  </a:ext>
                </a:extLst>
              </p:cNvPr>
              <p:cNvSpPr>
                <a:spLocks/>
              </p:cNvSpPr>
              <p:nvPr/>
            </p:nvSpPr>
            <p:spPr bwMode="gray">
              <a:xfrm>
                <a:off x="5834573" y="2257380"/>
                <a:ext cx="52857" cy="86123"/>
              </a:xfrm>
              <a:custGeom>
                <a:avLst/>
                <a:gdLst>
                  <a:gd name="T0" fmla="*/ 23 w 243"/>
                  <a:gd name="T1" fmla="*/ 0 h 396"/>
                  <a:gd name="T2" fmla="*/ 0 w 243"/>
                  <a:gd name="T3" fmla="*/ 396 h 396"/>
                  <a:gd name="T4" fmla="*/ 23 w 243"/>
                  <a:gd name="T5" fmla="*/ 0 h 396"/>
                </a:gdLst>
                <a:ahLst/>
                <a:cxnLst>
                  <a:cxn ang="0">
                    <a:pos x="T0" y="T1"/>
                  </a:cxn>
                  <a:cxn ang="0">
                    <a:pos x="T2" y="T3"/>
                  </a:cxn>
                  <a:cxn ang="0">
                    <a:pos x="T4" y="T5"/>
                  </a:cxn>
                </a:cxnLst>
                <a:rect l="0" t="0" r="r" b="b"/>
                <a:pathLst>
                  <a:path w="243" h="396">
                    <a:moveTo>
                      <a:pt x="23" y="0"/>
                    </a:moveTo>
                    <a:cubicBezTo>
                      <a:pt x="23" y="0"/>
                      <a:pt x="135" y="226"/>
                      <a:pt x="0" y="396"/>
                    </a:cubicBezTo>
                    <a:cubicBezTo>
                      <a:pt x="0" y="396"/>
                      <a:pt x="243" y="390"/>
                      <a:pt x="23"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4" name="Freeform 398">
                <a:extLst>
                  <a:ext uri="{FF2B5EF4-FFF2-40B4-BE49-F238E27FC236}">
                    <a16:creationId xmlns:a16="http://schemas.microsoft.com/office/drawing/2014/main" id="{8AF4FBD0-50CD-0B03-B98F-098AA71AD06F}"/>
                  </a:ext>
                </a:extLst>
              </p:cNvPr>
              <p:cNvSpPr>
                <a:spLocks/>
              </p:cNvSpPr>
              <p:nvPr/>
            </p:nvSpPr>
            <p:spPr bwMode="gray">
              <a:xfrm>
                <a:off x="5639675" y="2107992"/>
                <a:ext cx="70816" cy="100613"/>
              </a:xfrm>
              <a:custGeom>
                <a:avLst/>
                <a:gdLst>
                  <a:gd name="T0" fmla="*/ 0 w 326"/>
                  <a:gd name="T1" fmla="*/ 0 h 463"/>
                  <a:gd name="T2" fmla="*/ 95 w 326"/>
                  <a:gd name="T3" fmla="*/ 463 h 463"/>
                  <a:gd name="T4" fmla="*/ 0 w 326"/>
                  <a:gd name="T5" fmla="*/ 0 h 463"/>
                </a:gdLst>
                <a:ahLst/>
                <a:cxnLst>
                  <a:cxn ang="0">
                    <a:pos x="T0" y="T1"/>
                  </a:cxn>
                  <a:cxn ang="0">
                    <a:pos x="T2" y="T3"/>
                  </a:cxn>
                  <a:cxn ang="0">
                    <a:pos x="T4" y="T5"/>
                  </a:cxn>
                </a:cxnLst>
                <a:rect l="0" t="0" r="r" b="b"/>
                <a:pathLst>
                  <a:path w="326" h="463">
                    <a:moveTo>
                      <a:pt x="0" y="0"/>
                    </a:moveTo>
                    <a:cubicBezTo>
                      <a:pt x="0" y="0"/>
                      <a:pt x="173" y="221"/>
                      <a:pt x="95" y="463"/>
                    </a:cubicBezTo>
                    <a:cubicBezTo>
                      <a:pt x="95" y="463"/>
                      <a:pt x="326" y="372"/>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5" name="Freeform 399">
                <a:extLst>
                  <a:ext uri="{FF2B5EF4-FFF2-40B4-BE49-F238E27FC236}">
                    <a16:creationId xmlns:a16="http://schemas.microsoft.com/office/drawing/2014/main" id="{1FF96D3D-37A3-07C5-146F-C4F1CB7C9F79}"/>
                  </a:ext>
                </a:extLst>
              </p:cNvPr>
              <p:cNvSpPr>
                <a:spLocks/>
              </p:cNvSpPr>
              <p:nvPr/>
            </p:nvSpPr>
            <p:spPr bwMode="gray">
              <a:xfrm>
                <a:off x="5704165" y="2147788"/>
                <a:ext cx="42245" cy="81633"/>
              </a:xfrm>
              <a:custGeom>
                <a:avLst/>
                <a:gdLst>
                  <a:gd name="T0" fmla="*/ 0 w 194"/>
                  <a:gd name="T1" fmla="*/ 0 h 375"/>
                  <a:gd name="T2" fmla="*/ 64 w 194"/>
                  <a:gd name="T3" fmla="*/ 375 h 375"/>
                  <a:gd name="T4" fmla="*/ 0 w 194"/>
                  <a:gd name="T5" fmla="*/ 0 h 375"/>
                </a:gdLst>
                <a:ahLst/>
                <a:cxnLst>
                  <a:cxn ang="0">
                    <a:pos x="T0" y="T1"/>
                  </a:cxn>
                  <a:cxn ang="0">
                    <a:pos x="T2" y="T3"/>
                  </a:cxn>
                  <a:cxn ang="0">
                    <a:pos x="T4" y="T5"/>
                  </a:cxn>
                </a:cxnLst>
                <a:rect l="0" t="0" r="r" b="b"/>
                <a:pathLst>
                  <a:path w="194" h="375">
                    <a:moveTo>
                      <a:pt x="0" y="0"/>
                    </a:moveTo>
                    <a:cubicBezTo>
                      <a:pt x="0" y="0"/>
                      <a:pt x="129" y="242"/>
                      <a:pt x="64" y="375"/>
                    </a:cubicBezTo>
                    <a:cubicBezTo>
                      <a:pt x="64" y="375"/>
                      <a:pt x="194" y="200"/>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6" name="Freeform 400">
                <a:extLst>
                  <a:ext uri="{FF2B5EF4-FFF2-40B4-BE49-F238E27FC236}">
                    <a16:creationId xmlns:a16="http://schemas.microsoft.com/office/drawing/2014/main" id="{346ACD2F-E45E-E984-1DAA-FF5EB1420421}"/>
                  </a:ext>
                </a:extLst>
              </p:cNvPr>
              <p:cNvSpPr>
                <a:spLocks/>
              </p:cNvSpPr>
              <p:nvPr/>
            </p:nvSpPr>
            <p:spPr bwMode="gray">
              <a:xfrm>
                <a:off x="5687226" y="2145339"/>
                <a:ext cx="42245" cy="63266"/>
              </a:xfrm>
              <a:custGeom>
                <a:avLst/>
                <a:gdLst>
                  <a:gd name="T0" fmla="*/ 0 w 194"/>
                  <a:gd name="T1" fmla="*/ 0 h 291"/>
                  <a:gd name="T2" fmla="*/ 65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29" y="188"/>
                      <a:pt x="65" y="291"/>
                    </a:cubicBezTo>
                    <a:cubicBezTo>
                      <a:pt x="65" y="291"/>
                      <a:pt x="194" y="155"/>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7" name="Freeform 401">
                <a:extLst>
                  <a:ext uri="{FF2B5EF4-FFF2-40B4-BE49-F238E27FC236}">
                    <a16:creationId xmlns:a16="http://schemas.microsoft.com/office/drawing/2014/main" id="{34EBB33B-7A23-4496-87DD-3F24D4940CCC}"/>
                  </a:ext>
                </a:extLst>
              </p:cNvPr>
              <p:cNvSpPr>
                <a:spLocks/>
              </p:cNvSpPr>
              <p:nvPr/>
            </p:nvSpPr>
            <p:spPr bwMode="gray">
              <a:xfrm>
                <a:off x="5732328" y="2162074"/>
                <a:ext cx="47551" cy="77959"/>
              </a:xfrm>
              <a:custGeom>
                <a:avLst/>
                <a:gdLst>
                  <a:gd name="T0" fmla="*/ 0 w 219"/>
                  <a:gd name="T1" fmla="*/ 0 h 358"/>
                  <a:gd name="T2" fmla="*/ 116 w 219"/>
                  <a:gd name="T3" fmla="*/ 358 h 358"/>
                  <a:gd name="T4" fmla="*/ 0 w 219"/>
                  <a:gd name="T5" fmla="*/ 0 h 358"/>
                </a:gdLst>
                <a:ahLst/>
                <a:cxnLst>
                  <a:cxn ang="0">
                    <a:pos x="T0" y="T1"/>
                  </a:cxn>
                  <a:cxn ang="0">
                    <a:pos x="T2" y="T3"/>
                  </a:cxn>
                  <a:cxn ang="0">
                    <a:pos x="T4" y="T5"/>
                  </a:cxn>
                </a:cxnLst>
                <a:rect l="0" t="0" r="r" b="b"/>
                <a:pathLst>
                  <a:path w="219" h="358">
                    <a:moveTo>
                      <a:pt x="0" y="0"/>
                    </a:moveTo>
                    <a:cubicBezTo>
                      <a:pt x="0" y="0"/>
                      <a:pt x="132" y="148"/>
                      <a:pt x="116" y="358"/>
                    </a:cubicBezTo>
                    <a:cubicBezTo>
                      <a:pt x="116" y="358"/>
                      <a:pt x="219" y="153"/>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8" name="Freeform 402">
                <a:extLst>
                  <a:ext uri="{FF2B5EF4-FFF2-40B4-BE49-F238E27FC236}">
                    <a16:creationId xmlns:a16="http://schemas.microsoft.com/office/drawing/2014/main" id="{C01E29DC-68E7-7E6E-652A-E505EFCE2F62}"/>
                  </a:ext>
                </a:extLst>
              </p:cNvPr>
              <p:cNvSpPr>
                <a:spLocks/>
              </p:cNvSpPr>
              <p:nvPr/>
            </p:nvSpPr>
            <p:spPr bwMode="gray">
              <a:xfrm>
                <a:off x="5486409" y="2171053"/>
                <a:ext cx="57755" cy="103266"/>
              </a:xfrm>
              <a:custGeom>
                <a:avLst/>
                <a:gdLst>
                  <a:gd name="T0" fmla="*/ 265 w 265"/>
                  <a:gd name="T1" fmla="*/ 0 h 475"/>
                  <a:gd name="T2" fmla="*/ 119 w 265"/>
                  <a:gd name="T3" fmla="*/ 475 h 475"/>
                  <a:gd name="T4" fmla="*/ 142 w 265"/>
                  <a:gd name="T5" fmla="*/ 452 h 475"/>
                  <a:gd name="T6" fmla="*/ 265 w 265"/>
                  <a:gd name="T7" fmla="*/ 0 h 475"/>
                </a:gdLst>
                <a:ahLst/>
                <a:cxnLst>
                  <a:cxn ang="0">
                    <a:pos x="T0" y="T1"/>
                  </a:cxn>
                  <a:cxn ang="0">
                    <a:pos x="T2" y="T3"/>
                  </a:cxn>
                  <a:cxn ang="0">
                    <a:pos x="T4" y="T5"/>
                  </a:cxn>
                  <a:cxn ang="0">
                    <a:pos x="T6" y="T7"/>
                  </a:cxn>
                </a:cxnLst>
                <a:rect l="0" t="0" r="r" b="b"/>
                <a:pathLst>
                  <a:path w="265" h="475">
                    <a:moveTo>
                      <a:pt x="265" y="0"/>
                    </a:moveTo>
                    <a:cubicBezTo>
                      <a:pt x="265" y="0"/>
                      <a:pt x="0" y="245"/>
                      <a:pt x="119" y="475"/>
                    </a:cubicBezTo>
                    <a:cubicBezTo>
                      <a:pt x="142" y="452"/>
                      <a:pt x="142" y="452"/>
                      <a:pt x="142" y="452"/>
                    </a:cubicBezTo>
                    <a:cubicBezTo>
                      <a:pt x="142" y="452"/>
                      <a:pt x="55" y="265"/>
                      <a:pt x="265"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99" name="Freeform 403">
                <a:extLst>
                  <a:ext uri="{FF2B5EF4-FFF2-40B4-BE49-F238E27FC236}">
                    <a16:creationId xmlns:a16="http://schemas.microsoft.com/office/drawing/2014/main" id="{2F91DD53-0FA2-B483-4A07-CA37EF9B9795}"/>
                  </a:ext>
                </a:extLst>
              </p:cNvPr>
              <p:cNvSpPr>
                <a:spLocks/>
              </p:cNvSpPr>
              <p:nvPr/>
            </p:nvSpPr>
            <p:spPr bwMode="gray">
              <a:xfrm>
                <a:off x="5452123" y="2210237"/>
                <a:ext cx="57551" cy="103266"/>
              </a:xfrm>
              <a:custGeom>
                <a:avLst/>
                <a:gdLst>
                  <a:gd name="T0" fmla="*/ 265 w 265"/>
                  <a:gd name="T1" fmla="*/ 0 h 475"/>
                  <a:gd name="T2" fmla="*/ 120 w 265"/>
                  <a:gd name="T3" fmla="*/ 475 h 475"/>
                  <a:gd name="T4" fmla="*/ 142 w 265"/>
                  <a:gd name="T5" fmla="*/ 452 h 475"/>
                  <a:gd name="T6" fmla="*/ 265 w 265"/>
                  <a:gd name="T7" fmla="*/ 0 h 475"/>
                </a:gdLst>
                <a:ahLst/>
                <a:cxnLst>
                  <a:cxn ang="0">
                    <a:pos x="T0" y="T1"/>
                  </a:cxn>
                  <a:cxn ang="0">
                    <a:pos x="T2" y="T3"/>
                  </a:cxn>
                  <a:cxn ang="0">
                    <a:pos x="T4" y="T5"/>
                  </a:cxn>
                  <a:cxn ang="0">
                    <a:pos x="T6" y="T7"/>
                  </a:cxn>
                </a:cxnLst>
                <a:rect l="0" t="0" r="r" b="b"/>
                <a:pathLst>
                  <a:path w="265" h="475">
                    <a:moveTo>
                      <a:pt x="265" y="0"/>
                    </a:moveTo>
                    <a:cubicBezTo>
                      <a:pt x="265" y="0"/>
                      <a:pt x="0" y="245"/>
                      <a:pt x="120" y="475"/>
                    </a:cubicBezTo>
                    <a:cubicBezTo>
                      <a:pt x="142" y="452"/>
                      <a:pt x="142" y="452"/>
                      <a:pt x="142" y="452"/>
                    </a:cubicBezTo>
                    <a:cubicBezTo>
                      <a:pt x="142" y="452"/>
                      <a:pt x="55" y="265"/>
                      <a:pt x="265"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0" name="Freeform 404">
                <a:extLst>
                  <a:ext uri="{FF2B5EF4-FFF2-40B4-BE49-F238E27FC236}">
                    <a16:creationId xmlns:a16="http://schemas.microsoft.com/office/drawing/2014/main" id="{4D6E4400-F751-876F-CED8-E7A4F159A0E2}"/>
                  </a:ext>
                </a:extLst>
              </p:cNvPr>
              <p:cNvSpPr>
                <a:spLocks/>
              </p:cNvSpPr>
              <p:nvPr/>
            </p:nvSpPr>
            <p:spPr bwMode="gray">
              <a:xfrm>
                <a:off x="5763349" y="2191257"/>
                <a:ext cx="39388" cy="67755"/>
              </a:xfrm>
              <a:custGeom>
                <a:avLst/>
                <a:gdLst>
                  <a:gd name="T0" fmla="*/ 0 w 181"/>
                  <a:gd name="T1" fmla="*/ 0 h 311"/>
                  <a:gd name="T2" fmla="*/ 68 w 181"/>
                  <a:gd name="T3" fmla="*/ 285 h 311"/>
                  <a:gd name="T4" fmla="*/ 81 w 181"/>
                  <a:gd name="T5" fmla="*/ 311 h 311"/>
                  <a:gd name="T6" fmla="*/ 0 w 181"/>
                  <a:gd name="T7" fmla="*/ 0 h 311"/>
                </a:gdLst>
                <a:ahLst/>
                <a:cxnLst>
                  <a:cxn ang="0">
                    <a:pos x="T0" y="T1"/>
                  </a:cxn>
                  <a:cxn ang="0">
                    <a:pos x="T2" y="T3"/>
                  </a:cxn>
                  <a:cxn ang="0">
                    <a:pos x="T4" y="T5"/>
                  </a:cxn>
                  <a:cxn ang="0">
                    <a:pos x="T6" y="T7"/>
                  </a:cxn>
                </a:cxnLst>
                <a:rect l="0" t="0" r="r" b="b"/>
                <a:pathLst>
                  <a:path w="181" h="311">
                    <a:moveTo>
                      <a:pt x="0" y="0"/>
                    </a:moveTo>
                    <a:cubicBezTo>
                      <a:pt x="0" y="0"/>
                      <a:pt x="126" y="120"/>
                      <a:pt x="68" y="285"/>
                    </a:cubicBezTo>
                    <a:cubicBezTo>
                      <a:pt x="81" y="311"/>
                      <a:pt x="81" y="311"/>
                      <a:pt x="81" y="311"/>
                    </a:cubicBezTo>
                    <a:cubicBezTo>
                      <a:pt x="81" y="311"/>
                      <a:pt x="181" y="123"/>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1" name="Freeform 405">
                <a:extLst>
                  <a:ext uri="{FF2B5EF4-FFF2-40B4-BE49-F238E27FC236}">
                    <a16:creationId xmlns:a16="http://schemas.microsoft.com/office/drawing/2014/main" id="{293D7335-3618-48FE-2145-3693A10B3CD2}"/>
                  </a:ext>
                </a:extLst>
              </p:cNvPr>
              <p:cNvSpPr>
                <a:spLocks/>
              </p:cNvSpPr>
              <p:nvPr/>
            </p:nvSpPr>
            <p:spPr bwMode="gray">
              <a:xfrm>
                <a:off x="5777634" y="2205339"/>
                <a:ext cx="39184" cy="67551"/>
              </a:xfrm>
              <a:custGeom>
                <a:avLst/>
                <a:gdLst>
                  <a:gd name="T0" fmla="*/ 0 w 180"/>
                  <a:gd name="T1" fmla="*/ 0 h 310"/>
                  <a:gd name="T2" fmla="*/ 67 w 180"/>
                  <a:gd name="T3" fmla="*/ 284 h 310"/>
                  <a:gd name="T4" fmla="*/ 80 w 180"/>
                  <a:gd name="T5" fmla="*/ 310 h 310"/>
                  <a:gd name="T6" fmla="*/ 0 w 180"/>
                  <a:gd name="T7" fmla="*/ 0 h 310"/>
                </a:gdLst>
                <a:ahLst/>
                <a:cxnLst>
                  <a:cxn ang="0">
                    <a:pos x="T0" y="T1"/>
                  </a:cxn>
                  <a:cxn ang="0">
                    <a:pos x="T2" y="T3"/>
                  </a:cxn>
                  <a:cxn ang="0">
                    <a:pos x="T4" y="T5"/>
                  </a:cxn>
                  <a:cxn ang="0">
                    <a:pos x="T6" y="T7"/>
                  </a:cxn>
                </a:cxnLst>
                <a:rect l="0" t="0" r="r" b="b"/>
                <a:pathLst>
                  <a:path w="180" h="310">
                    <a:moveTo>
                      <a:pt x="0" y="0"/>
                    </a:moveTo>
                    <a:cubicBezTo>
                      <a:pt x="0" y="0"/>
                      <a:pt x="126" y="120"/>
                      <a:pt x="67" y="284"/>
                    </a:cubicBezTo>
                    <a:cubicBezTo>
                      <a:pt x="80" y="310"/>
                      <a:pt x="80" y="310"/>
                      <a:pt x="80" y="310"/>
                    </a:cubicBezTo>
                    <a:cubicBezTo>
                      <a:pt x="80" y="310"/>
                      <a:pt x="180" y="123"/>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02" name="Freeform 406">
                <a:extLst>
                  <a:ext uri="{FF2B5EF4-FFF2-40B4-BE49-F238E27FC236}">
                    <a16:creationId xmlns:a16="http://schemas.microsoft.com/office/drawing/2014/main" id="{74352918-9785-353C-B371-B6757735191B}"/>
                  </a:ext>
                </a:extLst>
              </p:cNvPr>
              <p:cNvSpPr>
                <a:spLocks/>
              </p:cNvSpPr>
              <p:nvPr/>
            </p:nvSpPr>
            <p:spPr bwMode="gray">
              <a:xfrm>
                <a:off x="5797226" y="2215135"/>
                <a:ext cx="39388" cy="67551"/>
              </a:xfrm>
              <a:custGeom>
                <a:avLst/>
                <a:gdLst>
                  <a:gd name="T0" fmla="*/ 0 w 181"/>
                  <a:gd name="T1" fmla="*/ 0 h 310"/>
                  <a:gd name="T2" fmla="*/ 68 w 181"/>
                  <a:gd name="T3" fmla="*/ 285 h 310"/>
                  <a:gd name="T4" fmla="*/ 81 w 181"/>
                  <a:gd name="T5" fmla="*/ 310 h 310"/>
                  <a:gd name="T6" fmla="*/ 0 w 181"/>
                  <a:gd name="T7" fmla="*/ 0 h 310"/>
                </a:gdLst>
                <a:ahLst/>
                <a:cxnLst>
                  <a:cxn ang="0">
                    <a:pos x="T0" y="T1"/>
                  </a:cxn>
                  <a:cxn ang="0">
                    <a:pos x="T2" y="T3"/>
                  </a:cxn>
                  <a:cxn ang="0">
                    <a:pos x="T4" y="T5"/>
                  </a:cxn>
                  <a:cxn ang="0">
                    <a:pos x="T6" y="T7"/>
                  </a:cxn>
                </a:cxnLst>
                <a:rect l="0" t="0" r="r" b="b"/>
                <a:pathLst>
                  <a:path w="181" h="310">
                    <a:moveTo>
                      <a:pt x="0" y="0"/>
                    </a:moveTo>
                    <a:cubicBezTo>
                      <a:pt x="0" y="0"/>
                      <a:pt x="126" y="120"/>
                      <a:pt x="68" y="285"/>
                    </a:cubicBezTo>
                    <a:cubicBezTo>
                      <a:pt x="81" y="310"/>
                      <a:pt x="81" y="310"/>
                      <a:pt x="81" y="310"/>
                    </a:cubicBezTo>
                    <a:cubicBezTo>
                      <a:pt x="81" y="310"/>
                      <a:pt x="181" y="123"/>
                      <a:pt x="0" y="0"/>
                    </a:cubicBezTo>
                    <a:close/>
                  </a:path>
                </a:pathLst>
              </a:custGeom>
              <a:solidFill>
                <a:srgbClr val="E5CE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50" name="Gruppieren 895">
              <a:extLst>
                <a:ext uri="{FF2B5EF4-FFF2-40B4-BE49-F238E27FC236}">
                  <a16:creationId xmlns:a16="http://schemas.microsoft.com/office/drawing/2014/main" id="{78DABB16-8EB8-2DE4-C6CB-8AF67121D6EE}"/>
                </a:ext>
              </a:extLst>
            </p:cNvPr>
            <p:cNvGrpSpPr/>
            <p:nvPr/>
          </p:nvGrpSpPr>
          <p:grpSpPr bwMode="gray">
            <a:xfrm>
              <a:off x="4969565" y="2656361"/>
              <a:ext cx="1237218" cy="733767"/>
              <a:chOff x="5033106" y="2656361"/>
              <a:chExt cx="1237218" cy="733767"/>
            </a:xfrm>
          </p:grpSpPr>
          <p:sp>
            <p:nvSpPr>
              <p:cNvPr id="62" name="Ellipse 907">
                <a:extLst>
                  <a:ext uri="{FF2B5EF4-FFF2-40B4-BE49-F238E27FC236}">
                    <a16:creationId xmlns:a16="http://schemas.microsoft.com/office/drawing/2014/main" id="{C2E80173-6364-CFB9-2D04-D01FFE408B89}"/>
                  </a:ext>
                </a:extLst>
              </p:cNvPr>
              <p:cNvSpPr/>
              <p:nvPr/>
            </p:nvSpPr>
            <p:spPr bwMode="gray">
              <a:xfrm>
                <a:off x="5033106" y="3000432"/>
                <a:ext cx="1237218" cy="389696"/>
              </a:xfrm>
              <a:prstGeom prst="ellipse">
                <a:avLst/>
              </a:prstGeom>
              <a:gradFill flip="none" rotWithShape="1">
                <a:gsLst>
                  <a:gs pos="100000">
                    <a:srgbClr val="ABABAB">
                      <a:lumMod val="49000"/>
                      <a:alpha val="0"/>
                    </a:srgbClr>
                  </a:gs>
                  <a:gs pos="0">
                    <a:srgbClr val="000000"/>
                  </a:gs>
                </a:gsLst>
                <a:path path="shape">
                  <a:fillToRect l="50000" t="50000" r="50000" b="50000"/>
                </a:path>
                <a:tileRect/>
              </a:gra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63" name="Freeform 407">
                <a:extLst>
                  <a:ext uri="{FF2B5EF4-FFF2-40B4-BE49-F238E27FC236}">
                    <a16:creationId xmlns:a16="http://schemas.microsoft.com/office/drawing/2014/main" id="{B51C485A-A65B-4BD1-986A-E89EEA230B9A}"/>
                  </a:ext>
                </a:extLst>
              </p:cNvPr>
              <p:cNvSpPr>
                <a:spLocks/>
              </p:cNvSpPr>
              <p:nvPr/>
            </p:nvSpPr>
            <p:spPr bwMode="gray">
              <a:xfrm>
                <a:off x="5169265" y="2689627"/>
                <a:ext cx="964901" cy="627349"/>
              </a:xfrm>
              <a:custGeom>
                <a:avLst/>
                <a:gdLst>
                  <a:gd name="T0" fmla="*/ 1514 w 4435"/>
                  <a:gd name="T1" fmla="*/ 5 h 2883"/>
                  <a:gd name="T2" fmla="*/ 2831 w 4435"/>
                  <a:gd name="T3" fmla="*/ 0 h 2883"/>
                  <a:gd name="T4" fmla="*/ 3215 w 4435"/>
                  <a:gd name="T5" fmla="*/ 262 h 2883"/>
                  <a:gd name="T6" fmla="*/ 4045 w 4435"/>
                  <a:gd name="T7" fmla="*/ 736 h 2883"/>
                  <a:gd name="T8" fmla="*/ 4344 w 4435"/>
                  <a:gd name="T9" fmla="*/ 2372 h 2883"/>
                  <a:gd name="T10" fmla="*/ 4210 w 4435"/>
                  <a:gd name="T11" fmla="*/ 2515 h 2883"/>
                  <a:gd name="T12" fmla="*/ 2198 w 4435"/>
                  <a:gd name="T13" fmla="*/ 2858 h 2883"/>
                  <a:gd name="T14" fmla="*/ 112 w 4435"/>
                  <a:gd name="T15" fmla="*/ 2465 h 2883"/>
                  <a:gd name="T16" fmla="*/ 0 w 4435"/>
                  <a:gd name="T17" fmla="*/ 2194 h 2883"/>
                  <a:gd name="T18" fmla="*/ 372 w 4435"/>
                  <a:gd name="T19" fmla="*/ 639 h 2883"/>
                  <a:gd name="T20" fmla="*/ 692 w 4435"/>
                  <a:gd name="T21" fmla="*/ 427 h 2883"/>
                  <a:gd name="T22" fmla="*/ 1514 w 4435"/>
                  <a:gd name="T23" fmla="*/ 5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35" h="2883">
                    <a:moveTo>
                      <a:pt x="1514" y="5"/>
                    </a:moveTo>
                    <a:cubicBezTo>
                      <a:pt x="1514" y="5"/>
                      <a:pt x="2083" y="1442"/>
                      <a:pt x="2831" y="0"/>
                    </a:cubicBezTo>
                    <a:cubicBezTo>
                      <a:pt x="2831" y="0"/>
                      <a:pt x="2868" y="97"/>
                      <a:pt x="3215" y="262"/>
                    </a:cubicBezTo>
                    <a:cubicBezTo>
                      <a:pt x="3215" y="262"/>
                      <a:pt x="3929" y="482"/>
                      <a:pt x="4045" y="736"/>
                    </a:cubicBezTo>
                    <a:cubicBezTo>
                      <a:pt x="4045" y="736"/>
                      <a:pt x="4435" y="1602"/>
                      <a:pt x="4344" y="2372"/>
                    </a:cubicBezTo>
                    <a:cubicBezTo>
                      <a:pt x="4344" y="2372"/>
                      <a:pt x="4340" y="2435"/>
                      <a:pt x="4210" y="2515"/>
                    </a:cubicBezTo>
                    <a:cubicBezTo>
                      <a:pt x="4210" y="2515"/>
                      <a:pt x="3431" y="2883"/>
                      <a:pt x="2198" y="2858"/>
                    </a:cubicBezTo>
                    <a:cubicBezTo>
                      <a:pt x="2198" y="2858"/>
                      <a:pt x="878" y="2799"/>
                      <a:pt x="112" y="2465"/>
                    </a:cubicBezTo>
                    <a:cubicBezTo>
                      <a:pt x="112" y="2465"/>
                      <a:pt x="4" y="2439"/>
                      <a:pt x="0" y="2194"/>
                    </a:cubicBezTo>
                    <a:cubicBezTo>
                      <a:pt x="0" y="2194"/>
                      <a:pt x="38" y="1121"/>
                      <a:pt x="372" y="639"/>
                    </a:cubicBezTo>
                    <a:cubicBezTo>
                      <a:pt x="372" y="639"/>
                      <a:pt x="467" y="512"/>
                      <a:pt x="692" y="427"/>
                    </a:cubicBezTo>
                    <a:cubicBezTo>
                      <a:pt x="692" y="427"/>
                      <a:pt x="1462" y="199"/>
                      <a:pt x="1514" y="5"/>
                    </a:cubicBezTo>
                    <a:close/>
                  </a:path>
                </a:pathLst>
              </a:custGeom>
              <a:gradFill>
                <a:gsLst>
                  <a:gs pos="6000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4" name="Freeform 408">
                <a:extLst>
                  <a:ext uri="{FF2B5EF4-FFF2-40B4-BE49-F238E27FC236}">
                    <a16:creationId xmlns:a16="http://schemas.microsoft.com/office/drawing/2014/main" id="{D8237456-1770-6B59-38B5-F9FE726F19EE}"/>
                  </a:ext>
                </a:extLst>
              </p:cNvPr>
              <p:cNvSpPr>
                <a:spLocks/>
              </p:cNvSpPr>
              <p:nvPr/>
            </p:nvSpPr>
            <p:spPr bwMode="gray">
              <a:xfrm>
                <a:off x="5497225" y="2662688"/>
                <a:ext cx="146531" cy="261634"/>
              </a:xfrm>
              <a:custGeom>
                <a:avLst/>
                <a:gdLst>
                  <a:gd name="T0" fmla="*/ 665 w 674"/>
                  <a:gd name="T1" fmla="*/ 749 h 1202"/>
                  <a:gd name="T2" fmla="*/ 669 w 674"/>
                  <a:gd name="T3" fmla="*/ 755 h 1202"/>
                  <a:gd name="T4" fmla="*/ 194 w 674"/>
                  <a:gd name="T5" fmla="*/ 1196 h 1202"/>
                  <a:gd name="T6" fmla="*/ 191 w 674"/>
                  <a:gd name="T7" fmla="*/ 1202 h 1202"/>
                  <a:gd name="T8" fmla="*/ 7 w 674"/>
                  <a:gd name="T9" fmla="*/ 137 h 1202"/>
                  <a:gd name="T10" fmla="*/ 45 w 674"/>
                  <a:gd name="T11" fmla="*/ 0 h 1202"/>
                  <a:gd name="T12" fmla="*/ 665 w 674"/>
                  <a:gd name="T13" fmla="*/ 749 h 1202"/>
                </a:gdLst>
                <a:ahLst/>
                <a:cxnLst>
                  <a:cxn ang="0">
                    <a:pos x="T0" y="T1"/>
                  </a:cxn>
                  <a:cxn ang="0">
                    <a:pos x="T2" y="T3"/>
                  </a:cxn>
                  <a:cxn ang="0">
                    <a:pos x="T4" y="T5"/>
                  </a:cxn>
                  <a:cxn ang="0">
                    <a:pos x="T6" y="T7"/>
                  </a:cxn>
                  <a:cxn ang="0">
                    <a:pos x="T8" y="T9"/>
                  </a:cxn>
                  <a:cxn ang="0">
                    <a:pos x="T10" y="T11"/>
                  </a:cxn>
                  <a:cxn ang="0">
                    <a:pos x="T12" y="T13"/>
                  </a:cxn>
                </a:cxnLst>
                <a:rect l="0" t="0" r="r" b="b"/>
                <a:pathLst>
                  <a:path w="674" h="1202">
                    <a:moveTo>
                      <a:pt x="665" y="749"/>
                    </a:moveTo>
                    <a:cubicBezTo>
                      <a:pt x="665" y="749"/>
                      <a:pt x="674" y="754"/>
                      <a:pt x="669" y="755"/>
                    </a:cubicBezTo>
                    <a:cubicBezTo>
                      <a:pt x="633" y="761"/>
                      <a:pt x="458" y="789"/>
                      <a:pt x="194" y="1196"/>
                    </a:cubicBezTo>
                    <a:cubicBezTo>
                      <a:pt x="193" y="1198"/>
                      <a:pt x="192" y="1200"/>
                      <a:pt x="191" y="1202"/>
                    </a:cubicBezTo>
                    <a:cubicBezTo>
                      <a:pt x="191" y="1202"/>
                      <a:pt x="0" y="366"/>
                      <a:pt x="7" y="137"/>
                    </a:cubicBezTo>
                    <a:cubicBezTo>
                      <a:pt x="29" y="74"/>
                      <a:pt x="45" y="99"/>
                      <a:pt x="45" y="0"/>
                    </a:cubicBezTo>
                    <a:cubicBezTo>
                      <a:pt x="45" y="0"/>
                      <a:pt x="143" y="618"/>
                      <a:pt x="665" y="749"/>
                    </a:cubicBez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5" name="Freeform 409">
                <a:extLst>
                  <a:ext uri="{FF2B5EF4-FFF2-40B4-BE49-F238E27FC236}">
                    <a16:creationId xmlns:a16="http://schemas.microsoft.com/office/drawing/2014/main" id="{6CFD8D84-9FBE-0383-A4C5-2F7A3512C1B9}"/>
                  </a:ext>
                </a:extLst>
              </p:cNvPr>
              <p:cNvSpPr>
                <a:spLocks/>
              </p:cNvSpPr>
              <p:nvPr/>
            </p:nvSpPr>
            <p:spPr bwMode="gray">
              <a:xfrm>
                <a:off x="5642736" y="2656361"/>
                <a:ext cx="155919" cy="271634"/>
              </a:xfrm>
              <a:custGeom>
                <a:avLst/>
                <a:gdLst>
                  <a:gd name="T0" fmla="*/ 0 w 717"/>
                  <a:gd name="T1" fmla="*/ 784 h 1248"/>
                  <a:gd name="T2" fmla="*/ 503 w 717"/>
                  <a:gd name="T3" fmla="*/ 1248 h 1248"/>
                  <a:gd name="T4" fmla="*/ 711 w 717"/>
                  <a:gd name="T5" fmla="*/ 192 h 1248"/>
                  <a:gd name="T6" fmla="*/ 648 w 717"/>
                  <a:gd name="T7" fmla="*/ 0 h 1248"/>
                  <a:gd name="T8" fmla="*/ 0 w 717"/>
                  <a:gd name="T9" fmla="*/ 784 h 1248"/>
                </a:gdLst>
                <a:ahLst/>
                <a:cxnLst>
                  <a:cxn ang="0">
                    <a:pos x="T0" y="T1"/>
                  </a:cxn>
                  <a:cxn ang="0">
                    <a:pos x="T2" y="T3"/>
                  </a:cxn>
                  <a:cxn ang="0">
                    <a:pos x="T4" y="T5"/>
                  </a:cxn>
                  <a:cxn ang="0">
                    <a:pos x="T6" y="T7"/>
                  </a:cxn>
                  <a:cxn ang="0">
                    <a:pos x="T8" y="T9"/>
                  </a:cxn>
                </a:cxnLst>
                <a:rect l="0" t="0" r="r" b="b"/>
                <a:pathLst>
                  <a:path w="717" h="1248">
                    <a:moveTo>
                      <a:pt x="0" y="784"/>
                    </a:moveTo>
                    <a:cubicBezTo>
                      <a:pt x="0" y="784"/>
                      <a:pt x="198" y="757"/>
                      <a:pt x="503" y="1248"/>
                    </a:cubicBezTo>
                    <a:cubicBezTo>
                      <a:pt x="503" y="1248"/>
                      <a:pt x="717" y="420"/>
                      <a:pt x="711" y="192"/>
                    </a:cubicBezTo>
                    <a:cubicBezTo>
                      <a:pt x="711" y="192"/>
                      <a:pt x="648" y="28"/>
                      <a:pt x="648" y="0"/>
                    </a:cubicBezTo>
                    <a:cubicBezTo>
                      <a:pt x="648" y="0"/>
                      <a:pt x="522" y="641"/>
                      <a:pt x="0" y="784"/>
                    </a:cubicBez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6" name="Freeform 410">
                <a:extLst>
                  <a:ext uri="{FF2B5EF4-FFF2-40B4-BE49-F238E27FC236}">
                    <a16:creationId xmlns:a16="http://schemas.microsoft.com/office/drawing/2014/main" id="{9BDD883C-F121-4B22-F43F-49DF35B3D6BE}"/>
                  </a:ext>
                </a:extLst>
              </p:cNvPr>
              <p:cNvSpPr>
                <a:spLocks/>
              </p:cNvSpPr>
              <p:nvPr/>
            </p:nvSpPr>
            <p:spPr bwMode="gray">
              <a:xfrm>
                <a:off x="5890696" y="2830648"/>
                <a:ext cx="133674" cy="445716"/>
              </a:xfrm>
              <a:custGeom>
                <a:avLst/>
                <a:gdLst>
                  <a:gd name="T0" fmla="*/ 614 w 614"/>
                  <a:gd name="T1" fmla="*/ 0 h 2049"/>
                  <a:gd name="T2" fmla="*/ 361 w 614"/>
                  <a:gd name="T3" fmla="*/ 2034 h 2049"/>
                  <a:gd name="T4" fmla="*/ 334 w 614"/>
                  <a:gd name="T5" fmla="*/ 2049 h 2049"/>
                  <a:gd name="T6" fmla="*/ 614 w 614"/>
                  <a:gd name="T7" fmla="*/ 0 h 2049"/>
                </a:gdLst>
                <a:ahLst/>
                <a:cxnLst>
                  <a:cxn ang="0">
                    <a:pos x="T0" y="T1"/>
                  </a:cxn>
                  <a:cxn ang="0">
                    <a:pos x="T2" y="T3"/>
                  </a:cxn>
                  <a:cxn ang="0">
                    <a:pos x="T4" y="T5"/>
                  </a:cxn>
                  <a:cxn ang="0">
                    <a:pos x="T6" y="T7"/>
                  </a:cxn>
                </a:cxnLst>
                <a:rect l="0" t="0" r="r" b="b"/>
                <a:pathLst>
                  <a:path w="614" h="2049">
                    <a:moveTo>
                      <a:pt x="614" y="0"/>
                    </a:moveTo>
                    <a:cubicBezTo>
                      <a:pt x="614" y="0"/>
                      <a:pt x="58" y="1019"/>
                      <a:pt x="361" y="2034"/>
                    </a:cubicBezTo>
                    <a:cubicBezTo>
                      <a:pt x="334" y="2049"/>
                      <a:pt x="334" y="2049"/>
                      <a:pt x="334" y="2049"/>
                    </a:cubicBezTo>
                    <a:cubicBezTo>
                      <a:pt x="334" y="2049"/>
                      <a:pt x="0" y="1108"/>
                      <a:pt x="614" y="0"/>
                    </a:cubicBezTo>
                    <a:close/>
                  </a:path>
                </a:pathLst>
              </a:custGeom>
              <a:solidFill>
                <a:srgbClr val="DDDDD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7" name="Freeform 411">
                <a:extLst>
                  <a:ext uri="{FF2B5EF4-FFF2-40B4-BE49-F238E27FC236}">
                    <a16:creationId xmlns:a16="http://schemas.microsoft.com/office/drawing/2014/main" id="{AA17E54B-1665-9255-6618-753FB38AB739}"/>
                  </a:ext>
                </a:extLst>
              </p:cNvPr>
              <p:cNvSpPr>
                <a:spLocks/>
              </p:cNvSpPr>
              <p:nvPr/>
            </p:nvSpPr>
            <p:spPr bwMode="gray">
              <a:xfrm>
                <a:off x="5260898" y="2824525"/>
                <a:ext cx="133674" cy="441430"/>
              </a:xfrm>
              <a:custGeom>
                <a:avLst/>
                <a:gdLst>
                  <a:gd name="T0" fmla="*/ 0 w 615"/>
                  <a:gd name="T1" fmla="*/ 0 h 2029"/>
                  <a:gd name="T2" fmla="*/ 247 w 615"/>
                  <a:gd name="T3" fmla="*/ 2018 h 2029"/>
                  <a:gd name="T4" fmla="*/ 281 w 615"/>
                  <a:gd name="T5" fmla="*/ 2029 h 2029"/>
                  <a:gd name="T6" fmla="*/ 0 w 615"/>
                  <a:gd name="T7" fmla="*/ 0 h 2029"/>
                </a:gdLst>
                <a:ahLst/>
                <a:cxnLst>
                  <a:cxn ang="0">
                    <a:pos x="T0" y="T1"/>
                  </a:cxn>
                  <a:cxn ang="0">
                    <a:pos x="T2" y="T3"/>
                  </a:cxn>
                  <a:cxn ang="0">
                    <a:pos x="T4" y="T5"/>
                  </a:cxn>
                  <a:cxn ang="0">
                    <a:pos x="T6" y="T7"/>
                  </a:cxn>
                </a:cxnLst>
                <a:rect l="0" t="0" r="r" b="b"/>
                <a:pathLst>
                  <a:path w="615" h="2029">
                    <a:moveTo>
                      <a:pt x="0" y="0"/>
                    </a:moveTo>
                    <a:cubicBezTo>
                      <a:pt x="0" y="0"/>
                      <a:pt x="550" y="1003"/>
                      <a:pt x="247" y="2018"/>
                    </a:cubicBezTo>
                    <a:cubicBezTo>
                      <a:pt x="281" y="2029"/>
                      <a:pt x="281" y="2029"/>
                      <a:pt x="281" y="2029"/>
                    </a:cubicBezTo>
                    <a:cubicBezTo>
                      <a:pt x="281" y="2029"/>
                      <a:pt x="615" y="1108"/>
                      <a:pt x="0" y="0"/>
                    </a:cubicBezTo>
                    <a:close/>
                  </a:path>
                </a:pathLst>
              </a:custGeom>
              <a:solidFill>
                <a:srgbClr val="DDDDD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8" name="Freeform 412">
                <a:extLst>
                  <a:ext uri="{FF2B5EF4-FFF2-40B4-BE49-F238E27FC236}">
                    <a16:creationId xmlns:a16="http://schemas.microsoft.com/office/drawing/2014/main" id="{0566D892-0F83-FB23-2071-E6D06E789F7C}"/>
                  </a:ext>
                </a:extLst>
              </p:cNvPr>
              <p:cNvSpPr>
                <a:spLocks/>
              </p:cNvSpPr>
              <p:nvPr/>
            </p:nvSpPr>
            <p:spPr bwMode="gray">
              <a:xfrm>
                <a:off x="5539266" y="2825954"/>
                <a:ext cx="107143" cy="103062"/>
              </a:xfrm>
              <a:custGeom>
                <a:avLst/>
                <a:gdLst>
                  <a:gd name="T0" fmla="*/ 492 w 492"/>
                  <a:gd name="T1" fmla="*/ 0 h 474"/>
                  <a:gd name="T2" fmla="*/ 169 w 492"/>
                  <a:gd name="T3" fmla="*/ 241 h 474"/>
                  <a:gd name="T4" fmla="*/ 0 w 492"/>
                  <a:gd name="T5" fmla="*/ 474 h 474"/>
                  <a:gd name="T6" fmla="*/ 492 w 492"/>
                  <a:gd name="T7" fmla="*/ 0 h 474"/>
                </a:gdLst>
                <a:ahLst/>
                <a:cxnLst>
                  <a:cxn ang="0">
                    <a:pos x="T0" y="T1"/>
                  </a:cxn>
                  <a:cxn ang="0">
                    <a:pos x="T2" y="T3"/>
                  </a:cxn>
                  <a:cxn ang="0">
                    <a:pos x="T4" y="T5"/>
                  </a:cxn>
                  <a:cxn ang="0">
                    <a:pos x="T6" y="T7"/>
                  </a:cxn>
                </a:cxnLst>
                <a:rect l="0" t="0" r="r" b="b"/>
                <a:pathLst>
                  <a:path w="492" h="474">
                    <a:moveTo>
                      <a:pt x="492" y="0"/>
                    </a:moveTo>
                    <a:cubicBezTo>
                      <a:pt x="492" y="0"/>
                      <a:pt x="320" y="59"/>
                      <a:pt x="169" y="241"/>
                    </a:cubicBezTo>
                    <a:cubicBezTo>
                      <a:pt x="169" y="241"/>
                      <a:pt x="43" y="388"/>
                      <a:pt x="0" y="474"/>
                    </a:cubicBezTo>
                    <a:cubicBezTo>
                      <a:pt x="0" y="474"/>
                      <a:pt x="165" y="84"/>
                      <a:pt x="492" y="0"/>
                    </a:cubicBezTo>
                    <a:close/>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9" name="Freeform 413">
                <a:extLst>
                  <a:ext uri="{FF2B5EF4-FFF2-40B4-BE49-F238E27FC236}">
                    <a16:creationId xmlns:a16="http://schemas.microsoft.com/office/drawing/2014/main" id="{0F5616B3-54F8-0EEA-983F-AD4E32244449}"/>
                  </a:ext>
                </a:extLst>
              </p:cNvPr>
              <p:cNvSpPr>
                <a:spLocks/>
              </p:cNvSpPr>
              <p:nvPr/>
            </p:nvSpPr>
            <p:spPr bwMode="gray">
              <a:xfrm>
                <a:off x="5646409" y="2825954"/>
                <a:ext cx="106939" cy="103062"/>
              </a:xfrm>
              <a:custGeom>
                <a:avLst/>
                <a:gdLst>
                  <a:gd name="T0" fmla="*/ 0 w 492"/>
                  <a:gd name="T1" fmla="*/ 0 h 474"/>
                  <a:gd name="T2" fmla="*/ 322 w 492"/>
                  <a:gd name="T3" fmla="*/ 241 h 474"/>
                  <a:gd name="T4" fmla="*/ 492 w 492"/>
                  <a:gd name="T5" fmla="*/ 474 h 474"/>
                  <a:gd name="T6" fmla="*/ 0 w 492"/>
                  <a:gd name="T7" fmla="*/ 0 h 474"/>
                </a:gdLst>
                <a:ahLst/>
                <a:cxnLst>
                  <a:cxn ang="0">
                    <a:pos x="T0" y="T1"/>
                  </a:cxn>
                  <a:cxn ang="0">
                    <a:pos x="T2" y="T3"/>
                  </a:cxn>
                  <a:cxn ang="0">
                    <a:pos x="T4" y="T5"/>
                  </a:cxn>
                  <a:cxn ang="0">
                    <a:pos x="T6" y="T7"/>
                  </a:cxn>
                </a:cxnLst>
                <a:rect l="0" t="0" r="r" b="b"/>
                <a:pathLst>
                  <a:path w="492" h="474">
                    <a:moveTo>
                      <a:pt x="0" y="0"/>
                    </a:moveTo>
                    <a:cubicBezTo>
                      <a:pt x="0" y="0"/>
                      <a:pt x="172" y="59"/>
                      <a:pt x="322" y="241"/>
                    </a:cubicBezTo>
                    <a:cubicBezTo>
                      <a:pt x="322" y="241"/>
                      <a:pt x="448" y="388"/>
                      <a:pt x="492" y="474"/>
                    </a:cubicBezTo>
                    <a:cubicBezTo>
                      <a:pt x="492" y="474"/>
                      <a:pt x="327" y="84"/>
                      <a:pt x="0" y="0"/>
                    </a:cubicBezTo>
                    <a:close/>
                  </a:path>
                </a:pathLst>
              </a:custGeom>
              <a:solidFill>
                <a:srgbClr val="4D4D4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51" name="Gruppieren 896">
              <a:extLst>
                <a:ext uri="{FF2B5EF4-FFF2-40B4-BE49-F238E27FC236}">
                  <a16:creationId xmlns:a16="http://schemas.microsoft.com/office/drawing/2014/main" id="{1104038C-ADE8-544D-7ADE-7E30C001D47F}"/>
                </a:ext>
              </a:extLst>
            </p:cNvPr>
            <p:cNvGrpSpPr/>
            <p:nvPr/>
          </p:nvGrpSpPr>
          <p:grpSpPr bwMode="gray">
            <a:xfrm>
              <a:off x="5398174" y="2419217"/>
              <a:ext cx="380001" cy="101430"/>
              <a:chOff x="5458246" y="2419217"/>
              <a:chExt cx="380001" cy="101430"/>
            </a:xfrm>
          </p:grpSpPr>
          <p:sp>
            <p:nvSpPr>
              <p:cNvPr id="53" name="Freeform 421">
                <a:extLst>
                  <a:ext uri="{FF2B5EF4-FFF2-40B4-BE49-F238E27FC236}">
                    <a16:creationId xmlns:a16="http://schemas.microsoft.com/office/drawing/2014/main" id="{90E55967-9839-9C4C-2CBC-28DD7A8D1575}"/>
                  </a:ext>
                </a:extLst>
              </p:cNvPr>
              <p:cNvSpPr>
                <a:spLocks/>
              </p:cNvSpPr>
              <p:nvPr/>
            </p:nvSpPr>
            <p:spPr bwMode="gray">
              <a:xfrm>
                <a:off x="5616205" y="2436156"/>
                <a:ext cx="64082" cy="10408"/>
              </a:xfrm>
              <a:custGeom>
                <a:avLst/>
                <a:gdLst>
                  <a:gd name="T0" fmla="*/ 2 w 295"/>
                  <a:gd name="T1" fmla="*/ 0 h 47"/>
                  <a:gd name="T2" fmla="*/ 294 w 295"/>
                  <a:gd name="T3" fmla="*/ 1 h 47"/>
                  <a:gd name="T4" fmla="*/ 295 w 295"/>
                  <a:gd name="T5" fmla="*/ 14 h 47"/>
                  <a:gd name="T6" fmla="*/ 0 w 295"/>
                  <a:gd name="T7" fmla="*/ 14 h 47"/>
                  <a:gd name="T8" fmla="*/ 2 w 295"/>
                  <a:gd name="T9" fmla="*/ 0 h 47"/>
                </a:gdLst>
                <a:ahLst/>
                <a:cxnLst>
                  <a:cxn ang="0">
                    <a:pos x="T0" y="T1"/>
                  </a:cxn>
                  <a:cxn ang="0">
                    <a:pos x="T2" y="T3"/>
                  </a:cxn>
                  <a:cxn ang="0">
                    <a:pos x="T4" y="T5"/>
                  </a:cxn>
                  <a:cxn ang="0">
                    <a:pos x="T6" y="T7"/>
                  </a:cxn>
                  <a:cxn ang="0">
                    <a:pos x="T8" y="T9"/>
                  </a:cxn>
                </a:cxnLst>
                <a:rect l="0" t="0" r="r" b="b"/>
                <a:pathLst>
                  <a:path w="295" h="47">
                    <a:moveTo>
                      <a:pt x="2" y="0"/>
                    </a:moveTo>
                    <a:cubicBezTo>
                      <a:pt x="2" y="0"/>
                      <a:pt x="121" y="20"/>
                      <a:pt x="294" y="1"/>
                    </a:cubicBezTo>
                    <a:cubicBezTo>
                      <a:pt x="295" y="14"/>
                      <a:pt x="295" y="14"/>
                      <a:pt x="295" y="14"/>
                    </a:cubicBezTo>
                    <a:cubicBezTo>
                      <a:pt x="295" y="14"/>
                      <a:pt x="183" y="47"/>
                      <a:pt x="0" y="14"/>
                    </a:cubicBezTo>
                    <a:lnTo>
                      <a:pt x="2"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54" name="Freeform 422">
                <a:extLst>
                  <a:ext uri="{FF2B5EF4-FFF2-40B4-BE49-F238E27FC236}">
                    <a16:creationId xmlns:a16="http://schemas.microsoft.com/office/drawing/2014/main" id="{7AD87A5D-E8B4-8966-D6C7-FF7E947B518C}"/>
                  </a:ext>
                </a:extLst>
              </p:cNvPr>
              <p:cNvSpPr>
                <a:spLocks noEditPoints="1"/>
              </p:cNvSpPr>
              <p:nvPr/>
            </p:nvSpPr>
            <p:spPr bwMode="gray">
              <a:xfrm>
                <a:off x="5664981" y="2432687"/>
                <a:ext cx="158776" cy="87960"/>
              </a:xfrm>
              <a:custGeom>
                <a:avLst/>
                <a:gdLst>
                  <a:gd name="T0" fmla="*/ 719 w 730"/>
                  <a:gd name="T1" fmla="*/ 64 h 404"/>
                  <a:gd name="T2" fmla="*/ 603 w 730"/>
                  <a:gd name="T3" fmla="*/ 14 h 404"/>
                  <a:gd name="T4" fmla="*/ 65 w 730"/>
                  <a:gd name="T5" fmla="*/ 52 h 404"/>
                  <a:gd name="T6" fmla="*/ 33 w 730"/>
                  <a:gd name="T7" fmla="*/ 161 h 404"/>
                  <a:gd name="T8" fmla="*/ 83 w 730"/>
                  <a:gd name="T9" fmla="*/ 300 h 404"/>
                  <a:gd name="T10" fmla="*/ 397 w 730"/>
                  <a:gd name="T11" fmla="*/ 374 h 404"/>
                  <a:gd name="T12" fmla="*/ 715 w 730"/>
                  <a:gd name="T13" fmla="*/ 246 h 404"/>
                  <a:gd name="T14" fmla="*/ 719 w 730"/>
                  <a:gd name="T15" fmla="*/ 64 h 404"/>
                  <a:gd name="T16" fmla="*/ 701 w 730"/>
                  <a:gd name="T17" fmla="*/ 244 h 404"/>
                  <a:gd name="T18" fmla="*/ 393 w 730"/>
                  <a:gd name="T19" fmla="*/ 365 h 404"/>
                  <a:gd name="T20" fmla="*/ 91 w 730"/>
                  <a:gd name="T21" fmla="*/ 295 h 404"/>
                  <a:gd name="T22" fmla="*/ 42 w 730"/>
                  <a:gd name="T23" fmla="*/ 162 h 404"/>
                  <a:gd name="T24" fmla="*/ 73 w 730"/>
                  <a:gd name="T25" fmla="*/ 59 h 404"/>
                  <a:gd name="T26" fmla="*/ 592 w 730"/>
                  <a:gd name="T27" fmla="*/ 22 h 404"/>
                  <a:gd name="T28" fmla="*/ 705 w 730"/>
                  <a:gd name="T29" fmla="*/ 70 h 404"/>
                  <a:gd name="T30" fmla="*/ 701 w 730"/>
                  <a:gd name="T31" fmla="*/ 244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30" h="404">
                    <a:moveTo>
                      <a:pt x="719" y="64"/>
                    </a:moveTo>
                    <a:cubicBezTo>
                      <a:pt x="719" y="64"/>
                      <a:pt x="730" y="12"/>
                      <a:pt x="603" y="14"/>
                    </a:cubicBezTo>
                    <a:cubicBezTo>
                      <a:pt x="603" y="14"/>
                      <a:pt x="285" y="0"/>
                      <a:pt x="65" y="52"/>
                    </a:cubicBezTo>
                    <a:cubicBezTo>
                      <a:pt x="65" y="52"/>
                      <a:pt x="0" y="68"/>
                      <a:pt x="33" y="161"/>
                    </a:cubicBezTo>
                    <a:cubicBezTo>
                      <a:pt x="83" y="300"/>
                      <a:pt x="83" y="300"/>
                      <a:pt x="83" y="300"/>
                    </a:cubicBezTo>
                    <a:cubicBezTo>
                      <a:pt x="83" y="300"/>
                      <a:pt x="122" y="404"/>
                      <a:pt x="397" y="374"/>
                    </a:cubicBezTo>
                    <a:cubicBezTo>
                      <a:pt x="397" y="374"/>
                      <a:pt x="708" y="332"/>
                      <a:pt x="715" y="246"/>
                    </a:cubicBezTo>
                    <a:cubicBezTo>
                      <a:pt x="715" y="246"/>
                      <a:pt x="729" y="139"/>
                      <a:pt x="719" y="64"/>
                    </a:cubicBezTo>
                    <a:close/>
                    <a:moveTo>
                      <a:pt x="701" y="244"/>
                    </a:moveTo>
                    <a:cubicBezTo>
                      <a:pt x="695" y="326"/>
                      <a:pt x="393" y="365"/>
                      <a:pt x="393" y="365"/>
                    </a:cubicBezTo>
                    <a:cubicBezTo>
                      <a:pt x="129" y="394"/>
                      <a:pt x="91" y="295"/>
                      <a:pt x="91" y="295"/>
                    </a:cubicBezTo>
                    <a:cubicBezTo>
                      <a:pt x="42" y="162"/>
                      <a:pt x="42" y="162"/>
                      <a:pt x="42" y="162"/>
                    </a:cubicBezTo>
                    <a:cubicBezTo>
                      <a:pt x="10" y="73"/>
                      <a:pt x="73" y="59"/>
                      <a:pt x="73" y="59"/>
                    </a:cubicBezTo>
                    <a:cubicBezTo>
                      <a:pt x="285" y="9"/>
                      <a:pt x="592" y="22"/>
                      <a:pt x="592" y="22"/>
                    </a:cubicBezTo>
                    <a:cubicBezTo>
                      <a:pt x="716" y="21"/>
                      <a:pt x="705" y="70"/>
                      <a:pt x="705" y="70"/>
                    </a:cubicBezTo>
                    <a:cubicBezTo>
                      <a:pt x="715" y="141"/>
                      <a:pt x="701" y="244"/>
                      <a:pt x="701" y="244"/>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55" name="Freeform 423">
                <a:extLst>
                  <a:ext uri="{FF2B5EF4-FFF2-40B4-BE49-F238E27FC236}">
                    <a16:creationId xmlns:a16="http://schemas.microsoft.com/office/drawing/2014/main" id="{85981989-004B-05C6-B677-5D2AFA701714}"/>
                  </a:ext>
                </a:extLst>
              </p:cNvPr>
              <p:cNvSpPr>
                <a:spLocks/>
              </p:cNvSpPr>
              <p:nvPr/>
            </p:nvSpPr>
            <p:spPr bwMode="gray">
              <a:xfrm>
                <a:off x="5647634" y="2438605"/>
                <a:ext cx="36735" cy="70000"/>
              </a:xfrm>
              <a:custGeom>
                <a:avLst/>
                <a:gdLst>
                  <a:gd name="T0" fmla="*/ 1 w 169"/>
                  <a:gd name="T1" fmla="*/ 0 h 322"/>
                  <a:gd name="T2" fmla="*/ 0 w 169"/>
                  <a:gd name="T3" fmla="*/ 117 h 322"/>
                  <a:gd name="T4" fmla="*/ 90 w 169"/>
                  <a:gd name="T5" fmla="*/ 183 h 322"/>
                  <a:gd name="T6" fmla="*/ 169 w 169"/>
                  <a:gd name="T7" fmla="*/ 267 h 322"/>
                  <a:gd name="T8" fmla="*/ 119 w 169"/>
                  <a:gd name="T9" fmla="*/ 42 h 322"/>
                  <a:gd name="T10" fmla="*/ 153 w 169"/>
                  <a:gd name="T11" fmla="*/ 22 h 322"/>
                  <a:gd name="T12" fmla="*/ 149 w 169"/>
                  <a:gd name="T13" fmla="*/ 0 h 322"/>
                  <a:gd name="T14" fmla="*/ 1 w 169"/>
                  <a:gd name="T15" fmla="*/ 0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322">
                    <a:moveTo>
                      <a:pt x="1" y="0"/>
                    </a:moveTo>
                    <a:cubicBezTo>
                      <a:pt x="0" y="117"/>
                      <a:pt x="0" y="117"/>
                      <a:pt x="0" y="117"/>
                    </a:cubicBezTo>
                    <a:cubicBezTo>
                      <a:pt x="0" y="117"/>
                      <a:pt x="47" y="105"/>
                      <a:pt x="90" y="183"/>
                    </a:cubicBezTo>
                    <a:cubicBezTo>
                      <a:pt x="90" y="183"/>
                      <a:pt x="137" y="322"/>
                      <a:pt x="169" y="267"/>
                    </a:cubicBezTo>
                    <a:cubicBezTo>
                      <a:pt x="169" y="267"/>
                      <a:pt x="86" y="102"/>
                      <a:pt x="119" y="42"/>
                    </a:cubicBezTo>
                    <a:cubicBezTo>
                      <a:pt x="119" y="42"/>
                      <a:pt x="130" y="37"/>
                      <a:pt x="153" y="22"/>
                    </a:cubicBezTo>
                    <a:cubicBezTo>
                      <a:pt x="149" y="0"/>
                      <a:pt x="149" y="0"/>
                      <a:pt x="149" y="0"/>
                    </a:cubicBezTo>
                    <a:cubicBezTo>
                      <a:pt x="149" y="0"/>
                      <a:pt x="30" y="13"/>
                      <a:pt x="1" y="0"/>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56" name="Freeform 424">
                <a:extLst>
                  <a:ext uri="{FF2B5EF4-FFF2-40B4-BE49-F238E27FC236}">
                    <a16:creationId xmlns:a16="http://schemas.microsoft.com/office/drawing/2014/main" id="{6598C86E-A3D7-C7ED-B509-C4809C7D84F4}"/>
                  </a:ext>
                </a:extLst>
              </p:cNvPr>
              <p:cNvSpPr>
                <a:spLocks/>
              </p:cNvSpPr>
              <p:nvPr/>
            </p:nvSpPr>
            <p:spPr bwMode="gray">
              <a:xfrm>
                <a:off x="5680083" y="2420238"/>
                <a:ext cx="158164" cy="61633"/>
              </a:xfrm>
              <a:custGeom>
                <a:avLst/>
                <a:gdLst>
                  <a:gd name="T0" fmla="*/ 696 w 727"/>
                  <a:gd name="T1" fmla="*/ 89 h 284"/>
                  <a:gd name="T2" fmla="*/ 675 w 727"/>
                  <a:gd name="T3" fmla="*/ 55 h 284"/>
                  <a:gd name="T4" fmla="*/ 1 w 727"/>
                  <a:gd name="T5" fmla="*/ 91 h 284"/>
                  <a:gd name="T6" fmla="*/ 0 w 727"/>
                  <a:gd name="T7" fmla="*/ 115 h 284"/>
                  <a:gd name="T8" fmla="*/ 643 w 727"/>
                  <a:gd name="T9" fmla="*/ 125 h 284"/>
                  <a:gd name="T10" fmla="*/ 649 w 727"/>
                  <a:gd name="T11" fmla="*/ 284 h 284"/>
                  <a:gd name="T12" fmla="*/ 695 w 727"/>
                  <a:gd name="T13" fmla="*/ 221 h 284"/>
                  <a:gd name="T14" fmla="*/ 727 w 727"/>
                  <a:gd name="T15" fmla="*/ 195 h 284"/>
                  <a:gd name="T16" fmla="*/ 723 w 727"/>
                  <a:gd name="T17" fmla="*/ 111 h 284"/>
                  <a:gd name="T18" fmla="*/ 696 w 727"/>
                  <a:gd name="T19" fmla="*/ 8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7" h="284">
                    <a:moveTo>
                      <a:pt x="696" y="89"/>
                    </a:moveTo>
                    <a:cubicBezTo>
                      <a:pt x="696" y="89"/>
                      <a:pt x="694" y="67"/>
                      <a:pt x="675" y="55"/>
                    </a:cubicBezTo>
                    <a:cubicBezTo>
                      <a:pt x="675" y="55"/>
                      <a:pt x="577" y="0"/>
                      <a:pt x="1" y="91"/>
                    </a:cubicBezTo>
                    <a:cubicBezTo>
                      <a:pt x="0" y="115"/>
                      <a:pt x="0" y="115"/>
                      <a:pt x="0" y="115"/>
                    </a:cubicBezTo>
                    <a:cubicBezTo>
                      <a:pt x="0" y="115"/>
                      <a:pt x="639" y="17"/>
                      <a:pt x="643" y="125"/>
                    </a:cubicBezTo>
                    <a:cubicBezTo>
                      <a:pt x="649" y="284"/>
                      <a:pt x="649" y="284"/>
                      <a:pt x="649" y="284"/>
                    </a:cubicBezTo>
                    <a:cubicBezTo>
                      <a:pt x="649" y="284"/>
                      <a:pt x="683" y="276"/>
                      <a:pt x="695" y="221"/>
                    </a:cubicBezTo>
                    <a:cubicBezTo>
                      <a:pt x="695" y="221"/>
                      <a:pt x="725" y="204"/>
                      <a:pt x="727" y="195"/>
                    </a:cubicBezTo>
                    <a:cubicBezTo>
                      <a:pt x="723" y="111"/>
                      <a:pt x="723" y="111"/>
                      <a:pt x="723" y="111"/>
                    </a:cubicBezTo>
                    <a:cubicBezTo>
                      <a:pt x="723" y="111"/>
                      <a:pt x="706" y="120"/>
                      <a:pt x="696" y="89"/>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57" name="Freeform 425">
                <a:extLst>
                  <a:ext uri="{FF2B5EF4-FFF2-40B4-BE49-F238E27FC236}">
                    <a16:creationId xmlns:a16="http://schemas.microsoft.com/office/drawing/2014/main" id="{C4B88C21-EA8B-99C2-52B1-9507CCFB0803}"/>
                  </a:ext>
                </a:extLst>
              </p:cNvPr>
              <p:cNvSpPr>
                <a:spLocks noEditPoints="1"/>
              </p:cNvSpPr>
              <p:nvPr/>
            </p:nvSpPr>
            <p:spPr bwMode="gray">
              <a:xfrm>
                <a:off x="5472939" y="2432279"/>
                <a:ext cx="158572" cy="88164"/>
              </a:xfrm>
              <a:custGeom>
                <a:avLst/>
                <a:gdLst>
                  <a:gd name="T0" fmla="*/ 14 w 729"/>
                  <a:gd name="T1" fmla="*/ 244 h 405"/>
                  <a:gd name="T2" fmla="*/ 331 w 729"/>
                  <a:gd name="T3" fmla="*/ 373 h 405"/>
                  <a:gd name="T4" fmla="*/ 645 w 729"/>
                  <a:gd name="T5" fmla="*/ 301 h 405"/>
                  <a:gd name="T6" fmla="*/ 696 w 729"/>
                  <a:gd name="T7" fmla="*/ 162 h 405"/>
                  <a:gd name="T8" fmla="*/ 665 w 729"/>
                  <a:gd name="T9" fmla="*/ 54 h 405"/>
                  <a:gd name="T10" fmla="*/ 127 w 729"/>
                  <a:gd name="T11" fmla="*/ 12 h 405"/>
                  <a:gd name="T12" fmla="*/ 10 w 729"/>
                  <a:gd name="T13" fmla="*/ 61 h 405"/>
                  <a:gd name="T14" fmla="*/ 14 w 729"/>
                  <a:gd name="T15" fmla="*/ 244 h 405"/>
                  <a:gd name="T16" fmla="*/ 24 w 729"/>
                  <a:gd name="T17" fmla="*/ 67 h 405"/>
                  <a:gd name="T18" fmla="*/ 137 w 729"/>
                  <a:gd name="T19" fmla="*/ 21 h 405"/>
                  <a:gd name="T20" fmla="*/ 656 w 729"/>
                  <a:gd name="T21" fmla="*/ 60 h 405"/>
                  <a:gd name="T22" fmla="*/ 686 w 729"/>
                  <a:gd name="T23" fmla="*/ 163 h 405"/>
                  <a:gd name="T24" fmla="*/ 638 w 729"/>
                  <a:gd name="T25" fmla="*/ 296 h 405"/>
                  <a:gd name="T26" fmla="*/ 334 w 729"/>
                  <a:gd name="T27" fmla="*/ 365 h 405"/>
                  <a:gd name="T28" fmla="*/ 27 w 729"/>
                  <a:gd name="T29" fmla="*/ 242 h 405"/>
                  <a:gd name="T30" fmla="*/ 24 w 729"/>
                  <a:gd name="T31" fmla="*/ 67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9" h="405">
                    <a:moveTo>
                      <a:pt x="14" y="244"/>
                    </a:moveTo>
                    <a:cubicBezTo>
                      <a:pt x="20" y="330"/>
                      <a:pt x="331" y="373"/>
                      <a:pt x="331" y="373"/>
                    </a:cubicBezTo>
                    <a:cubicBezTo>
                      <a:pt x="605" y="405"/>
                      <a:pt x="645" y="301"/>
                      <a:pt x="645" y="301"/>
                    </a:cubicBezTo>
                    <a:cubicBezTo>
                      <a:pt x="696" y="162"/>
                      <a:pt x="696" y="162"/>
                      <a:pt x="696" y="162"/>
                    </a:cubicBezTo>
                    <a:cubicBezTo>
                      <a:pt x="729" y="69"/>
                      <a:pt x="665" y="54"/>
                      <a:pt x="665" y="54"/>
                    </a:cubicBezTo>
                    <a:cubicBezTo>
                      <a:pt x="445" y="0"/>
                      <a:pt x="127" y="12"/>
                      <a:pt x="127" y="12"/>
                    </a:cubicBezTo>
                    <a:cubicBezTo>
                      <a:pt x="0" y="10"/>
                      <a:pt x="10" y="61"/>
                      <a:pt x="10" y="61"/>
                    </a:cubicBezTo>
                    <a:cubicBezTo>
                      <a:pt x="0" y="136"/>
                      <a:pt x="14" y="244"/>
                      <a:pt x="14" y="244"/>
                    </a:cubicBezTo>
                    <a:close/>
                    <a:moveTo>
                      <a:pt x="24" y="67"/>
                    </a:moveTo>
                    <a:cubicBezTo>
                      <a:pt x="24" y="67"/>
                      <a:pt x="14" y="18"/>
                      <a:pt x="137" y="21"/>
                    </a:cubicBezTo>
                    <a:cubicBezTo>
                      <a:pt x="137" y="21"/>
                      <a:pt x="444" y="9"/>
                      <a:pt x="656" y="60"/>
                    </a:cubicBezTo>
                    <a:cubicBezTo>
                      <a:pt x="656" y="60"/>
                      <a:pt x="719" y="75"/>
                      <a:pt x="686" y="163"/>
                    </a:cubicBezTo>
                    <a:cubicBezTo>
                      <a:pt x="638" y="296"/>
                      <a:pt x="638" y="296"/>
                      <a:pt x="638" y="296"/>
                    </a:cubicBezTo>
                    <a:cubicBezTo>
                      <a:pt x="638" y="296"/>
                      <a:pt x="599" y="395"/>
                      <a:pt x="334" y="365"/>
                    </a:cubicBezTo>
                    <a:cubicBezTo>
                      <a:pt x="334" y="365"/>
                      <a:pt x="33" y="324"/>
                      <a:pt x="27" y="242"/>
                    </a:cubicBezTo>
                    <a:cubicBezTo>
                      <a:pt x="27" y="242"/>
                      <a:pt x="14" y="139"/>
                      <a:pt x="24" y="67"/>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58" name="Freeform 426">
                <a:extLst>
                  <a:ext uri="{FF2B5EF4-FFF2-40B4-BE49-F238E27FC236}">
                    <a16:creationId xmlns:a16="http://schemas.microsoft.com/office/drawing/2014/main" id="{1EA37BB8-16CD-58A9-B16A-140173F7378F}"/>
                  </a:ext>
                </a:extLst>
              </p:cNvPr>
              <p:cNvSpPr>
                <a:spLocks/>
              </p:cNvSpPr>
              <p:nvPr/>
            </p:nvSpPr>
            <p:spPr bwMode="gray">
              <a:xfrm>
                <a:off x="5458246" y="2419217"/>
                <a:ext cx="157960" cy="61633"/>
              </a:xfrm>
              <a:custGeom>
                <a:avLst/>
                <a:gdLst>
                  <a:gd name="T0" fmla="*/ 32 w 726"/>
                  <a:gd name="T1" fmla="*/ 88 h 283"/>
                  <a:gd name="T2" fmla="*/ 53 w 726"/>
                  <a:gd name="T3" fmla="*/ 55 h 283"/>
                  <a:gd name="T4" fmla="*/ 726 w 726"/>
                  <a:gd name="T5" fmla="*/ 94 h 283"/>
                  <a:gd name="T6" fmla="*/ 722 w 726"/>
                  <a:gd name="T7" fmla="*/ 116 h 283"/>
                  <a:gd name="T8" fmla="*/ 85 w 726"/>
                  <a:gd name="T9" fmla="*/ 124 h 283"/>
                  <a:gd name="T10" fmla="*/ 78 w 726"/>
                  <a:gd name="T11" fmla="*/ 283 h 283"/>
                  <a:gd name="T12" fmla="*/ 32 w 726"/>
                  <a:gd name="T13" fmla="*/ 220 h 283"/>
                  <a:gd name="T14" fmla="*/ 0 w 726"/>
                  <a:gd name="T15" fmla="*/ 194 h 283"/>
                  <a:gd name="T16" fmla="*/ 5 w 726"/>
                  <a:gd name="T17" fmla="*/ 110 h 283"/>
                  <a:gd name="T18" fmla="*/ 32 w 726"/>
                  <a:gd name="T19" fmla="*/ 88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6" h="283">
                    <a:moveTo>
                      <a:pt x="32" y="88"/>
                    </a:moveTo>
                    <a:cubicBezTo>
                      <a:pt x="32" y="88"/>
                      <a:pt x="34" y="66"/>
                      <a:pt x="53" y="55"/>
                    </a:cubicBezTo>
                    <a:cubicBezTo>
                      <a:pt x="53" y="55"/>
                      <a:pt x="151" y="0"/>
                      <a:pt x="726" y="94"/>
                    </a:cubicBezTo>
                    <a:cubicBezTo>
                      <a:pt x="722" y="116"/>
                      <a:pt x="722" y="116"/>
                      <a:pt x="722" y="116"/>
                    </a:cubicBezTo>
                    <a:cubicBezTo>
                      <a:pt x="722" y="116"/>
                      <a:pt x="89" y="16"/>
                      <a:pt x="85" y="124"/>
                    </a:cubicBezTo>
                    <a:cubicBezTo>
                      <a:pt x="78" y="283"/>
                      <a:pt x="78" y="283"/>
                      <a:pt x="78" y="283"/>
                    </a:cubicBezTo>
                    <a:cubicBezTo>
                      <a:pt x="78" y="283"/>
                      <a:pt x="44" y="276"/>
                      <a:pt x="32" y="220"/>
                    </a:cubicBezTo>
                    <a:cubicBezTo>
                      <a:pt x="32" y="220"/>
                      <a:pt x="2" y="203"/>
                      <a:pt x="0" y="194"/>
                    </a:cubicBezTo>
                    <a:cubicBezTo>
                      <a:pt x="5" y="110"/>
                      <a:pt x="5" y="110"/>
                      <a:pt x="5" y="110"/>
                    </a:cubicBezTo>
                    <a:cubicBezTo>
                      <a:pt x="5" y="110"/>
                      <a:pt x="21" y="119"/>
                      <a:pt x="32" y="88"/>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59" name="Freeform 427">
                <a:extLst>
                  <a:ext uri="{FF2B5EF4-FFF2-40B4-BE49-F238E27FC236}">
                    <a16:creationId xmlns:a16="http://schemas.microsoft.com/office/drawing/2014/main" id="{5B786EAB-92B2-9DB3-091D-DFC763E59693}"/>
                  </a:ext>
                </a:extLst>
              </p:cNvPr>
              <p:cNvSpPr>
                <a:spLocks/>
              </p:cNvSpPr>
              <p:nvPr/>
            </p:nvSpPr>
            <p:spPr bwMode="gray">
              <a:xfrm>
                <a:off x="5611715" y="2438605"/>
                <a:ext cx="37959" cy="70000"/>
              </a:xfrm>
              <a:custGeom>
                <a:avLst/>
                <a:gdLst>
                  <a:gd name="T0" fmla="*/ 169 w 174"/>
                  <a:gd name="T1" fmla="*/ 1 h 322"/>
                  <a:gd name="T2" fmla="*/ 174 w 174"/>
                  <a:gd name="T3" fmla="*/ 117 h 322"/>
                  <a:gd name="T4" fmla="*/ 78 w 174"/>
                  <a:gd name="T5" fmla="*/ 184 h 322"/>
                  <a:gd name="T6" fmla="*/ 0 w 174"/>
                  <a:gd name="T7" fmla="*/ 267 h 322"/>
                  <a:gd name="T8" fmla="*/ 50 w 174"/>
                  <a:gd name="T9" fmla="*/ 42 h 322"/>
                  <a:gd name="T10" fmla="*/ 16 w 174"/>
                  <a:gd name="T11" fmla="*/ 22 h 322"/>
                  <a:gd name="T12" fmla="*/ 20 w 174"/>
                  <a:gd name="T13" fmla="*/ 0 h 322"/>
                  <a:gd name="T14" fmla="*/ 169 w 174"/>
                  <a:gd name="T15" fmla="*/ 1 h 3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322">
                    <a:moveTo>
                      <a:pt x="169" y="1"/>
                    </a:moveTo>
                    <a:cubicBezTo>
                      <a:pt x="174" y="117"/>
                      <a:pt x="174" y="117"/>
                      <a:pt x="174" y="117"/>
                    </a:cubicBezTo>
                    <a:cubicBezTo>
                      <a:pt x="174" y="117"/>
                      <a:pt x="125" y="107"/>
                      <a:pt x="78" y="184"/>
                    </a:cubicBezTo>
                    <a:cubicBezTo>
                      <a:pt x="78" y="184"/>
                      <a:pt x="31" y="322"/>
                      <a:pt x="0" y="267"/>
                    </a:cubicBezTo>
                    <a:cubicBezTo>
                      <a:pt x="0" y="267"/>
                      <a:pt x="83" y="103"/>
                      <a:pt x="50" y="42"/>
                    </a:cubicBezTo>
                    <a:cubicBezTo>
                      <a:pt x="50" y="42"/>
                      <a:pt x="39" y="37"/>
                      <a:pt x="16" y="22"/>
                    </a:cubicBezTo>
                    <a:cubicBezTo>
                      <a:pt x="20" y="0"/>
                      <a:pt x="20" y="0"/>
                      <a:pt x="20" y="0"/>
                    </a:cubicBezTo>
                    <a:cubicBezTo>
                      <a:pt x="20" y="0"/>
                      <a:pt x="140" y="14"/>
                      <a:pt x="169" y="1"/>
                    </a:cubicBezTo>
                    <a:close/>
                  </a:path>
                </a:pathLst>
              </a:custGeom>
              <a:solidFill>
                <a:srgbClr val="292929"/>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0" name="Freeform 428">
                <a:extLst>
                  <a:ext uri="{FF2B5EF4-FFF2-40B4-BE49-F238E27FC236}">
                    <a16:creationId xmlns:a16="http://schemas.microsoft.com/office/drawing/2014/main" id="{F964FC06-E2E6-A6B3-AC20-6C7FF8EB0B66}"/>
                  </a:ext>
                </a:extLst>
              </p:cNvPr>
              <p:cNvSpPr>
                <a:spLocks/>
              </p:cNvSpPr>
              <p:nvPr/>
            </p:nvSpPr>
            <p:spPr bwMode="gray">
              <a:xfrm>
                <a:off x="5614777" y="2442279"/>
                <a:ext cx="28776" cy="49592"/>
              </a:xfrm>
              <a:custGeom>
                <a:avLst/>
                <a:gdLst>
                  <a:gd name="T0" fmla="*/ 19 w 132"/>
                  <a:gd name="T1" fmla="*/ 10 h 228"/>
                  <a:gd name="T2" fmla="*/ 40 w 132"/>
                  <a:gd name="T3" fmla="*/ 114 h 228"/>
                  <a:gd name="T4" fmla="*/ 0 w 132"/>
                  <a:gd name="T5" fmla="*/ 228 h 228"/>
                  <a:gd name="T6" fmla="*/ 19 w 132"/>
                  <a:gd name="T7" fmla="*/ 10 h 228"/>
                </a:gdLst>
                <a:ahLst/>
                <a:cxnLst>
                  <a:cxn ang="0">
                    <a:pos x="T0" y="T1"/>
                  </a:cxn>
                  <a:cxn ang="0">
                    <a:pos x="T2" y="T3"/>
                  </a:cxn>
                  <a:cxn ang="0">
                    <a:pos x="T4" y="T5"/>
                  </a:cxn>
                  <a:cxn ang="0">
                    <a:pos x="T6" y="T7"/>
                  </a:cxn>
                </a:cxnLst>
                <a:rect l="0" t="0" r="r" b="b"/>
                <a:pathLst>
                  <a:path w="132" h="228">
                    <a:moveTo>
                      <a:pt x="19" y="10"/>
                    </a:moveTo>
                    <a:cubicBezTo>
                      <a:pt x="19" y="10"/>
                      <a:pt x="73" y="31"/>
                      <a:pt x="40" y="114"/>
                    </a:cubicBezTo>
                    <a:cubicBezTo>
                      <a:pt x="0" y="228"/>
                      <a:pt x="0" y="228"/>
                      <a:pt x="0" y="228"/>
                    </a:cubicBezTo>
                    <a:cubicBezTo>
                      <a:pt x="0" y="228"/>
                      <a:pt x="132" y="0"/>
                      <a:pt x="19" y="1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61" name="Freeform 429">
                <a:extLst>
                  <a:ext uri="{FF2B5EF4-FFF2-40B4-BE49-F238E27FC236}">
                    <a16:creationId xmlns:a16="http://schemas.microsoft.com/office/drawing/2014/main" id="{36048C60-B6AF-BF2B-DC85-C304B6A177D6}"/>
                  </a:ext>
                </a:extLst>
              </p:cNvPr>
              <p:cNvSpPr>
                <a:spLocks/>
              </p:cNvSpPr>
              <p:nvPr/>
            </p:nvSpPr>
            <p:spPr bwMode="gray">
              <a:xfrm>
                <a:off x="5465184" y="2427177"/>
                <a:ext cx="44490" cy="13878"/>
              </a:xfrm>
              <a:custGeom>
                <a:avLst/>
                <a:gdLst>
                  <a:gd name="T0" fmla="*/ 1 w 205"/>
                  <a:gd name="T1" fmla="*/ 64 h 64"/>
                  <a:gd name="T2" fmla="*/ 54 w 205"/>
                  <a:gd name="T3" fmla="*/ 13 h 64"/>
                  <a:gd name="T4" fmla="*/ 205 w 205"/>
                  <a:gd name="T5" fmla="*/ 6 h 64"/>
                  <a:gd name="T6" fmla="*/ 1 w 205"/>
                  <a:gd name="T7" fmla="*/ 64 h 64"/>
                </a:gdLst>
                <a:ahLst/>
                <a:cxnLst>
                  <a:cxn ang="0">
                    <a:pos x="T0" y="T1"/>
                  </a:cxn>
                  <a:cxn ang="0">
                    <a:pos x="T2" y="T3"/>
                  </a:cxn>
                  <a:cxn ang="0">
                    <a:pos x="T4" y="T5"/>
                  </a:cxn>
                  <a:cxn ang="0">
                    <a:pos x="T6" y="T7"/>
                  </a:cxn>
                </a:cxnLst>
                <a:rect l="0" t="0" r="r" b="b"/>
                <a:pathLst>
                  <a:path w="205" h="64">
                    <a:moveTo>
                      <a:pt x="1" y="64"/>
                    </a:moveTo>
                    <a:cubicBezTo>
                      <a:pt x="1" y="64"/>
                      <a:pt x="0" y="22"/>
                      <a:pt x="54" y="13"/>
                    </a:cubicBezTo>
                    <a:cubicBezTo>
                      <a:pt x="54" y="13"/>
                      <a:pt x="141" y="2"/>
                      <a:pt x="205" y="6"/>
                    </a:cubicBezTo>
                    <a:cubicBezTo>
                      <a:pt x="205" y="6"/>
                      <a:pt x="12" y="0"/>
                      <a:pt x="1" y="6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sp>
          <p:nvSpPr>
            <p:cNvPr id="52" name="Freeform 434">
              <a:extLst>
                <a:ext uri="{FF2B5EF4-FFF2-40B4-BE49-F238E27FC236}">
                  <a16:creationId xmlns:a16="http://schemas.microsoft.com/office/drawing/2014/main" id="{081DF852-6BEF-A18C-1CB8-6A9C61D2D5A8}"/>
                </a:ext>
              </a:extLst>
            </p:cNvPr>
            <p:cNvSpPr>
              <a:spLocks/>
            </p:cNvSpPr>
            <p:nvPr/>
          </p:nvSpPr>
          <p:spPr bwMode="gray">
            <a:xfrm>
              <a:off x="5523507" y="2825954"/>
              <a:ext cx="129335" cy="487250"/>
            </a:xfrm>
            <a:custGeom>
              <a:avLst/>
              <a:gdLst>
                <a:gd name="T0" fmla="*/ 0 w 588"/>
                <a:gd name="T1" fmla="*/ 2187 h 2214"/>
                <a:gd name="T2" fmla="*/ 277 w 588"/>
                <a:gd name="T3" fmla="*/ 2213 h 2214"/>
                <a:gd name="T4" fmla="*/ 577 w 588"/>
                <a:gd name="T5" fmla="*/ 2205 h 2214"/>
                <a:gd name="T6" fmla="*/ 373 w 588"/>
                <a:gd name="T7" fmla="*/ 456 h 2214"/>
                <a:gd name="T8" fmla="*/ 527 w 588"/>
                <a:gd name="T9" fmla="*/ 135 h 2214"/>
                <a:gd name="T10" fmla="*/ 283 w 588"/>
                <a:gd name="T11" fmla="*/ 0 h 2214"/>
                <a:gd name="T12" fmla="*/ 56 w 588"/>
                <a:gd name="T13" fmla="*/ 141 h 2214"/>
                <a:gd name="T14" fmla="*/ 220 w 588"/>
                <a:gd name="T15" fmla="*/ 466 h 2214"/>
                <a:gd name="T16" fmla="*/ 0 w 588"/>
                <a:gd name="T17" fmla="*/ 2187 h 2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8" h="2214">
                  <a:moveTo>
                    <a:pt x="0" y="2187"/>
                  </a:moveTo>
                  <a:cubicBezTo>
                    <a:pt x="0" y="2187"/>
                    <a:pt x="66" y="2214"/>
                    <a:pt x="277" y="2213"/>
                  </a:cubicBezTo>
                  <a:cubicBezTo>
                    <a:pt x="488" y="2212"/>
                    <a:pt x="577" y="2205"/>
                    <a:pt x="577" y="2205"/>
                  </a:cubicBezTo>
                  <a:cubicBezTo>
                    <a:pt x="577" y="2205"/>
                    <a:pt x="588" y="732"/>
                    <a:pt x="373" y="456"/>
                  </a:cubicBezTo>
                  <a:cubicBezTo>
                    <a:pt x="373" y="456"/>
                    <a:pt x="462" y="397"/>
                    <a:pt x="527" y="135"/>
                  </a:cubicBezTo>
                  <a:cubicBezTo>
                    <a:pt x="527" y="135"/>
                    <a:pt x="481" y="46"/>
                    <a:pt x="283" y="0"/>
                  </a:cubicBezTo>
                  <a:cubicBezTo>
                    <a:pt x="283" y="0"/>
                    <a:pt x="114" y="42"/>
                    <a:pt x="56" y="141"/>
                  </a:cubicBezTo>
                  <a:cubicBezTo>
                    <a:pt x="56" y="141"/>
                    <a:pt x="112" y="406"/>
                    <a:pt x="220" y="466"/>
                  </a:cubicBezTo>
                  <a:cubicBezTo>
                    <a:pt x="220" y="466"/>
                    <a:pt x="35" y="490"/>
                    <a:pt x="0" y="2187"/>
                  </a:cubicBezTo>
                  <a:close/>
                </a:path>
              </a:pathLst>
            </a:custGeom>
            <a:gradFill flip="none" rotWithShape="1">
              <a:gsLst>
                <a:gs pos="31000">
                  <a:srgbClr val="3498DB"/>
                </a:gs>
                <a:gs pos="100000">
                  <a:srgbClr val="3498DB">
                    <a:lumMod val="75000"/>
                  </a:srgbClr>
                </a:gs>
              </a:gsLst>
              <a:path path="circle">
                <a:fillToRect l="50000" t="50000" r="50000" b="50000"/>
              </a:path>
              <a:tileRect/>
            </a:gradFill>
            <a:ln w="6350"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sp>
        <p:nvSpPr>
          <p:cNvPr id="111" name="Ellipse 616">
            <a:extLst>
              <a:ext uri="{FF2B5EF4-FFF2-40B4-BE49-F238E27FC236}">
                <a16:creationId xmlns:a16="http://schemas.microsoft.com/office/drawing/2014/main" id="{820A1368-361F-A080-EEEF-75EE01174EBB}"/>
              </a:ext>
            </a:extLst>
          </p:cNvPr>
          <p:cNvSpPr/>
          <p:nvPr/>
        </p:nvSpPr>
        <p:spPr bwMode="gray">
          <a:xfrm>
            <a:off x="9393890" y="5434112"/>
            <a:ext cx="1296000" cy="409668"/>
          </a:xfrm>
          <a:prstGeom prst="ellipse">
            <a:avLst/>
          </a:prstGeom>
          <a:gradFill flip="none" rotWithShape="1">
            <a:gsLst>
              <a:gs pos="100000">
                <a:srgbClr val="ABABAB">
                  <a:lumMod val="49000"/>
                  <a:alpha val="0"/>
                </a:srgbClr>
              </a:gs>
              <a:gs pos="0">
                <a:srgbClr val="000000"/>
              </a:gs>
            </a:gsLst>
            <a:path path="shape">
              <a:fillToRect l="50000" t="50000" r="50000" b="50000"/>
            </a:path>
            <a:tileRect/>
          </a:gra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112" name="Freeform 6">
            <a:extLst>
              <a:ext uri="{FF2B5EF4-FFF2-40B4-BE49-F238E27FC236}">
                <a16:creationId xmlns:a16="http://schemas.microsoft.com/office/drawing/2014/main" id="{7DDB0AF4-80BF-3B06-D036-323793406B86}"/>
              </a:ext>
            </a:extLst>
          </p:cNvPr>
          <p:cNvSpPr>
            <a:spLocks/>
          </p:cNvSpPr>
          <p:nvPr/>
        </p:nvSpPr>
        <p:spPr bwMode="gray">
          <a:xfrm>
            <a:off x="9526547" y="5143965"/>
            <a:ext cx="1030687" cy="644373"/>
          </a:xfrm>
          <a:custGeom>
            <a:avLst/>
            <a:gdLst>
              <a:gd name="T0" fmla="*/ 404 w 1185"/>
              <a:gd name="T1" fmla="*/ 1 h 750"/>
              <a:gd name="T2" fmla="*/ 756 w 1185"/>
              <a:gd name="T3" fmla="*/ 0 h 750"/>
              <a:gd name="T4" fmla="*/ 859 w 1185"/>
              <a:gd name="T5" fmla="*/ 68 h 750"/>
              <a:gd name="T6" fmla="*/ 1081 w 1185"/>
              <a:gd name="T7" fmla="*/ 191 h 750"/>
              <a:gd name="T8" fmla="*/ 1161 w 1185"/>
              <a:gd name="T9" fmla="*/ 617 h 750"/>
              <a:gd name="T10" fmla="*/ 1125 w 1185"/>
              <a:gd name="T11" fmla="*/ 654 h 750"/>
              <a:gd name="T12" fmla="*/ 587 w 1185"/>
              <a:gd name="T13" fmla="*/ 743 h 750"/>
              <a:gd name="T14" fmla="*/ 30 w 1185"/>
              <a:gd name="T15" fmla="*/ 641 h 750"/>
              <a:gd name="T16" fmla="*/ 0 w 1185"/>
              <a:gd name="T17" fmla="*/ 571 h 750"/>
              <a:gd name="T18" fmla="*/ 99 w 1185"/>
              <a:gd name="T19" fmla="*/ 166 h 750"/>
              <a:gd name="T20" fmla="*/ 185 w 1185"/>
              <a:gd name="T21" fmla="*/ 111 h 750"/>
              <a:gd name="T22" fmla="*/ 404 w 1185"/>
              <a:gd name="T23" fmla="*/ 1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5" h="750">
                <a:moveTo>
                  <a:pt x="404" y="1"/>
                </a:moveTo>
                <a:cubicBezTo>
                  <a:pt x="404" y="1"/>
                  <a:pt x="556" y="375"/>
                  <a:pt x="756" y="0"/>
                </a:cubicBezTo>
                <a:cubicBezTo>
                  <a:pt x="756" y="0"/>
                  <a:pt x="768" y="26"/>
                  <a:pt x="859" y="68"/>
                </a:cubicBezTo>
                <a:cubicBezTo>
                  <a:pt x="859" y="68"/>
                  <a:pt x="1050" y="125"/>
                  <a:pt x="1081" y="191"/>
                </a:cubicBezTo>
                <a:cubicBezTo>
                  <a:pt x="1081" y="191"/>
                  <a:pt x="1185" y="417"/>
                  <a:pt x="1161" y="617"/>
                </a:cubicBezTo>
                <a:cubicBezTo>
                  <a:pt x="1161" y="617"/>
                  <a:pt x="1160" y="633"/>
                  <a:pt x="1125" y="654"/>
                </a:cubicBezTo>
                <a:cubicBezTo>
                  <a:pt x="1125" y="654"/>
                  <a:pt x="917" y="750"/>
                  <a:pt x="587" y="743"/>
                </a:cubicBezTo>
                <a:cubicBezTo>
                  <a:pt x="587" y="743"/>
                  <a:pt x="234" y="728"/>
                  <a:pt x="30" y="641"/>
                </a:cubicBezTo>
                <a:cubicBezTo>
                  <a:pt x="30" y="641"/>
                  <a:pt x="1" y="634"/>
                  <a:pt x="0" y="571"/>
                </a:cubicBezTo>
                <a:cubicBezTo>
                  <a:pt x="0" y="571"/>
                  <a:pt x="10" y="291"/>
                  <a:pt x="99" y="166"/>
                </a:cubicBezTo>
                <a:cubicBezTo>
                  <a:pt x="99" y="166"/>
                  <a:pt x="125" y="133"/>
                  <a:pt x="185" y="111"/>
                </a:cubicBezTo>
                <a:cubicBezTo>
                  <a:pt x="185" y="111"/>
                  <a:pt x="391" y="51"/>
                  <a:pt x="404" y="1"/>
                </a:cubicBezTo>
                <a:close/>
              </a:path>
            </a:pathLst>
          </a:custGeom>
          <a:gradFill>
            <a:gsLst>
              <a:gs pos="0">
                <a:srgbClr val="45B1CB">
                  <a:lumMod val="75000"/>
                </a:srgbClr>
              </a:gs>
              <a:gs pos="100000">
                <a:srgbClr val="45B1CB">
                  <a:lumMod val="50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3" name="Freeform 16">
            <a:extLst>
              <a:ext uri="{FF2B5EF4-FFF2-40B4-BE49-F238E27FC236}">
                <a16:creationId xmlns:a16="http://schemas.microsoft.com/office/drawing/2014/main" id="{5E859D08-0FEA-2E75-5054-2A2617A0A437}"/>
              </a:ext>
            </a:extLst>
          </p:cNvPr>
          <p:cNvSpPr>
            <a:spLocks/>
          </p:cNvSpPr>
          <p:nvPr/>
        </p:nvSpPr>
        <p:spPr bwMode="gray">
          <a:xfrm>
            <a:off x="9894325" y="5018452"/>
            <a:ext cx="282645" cy="558083"/>
          </a:xfrm>
          <a:custGeom>
            <a:avLst/>
            <a:gdLst>
              <a:gd name="T0" fmla="*/ 24 w 325"/>
              <a:gd name="T1" fmla="*/ 2 h 649"/>
              <a:gd name="T2" fmla="*/ 0 w 325"/>
              <a:gd name="T3" fmla="*/ 157 h 649"/>
              <a:gd name="T4" fmla="*/ 62 w 325"/>
              <a:gd name="T5" fmla="*/ 579 h 649"/>
              <a:gd name="T6" fmla="*/ 245 w 325"/>
              <a:gd name="T7" fmla="*/ 584 h 649"/>
              <a:gd name="T8" fmla="*/ 325 w 325"/>
              <a:gd name="T9" fmla="*/ 159 h 649"/>
              <a:gd name="T10" fmla="*/ 300 w 325"/>
              <a:gd name="T11" fmla="*/ 0 h 649"/>
              <a:gd name="T12" fmla="*/ 24 w 325"/>
              <a:gd name="T13" fmla="*/ 2 h 649"/>
            </a:gdLst>
            <a:ahLst/>
            <a:cxnLst>
              <a:cxn ang="0">
                <a:pos x="T0" y="T1"/>
              </a:cxn>
              <a:cxn ang="0">
                <a:pos x="T2" y="T3"/>
              </a:cxn>
              <a:cxn ang="0">
                <a:pos x="T4" y="T5"/>
              </a:cxn>
              <a:cxn ang="0">
                <a:pos x="T6" y="T7"/>
              </a:cxn>
              <a:cxn ang="0">
                <a:pos x="T8" y="T9"/>
              </a:cxn>
              <a:cxn ang="0">
                <a:pos x="T10" y="T11"/>
              </a:cxn>
              <a:cxn ang="0">
                <a:pos x="T12" y="T13"/>
              </a:cxn>
            </a:cxnLst>
            <a:rect l="0" t="0" r="r" b="b"/>
            <a:pathLst>
              <a:path w="325" h="649">
                <a:moveTo>
                  <a:pt x="24" y="2"/>
                </a:moveTo>
                <a:cubicBezTo>
                  <a:pt x="24" y="2"/>
                  <a:pt x="24" y="110"/>
                  <a:pt x="0" y="157"/>
                </a:cubicBezTo>
                <a:cubicBezTo>
                  <a:pt x="0" y="157"/>
                  <a:pt x="29" y="483"/>
                  <a:pt x="62" y="579"/>
                </a:cubicBezTo>
                <a:cubicBezTo>
                  <a:pt x="62" y="579"/>
                  <a:pt x="135" y="649"/>
                  <a:pt x="245" y="584"/>
                </a:cubicBezTo>
                <a:cubicBezTo>
                  <a:pt x="245" y="584"/>
                  <a:pt x="305" y="369"/>
                  <a:pt x="325" y="159"/>
                </a:cubicBezTo>
                <a:cubicBezTo>
                  <a:pt x="325" y="159"/>
                  <a:pt x="290" y="103"/>
                  <a:pt x="300" y="0"/>
                </a:cubicBezTo>
                <a:cubicBezTo>
                  <a:pt x="300" y="0"/>
                  <a:pt x="192" y="111"/>
                  <a:pt x="24" y="2"/>
                </a:cubicBezTo>
                <a:close/>
              </a:path>
            </a:pathLst>
          </a:custGeom>
          <a:solidFill>
            <a:srgbClr val="996633"/>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4" name="Freeform 17">
            <a:extLst>
              <a:ext uri="{FF2B5EF4-FFF2-40B4-BE49-F238E27FC236}">
                <a16:creationId xmlns:a16="http://schemas.microsoft.com/office/drawing/2014/main" id="{9823A2EA-3C03-DE01-CA04-B0D87EA80EB9}"/>
              </a:ext>
            </a:extLst>
          </p:cNvPr>
          <p:cNvSpPr>
            <a:spLocks/>
          </p:cNvSpPr>
          <p:nvPr/>
        </p:nvSpPr>
        <p:spPr bwMode="gray">
          <a:xfrm>
            <a:off x="9838704" y="4600451"/>
            <a:ext cx="450643" cy="527826"/>
          </a:xfrm>
          <a:custGeom>
            <a:avLst/>
            <a:gdLst>
              <a:gd name="T0" fmla="*/ 459 w 517"/>
              <a:gd name="T1" fmla="*/ 329 h 614"/>
              <a:gd name="T2" fmla="*/ 222 w 517"/>
              <a:gd name="T3" fmla="*/ 614 h 614"/>
              <a:gd name="T4" fmla="*/ 0 w 517"/>
              <a:gd name="T5" fmla="*/ 331 h 614"/>
              <a:gd name="T6" fmla="*/ 225 w 517"/>
              <a:gd name="T7" fmla="*/ 0 h 614"/>
              <a:gd name="T8" fmla="*/ 459 w 517"/>
              <a:gd name="T9" fmla="*/ 329 h 614"/>
            </a:gdLst>
            <a:ahLst/>
            <a:cxnLst>
              <a:cxn ang="0">
                <a:pos x="T0" y="T1"/>
              </a:cxn>
              <a:cxn ang="0">
                <a:pos x="T2" y="T3"/>
              </a:cxn>
              <a:cxn ang="0">
                <a:pos x="T4" y="T5"/>
              </a:cxn>
              <a:cxn ang="0">
                <a:pos x="T6" y="T7"/>
              </a:cxn>
              <a:cxn ang="0">
                <a:pos x="T8" y="T9"/>
              </a:cxn>
            </a:cxnLst>
            <a:rect l="0" t="0" r="r" b="b"/>
            <a:pathLst>
              <a:path w="517" h="614">
                <a:moveTo>
                  <a:pt x="459" y="329"/>
                </a:moveTo>
                <a:cubicBezTo>
                  <a:pt x="459" y="453"/>
                  <a:pt x="344" y="614"/>
                  <a:pt x="222" y="614"/>
                </a:cubicBezTo>
                <a:cubicBezTo>
                  <a:pt x="117" y="614"/>
                  <a:pt x="0" y="464"/>
                  <a:pt x="0" y="331"/>
                </a:cubicBezTo>
                <a:cubicBezTo>
                  <a:pt x="0" y="167"/>
                  <a:pt x="23" y="0"/>
                  <a:pt x="225" y="0"/>
                </a:cubicBezTo>
                <a:cubicBezTo>
                  <a:pt x="517" y="0"/>
                  <a:pt x="459" y="312"/>
                  <a:pt x="459" y="329"/>
                </a:cubicBezTo>
                <a:close/>
              </a:path>
            </a:pathLst>
          </a:custGeom>
          <a:solidFill>
            <a:srgbClr val="996633"/>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5" name="Freeform 18">
            <a:extLst>
              <a:ext uri="{FF2B5EF4-FFF2-40B4-BE49-F238E27FC236}">
                <a16:creationId xmlns:a16="http://schemas.microsoft.com/office/drawing/2014/main" id="{624B5986-854B-A3DA-E85B-9AE1B07F5666}"/>
              </a:ext>
            </a:extLst>
          </p:cNvPr>
          <p:cNvSpPr>
            <a:spLocks/>
          </p:cNvSpPr>
          <p:nvPr/>
        </p:nvSpPr>
        <p:spPr bwMode="gray">
          <a:xfrm>
            <a:off x="10222374" y="4794324"/>
            <a:ext cx="55621" cy="143443"/>
          </a:xfrm>
          <a:custGeom>
            <a:avLst/>
            <a:gdLst>
              <a:gd name="T0" fmla="*/ 27 w 64"/>
              <a:gd name="T1" fmla="*/ 0 h 167"/>
              <a:gd name="T2" fmla="*/ 37 w 64"/>
              <a:gd name="T3" fmla="*/ 87 h 167"/>
              <a:gd name="T4" fmla="*/ 0 w 64"/>
              <a:gd name="T5" fmla="*/ 167 h 167"/>
              <a:gd name="T6" fmla="*/ 27 w 64"/>
              <a:gd name="T7" fmla="*/ 0 h 167"/>
            </a:gdLst>
            <a:ahLst/>
            <a:cxnLst>
              <a:cxn ang="0">
                <a:pos x="T0" y="T1"/>
              </a:cxn>
              <a:cxn ang="0">
                <a:pos x="T2" y="T3"/>
              </a:cxn>
              <a:cxn ang="0">
                <a:pos x="T4" y="T5"/>
              </a:cxn>
              <a:cxn ang="0">
                <a:pos x="T6" y="T7"/>
              </a:cxn>
            </a:cxnLst>
            <a:rect l="0" t="0" r="r" b="b"/>
            <a:pathLst>
              <a:path w="64" h="167">
                <a:moveTo>
                  <a:pt x="27" y="0"/>
                </a:moveTo>
                <a:cubicBezTo>
                  <a:pt x="27" y="0"/>
                  <a:pt x="64" y="10"/>
                  <a:pt x="37" y="87"/>
                </a:cubicBezTo>
                <a:cubicBezTo>
                  <a:pt x="37" y="87"/>
                  <a:pt x="24" y="145"/>
                  <a:pt x="0" y="167"/>
                </a:cubicBezTo>
                <a:lnTo>
                  <a:pt x="27" y="0"/>
                </a:lnTo>
                <a:close/>
              </a:path>
            </a:pathLst>
          </a:custGeom>
          <a:solidFill>
            <a:srgbClr val="E9B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6" name="Freeform 19">
            <a:extLst>
              <a:ext uri="{FF2B5EF4-FFF2-40B4-BE49-F238E27FC236}">
                <a16:creationId xmlns:a16="http://schemas.microsoft.com/office/drawing/2014/main" id="{F2E8263D-D02E-273F-EF4B-D747132D4942}"/>
              </a:ext>
            </a:extLst>
          </p:cNvPr>
          <p:cNvSpPr>
            <a:spLocks/>
          </p:cNvSpPr>
          <p:nvPr/>
        </p:nvSpPr>
        <p:spPr bwMode="gray">
          <a:xfrm>
            <a:off x="10235996" y="4821219"/>
            <a:ext cx="22703" cy="70601"/>
          </a:xfrm>
          <a:custGeom>
            <a:avLst/>
            <a:gdLst>
              <a:gd name="T0" fmla="*/ 13 w 26"/>
              <a:gd name="T1" fmla="*/ 5 h 82"/>
              <a:gd name="T2" fmla="*/ 9 w 26"/>
              <a:gd name="T3" fmla="*/ 55 h 82"/>
              <a:gd name="T4" fmla="*/ 0 w 26"/>
              <a:gd name="T5" fmla="*/ 82 h 82"/>
              <a:gd name="T6" fmla="*/ 13 w 26"/>
              <a:gd name="T7" fmla="*/ 5 h 82"/>
            </a:gdLst>
            <a:ahLst/>
            <a:cxnLst>
              <a:cxn ang="0">
                <a:pos x="T0" y="T1"/>
              </a:cxn>
              <a:cxn ang="0">
                <a:pos x="T2" y="T3"/>
              </a:cxn>
              <a:cxn ang="0">
                <a:pos x="T4" y="T5"/>
              </a:cxn>
              <a:cxn ang="0">
                <a:pos x="T6" y="T7"/>
              </a:cxn>
            </a:cxnLst>
            <a:rect l="0" t="0" r="r" b="b"/>
            <a:pathLst>
              <a:path w="26" h="82">
                <a:moveTo>
                  <a:pt x="13" y="5"/>
                </a:moveTo>
                <a:cubicBezTo>
                  <a:pt x="13" y="5"/>
                  <a:pt x="26" y="0"/>
                  <a:pt x="9" y="55"/>
                </a:cubicBezTo>
                <a:cubicBezTo>
                  <a:pt x="0" y="82"/>
                  <a:pt x="0" y="82"/>
                  <a:pt x="0" y="82"/>
                </a:cubicBezTo>
                <a:lnTo>
                  <a:pt x="13" y="5"/>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7" name="Freeform 23">
            <a:extLst>
              <a:ext uri="{FF2B5EF4-FFF2-40B4-BE49-F238E27FC236}">
                <a16:creationId xmlns:a16="http://schemas.microsoft.com/office/drawing/2014/main" id="{6F957996-5E02-983A-95D4-E81BD1C1E69A}"/>
              </a:ext>
            </a:extLst>
          </p:cNvPr>
          <p:cNvSpPr>
            <a:spLocks/>
          </p:cNvSpPr>
          <p:nvPr/>
        </p:nvSpPr>
        <p:spPr bwMode="gray">
          <a:xfrm>
            <a:off x="9817137" y="4770789"/>
            <a:ext cx="39730" cy="144564"/>
          </a:xfrm>
          <a:custGeom>
            <a:avLst/>
            <a:gdLst>
              <a:gd name="T0" fmla="*/ 25 w 46"/>
              <a:gd name="T1" fmla="*/ 35 h 169"/>
              <a:gd name="T2" fmla="*/ 36 w 46"/>
              <a:gd name="T3" fmla="*/ 64 h 169"/>
              <a:gd name="T4" fmla="*/ 32 w 46"/>
              <a:gd name="T5" fmla="*/ 121 h 169"/>
              <a:gd name="T6" fmla="*/ 46 w 46"/>
              <a:gd name="T7" fmla="*/ 169 h 169"/>
              <a:gd name="T8" fmla="*/ 9 w 46"/>
              <a:gd name="T9" fmla="*/ 114 h 169"/>
              <a:gd name="T10" fmla="*/ 25 w 46"/>
              <a:gd name="T11" fmla="*/ 35 h 169"/>
            </a:gdLst>
            <a:ahLst/>
            <a:cxnLst>
              <a:cxn ang="0">
                <a:pos x="T0" y="T1"/>
              </a:cxn>
              <a:cxn ang="0">
                <a:pos x="T2" y="T3"/>
              </a:cxn>
              <a:cxn ang="0">
                <a:pos x="T4" y="T5"/>
              </a:cxn>
              <a:cxn ang="0">
                <a:pos x="T6" y="T7"/>
              </a:cxn>
              <a:cxn ang="0">
                <a:pos x="T8" y="T9"/>
              </a:cxn>
              <a:cxn ang="0">
                <a:pos x="T10" y="T11"/>
              </a:cxn>
            </a:cxnLst>
            <a:rect l="0" t="0" r="r" b="b"/>
            <a:pathLst>
              <a:path w="46" h="169">
                <a:moveTo>
                  <a:pt x="25" y="35"/>
                </a:moveTo>
                <a:cubicBezTo>
                  <a:pt x="25" y="35"/>
                  <a:pt x="32" y="49"/>
                  <a:pt x="36" y="64"/>
                </a:cubicBezTo>
                <a:cubicBezTo>
                  <a:pt x="36" y="64"/>
                  <a:pt x="23" y="100"/>
                  <a:pt x="32" y="121"/>
                </a:cubicBezTo>
                <a:cubicBezTo>
                  <a:pt x="46" y="169"/>
                  <a:pt x="46" y="169"/>
                  <a:pt x="46" y="169"/>
                </a:cubicBezTo>
                <a:cubicBezTo>
                  <a:pt x="46" y="169"/>
                  <a:pt x="16" y="156"/>
                  <a:pt x="9" y="114"/>
                </a:cubicBezTo>
                <a:cubicBezTo>
                  <a:pt x="9" y="114"/>
                  <a:pt x="0" y="0"/>
                  <a:pt x="25" y="35"/>
                </a:cubicBezTo>
                <a:close/>
              </a:path>
            </a:pathLst>
          </a:custGeom>
          <a:solidFill>
            <a:srgbClr val="996633"/>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18" name="Freeform 24">
            <a:extLst>
              <a:ext uri="{FF2B5EF4-FFF2-40B4-BE49-F238E27FC236}">
                <a16:creationId xmlns:a16="http://schemas.microsoft.com/office/drawing/2014/main" id="{F3599C76-FBEF-6EF0-CBE3-4AD2F99E2A54}"/>
              </a:ext>
            </a:extLst>
          </p:cNvPr>
          <p:cNvSpPr>
            <a:spLocks/>
          </p:cNvSpPr>
          <p:nvPr/>
        </p:nvSpPr>
        <p:spPr bwMode="gray">
          <a:xfrm>
            <a:off x="9805733" y="4828505"/>
            <a:ext cx="22703" cy="71722"/>
          </a:xfrm>
          <a:custGeom>
            <a:avLst/>
            <a:gdLst>
              <a:gd name="T0" fmla="*/ 13 w 26"/>
              <a:gd name="T1" fmla="*/ 5 h 83"/>
              <a:gd name="T2" fmla="*/ 17 w 26"/>
              <a:gd name="T3" fmla="*/ 55 h 83"/>
              <a:gd name="T4" fmla="*/ 26 w 26"/>
              <a:gd name="T5" fmla="*/ 83 h 83"/>
              <a:gd name="T6" fmla="*/ 13 w 26"/>
              <a:gd name="T7" fmla="*/ 5 h 83"/>
            </a:gdLst>
            <a:ahLst/>
            <a:cxnLst>
              <a:cxn ang="0">
                <a:pos x="T0" y="T1"/>
              </a:cxn>
              <a:cxn ang="0">
                <a:pos x="T2" y="T3"/>
              </a:cxn>
              <a:cxn ang="0">
                <a:pos x="T4" y="T5"/>
              </a:cxn>
              <a:cxn ang="0">
                <a:pos x="T6" y="T7"/>
              </a:cxn>
            </a:cxnLst>
            <a:rect l="0" t="0" r="r" b="b"/>
            <a:pathLst>
              <a:path w="26" h="83">
                <a:moveTo>
                  <a:pt x="13" y="5"/>
                </a:moveTo>
                <a:cubicBezTo>
                  <a:pt x="13" y="5"/>
                  <a:pt x="0" y="0"/>
                  <a:pt x="17" y="55"/>
                </a:cubicBezTo>
                <a:cubicBezTo>
                  <a:pt x="26" y="83"/>
                  <a:pt x="26" y="83"/>
                  <a:pt x="26" y="83"/>
                </a:cubicBezTo>
                <a:lnTo>
                  <a:pt x="13" y="5"/>
                </a:ln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nvGrpSpPr>
          <p:cNvPr id="119" name="Gruppieren 619">
            <a:extLst>
              <a:ext uri="{FF2B5EF4-FFF2-40B4-BE49-F238E27FC236}">
                <a16:creationId xmlns:a16="http://schemas.microsoft.com/office/drawing/2014/main" id="{4C171BA3-9541-F93B-F064-753C28F57BB9}"/>
              </a:ext>
            </a:extLst>
          </p:cNvPr>
          <p:cNvGrpSpPr/>
          <p:nvPr/>
        </p:nvGrpSpPr>
        <p:grpSpPr bwMode="gray">
          <a:xfrm>
            <a:off x="9784219" y="4547780"/>
            <a:ext cx="533505" cy="486362"/>
            <a:chOff x="3244952" y="2146361"/>
            <a:chExt cx="509307" cy="462651"/>
          </a:xfrm>
        </p:grpSpPr>
        <p:sp>
          <p:nvSpPr>
            <p:cNvPr id="120" name="Freeform 20">
              <a:extLst>
                <a:ext uri="{FF2B5EF4-FFF2-40B4-BE49-F238E27FC236}">
                  <a16:creationId xmlns:a16="http://schemas.microsoft.com/office/drawing/2014/main" id="{0A4DEBA6-9ED3-414D-D555-0A7AF4E7A5AF}"/>
                </a:ext>
              </a:extLst>
            </p:cNvPr>
            <p:cNvSpPr>
              <a:spLocks/>
            </p:cNvSpPr>
            <p:nvPr/>
          </p:nvSpPr>
          <p:spPr bwMode="gray">
            <a:xfrm>
              <a:off x="3244952" y="2146361"/>
              <a:ext cx="468130" cy="259042"/>
            </a:xfrm>
            <a:custGeom>
              <a:avLst/>
              <a:gdLst>
                <a:gd name="T0" fmla="*/ 61 w 565"/>
                <a:gd name="T1" fmla="*/ 316 h 316"/>
                <a:gd name="T2" fmla="*/ 282 w 565"/>
                <a:gd name="T3" fmla="*/ 139 h 316"/>
                <a:gd name="T4" fmla="*/ 519 w 565"/>
                <a:gd name="T5" fmla="*/ 316 h 316"/>
                <a:gd name="T6" fmla="*/ 265 w 565"/>
                <a:gd name="T7" fmla="*/ 6 h 316"/>
                <a:gd name="T8" fmla="*/ 61 w 565"/>
                <a:gd name="T9" fmla="*/ 316 h 316"/>
              </a:gdLst>
              <a:ahLst/>
              <a:cxnLst>
                <a:cxn ang="0">
                  <a:pos x="T0" y="T1"/>
                </a:cxn>
                <a:cxn ang="0">
                  <a:pos x="T2" y="T3"/>
                </a:cxn>
                <a:cxn ang="0">
                  <a:pos x="T4" y="T5"/>
                </a:cxn>
                <a:cxn ang="0">
                  <a:pos x="T6" y="T7"/>
                </a:cxn>
                <a:cxn ang="0">
                  <a:pos x="T8" y="T9"/>
                </a:cxn>
              </a:cxnLst>
              <a:rect l="0" t="0" r="r" b="b"/>
              <a:pathLst>
                <a:path w="565" h="316">
                  <a:moveTo>
                    <a:pt x="61" y="316"/>
                  </a:moveTo>
                  <a:cubicBezTo>
                    <a:pt x="61" y="316"/>
                    <a:pt x="114" y="147"/>
                    <a:pt x="282" y="139"/>
                  </a:cubicBezTo>
                  <a:cubicBezTo>
                    <a:pt x="282" y="139"/>
                    <a:pt x="459" y="133"/>
                    <a:pt x="519" y="316"/>
                  </a:cubicBezTo>
                  <a:cubicBezTo>
                    <a:pt x="519" y="316"/>
                    <a:pt x="565" y="0"/>
                    <a:pt x="265" y="6"/>
                  </a:cubicBezTo>
                  <a:cubicBezTo>
                    <a:pt x="265" y="6"/>
                    <a:pt x="0" y="40"/>
                    <a:pt x="61" y="316"/>
                  </a:cubicBezTo>
                  <a:close/>
                </a:path>
              </a:pathLst>
            </a:custGeom>
            <a:gradFill flip="none" rotWithShape="1">
              <a:gsLst>
                <a:gs pos="7000">
                  <a:srgbClr val="000000">
                    <a:lumMod val="82000"/>
                    <a:lumOff val="18000"/>
                  </a:srgbClr>
                </a:gs>
                <a:gs pos="77000">
                  <a:srgbClr val="000000"/>
                </a:gs>
                <a:gs pos="53000">
                  <a:srgbClr val="000000">
                    <a:lumMod val="88000"/>
                    <a:lumOff val="12000"/>
                  </a:srgbClr>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1" name="Freeform 21">
              <a:extLst>
                <a:ext uri="{FF2B5EF4-FFF2-40B4-BE49-F238E27FC236}">
                  <a16:creationId xmlns:a16="http://schemas.microsoft.com/office/drawing/2014/main" id="{93E07A04-9F96-1F72-708B-B9295CF3E67D}"/>
                </a:ext>
              </a:extLst>
            </p:cNvPr>
            <p:cNvSpPr>
              <a:spLocks/>
            </p:cNvSpPr>
            <p:nvPr/>
          </p:nvSpPr>
          <p:spPr bwMode="gray">
            <a:xfrm>
              <a:off x="3421584" y="2279613"/>
              <a:ext cx="224312" cy="141780"/>
            </a:xfrm>
            <a:custGeom>
              <a:avLst/>
              <a:gdLst>
                <a:gd name="T0" fmla="*/ 0 w 270"/>
                <a:gd name="T1" fmla="*/ 0 h 173"/>
                <a:gd name="T2" fmla="*/ 270 w 270"/>
                <a:gd name="T3" fmla="*/ 173 h 173"/>
                <a:gd name="T4" fmla="*/ 0 w 270"/>
                <a:gd name="T5" fmla="*/ 0 h 173"/>
              </a:gdLst>
              <a:ahLst/>
              <a:cxnLst>
                <a:cxn ang="0">
                  <a:pos x="T0" y="T1"/>
                </a:cxn>
                <a:cxn ang="0">
                  <a:pos x="T2" y="T3"/>
                </a:cxn>
                <a:cxn ang="0">
                  <a:pos x="T4" y="T5"/>
                </a:cxn>
              </a:cxnLst>
              <a:rect l="0" t="0" r="r" b="b"/>
              <a:pathLst>
                <a:path w="270" h="173">
                  <a:moveTo>
                    <a:pt x="0" y="0"/>
                  </a:moveTo>
                  <a:cubicBezTo>
                    <a:pt x="0" y="0"/>
                    <a:pt x="100" y="151"/>
                    <a:pt x="270" y="173"/>
                  </a:cubicBezTo>
                  <a:cubicBezTo>
                    <a:pt x="270" y="173"/>
                    <a:pt x="91" y="121"/>
                    <a:pt x="0" y="0"/>
                  </a:cubicBezTo>
                  <a:close/>
                </a:path>
              </a:pathLst>
            </a:custGeom>
            <a:solidFill>
              <a:srgbClr val="3A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2" name="Freeform 22">
              <a:extLst>
                <a:ext uri="{FF2B5EF4-FFF2-40B4-BE49-F238E27FC236}">
                  <a16:creationId xmlns:a16="http://schemas.microsoft.com/office/drawing/2014/main" id="{D26D8CC0-CEEC-4AC9-E8A7-12984636753D}"/>
                </a:ext>
              </a:extLst>
            </p:cNvPr>
            <p:cNvSpPr>
              <a:spLocks/>
            </p:cNvSpPr>
            <p:nvPr/>
          </p:nvSpPr>
          <p:spPr bwMode="gray">
            <a:xfrm>
              <a:off x="3263373" y="2256161"/>
              <a:ext cx="49847" cy="152440"/>
            </a:xfrm>
            <a:custGeom>
              <a:avLst/>
              <a:gdLst>
                <a:gd name="T0" fmla="*/ 60 w 60"/>
                <a:gd name="T1" fmla="*/ 0 h 186"/>
                <a:gd name="T2" fmla="*/ 16 w 60"/>
                <a:gd name="T3" fmla="*/ 186 h 186"/>
                <a:gd name="T4" fmla="*/ 39 w 60"/>
                <a:gd name="T5" fmla="*/ 175 h 186"/>
                <a:gd name="T6" fmla="*/ 60 w 60"/>
                <a:gd name="T7" fmla="*/ 0 h 186"/>
              </a:gdLst>
              <a:ahLst/>
              <a:cxnLst>
                <a:cxn ang="0">
                  <a:pos x="T0" y="T1"/>
                </a:cxn>
                <a:cxn ang="0">
                  <a:pos x="T2" y="T3"/>
                </a:cxn>
                <a:cxn ang="0">
                  <a:pos x="T4" y="T5"/>
                </a:cxn>
                <a:cxn ang="0">
                  <a:pos x="T6" y="T7"/>
                </a:cxn>
              </a:cxnLst>
              <a:rect l="0" t="0" r="r" b="b"/>
              <a:pathLst>
                <a:path w="60" h="186">
                  <a:moveTo>
                    <a:pt x="60" y="0"/>
                  </a:moveTo>
                  <a:cubicBezTo>
                    <a:pt x="60" y="0"/>
                    <a:pt x="0" y="69"/>
                    <a:pt x="16" y="186"/>
                  </a:cubicBezTo>
                  <a:cubicBezTo>
                    <a:pt x="16" y="186"/>
                    <a:pt x="21" y="147"/>
                    <a:pt x="39" y="175"/>
                  </a:cubicBezTo>
                  <a:cubicBezTo>
                    <a:pt x="39" y="175"/>
                    <a:pt x="35" y="38"/>
                    <a:pt x="60" y="0"/>
                  </a:cubicBezTo>
                  <a:close/>
                </a:path>
              </a:pathLst>
            </a:custGeom>
            <a:solidFill>
              <a:srgbClr val="352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3" name="Freeform 25">
              <a:extLst>
                <a:ext uri="{FF2B5EF4-FFF2-40B4-BE49-F238E27FC236}">
                  <a16:creationId xmlns:a16="http://schemas.microsoft.com/office/drawing/2014/main" id="{F4427AA6-3B9A-7C39-2095-BC86E6B08600}"/>
                </a:ext>
              </a:extLst>
            </p:cNvPr>
            <p:cNvSpPr>
              <a:spLocks/>
            </p:cNvSpPr>
            <p:nvPr/>
          </p:nvSpPr>
          <p:spPr bwMode="gray">
            <a:xfrm>
              <a:off x="3403162" y="2165550"/>
              <a:ext cx="351097" cy="443462"/>
            </a:xfrm>
            <a:custGeom>
              <a:avLst/>
              <a:gdLst>
                <a:gd name="T0" fmla="*/ 0 w 423"/>
                <a:gd name="T1" fmla="*/ 125 h 543"/>
                <a:gd name="T2" fmla="*/ 290 w 423"/>
                <a:gd name="T3" fmla="*/ 344 h 543"/>
                <a:gd name="T4" fmla="*/ 265 w 423"/>
                <a:gd name="T5" fmla="*/ 543 h 543"/>
                <a:gd name="T6" fmla="*/ 398 w 423"/>
                <a:gd name="T7" fmla="*/ 245 h 543"/>
                <a:gd name="T8" fmla="*/ 136 w 423"/>
                <a:gd name="T9" fmla="*/ 0 h 543"/>
                <a:gd name="T10" fmla="*/ 0 w 423"/>
                <a:gd name="T11" fmla="*/ 125 h 543"/>
              </a:gdLst>
              <a:ahLst/>
              <a:cxnLst>
                <a:cxn ang="0">
                  <a:pos x="T0" y="T1"/>
                </a:cxn>
                <a:cxn ang="0">
                  <a:pos x="T2" y="T3"/>
                </a:cxn>
                <a:cxn ang="0">
                  <a:pos x="T4" y="T5"/>
                </a:cxn>
                <a:cxn ang="0">
                  <a:pos x="T6" y="T7"/>
                </a:cxn>
                <a:cxn ang="0">
                  <a:pos x="T8" y="T9"/>
                </a:cxn>
                <a:cxn ang="0">
                  <a:pos x="T10" y="T11"/>
                </a:cxn>
              </a:cxnLst>
              <a:rect l="0" t="0" r="r" b="b"/>
              <a:pathLst>
                <a:path w="423" h="543">
                  <a:moveTo>
                    <a:pt x="0" y="125"/>
                  </a:moveTo>
                  <a:cubicBezTo>
                    <a:pt x="0" y="125"/>
                    <a:pt x="98" y="312"/>
                    <a:pt x="290" y="344"/>
                  </a:cubicBezTo>
                  <a:cubicBezTo>
                    <a:pt x="290" y="344"/>
                    <a:pt x="339" y="458"/>
                    <a:pt x="265" y="543"/>
                  </a:cubicBezTo>
                  <a:cubicBezTo>
                    <a:pt x="265" y="543"/>
                    <a:pt x="423" y="406"/>
                    <a:pt x="398" y="245"/>
                  </a:cubicBezTo>
                  <a:cubicBezTo>
                    <a:pt x="398" y="245"/>
                    <a:pt x="355" y="12"/>
                    <a:pt x="136" y="0"/>
                  </a:cubicBezTo>
                  <a:cubicBezTo>
                    <a:pt x="136" y="0"/>
                    <a:pt x="12" y="16"/>
                    <a:pt x="0" y="125"/>
                  </a:cubicBezTo>
                  <a:close/>
                </a:path>
              </a:pathLst>
            </a:custGeom>
            <a:gradFill flip="none" rotWithShape="1">
              <a:gsLst>
                <a:gs pos="7000">
                  <a:srgbClr val="000000">
                    <a:lumMod val="82000"/>
                    <a:lumOff val="18000"/>
                  </a:srgbClr>
                </a:gs>
                <a:gs pos="77000">
                  <a:srgbClr val="000000"/>
                </a:gs>
                <a:gs pos="53000">
                  <a:srgbClr val="000000">
                    <a:lumMod val="88000"/>
                    <a:lumOff val="12000"/>
                  </a:srgbClr>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4" name="Freeform 26">
              <a:extLst>
                <a:ext uri="{FF2B5EF4-FFF2-40B4-BE49-F238E27FC236}">
                  <a16:creationId xmlns:a16="http://schemas.microsoft.com/office/drawing/2014/main" id="{7EB60CF8-4B08-6033-D80D-EC91AFD1886C}"/>
                </a:ext>
              </a:extLst>
            </p:cNvPr>
            <p:cNvSpPr>
              <a:spLocks/>
            </p:cNvSpPr>
            <p:nvPr/>
          </p:nvSpPr>
          <p:spPr bwMode="gray">
            <a:xfrm>
              <a:off x="3276377" y="2451242"/>
              <a:ext cx="59600" cy="134318"/>
            </a:xfrm>
            <a:custGeom>
              <a:avLst/>
              <a:gdLst>
                <a:gd name="T0" fmla="*/ 37 w 72"/>
                <a:gd name="T1" fmla="*/ 51 h 164"/>
                <a:gd name="T2" fmla="*/ 72 w 72"/>
                <a:gd name="T3" fmla="*/ 164 h 164"/>
                <a:gd name="T4" fmla="*/ 1 w 72"/>
                <a:gd name="T5" fmla="*/ 0 h 164"/>
                <a:gd name="T6" fmla="*/ 37 w 72"/>
                <a:gd name="T7" fmla="*/ 51 h 164"/>
              </a:gdLst>
              <a:ahLst/>
              <a:cxnLst>
                <a:cxn ang="0">
                  <a:pos x="T0" y="T1"/>
                </a:cxn>
                <a:cxn ang="0">
                  <a:pos x="T2" y="T3"/>
                </a:cxn>
                <a:cxn ang="0">
                  <a:pos x="T4" y="T5"/>
                </a:cxn>
                <a:cxn ang="0">
                  <a:pos x="T6" y="T7"/>
                </a:cxn>
              </a:cxnLst>
              <a:rect l="0" t="0" r="r" b="b"/>
              <a:pathLst>
                <a:path w="72" h="164">
                  <a:moveTo>
                    <a:pt x="37" y="51"/>
                  </a:moveTo>
                  <a:cubicBezTo>
                    <a:pt x="37" y="51"/>
                    <a:pt x="53" y="138"/>
                    <a:pt x="72" y="164"/>
                  </a:cubicBezTo>
                  <a:cubicBezTo>
                    <a:pt x="72" y="164"/>
                    <a:pt x="0" y="139"/>
                    <a:pt x="1" y="0"/>
                  </a:cubicBezTo>
                  <a:lnTo>
                    <a:pt x="37" y="51"/>
                  </a:lnTo>
                  <a:close/>
                </a:path>
              </a:pathLst>
            </a:custGeom>
            <a:solidFill>
              <a:srgbClr val="352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5" name="Freeform 27">
              <a:extLst>
                <a:ext uri="{FF2B5EF4-FFF2-40B4-BE49-F238E27FC236}">
                  <a16:creationId xmlns:a16="http://schemas.microsoft.com/office/drawing/2014/main" id="{118A56CC-836F-CDA1-8576-7933F47BD329}"/>
                </a:ext>
              </a:extLst>
            </p:cNvPr>
            <p:cNvSpPr>
              <a:spLocks/>
            </p:cNvSpPr>
            <p:nvPr/>
          </p:nvSpPr>
          <p:spPr bwMode="gray">
            <a:xfrm>
              <a:off x="3450842" y="2295604"/>
              <a:ext cx="173381" cy="109800"/>
            </a:xfrm>
            <a:custGeom>
              <a:avLst/>
              <a:gdLst>
                <a:gd name="T0" fmla="*/ 0 w 210"/>
                <a:gd name="T1" fmla="*/ 0 h 134"/>
                <a:gd name="T2" fmla="*/ 210 w 210"/>
                <a:gd name="T3" fmla="*/ 134 h 134"/>
                <a:gd name="T4" fmla="*/ 0 w 210"/>
                <a:gd name="T5" fmla="*/ 0 h 134"/>
              </a:gdLst>
              <a:ahLst/>
              <a:cxnLst>
                <a:cxn ang="0">
                  <a:pos x="T0" y="T1"/>
                </a:cxn>
                <a:cxn ang="0">
                  <a:pos x="T2" y="T3"/>
                </a:cxn>
                <a:cxn ang="0">
                  <a:pos x="T4" y="T5"/>
                </a:cxn>
              </a:cxnLst>
              <a:rect l="0" t="0" r="r" b="b"/>
              <a:pathLst>
                <a:path w="210" h="134">
                  <a:moveTo>
                    <a:pt x="0" y="0"/>
                  </a:moveTo>
                  <a:cubicBezTo>
                    <a:pt x="0" y="0"/>
                    <a:pt x="70" y="94"/>
                    <a:pt x="210" y="134"/>
                  </a:cubicBezTo>
                  <a:cubicBezTo>
                    <a:pt x="210" y="134"/>
                    <a:pt x="53" y="72"/>
                    <a:pt x="0" y="0"/>
                  </a:cubicBezTo>
                  <a:close/>
                </a:path>
              </a:pathLst>
            </a:custGeom>
            <a:solidFill>
              <a:srgbClr val="3A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6" name="Freeform 28">
              <a:extLst>
                <a:ext uri="{FF2B5EF4-FFF2-40B4-BE49-F238E27FC236}">
                  <a16:creationId xmlns:a16="http://schemas.microsoft.com/office/drawing/2014/main" id="{E1A1736D-8094-316D-582C-CBB2350515AD}"/>
                </a:ext>
              </a:extLst>
            </p:cNvPr>
            <p:cNvSpPr>
              <a:spLocks/>
            </p:cNvSpPr>
            <p:nvPr/>
          </p:nvSpPr>
          <p:spPr bwMode="gray">
            <a:xfrm>
              <a:off x="3446507" y="2308396"/>
              <a:ext cx="193971" cy="115129"/>
            </a:xfrm>
            <a:custGeom>
              <a:avLst/>
              <a:gdLst>
                <a:gd name="T0" fmla="*/ 0 w 234"/>
                <a:gd name="T1" fmla="*/ 0 h 141"/>
                <a:gd name="T2" fmla="*/ 234 w 234"/>
                <a:gd name="T3" fmla="*/ 141 h 141"/>
                <a:gd name="T4" fmla="*/ 0 w 234"/>
                <a:gd name="T5" fmla="*/ 0 h 141"/>
              </a:gdLst>
              <a:ahLst/>
              <a:cxnLst>
                <a:cxn ang="0">
                  <a:pos x="T0" y="T1"/>
                </a:cxn>
                <a:cxn ang="0">
                  <a:pos x="T2" y="T3"/>
                </a:cxn>
                <a:cxn ang="0">
                  <a:pos x="T4" y="T5"/>
                </a:cxn>
              </a:cxnLst>
              <a:rect l="0" t="0" r="r" b="b"/>
              <a:pathLst>
                <a:path w="234" h="141">
                  <a:moveTo>
                    <a:pt x="0" y="0"/>
                  </a:moveTo>
                  <a:cubicBezTo>
                    <a:pt x="0" y="0"/>
                    <a:pt x="78" y="99"/>
                    <a:pt x="234" y="141"/>
                  </a:cubicBezTo>
                  <a:cubicBezTo>
                    <a:pt x="234" y="141"/>
                    <a:pt x="59" y="75"/>
                    <a:pt x="0" y="0"/>
                  </a:cubicBezTo>
                  <a:close/>
                </a:path>
              </a:pathLst>
            </a:custGeom>
            <a:solidFill>
              <a:srgbClr val="3A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7" name="Freeform 29">
              <a:extLst>
                <a:ext uri="{FF2B5EF4-FFF2-40B4-BE49-F238E27FC236}">
                  <a16:creationId xmlns:a16="http://schemas.microsoft.com/office/drawing/2014/main" id="{BB3251EB-A080-342B-1CBD-4E53F7FA29D8}"/>
                </a:ext>
              </a:extLst>
            </p:cNvPr>
            <p:cNvSpPr>
              <a:spLocks/>
            </p:cNvSpPr>
            <p:nvPr/>
          </p:nvSpPr>
          <p:spPr bwMode="gray">
            <a:xfrm>
              <a:off x="3446507" y="2281745"/>
              <a:ext cx="164712" cy="103404"/>
            </a:xfrm>
            <a:custGeom>
              <a:avLst/>
              <a:gdLst>
                <a:gd name="T0" fmla="*/ 0 w 199"/>
                <a:gd name="T1" fmla="*/ 0 h 127"/>
                <a:gd name="T2" fmla="*/ 199 w 199"/>
                <a:gd name="T3" fmla="*/ 127 h 127"/>
                <a:gd name="T4" fmla="*/ 0 w 199"/>
                <a:gd name="T5" fmla="*/ 0 h 127"/>
              </a:gdLst>
              <a:ahLst/>
              <a:cxnLst>
                <a:cxn ang="0">
                  <a:pos x="T0" y="T1"/>
                </a:cxn>
                <a:cxn ang="0">
                  <a:pos x="T2" y="T3"/>
                </a:cxn>
                <a:cxn ang="0">
                  <a:pos x="T4" y="T5"/>
                </a:cxn>
              </a:cxnLst>
              <a:rect l="0" t="0" r="r" b="b"/>
              <a:pathLst>
                <a:path w="199" h="127">
                  <a:moveTo>
                    <a:pt x="0" y="0"/>
                  </a:moveTo>
                  <a:cubicBezTo>
                    <a:pt x="0" y="0"/>
                    <a:pt x="66" y="89"/>
                    <a:pt x="199" y="127"/>
                  </a:cubicBezTo>
                  <a:cubicBezTo>
                    <a:pt x="199" y="127"/>
                    <a:pt x="50" y="67"/>
                    <a:pt x="0" y="0"/>
                  </a:cubicBezTo>
                  <a:close/>
                </a:path>
              </a:pathLst>
            </a:custGeom>
            <a:solidFill>
              <a:srgbClr val="3A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8" name="Freeform 30">
              <a:extLst>
                <a:ext uri="{FF2B5EF4-FFF2-40B4-BE49-F238E27FC236}">
                  <a16:creationId xmlns:a16="http://schemas.microsoft.com/office/drawing/2014/main" id="{420E18A2-1655-AFE4-DA76-8703D2041719}"/>
                </a:ext>
              </a:extLst>
            </p:cNvPr>
            <p:cNvSpPr>
              <a:spLocks/>
            </p:cNvSpPr>
            <p:nvPr/>
          </p:nvSpPr>
          <p:spPr bwMode="gray">
            <a:xfrm>
              <a:off x="3446507" y="2268953"/>
              <a:ext cx="176633" cy="104469"/>
            </a:xfrm>
            <a:custGeom>
              <a:avLst/>
              <a:gdLst>
                <a:gd name="T0" fmla="*/ 0 w 213"/>
                <a:gd name="T1" fmla="*/ 0 h 128"/>
                <a:gd name="T2" fmla="*/ 213 w 213"/>
                <a:gd name="T3" fmla="*/ 128 h 128"/>
                <a:gd name="T4" fmla="*/ 0 w 213"/>
                <a:gd name="T5" fmla="*/ 0 h 128"/>
              </a:gdLst>
              <a:ahLst/>
              <a:cxnLst>
                <a:cxn ang="0">
                  <a:pos x="T0" y="T1"/>
                </a:cxn>
                <a:cxn ang="0">
                  <a:pos x="T2" y="T3"/>
                </a:cxn>
                <a:cxn ang="0">
                  <a:pos x="T4" y="T5"/>
                </a:cxn>
              </a:cxnLst>
              <a:rect l="0" t="0" r="r" b="b"/>
              <a:pathLst>
                <a:path w="213" h="128">
                  <a:moveTo>
                    <a:pt x="0" y="0"/>
                  </a:moveTo>
                  <a:cubicBezTo>
                    <a:pt x="0" y="0"/>
                    <a:pt x="71" y="90"/>
                    <a:pt x="213" y="128"/>
                  </a:cubicBezTo>
                  <a:cubicBezTo>
                    <a:pt x="213" y="128"/>
                    <a:pt x="54" y="68"/>
                    <a:pt x="0" y="0"/>
                  </a:cubicBezTo>
                  <a:close/>
                </a:path>
              </a:pathLst>
            </a:custGeom>
            <a:solidFill>
              <a:srgbClr val="3A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29" name="Freeform 31">
              <a:extLst>
                <a:ext uri="{FF2B5EF4-FFF2-40B4-BE49-F238E27FC236}">
                  <a16:creationId xmlns:a16="http://schemas.microsoft.com/office/drawing/2014/main" id="{E7030333-E260-BB6A-789C-82EF6D839386}"/>
                </a:ext>
              </a:extLst>
            </p:cNvPr>
            <p:cNvSpPr>
              <a:spLocks/>
            </p:cNvSpPr>
            <p:nvPr/>
          </p:nvSpPr>
          <p:spPr bwMode="gray">
            <a:xfrm>
              <a:off x="3294799" y="2299868"/>
              <a:ext cx="63935" cy="83149"/>
            </a:xfrm>
            <a:custGeom>
              <a:avLst/>
              <a:gdLst>
                <a:gd name="T0" fmla="*/ 77 w 77"/>
                <a:gd name="T1" fmla="*/ 0 h 101"/>
                <a:gd name="T2" fmla="*/ 4 w 77"/>
                <a:gd name="T3" fmla="*/ 101 h 101"/>
                <a:gd name="T4" fmla="*/ 77 w 77"/>
                <a:gd name="T5" fmla="*/ 0 h 101"/>
              </a:gdLst>
              <a:ahLst/>
              <a:cxnLst>
                <a:cxn ang="0">
                  <a:pos x="T0" y="T1"/>
                </a:cxn>
                <a:cxn ang="0">
                  <a:pos x="T2" y="T3"/>
                </a:cxn>
                <a:cxn ang="0">
                  <a:pos x="T4" y="T5"/>
                </a:cxn>
              </a:cxnLst>
              <a:rect l="0" t="0" r="r" b="b"/>
              <a:pathLst>
                <a:path w="77" h="101">
                  <a:moveTo>
                    <a:pt x="77" y="0"/>
                  </a:moveTo>
                  <a:cubicBezTo>
                    <a:pt x="77" y="0"/>
                    <a:pt x="7" y="36"/>
                    <a:pt x="4" y="101"/>
                  </a:cubicBezTo>
                  <a:cubicBezTo>
                    <a:pt x="4" y="101"/>
                    <a:pt x="0" y="25"/>
                    <a:pt x="77" y="0"/>
                  </a:cubicBezTo>
                  <a:close/>
                </a:path>
              </a:pathLst>
            </a:custGeom>
            <a:solidFill>
              <a:srgbClr val="3A3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130" name="Gruppieren 620">
            <a:extLst>
              <a:ext uri="{FF2B5EF4-FFF2-40B4-BE49-F238E27FC236}">
                <a16:creationId xmlns:a16="http://schemas.microsoft.com/office/drawing/2014/main" id="{B72F9170-D31C-1A4D-6E6C-FA8A3E8587B3}"/>
              </a:ext>
            </a:extLst>
          </p:cNvPr>
          <p:cNvGrpSpPr/>
          <p:nvPr/>
        </p:nvGrpSpPr>
        <p:grpSpPr bwMode="gray">
          <a:xfrm>
            <a:off x="9630977" y="5099139"/>
            <a:ext cx="788907" cy="685837"/>
            <a:chOff x="3095410" y="2670840"/>
            <a:chExt cx="753125" cy="652401"/>
          </a:xfrm>
        </p:grpSpPr>
        <p:sp>
          <p:nvSpPr>
            <p:cNvPr id="131" name="Freeform 7">
              <a:extLst>
                <a:ext uri="{FF2B5EF4-FFF2-40B4-BE49-F238E27FC236}">
                  <a16:creationId xmlns:a16="http://schemas.microsoft.com/office/drawing/2014/main" id="{F236E56D-431B-A77A-9ABD-7513AA5D371B}"/>
                </a:ext>
              </a:extLst>
            </p:cNvPr>
            <p:cNvSpPr>
              <a:spLocks/>
            </p:cNvSpPr>
            <p:nvPr/>
          </p:nvSpPr>
          <p:spPr bwMode="gray">
            <a:xfrm>
              <a:off x="3713081" y="2832874"/>
              <a:ext cx="135454" cy="457320"/>
            </a:xfrm>
            <a:custGeom>
              <a:avLst/>
              <a:gdLst>
                <a:gd name="T0" fmla="*/ 164 w 164"/>
                <a:gd name="T1" fmla="*/ 0 h 559"/>
                <a:gd name="T2" fmla="*/ 104 w 164"/>
                <a:gd name="T3" fmla="*/ 555 h 559"/>
                <a:gd name="T4" fmla="*/ 94 w 164"/>
                <a:gd name="T5" fmla="*/ 559 h 559"/>
                <a:gd name="T6" fmla="*/ 164 w 164"/>
                <a:gd name="T7" fmla="*/ 0 h 559"/>
              </a:gdLst>
              <a:ahLst/>
              <a:cxnLst>
                <a:cxn ang="0">
                  <a:pos x="T0" y="T1"/>
                </a:cxn>
                <a:cxn ang="0">
                  <a:pos x="T2" y="T3"/>
                </a:cxn>
                <a:cxn ang="0">
                  <a:pos x="T4" y="T5"/>
                </a:cxn>
                <a:cxn ang="0">
                  <a:pos x="T6" y="T7"/>
                </a:cxn>
              </a:cxnLst>
              <a:rect l="0" t="0" r="r" b="b"/>
              <a:pathLst>
                <a:path w="164" h="559">
                  <a:moveTo>
                    <a:pt x="164" y="0"/>
                  </a:moveTo>
                  <a:cubicBezTo>
                    <a:pt x="164" y="0"/>
                    <a:pt x="23" y="278"/>
                    <a:pt x="104" y="555"/>
                  </a:cubicBezTo>
                  <a:cubicBezTo>
                    <a:pt x="94" y="559"/>
                    <a:pt x="94" y="559"/>
                    <a:pt x="94" y="559"/>
                  </a:cubicBezTo>
                  <a:cubicBezTo>
                    <a:pt x="94" y="559"/>
                    <a:pt x="0" y="303"/>
                    <a:pt x="164" y="0"/>
                  </a:cubicBez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2" name="Freeform 8">
              <a:extLst>
                <a:ext uri="{FF2B5EF4-FFF2-40B4-BE49-F238E27FC236}">
                  <a16:creationId xmlns:a16="http://schemas.microsoft.com/office/drawing/2014/main" id="{8D1F28F9-4D40-8985-6BB7-F0F6260637B1}"/>
                </a:ext>
              </a:extLst>
            </p:cNvPr>
            <p:cNvSpPr>
              <a:spLocks/>
            </p:cNvSpPr>
            <p:nvPr/>
          </p:nvSpPr>
          <p:spPr bwMode="gray">
            <a:xfrm>
              <a:off x="3095410" y="2839270"/>
              <a:ext cx="135454" cy="437066"/>
            </a:xfrm>
            <a:custGeom>
              <a:avLst/>
              <a:gdLst>
                <a:gd name="T0" fmla="*/ 0 w 164"/>
                <a:gd name="T1" fmla="*/ 0 h 534"/>
                <a:gd name="T2" fmla="*/ 60 w 164"/>
                <a:gd name="T3" fmla="*/ 533 h 534"/>
                <a:gd name="T4" fmla="*/ 68 w 164"/>
                <a:gd name="T5" fmla="*/ 534 h 534"/>
                <a:gd name="T6" fmla="*/ 0 w 164"/>
                <a:gd name="T7" fmla="*/ 0 h 534"/>
              </a:gdLst>
              <a:ahLst/>
              <a:cxnLst>
                <a:cxn ang="0">
                  <a:pos x="T0" y="T1"/>
                </a:cxn>
                <a:cxn ang="0">
                  <a:pos x="T2" y="T3"/>
                </a:cxn>
                <a:cxn ang="0">
                  <a:pos x="T4" y="T5"/>
                </a:cxn>
                <a:cxn ang="0">
                  <a:pos x="T6" y="T7"/>
                </a:cxn>
              </a:cxnLst>
              <a:rect l="0" t="0" r="r" b="b"/>
              <a:pathLst>
                <a:path w="164" h="534">
                  <a:moveTo>
                    <a:pt x="0" y="0"/>
                  </a:moveTo>
                  <a:cubicBezTo>
                    <a:pt x="0" y="0"/>
                    <a:pt x="141" y="256"/>
                    <a:pt x="60" y="533"/>
                  </a:cubicBezTo>
                  <a:cubicBezTo>
                    <a:pt x="68" y="534"/>
                    <a:pt x="68" y="534"/>
                    <a:pt x="68" y="534"/>
                  </a:cubicBezTo>
                  <a:cubicBezTo>
                    <a:pt x="68" y="534"/>
                    <a:pt x="164" y="303"/>
                    <a:pt x="0" y="0"/>
                  </a:cubicBez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3" name="Freeform 9">
              <a:extLst>
                <a:ext uri="{FF2B5EF4-FFF2-40B4-BE49-F238E27FC236}">
                  <a16:creationId xmlns:a16="http://schemas.microsoft.com/office/drawing/2014/main" id="{61EB4082-AB28-381F-C4A2-F0857E864492}"/>
                </a:ext>
              </a:extLst>
            </p:cNvPr>
            <p:cNvSpPr>
              <a:spLocks/>
            </p:cNvSpPr>
            <p:nvPr/>
          </p:nvSpPr>
          <p:spPr bwMode="gray">
            <a:xfrm>
              <a:off x="3512609" y="2879779"/>
              <a:ext cx="257905" cy="441330"/>
            </a:xfrm>
            <a:custGeom>
              <a:avLst/>
              <a:gdLst>
                <a:gd name="T0" fmla="*/ 311 w 311"/>
                <a:gd name="T1" fmla="*/ 3 h 541"/>
                <a:gd name="T2" fmla="*/ 0 w 311"/>
                <a:gd name="T3" fmla="*/ 541 h 541"/>
                <a:gd name="T4" fmla="*/ 305 w 311"/>
                <a:gd name="T5" fmla="*/ 0 h 541"/>
                <a:gd name="T6" fmla="*/ 311 w 311"/>
                <a:gd name="T7" fmla="*/ 3 h 541"/>
              </a:gdLst>
              <a:ahLst/>
              <a:cxnLst>
                <a:cxn ang="0">
                  <a:pos x="T0" y="T1"/>
                </a:cxn>
                <a:cxn ang="0">
                  <a:pos x="T2" y="T3"/>
                </a:cxn>
                <a:cxn ang="0">
                  <a:pos x="T4" y="T5"/>
                </a:cxn>
                <a:cxn ang="0">
                  <a:pos x="T6" y="T7"/>
                </a:cxn>
              </a:cxnLst>
              <a:rect l="0" t="0" r="r" b="b"/>
              <a:pathLst>
                <a:path w="311" h="541">
                  <a:moveTo>
                    <a:pt x="311" y="3"/>
                  </a:moveTo>
                  <a:cubicBezTo>
                    <a:pt x="311" y="3"/>
                    <a:pt x="169" y="368"/>
                    <a:pt x="0" y="541"/>
                  </a:cubicBezTo>
                  <a:cubicBezTo>
                    <a:pt x="0" y="541"/>
                    <a:pt x="196" y="291"/>
                    <a:pt x="305" y="0"/>
                  </a:cubicBezTo>
                  <a:lnTo>
                    <a:pt x="311" y="3"/>
                  </a:ln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4" name="Freeform 10">
              <a:extLst>
                <a:ext uri="{FF2B5EF4-FFF2-40B4-BE49-F238E27FC236}">
                  <a16:creationId xmlns:a16="http://schemas.microsoft.com/office/drawing/2014/main" id="{2F794C09-E551-FB2A-7E32-C47AFBCB25F7}"/>
                </a:ext>
              </a:extLst>
            </p:cNvPr>
            <p:cNvSpPr>
              <a:spLocks/>
            </p:cNvSpPr>
            <p:nvPr/>
          </p:nvSpPr>
          <p:spPr bwMode="gray">
            <a:xfrm>
              <a:off x="3697910" y="2832874"/>
              <a:ext cx="72604" cy="49037"/>
            </a:xfrm>
            <a:custGeom>
              <a:avLst/>
              <a:gdLst>
                <a:gd name="T0" fmla="*/ 7 w 67"/>
                <a:gd name="T1" fmla="*/ 0 h 46"/>
                <a:gd name="T2" fmla="*/ 67 w 67"/>
                <a:gd name="T3" fmla="*/ 46 h 46"/>
                <a:gd name="T4" fmla="*/ 0 w 67"/>
                <a:gd name="T5" fmla="*/ 5 h 46"/>
                <a:gd name="T6" fmla="*/ 7 w 67"/>
                <a:gd name="T7" fmla="*/ 0 h 46"/>
              </a:gdLst>
              <a:ahLst/>
              <a:cxnLst>
                <a:cxn ang="0">
                  <a:pos x="T0" y="T1"/>
                </a:cxn>
                <a:cxn ang="0">
                  <a:pos x="T2" y="T3"/>
                </a:cxn>
                <a:cxn ang="0">
                  <a:pos x="T4" y="T5"/>
                </a:cxn>
                <a:cxn ang="0">
                  <a:pos x="T6" y="T7"/>
                </a:cxn>
              </a:cxnLst>
              <a:rect l="0" t="0" r="r" b="b"/>
              <a:pathLst>
                <a:path w="67" h="46">
                  <a:moveTo>
                    <a:pt x="7" y="0"/>
                  </a:moveTo>
                  <a:lnTo>
                    <a:pt x="67" y="46"/>
                  </a:lnTo>
                  <a:lnTo>
                    <a:pt x="0" y="5"/>
                  </a:lnTo>
                  <a:lnTo>
                    <a:pt x="7" y="0"/>
                  </a:ln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5" name="Freeform 11">
              <a:extLst>
                <a:ext uri="{FF2B5EF4-FFF2-40B4-BE49-F238E27FC236}">
                  <a16:creationId xmlns:a16="http://schemas.microsoft.com/office/drawing/2014/main" id="{97625350-F14D-DC12-7F82-7775AF3C5A49}"/>
                </a:ext>
              </a:extLst>
            </p:cNvPr>
            <p:cNvSpPr>
              <a:spLocks/>
            </p:cNvSpPr>
            <p:nvPr/>
          </p:nvSpPr>
          <p:spPr bwMode="gray">
            <a:xfrm>
              <a:off x="3690325" y="2793432"/>
              <a:ext cx="60683" cy="46905"/>
            </a:xfrm>
            <a:custGeom>
              <a:avLst/>
              <a:gdLst>
                <a:gd name="T0" fmla="*/ 56 w 56"/>
                <a:gd name="T1" fmla="*/ 0 h 44"/>
                <a:gd name="T2" fmla="*/ 12 w 56"/>
                <a:gd name="T3" fmla="*/ 44 h 44"/>
                <a:gd name="T4" fmla="*/ 0 w 56"/>
                <a:gd name="T5" fmla="*/ 38 h 44"/>
                <a:gd name="T6" fmla="*/ 56 w 56"/>
                <a:gd name="T7" fmla="*/ 0 h 44"/>
              </a:gdLst>
              <a:ahLst/>
              <a:cxnLst>
                <a:cxn ang="0">
                  <a:pos x="T0" y="T1"/>
                </a:cxn>
                <a:cxn ang="0">
                  <a:pos x="T2" y="T3"/>
                </a:cxn>
                <a:cxn ang="0">
                  <a:pos x="T4" y="T5"/>
                </a:cxn>
                <a:cxn ang="0">
                  <a:pos x="T6" y="T7"/>
                </a:cxn>
              </a:cxnLst>
              <a:rect l="0" t="0" r="r" b="b"/>
              <a:pathLst>
                <a:path w="56" h="44">
                  <a:moveTo>
                    <a:pt x="56" y="0"/>
                  </a:moveTo>
                  <a:lnTo>
                    <a:pt x="12" y="44"/>
                  </a:lnTo>
                  <a:lnTo>
                    <a:pt x="0" y="38"/>
                  </a:lnTo>
                  <a:lnTo>
                    <a:pt x="56" y="0"/>
                  </a:ln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6" name="Freeform 12">
              <a:extLst>
                <a:ext uri="{FF2B5EF4-FFF2-40B4-BE49-F238E27FC236}">
                  <a16:creationId xmlns:a16="http://schemas.microsoft.com/office/drawing/2014/main" id="{53E84D0A-B722-559C-450D-FB860DB43996}"/>
                </a:ext>
              </a:extLst>
            </p:cNvPr>
            <p:cNvSpPr>
              <a:spLocks/>
            </p:cNvSpPr>
            <p:nvPr/>
          </p:nvSpPr>
          <p:spPr bwMode="gray">
            <a:xfrm>
              <a:off x="3181017" y="2877647"/>
              <a:ext cx="255737" cy="441330"/>
            </a:xfrm>
            <a:custGeom>
              <a:avLst/>
              <a:gdLst>
                <a:gd name="T0" fmla="*/ 0 w 308"/>
                <a:gd name="T1" fmla="*/ 3 h 541"/>
                <a:gd name="T2" fmla="*/ 308 w 308"/>
                <a:gd name="T3" fmla="*/ 541 h 541"/>
                <a:gd name="T4" fmla="*/ 6 w 308"/>
                <a:gd name="T5" fmla="*/ 0 h 541"/>
                <a:gd name="T6" fmla="*/ 0 w 308"/>
                <a:gd name="T7" fmla="*/ 3 h 541"/>
              </a:gdLst>
              <a:ahLst/>
              <a:cxnLst>
                <a:cxn ang="0">
                  <a:pos x="T0" y="T1"/>
                </a:cxn>
                <a:cxn ang="0">
                  <a:pos x="T2" y="T3"/>
                </a:cxn>
                <a:cxn ang="0">
                  <a:pos x="T4" y="T5"/>
                </a:cxn>
                <a:cxn ang="0">
                  <a:pos x="T6" y="T7"/>
                </a:cxn>
              </a:cxnLst>
              <a:rect l="0" t="0" r="r" b="b"/>
              <a:pathLst>
                <a:path w="308" h="541">
                  <a:moveTo>
                    <a:pt x="0" y="3"/>
                  </a:moveTo>
                  <a:cubicBezTo>
                    <a:pt x="0" y="3"/>
                    <a:pt x="139" y="368"/>
                    <a:pt x="308" y="541"/>
                  </a:cubicBezTo>
                  <a:cubicBezTo>
                    <a:pt x="308" y="541"/>
                    <a:pt x="116" y="292"/>
                    <a:pt x="6" y="0"/>
                  </a:cubicBezTo>
                  <a:lnTo>
                    <a:pt x="0" y="3"/>
                  </a:ln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7" name="Freeform 13">
              <a:extLst>
                <a:ext uri="{FF2B5EF4-FFF2-40B4-BE49-F238E27FC236}">
                  <a16:creationId xmlns:a16="http://schemas.microsoft.com/office/drawing/2014/main" id="{3FD8D532-34FF-EB9B-AD6D-48D7CE1A8636}"/>
                </a:ext>
              </a:extLst>
            </p:cNvPr>
            <p:cNvSpPr>
              <a:spLocks/>
            </p:cNvSpPr>
            <p:nvPr/>
          </p:nvSpPr>
          <p:spPr bwMode="gray">
            <a:xfrm>
              <a:off x="3181017" y="2831808"/>
              <a:ext cx="72604" cy="47971"/>
            </a:xfrm>
            <a:custGeom>
              <a:avLst/>
              <a:gdLst>
                <a:gd name="T0" fmla="*/ 61 w 67"/>
                <a:gd name="T1" fmla="*/ 0 h 45"/>
                <a:gd name="T2" fmla="*/ 0 w 67"/>
                <a:gd name="T3" fmla="*/ 45 h 45"/>
                <a:gd name="T4" fmla="*/ 67 w 67"/>
                <a:gd name="T5" fmla="*/ 4 h 45"/>
                <a:gd name="T6" fmla="*/ 61 w 67"/>
                <a:gd name="T7" fmla="*/ 0 h 45"/>
              </a:gdLst>
              <a:ahLst/>
              <a:cxnLst>
                <a:cxn ang="0">
                  <a:pos x="T0" y="T1"/>
                </a:cxn>
                <a:cxn ang="0">
                  <a:pos x="T2" y="T3"/>
                </a:cxn>
                <a:cxn ang="0">
                  <a:pos x="T4" y="T5"/>
                </a:cxn>
                <a:cxn ang="0">
                  <a:pos x="T6" y="T7"/>
                </a:cxn>
              </a:cxnLst>
              <a:rect l="0" t="0" r="r" b="b"/>
              <a:pathLst>
                <a:path w="67" h="45">
                  <a:moveTo>
                    <a:pt x="61" y="0"/>
                  </a:moveTo>
                  <a:lnTo>
                    <a:pt x="0" y="45"/>
                  </a:lnTo>
                  <a:lnTo>
                    <a:pt x="67" y="4"/>
                  </a:lnTo>
                  <a:lnTo>
                    <a:pt x="61" y="0"/>
                  </a:ln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8" name="Freeform 14">
              <a:extLst>
                <a:ext uri="{FF2B5EF4-FFF2-40B4-BE49-F238E27FC236}">
                  <a16:creationId xmlns:a16="http://schemas.microsoft.com/office/drawing/2014/main" id="{7D89B36F-B1F8-A05B-1824-8C9FBFAF12D7}"/>
                </a:ext>
              </a:extLst>
            </p:cNvPr>
            <p:cNvSpPr>
              <a:spLocks/>
            </p:cNvSpPr>
            <p:nvPr/>
          </p:nvSpPr>
          <p:spPr bwMode="gray">
            <a:xfrm>
              <a:off x="3200522" y="2791300"/>
              <a:ext cx="61767" cy="47971"/>
            </a:xfrm>
            <a:custGeom>
              <a:avLst/>
              <a:gdLst>
                <a:gd name="T0" fmla="*/ 0 w 57"/>
                <a:gd name="T1" fmla="*/ 0 h 45"/>
                <a:gd name="T2" fmla="*/ 44 w 57"/>
                <a:gd name="T3" fmla="*/ 45 h 45"/>
                <a:gd name="T4" fmla="*/ 57 w 57"/>
                <a:gd name="T5" fmla="*/ 38 h 45"/>
                <a:gd name="T6" fmla="*/ 0 w 57"/>
                <a:gd name="T7" fmla="*/ 0 h 45"/>
              </a:gdLst>
              <a:ahLst/>
              <a:cxnLst>
                <a:cxn ang="0">
                  <a:pos x="T0" y="T1"/>
                </a:cxn>
                <a:cxn ang="0">
                  <a:pos x="T2" y="T3"/>
                </a:cxn>
                <a:cxn ang="0">
                  <a:pos x="T4" y="T5"/>
                </a:cxn>
                <a:cxn ang="0">
                  <a:pos x="T6" y="T7"/>
                </a:cxn>
              </a:cxnLst>
              <a:rect l="0" t="0" r="r" b="b"/>
              <a:pathLst>
                <a:path w="57" h="45">
                  <a:moveTo>
                    <a:pt x="0" y="0"/>
                  </a:moveTo>
                  <a:lnTo>
                    <a:pt x="44" y="45"/>
                  </a:lnTo>
                  <a:lnTo>
                    <a:pt x="57" y="38"/>
                  </a:lnTo>
                  <a:lnTo>
                    <a:pt x="0" y="0"/>
                  </a:lnTo>
                  <a:close/>
                </a:path>
              </a:pathLst>
            </a:custGeom>
            <a:solidFill>
              <a:srgbClr val="45B1C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39" name="Freeform 32">
              <a:extLst>
                <a:ext uri="{FF2B5EF4-FFF2-40B4-BE49-F238E27FC236}">
                  <a16:creationId xmlns:a16="http://schemas.microsoft.com/office/drawing/2014/main" id="{62F304EC-0AFC-31A6-22FE-60B5A6253C7C}"/>
                </a:ext>
              </a:extLst>
            </p:cNvPr>
            <p:cNvSpPr>
              <a:spLocks/>
            </p:cNvSpPr>
            <p:nvPr/>
          </p:nvSpPr>
          <p:spPr bwMode="gray">
            <a:xfrm>
              <a:off x="3329475" y="2718811"/>
              <a:ext cx="300167" cy="604430"/>
            </a:xfrm>
            <a:custGeom>
              <a:avLst/>
              <a:gdLst>
                <a:gd name="T0" fmla="*/ 20 w 362"/>
                <a:gd name="T1" fmla="*/ 1 h 740"/>
                <a:gd name="T2" fmla="*/ 173 w 362"/>
                <a:gd name="T3" fmla="*/ 396 h 740"/>
                <a:gd name="T4" fmla="*/ 342 w 362"/>
                <a:gd name="T5" fmla="*/ 0 h 740"/>
                <a:gd name="T6" fmla="*/ 362 w 362"/>
                <a:gd name="T7" fmla="*/ 11 h 740"/>
                <a:gd name="T8" fmla="*/ 178 w 362"/>
                <a:gd name="T9" fmla="*/ 740 h 740"/>
                <a:gd name="T10" fmla="*/ 0 w 362"/>
                <a:gd name="T11" fmla="*/ 10 h 740"/>
                <a:gd name="T12" fmla="*/ 20 w 362"/>
                <a:gd name="T13" fmla="*/ 1 h 740"/>
              </a:gdLst>
              <a:ahLst/>
              <a:cxnLst>
                <a:cxn ang="0">
                  <a:pos x="T0" y="T1"/>
                </a:cxn>
                <a:cxn ang="0">
                  <a:pos x="T2" y="T3"/>
                </a:cxn>
                <a:cxn ang="0">
                  <a:pos x="T4" y="T5"/>
                </a:cxn>
                <a:cxn ang="0">
                  <a:pos x="T6" y="T7"/>
                </a:cxn>
                <a:cxn ang="0">
                  <a:pos x="T8" y="T9"/>
                </a:cxn>
                <a:cxn ang="0">
                  <a:pos x="T10" y="T11"/>
                </a:cxn>
                <a:cxn ang="0">
                  <a:pos x="T12" y="T13"/>
                </a:cxn>
              </a:cxnLst>
              <a:rect l="0" t="0" r="r" b="b"/>
              <a:pathLst>
                <a:path w="362" h="740">
                  <a:moveTo>
                    <a:pt x="20" y="1"/>
                  </a:moveTo>
                  <a:cubicBezTo>
                    <a:pt x="20" y="1"/>
                    <a:pt x="62" y="275"/>
                    <a:pt x="173" y="396"/>
                  </a:cubicBezTo>
                  <a:cubicBezTo>
                    <a:pt x="173" y="396"/>
                    <a:pt x="270" y="318"/>
                    <a:pt x="342" y="0"/>
                  </a:cubicBezTo>
                  <a:cubicBezTo>
                    <a:pt x="362" y="11"/>
                    <a:pt x="362" y="11"/>
                    <a:pt x="362" y="11"/>
                  </a:cubicBezTo>
                  <a:cubicBezTo>
                    <a:pt x="362" y="11"/>
                    <a:pt x="270" y="596"/>
                    <a:pt x="178" y="740"/>
                  </a:cubicBezTo>
                  <a:cubicBezTo>
                    <a:pt x="178" y="740"/>
                    <a:pt x="2" y="320"/>
                    <a:pt x="0" y="10"/>
                  </a:cubicBezTo>
                  <a:lnTo>
                    <a:pt x="20" y="1"/>
                  </a:ln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40" name="Freeform 33">
              <a:extLst>
                <a:ext uri="{FF2B5EF4-FFF2-40B4-BE49-F238E27FC236}">
                  <a16:creationId xmlns:a16="http://schemas.microsoft.com/office/drawing/2014/main" id="{8B061DAA-E2AE-707C-ED35-F7098402F486}"/>
                </a:ext>
              </a:extLst>
            </p:cNvPr>
            <p:cNvSpPr>
              <a:spLocks/>
            </p:cNvSpPr>
            <p:nvPr/>
          </p:nvSpPr>
          <p:spPr bwMode="gray">
            <a:xfrm>
              <a:off x="3188603" y="2684698"/>
              <a:ext cx="231898" cy="280362"/>
            </a:xfrm>
            <a:custGeom>
              <a:avLst/>
              <a:gdLst>
                <a:gd name="T0" fmla="*/ 279 w 279"/>
                <a:gd name="T1" fmla="*/ 343 h 343"/>
                <a:gd name="T2" fmla="*/ 0 w 279"/>
                <a:gd name="T3" fmla="*/ 216 h 343"/>
                <a:gd name="T4" fmla="*/ 101 w 279"/>
                <a:gd name="T5" fmla="*/ 118 h 343"/>
                <a:gd name="T6" fmla="*/ 200 w 279"/>
                <a:gd name="T7" fmla="*/ 0 h 343"/>
                <a:gd name="T8" fmla="*/ 279 w 279"/>
                <a:gd name="T9" fmla="*/ 343 h 343"/>
              </a:gdLst>
              <a:ahLst/>
              <a:cxnLst>
                <a:cxn ang="0">
                  <a:pos x="T0" y="T1"/>
                </a:cxn>
                <a:cxn ang="0">
                  <a:pos x="T2" y="T3"/>
                </a:cxn>
                <a:cxn ang="0">
                  <a:pos x="T4" y="T5"/>
                </a:cxn>
                <a:cxn ang="0">
                  <a:pos x="T6" y="T7"/>
                </a:cxn>
                <a:cxn ang="0">
                  <a:pos x="T8" y="T9"/>
                </a:cxn>
              </a:cxnLst>
              <a:rect l="0" t="0" r="r" b="b"/>
              <a:pathLst>
                <a:path w="279" h="343">
                  <a:moveTo>
                    <a:pt x="279" y="343"/>
                  </a:moveTo>
                  <a:cubicBezTo>
                    <a:pt x="279" y="343"/>
                    <a:pt x="205" y="176"/>
                    <a:pt x="0" y="216"/>
                  </a:cubicBezTo>
                  <a:cubicBezTo>
                    <a:pt x="0" y="216"/>
                    <a:pt x="70" y="188"/>
                    <a:pt x="101" y="118"/>
                  </a:cubicBezTo>
                  <a:cubicBezTo>
                    <a:pt x="101" y="118"/>
                    <a:pt x="134" y="50"/>
                    <a:pt x="200" y="0"/>
                  </a:cubicBezTo>
                  <a:cubicBezTo>
                    <a:pt x="200" y="0"/>
                    <a:pt x="215" y="206"/>
                    <a:pt x="279" y="343"/>
                  </a:cubicBez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41" name="Freeform 34">
              <a:extLst>
                <a:ext uri="{FF2B5EF4-FFF2-40B4-BE49-F238E27FC236}">
                  <a16:creationId xmlns:a16="http://schemas.microsoft.com/office/drawing/2014/main" id="{EFCF7EC5-A127-D37F-8624-14A70409E26D}"/>
                </a:ext>
              </a:extLst>
            </p:cNvPr>
            <p:cNvSpPr>
              <a:spLocks/>
            </p:cNvSpPr>
            <p:nvPr/>
          </p:nvSpPr>
          <p:spPr bwMode="gray">
            <a:xfrm>
              <a:off x="3527780" y="2670840"/>
              <a:ext cx="236232" cy="297418"/>
            </a:xfrm>
            <a:custGeom>
              <a:avLst/>
              <a:gdLst>
                <a:gd name="T0" fmla="*/ 0 w 285"/>
                <a:gd name="T1" fmla="*/ 364 h 364"/>
                <a:gd name="T2" fmla="*/ 285 w 285"/>
                <a:gd name="T3" fmla="*/ 233 h 364"/>
                <a:gd name="T4" fmla="*/ 184 w 285"/>
                <a:gd name="T5" fmla="*/ 135 h 364"/>
                <a:gd name="T6" fmla="*/ 84 w 285"/>
                <a:gd name="T7" fmla="*/ 0 h 364"/>
                <a:gd name="T8" fmla="*/ 0 w 285"/>
                <a:gd name="T9" fmla="*/ 364 h 364"/>
              </a:gdLst>
              <a:ahLst/>
              <a:cxnLst>
                <a:cxn ang="0">
                  <a:pos x="T0" y="T1"/>
                </a:cxn>
                <a:cxn ang="0">
                  <a:pos x="T2" y="T3"/>
                </a:cxn>
                <a:cxn ang="0">
                  <a:pos x="T4" y="T5"/>
                </a:cxn>
                <a:cxn ang="0">
                  <a:pos x="T6" y="T7"/>
                </a:cxn>
                <a:cxn ang="0">
                  <a:pos x="T8" y="T9"/>
                </a:cxn>
              </a:cxnLst>
              <a:rect l="0" t="0" r="r" b="b"/>
              <a:pathLst>
                <a:path w="285" h="364">
                  <a:moveTo>
                    <a:pt x="0" y="364"/>
                  </a:moveTo>
                  <a:cubicBezTo>
                    <a:pt x="0" y="364"/>
                    <a:pt x="79" y="193"/>
                    <a:pt x="285" y="233"/>
                  </a:cubicBezTo>
                  <a:cubicBezTo>
                    <a:pt x="285" y="233"/>
                    <a:pt x="215" y="205"/>
                    <a:pt x="184" y="135"/>
                  </a:cubicBezTo>
                  <a:cubicBezTo>
                    <a:pt x="184" y="135"/>
                    <a:pt x="150" y="50"/>
                    <a:pt x="84" y="0"/>
                  </a:cubicBezTo>
                  <a:cubicBezTo>
                    <a:pt x="84" y="0"/>
                    <a:pt x="64" y="227"/>
                    <a:pt x="0" y="364"/>
                  </a:cubicBezTo>
                  <a:close/>
                </a:path>
              </a:pathLst>
            </a:custGeom>
            <a:gradFill>
              <a:gsLst>
                <a:gs pos="0">
                  <a:srgbClr val="FFFFFF"/>
                </a:gs>
                <a:gs pos="100000">
                  <a:srgbClr val="DDDDDD">
                    <a:lumMod val="94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142" name="Gruppieren 157">
            <a:extLst>
              <a:ext uri="{FF2B5EF4-FFF2-40B4-BE49-F238E27FC236}">
                <a16:creationId xmlns:a16="http://schemas.microsoft.com/office/drawing/2014/main" id="{C073D2B2-C6A5-F52E-98F2-529A4A2C48FA}"/>
              </a:ext>
            </a:extLst>
          </p:cNvPr>
          <p:cNvGrpSpPr/>
          <p:nvPr/>
        </p:nvGrpSpPr>
        <p:grpSpPr bwMode="gray">
          <a:xfrm>
            <a:off x="9362574" y="3182412"/>
            <a:ext cx="1296000" cy="1296000"/>
            <a:chOff x="754481" y="4307964"/>
            <a:chExt cx="1237218" cy="1306712"/>
          </a:xfrm>
        </p:grpSpPr>
        <p:sp>
          <p:nvSpPr>
            <p:cNvPr id="143" name="Ellipse 158">
              <a:extLst>
                <a:ext uri="{FF2B5EF4-FFF2-40B4-BE49-F238E27FC236}">
                  <a16:creationId xmlns:a16="http://schemas.microsoft.com/office/drawing/2014/main" id="{C70BC561-7050-D25D-0485-DAE29DB2F573}"/>
                </a:ext>
              </a:extLst>
            </p:cNvPr>
            <p:cNvSpPr/>
            <p:nvPr/>
          </p:nvSpPr>
          <p:spPr bwMode="gray">
            <a:xfrm>
              <a:off x="754481" y="5224980"/>
              <a:ext cx="1237218" cy="389696"/>
            </a:xfrm>
            <a:prstGeom prst="ellipse">
              <a:avLst/>
            </a:prstGeom>
            <a:gradFill flip="none" rotWithShape="1">
              <a:gsLst>
                <a:gs pos="100000">
                  <a:srgbClr val="ABABAB">
                    <a:lumMod val="49000"/>
                    <a:alpha val="0"/>
                  </a:srgbClr>
                </a:gs>
                <a:gs pos="0">
                  <a:srgbClr val="000000"/>
                </a:gs>
              </a:gsLst>
              <a:path path="shape">
                <a:fillToRect l="50000" t="50000" r="50000" b="50000"/>
              </a:path>
              <a:tileRect/>
            </a:gra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grpSp>
          <p:nvGrpSpPr>
            <p:cNvPr id="144" name="Gruppieren 159">
              <a:extLst>
                <a:ext uri="{FF2B5EF4-FFF2-40B4-BE49-F238E27FC236}">
                  <a16:creationId xmlns:a16="http://schemas.microsoft.com/office/drawing/2014/main" id="{A799A4C8-1F3B-5ECF-66A9-23528D2FFCE7}"/>
                </a:ext>
              </a:extLst>
            </p:cNvPr>
            <p:cNvGrpSpPr/>
            <p:nvPr/>
          </p:nvGrpSpPr>
          <p:grpSpPr bwMode="gray">
            <a:xfrm>
              <a:off x="1094692" y="4307964"/>
              <a:ext cx="581197" cy="1094465"/>
              <a:chOff x="1907814" y="4307964"/>
              <a:chExt cx="581197" cy="1094465"/>
            </a:xfrm>
          </p:grpSpPr>
          <p:grpSp>
            <p:nvGrpSpPr>
              <p:cNvPr id="153" name="Gruppieren 168">
                <a:extLst>
                  <a:ext uri="{FF2B5EF4-FFF2-40B4-BE49-F238E27FC236}">
                    <a16:creationId xmlns:a16="http://schemas.microsoft.com/office/drawing/2014/main" id="{FF91FD79-19B6-DB46-7C12-008DC462133C}"/>
                  </a:ext>
                </a:extLst>
              </p:cNvPr>
              <p:cNvGrpSpPr/>
              <p:nvPr/>
            </p:nvGrpSpPr>
            <p:grpSpPr bwMode="gray">
              <a:xfrm>
                <a:off x="1991709" y="4395897"/>
                <a:ext cx="463814" cy="1006532"/>
                <a:chOff x="1177494" y="4395897"/>
                <a:chExt cx="463814" cy="1006532"/>
              </a:xfrm>
            </p:grpSpPr>
            <p:sp>
              <p:nvSpPr>
                <p:cNvPr id="180" name="Freeform 448">
                  <a:extLst>
                    <a:ext uri="{FF2B5EF4-FFF2-40B4-BE49-F238E27FC236}">
                      <a16:creationId xmlns:a16="http://schemas.microsoft.com/office/drawing/2014/main" id="{FFCAA5CD-0313-B83F-F21E-3D2788A4EEA5}"/>
                    </a:ext>
                  </a:extLst>
                </p:cNvPr>
                <p:cNvSpPr>
                  <a:spLocks/>
                </p:cNvSpPr>
                <p:nvPr/>
              </p:nvSpPr>
              <p:spPr bwMode="gray">
                <a:xfrm>
                  <a:off x="1177494" y="4825316"/>
                  <a:ext cx="432459" cy="577113"/>
                </a:xfrm>
                <a:custGeom>
                  <a:avLst/>
                  <a:gdLst>
                    <a:gd name="T0" fmla="*/ 95 w 486"/>
                    <a:gd name="T1" fmla="*/ 2 h 652"/>
                    <a:gd name="T2" fmla="*/ 73 w 486"/>
                    <a:gd name="T3" fmla="*/ 157 h 652"/>
                    <a:gd name="T4" fmla="*/ 131 w 486"/>
                    <a:gd name="T5" fmla="*/ 578 h 652"/>
                    <a:gd name="T6" fmla="*/ 310 w 486"/>
                    <a:gd name="T7" fmla="*/ 587 h 652"/>
                    <a:gd name="T8" fmla="*/ 378 w 486"/>
                    <a:gd name="T9" fmla="*/ 159 h 652"/>
                    <a:gd name="T10" fmla="*/ 355 w 486"/>
                    <a:gd name="T11" fmla="*/ 0 h 652"/>
                    <a:gd name="T12" fmla="*/ 95 w 486"/>
                    <a:gd name="T13" fmla="*/ 2 h 652"/>
                  </a:gdLst>
                  <a:ahLst/>
                  <a:cxnLst>
                    <a:cxn ang="0">
                      <a:pos x="T0" y="T1"/>
                    </a:cxn>
                    <a:cxn ang="0">
                      <a:pos x="T2" y="T3"/>
                    </a:cxn>
                    <a:cxn ang="0">
                      <a:pos x="T4" y="T5"/>
                    </a:cxn>
                    <a:cxn ang="0">
                      <a:pos x="T6" y="T7"/>
                    </a:cxn>
                    <a:cxn ang="0">
                      <a:pos x="T8" y="T9"/>
                    </a:cxn>
                    <a:cxn ang="0">
                      <a:pos x="T10" y="T11"/>
                    </a:cxn>
                    <a:cxn ang="0">
                      <a:pos x="T12" y="T13"/>
                    </a:cxn>
                  </a:cxnLst>
                  <a:rect l="0" t="0" r="r" b="b"/>
                  <a:pathLst>
                    <a:path w="486" h="652">
                      <a:moveTo>
                        <a:pt x="95" y="2"/>
                      </a:moveTo>
                      <a:cubicBezTo>
                        <a:pt x="95" y="2"/>
                        <a:pt x="95" y="110"/>
                        <a:pt x="73" y="157"/>
                      </a:cubicBezTo>
                      <a:cubicBezTo>
                        <a:pt x="73" y="157"/>
                        <a:pt x="0" y="495"/>
                        <a:pt x="131" y="578"/>
                      </a:cubicBezTo>
                      <a:cubicBezTo>
                        <a:pt x="131" y="578"/>
                        <a:pt x="207" y="652"/>
                        <a:pt x="310" y="587"/>
                      </a:cubicBezTo>
                      <a:cubicBezTo>
                        <a:pt x="310" y="587"/>
                        <a:pt x="486" y="502"/>
                        <a:pt x="378" y="159"/>
                      </a:cubicBezTo>
                      <a:cubicBezTo>
                        <a:pt x="378" y="159"/>
                        <a:pt x="345" y="103"/>
                        <a:pt x="355" y="0"/>
                      </a:cubicBezTo>
                      <a:cubicBezTo>
                        <a:pt x="355" y="0"/>
                        <a:pt x="253" y="111"/>
                        <a:pt x="95" y="2"/>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81" name="Freeform 449">
                  <a:extLst>
                    <a:ext uri="{FF2B5EF4-FFF2-40B4-BE49-F238E27FC236}">
                      <a16:creationId xmlns:a16="http://schemas.microsoft.com/office/drawing/2014/main" id="{4C50C538-58E2-DFF2-7FD2-1BCC156DACC3}"/>
                    </a:ext>
                  </a:extLst>
                </p:cNvPr>
                <p:cNvSpPr>
                  <a:spLocks/>
                </p:cNvSpPr>
                <p:nvPr/>
              </p:nvSpPr>
              <p:spPr bwMode="gray">
                <a:xfrm>
                  <a:off x="1182197" y="4395897"/>
                  <a:ext cx="459111" cy="542110"/>
                </a:xfrm>
                <a:custGeom>
                  <a:avLst/>
                  <a:gdLst>
                    <a:gd name="T0" fmla="*/ 458 w 516"/>
                    <a:gd name="T1" fmla="*/ 328 h 613"/>
                    <a:gd name="T2" fmla="*/ 221 w 516"/>
                    <a:gd name="T3" fmla="*/ 613 h 613"/>
                    <a:gd name="T4" fmla="*/ 0 w 516"/>
                    <a:gd name="T5" fmla="*/ 330 h 613"/>
                    <a:gd name="T6" fmla="*/ 225 w 516"/>
                    <a:gd name="T7" fmla="*/ 0 h 613"/>
                    <a:gd name="T8" fmla="*/ 458 w 516"/>
                    <a:gd name="T9" fmla="*/ 328 h 613"/>
                  </a:gdLst>
                  <a:ahLst/>
                  <a:cxnLst>
                    <a:cxn ang="0">
                      <a:pos x="T0" y="T1"/>
                    </a:cxn>
                    <a:cxn ang="0">
                      <a:pos x="T2" y="T3"/>
                    </a:cxn>
                    <a:cxn ang="0">
                      <a:pos x="T4" y="T5"/>
                    </a:cxn>
                    <a:cxn ang="0">
                      <a:pos x="T6" y="T7"/>
                    </a:cxn>
                    <a:cxn ang="0">
                      <a:pos x="T8" y="T9"/>
                    </a:cxn>
                  </a:cxnLst>
                  <a:rect l="0" t="0" r="r" b="b"/>
                  <a:pathLst>
                    <a:path w="516" h="613">
                      <a:moveTo>
                        <a:pt x="458" y="328"/>
                      </a:moveTo>
                      <a:cubicBezTo>
                        <a:pt x="458" y="452"/>
                        <a:pt x="343" y="613"/>
                        <a:pt x="221" y="613"/>
                      </a:cubicBezTo>
                      <a:cubicBezTo>
                        <a:pt x="116" y="613"/>
                        <a:pt x="0" y="463"/>
                        <a:pt x="0" y="330"/>
                      </a:cubicBezTo>
                      <a:cubicBezTo>
                        <a:pt x="0" y="166"/>
                        <a:pt x="22" y="0"/>
                        <a:pt x="225" y="0"/>
                      </a:cubicBezTo>
                      <a:cubicBezTo>
                        <a:pt x="516" y="0"/>
                        <a:pt x="458" y="311"/>
                        <a:pt x="458" y="328"/>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154" name="Gruppieren 169">
                <a:extLst>
                  <a:ext uri="{FF2B5EF4-FFF2-40B4-BE49-F238E27FC236}">
                    <a16:creationId xmlns:a16="http://schemas.microsoft.com/office/drawing/2014/main" id="{7230E1DF-B339-BBFF-6050-91E3F8450981}"/>
                  </a:ext>
                </a:extLst>
              </p:cNvPr>
              <p:cNvGrpSpPr/>
              <p:nvPr/>
            </p:nvGrpSpPr>
            <p:grpSpPr bwMode="gray">
              <a:xfrm>
                <a:off x="1907814" y="4307964"/>
                <a:ext cx="581197" cy="717122"/>
                <a:chOff x="1090659" y="4307964"/>
                <a:chExt cx="581197" cy="717122"/>
              </a:xfrm>
            </p:grpSpPr>
            <p:sp>
              <p:nvSpPr>
                <p:cNvPr id="155" name="Freeform 450">
                  <a:extLst>
                    <a:ext uri="{FF2B5EF4-FFF2-40B4-BE49-F238E27FC236}">
                      <a16:creationId xmlns:a16="http://schemas.microsoft.com/office/drawing/2014/main" id="{901907C3-7ADB-5071-B632-1848E8AB8B8A}"/>
                    </a:ext>
                  </a:extLst>
                </p:cNvPr>
                <p:cNvSpPr>
                  <a:spLocks/>
                </p:cNvSpPr>
                <p:nvPr/>
              </p:nvSpPr>
              <p:spPr bwMode="gray">
                <a:xfrm>
                  <a:off x="1266909" y="4307964"/>
                  <a:ext cx="404947" cy="717122"/>
                </a:xfrm>
                <a:custGeom>
                  <a:avLst/>
                  <a:gdLst>
                    <a:gd name="T0" fmla="*/ 48 w 454"/>
                    <a:gd name="T1" fmla="*/ 62 h 811"/>
                    <a:gd name="T2" fmla="*/ 376 w 454"/>
                    <a:gd name="T3" fmla="*/ 222 h 811"/>
                    <a:gd name="T4" fmla="*/ 417 w 454"/>
                    <a:gd name="T5" fmla="*/ 519 h 811"/>
                    <a:gd name="T6" fmla="*/ 454 w 454"/>
                    <a:gd name="T7" fmla="*/ 809 h 811"/>
                    <a:gd name="T8" fmla="*/ 276 w 454"/>
                    <a:gd name="T9" fmla="*/ 735 h 811"/>
                    <a:gd name="T10" fmla="*/ 241 w 454"/>
                    <a:gd name="T11" fmla="*/ 663 h 811"/>
                    <a:gd name="T12" fmla="*/ 348 w 454"/>
                    <a:gd name="T13" fmla="*/ 421 h 811"/>
                    <a:gd name="T14" fmla="*/ 226 w 454"/>
                    <a:gd name="T15" fmla="*/ 207 h 811"/>
                    <a:gd name="T16" fmla="*/ 48 w 454"/>
                    <a:gd name="T17" fmla="*/ 182 h 811"/>
                    <a:gd name="T18" fmla="*/ 48 w 454"/>
                    <a:gd name="T19" fmla="*/ 62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811">
                      <a:moveTo>
                        <a:pt x="48" y="62"/>
                      </a:moveTo>
                      <a:cubicBezTo>
                        <a:pt x="48" y="62"/>
                        <a:pt x="306" y="0"/>
                        <a:pt x="376" y="222"/>
                      </a:cubicBezTo>
                      <a:cubicBezTo>
                        <a:pt x="376" y="222"/>
                        <a:pt x="427" y="354"/>
                        <a:pt x="417" y="519"/>
                      </a:cubicBezTo>
                      <a:cubicBezTo>
                        <a:pt x="417" y="519"/>
                        <a:pt x="403" y="740"/>
                        <a:pt x="454" y="809"/>
                      </a:cubicBezTo>
                      <a:cubicBezTo>
                        <a:pt x="454" y="809"/>
                        <a:pt x="366" y="811"/>
                        <a:pt x="276" y="735"/>
                      </a:cubicBezTo>
                      <a:cubicBezTo>
                        <a:pt x="276" y="735"/>
                        <a:pt x="241" y="686"/>
                        <a:pt x="241" y="663"/>
                      </a:cubicBezTo>
                      <a:cubicBezTo>
                        <a:pt x="241" y="663"/>
                        <a:pt x="331" y="558"/>
                        <a:pt x="348" y="421"/>
                      </a:cubicBezTo>
                      <a:cubicBezTo>
                        <a:pt x="348" y="421"/>
                        <a:pt x="357" y="233"/>
                        <a:pt x="226" y="207"/>
                      </a:cubicBezTo>
                      <a:cubicBezTo>
                        <a:pt x="226" y="207"/>
                        <a:pt x="78" y="242"/>
                        <a:pt x="48" y="182"/>
                      </a:cubicBezTo>
                      <a:cubicBezTo>
                        <a:pt x="48" y="182"/>
                        <a:pt x="0" y="132"/>
                        <a:pt x="48" y="62"/>
                      </a:cubicBezTo>
                      <a:close/>
                    </a:path>
                  </a:pathLst>
                </a:custGeom>
                <a:solidFill>
                  <a:srgbClr val="352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56" name="Freeform 452">
                  <a:extLst>
                    <a:ext uri="{FF2B5EF4-FFF2-40B4-BE49-F238E27FC236}">
                      <a16:creationId xmlns:a16="http://schemas.microsoft.com/office/drawing/2014/main" id="{0D0CF372-529A-BC66-C627-97A7C9376E6A}"/>
                    </a:ext>
                  </a:extLst>
                </p:cNvPr>
                <p:cNvSpPr>
                  <a:spLocks/>
                </p:cNvSpPr>
                <p:nvPr/>
              </p:nvSpPr>
              <p:spPr bwMode="gray">
                <a:xfrm>
                  <a:off x="1275507" y="4370285"/>
                  <a:ext cx="355081" cy="589919"/>
                </a:xfrm>
                <a:custGeom>
                  <a:avLst/>
                  <a:gdLst>
                    <a:gd name="T0" fmla="*/ 36 w 399"/>
                    <a:gd name="T1" fmla="*/ 0 h 667"/>
                    <a:gd name="T2" fmla="*/ 29 w 399"/>
                    <a:gd name="T3" fmla="*/ 113 h 667"/>
                    <a:gd name="T4" fmla="*/ 186 w 399"/>
                    <a:gd name="T5" fmla="*/ 148 h 667"/>
                    <a:gd name="T6" fmla="*/ 316 w 399"/>
                    <a:gd name="T7" fmla="*/ 278 h 667"/>
                    <a:gd name="T8" fmla="*/ 287 w 399"/>
                    <a:gd name="T9" fmla="*/ 542 h 667"/>
                    <a:gd name="T10" fmla="*/ 280 w 399"/>
                    <a:gd name="T11" fmla="*/ 667 h 667"/>
                    <a:gd name="T12" fmla="*/ 299 w 399"/>
                    <a:gd name="T13" fmla="*/ 547 h 667"/>
                    <a:gd name="T14" fmla="*/ 330 w 399"/>
                    <a:gd name="T15" fmla="*/ 256 h 667"/>
                    <a:gd name="T16" fmla="*/ 172 w 399"/>
                    <a:gd name="T17" fmla="*/ 133 h 667"/>
                    <a:gd name="T18" fmla="*/ 29 w 399"/>
                    <a:gd name="T19" fmla="*/ 70 h 667"/>
                    <a:gd name="T20" fmla="*/ 36 w 399"/>
                    <a:gd name="T21"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9" h="667">
                      <a:moveTo>
                        <a:pt x="36" y="0"/>
                      </a:moveTo>
                      <a:cubicBezTo>
                        <a:pt x="36" y="0"/>
                        <a:pt x="0" y="48"/>
                        <a:pt x="29" y="113"/>
                      </a:cubicBezTo>
                      <a:cubicBezTo>
                        <a:pt x="29" y="113"/>
                        <a:pt x="35" y="150"/>
                        <a:pt x="186" y="148"/>
                      </a:cubicBezTo>
                      <a:cubicBezTo>
                        <a:pt x="186" y="148"/>
                        <a:pt x="278" y="125"/>
                        <a:pt x="316" y="278"/>
                      </a:cubicBezTo>
                      <a:cubicBezTo>
                        <a:pt x="316" y="278"/>
                        <a:pt x="376" y="420"/>
                        <a:pt x="287" y="542"/>
                      </a:cubicBezTo>
                      <a:cubicBezTo>
                        <a:pt x="287" y="542"/>
                        <a:pt x="240" y="615"/>
                        <a:pt x="280" y="667"/>
                      </a:cubicBezTo>
                      <a:cubicBezTo>
                        <a:pt x="280" y="667"/>
                        <a:pt x="261" y="595"/>
                        <a:pt x="299" y="547"/>
                      </a:cubicBezTo>
                      <a:cubicBezTo>
                        <a:pt x="299" y="547"/>
                        <a:pt x="399" y="435"/>
                        <a:pt x="330" y="256"/>
                      </a:cubicBezTo>
                      <a:cubicBezTo>
                        <a:pt x="330" y="256"/>
                        <a:pt x="302" y="95"/>
                        <a:pt x="172" y="133"/>
                      </a:cubicBezTo>
                      <a:cubicBezTo>
                        <a:pt x="172" y="133"/>
                        <a:pt x="12" y="143"/>
                        <a:pt x="29" y="70"/>
                      </a:cubicBezTo>
                      <a:lnTo>
                        <a:pt x="36" y="0"/>
                      </a:ln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nvGrpSpPr>
                <p:cNvPr id="157" name="Gruppieren 172">
                  <a:extLst>
                    <a:ext uri="{FF2B5EF4-FFF2-40B4-BE49-F238E27FC236}">
                      <a16:creationId xmlns:a16="http://schemas.microsoft.com/office/drawing/2014/main" id="{09B71478-2BFD-A37F-95DA-C979127787C0}"/>
                    </a:ext>
                  </a:extLst>
                </p:cNvPr>
                <p:cNvGrpSpPr/>
                <p:nvPr/>
              </p:nvGrpSpPr>
              <p:grpSpPr bwMode="gray">
                <a:xfrm>
                  <a:off x="1090659" y="4309671"/>
                  <a:ext cx="571739" cy="713707"/>
                  <a:chOff x="1090659" y="4309671"/>
                  <a:chExt cx="571739" cy="713707"/>
                </a:xfrm>
              </p:grpSpPr>
              <p:sp>
                <p:nvSpPr>
                  <p:cNvPr id="158" name="Freeform 451">
                    <a:extLst>
                      <a:ext uri="{FF2B5EF4-FFF2-40B4-BE49-F238E27FC236}">
                        <a16:creationId xmlns:a16="http://schemas.microsoft.com/office/drawing/2014/main" id="{3BC6E424-82A6-2820-0EE5-62DD39B0BF4F}"/>
                      </a:ext>
                    </a:extLst>
                  </p:cNvPr>
                  <p:cNvSpPr>
                    <a:spLocks/>
                  </p:cNvSpPr>
                  <p:nvPr/>
                </p:nvSpPr>
                <p:spPr bwMode="gray">
                  <a:xfrm>
                    <a:off x="1092379" y="4362602"/>
                    <a:ext cx="222678" cy="653947"/>
                  </a:xfrm>
                  <a:custGeom>
                    <a:avLst/>
                    <a:gdLst>
                      <a:gd name="T0" fmla="*/ 238 w 250"/>
                      <a:gd name="T1" fmla="*/ 123 h 739"/>
                      <a:gd name="T2" fmla="*/ 117 w 250"/>
                      <a:gd name="T3" fmla="*/ 270 h 739"/>
                      <a:gd name="T4" fmla="*/ 104 w 250"/>
                      <a:gd name="T5" fmla="*/ 407 h 739"/>
                      <a:gd name="T6" fmla="*/ 192 w 250"/>
                      <a:gd name="T7" fmla="*/ 581 h 739"/>
                      <a:gd name="T8" fmla="*/ 141 w 250"/>
                      <a:gd name="T9" fmla="*/ 698 h 739"/>
                      <a:gd name="T10" fmla="*/ 0 w 250"/>
                      <a:gd name="T11" fmla="*/ 739 h 739"/>
                      <a:gd name="T12" fmla="*/ 50 w 250"/>
                      <a:gd name="T13" fmla="*/ 370 h 739"/>
                      <a:gd name="T14" fmla="*/ 130 w 250"/>
                      <a:gd name="T15" fmla="*/ 58 h 739"/>
                      <a:gd name="T16" fmla="*/ 250 w 250"/>
                      <a:gd name="T17" fmla="*/ 0 h 739"/>
                      <a:gd name="T18" fmla="*/ 238 w 250"/>
                      <a:gd name="T19" fmla="*/ 123 h 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739">
                        <a:moveTo>
                          <a:pt x="238" y="123"/>
                        </a:moveTo>
                        <a:cubicBezTo>
                          <a:pt x="238" y="123"/>
                          <a:pt x="149" y="123"/>
                          <a:pt x="117" y="270"/>
                        </a:cubicBezTo>
                        <a:cubicBezTo>
                          <a:pt x="117" y="270"/>
                          <a:pt x="87" y="355"/>
                          <a:pt x="104" y="407"/>
                        </a:cubicBezTo>
                        <a:cubicBezTo>
                          <a:pt x="104" y="407"/>
                          <a:pt x="141" y="533"/>
                          <a:pt x="192" y="581"/>
                        </a:cubicBezTo>
                        <a:cubicBezTo>
                          <a:pt x="193" y="583"/>
                          <a:pt x="202" y="662"/>
                          <a:pt x="141" y="698"/>
                        </a:cubicBezTo>
                        <a:cubicBezTo>
                          <a:pt x="141" y="698"/>
                          <a:pt x="78" y="714"/>
                          <a:pt x="0" y="739"/>
                        </a:cubicBezTo>
                        <a:cubicBezTo>
                          <a:pt x="0" y="739"/>
                          <a:pt x="76" y="605"/>
                          <a:pt x="50" y="370"/>
                        </a:cubicBezTo>
                        <a:cubicBezTo>
                          <a:pt x="50" y="370"/>
                          <a:pt x="7" y="170"/>
                          <a:pt x="130" y="58"/>
                        </a:cubicBezTo>
                        <a:cubicBezTo>
                          <a:pt x="130" y="58"/>
                          <a:pt x="188" y="5"/>
                          <a:pt x="250" y="0"/>
                        </a:cubicBezTo>
                        <a:cubicBezTo>
                          <a:pt x="250" y="0"/>
                          <a:pt x="222" y="110"/>
                          <a:pt x="238" y="123"/>
                        </a:cubicBezTo>
                        <a:close/>
                      </a:path>
                    </a:pathLst>
                  </a:custGeom>
                  <a:solidFill>
                    <a:srgbClr val="3529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59" name="Freeform 453">
                    <a:extLst>
                      <a:ext uri="{FF2B5EF4-FFF2-40B4-BE49-F238E27FC236}">
                        <a16:creationId xmlns:a16="http://schemas.microsoft.com/office/drawing/2014/main" id="{9A91E850-F397-68C6-A2CB-D37C4F086E59}"/>
                      </a:ext>
                    </a:extLst>
                  </p:cNvPr>
                  <p:cNvSpPr>
                    <a:spLocks/>
                  </p:cNvSpPr>
                  <p:nvPr/>
                </p:nvSpPr>
                <p:spPr bwMode="gray">
                  <a:xfrm>
                    <a:off x="1316775" y="4309671"/>
                    <a:ext cx="291458" cy="221966"/>
                  </a:xfrm>
                  <a:custGeom>
                    <a:avLst/>
                    <a:gdLst>
                      <a:gd name="T0" fmla="*/ 0 w 327"/>
                      <a:gd name="T1" fmla="*/ 65 h 251"/>
                      <a:gd name="T2" fmla="*/ 327 w 327"/>
                      <a:gd name="T3" fmla="*/ 251 h 251"/>
                      <a:gd name="T4" fmla="*/ 0 w 327"/>
                      <a:gd name="T5" fmla="*/ 65 h 251"/>
                    </a:gdLst>
                    <a:ahLst/>
                    <a:cxnLst>
                      <a:cxn ang="0">
                        <a:pos x="T0" y="T1"/>
                      </a:cxn>
                      <a:cxn ang="0">
                        <a:pos x="T2" y="T3"/>
                      </a:cxn>
                      <a:cxn ang="0">
                        <a:pos x="T4" y="T5"/>
                      </a:cxn>
                    </a:cxnLst>
                    <a:rect l="0" t="0" r="r" b="b"/>
                    <a:pathLst>
                      <a:path w="327" h="251">
                        <a:moveTo>
                          <a:pt x="0" y="65"/>
                        </a:moveTo>
                        <a:cubicBezTo>
                          <a:pt x="0" y="65"/>
                          <a:pt x="242" y="0"/>
                          <a:pt x="327" y="251"/>
                        </a:cubicBezTo>
                        <a:cubicBezTo>
                          <a:pt x="327" y="251"/>
                          <a:pt x="261" y="32"/>
                          <a:pt x="0" y="65"/>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0" name="Freeform 454">
                    <a:extLst>
                      <a:ext uri="{FF2B5EF4-FFF2-40B4-BE49-F238E27FC236}">
                        <a16:creationId xmlns:a16="http://schemas.microsoft.com/office/drawing/2014/main" id="{20704EB2-7174-B093-5F73-08AF3EDF4F6A}"/>
                      </a:ext>
                    </a:extLst>
                  </p:cNvPr>
                  <p:cNvSpPr>
                    <a:spLocks/>
                  </p:cNvSpPr>
                  <p:nvPr/>
                </p:nvSpPr>
                <p:spPr bwMode="gray">
                  <a:xfrm>
                    <a:off x="1316775" y="4420655"/>
                    <a:ext cx="216659" cy="74274"/>
                  </a:xfrm>
                  <a:custGeom>
                    <a:avLst/>
                    <a:gdLst>
                      <a:gd name="T0" fmla="*/ 0 w 243"/>
                      <a:gd name="T1" fmla="*/ 21 h 84"/>
                      <a:gd name="T2" fmla="*/ 243 w 243"/>
                      <a:gd name="T3" fmla="*/ 84 h 84"/>
                      <a:gd name="T4" fmla="*/ 0 w 243"/>
                      <a:gd name="T5" fmla="*/ 21 h 84"/>
                    </a:gdLst>
                    <a:ahLst/>
                    <a:cxnLst>
                      <a:cxn ang="0">
                        <a:pos x="T0" y="T1"/>
                      </a:cxn>
                      <a:cxn ang="0">
                        <a:pos x="T2" y="T3"/>
                      </a:cxn>
                      <a:cxn ang="0">
                        <a:pos x="T4" y="T5"/>
                      </a:cxn>
                    </a:cxnLst>
                    <a:rect l="0" t="0" r="r" b="b"/>
                    <a:pathLst>
                      <a:path w="243" h="84">
                        <a:moveTo>
                          <a:pt x="0" y="21"/>
                        </a:moveTo>
                        <a:cubicBezTo>
                          <a:pt x="0" y="21"/>
                          <a:pt x="125" y="0"/>
                          <a:pt x="243" y="84"/>
                        </a:cubicBezTo>
                        <a:cubicBezTo>
                          <a:pt x="243" y="84"/>
                          <a:pt x="111" y="16"/>
                          <a:pt x="0" y="21"/>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1" name="Freeform 456">
                    <a:extLst>
                      <a:ext uri="{FF2B5EF4-FFF2-40B4-BE49-F238E27FC236}">
                        <a16:creationId xmlns:a16="http://schemas.microsoft.com/office/drawing/2014/main" id="{222E932E-32FB-17D7-14A6-E3D06D215555}"/>
                      </a:ext>
                    </a:extLst>
                  </p:cNvPr>
                  <p:cNvSpPr>
                    <a:spLocks/>
                  </p:cNvSpPr>
                  <p:nvPr/>
                </p:nvSpPr>
                <p:spPr bwMode="gray">
                  <a:xfrm>
                    <a:off x="1571264" y="4722870"/>
                    <a:ext cx="91134" cy="300508"/>
                  </a:xfrm>
                  <a:custGeom>
                    <a:avLst/>
                    <a:gdLst>
                      <a:gd name="T0" fmla="*/ 72 w 103"/>
                      <a:gd name="T1" fmla="*/ 0 h 340"/>
                      <a:gd name="T2" fmla="*/ 103 w 103"/>
                      <a:gd name="T3" fmla="*/ 340 h 340"/>
                      <a:gd name="T4" fmla="*/ 72 w 103"/>
                      <a:gd name="T5" fmla="*/ 0 h 340"/>
                    </a:gdLst>
                    <a:ahLst/>
                    <a:cxnLst>
                      <a:cxn ang="0">
                        <a:pos x="T0" y="T1"/>
                      </a:cxn>
                      <a:cxn ang="0">
                        <a:pos x="T2" y="T3"/>
                      </a:cxn>
                      <a:cxn ang="0">
                        <a:pos x="T4" y="T5"/>
                      </a:cxn>
                    </a:cxnLst>
                    <a:rect l="0" t="0" r="r" b="b"/>
                    <a:pathLst>
                      <a:path w="103" h="340">
                        <a:moveTo>
                          <a:pt x="72" y="0"/>
                        </a:moveTo>
                        <a:cubicBezTo>
                          <a:pt x="72" y="0"/>
                          <a:pt x="12" y="200"/>
                          <a:pt x="103" y="340"/>
                        </a:cubicBezTo>
                        <a:cubicBezTo>
                          <a:pt x="103" y="340"/>
                          <a:pt x="0" y="260"/>
                          <a:pt x="72"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2" name="Freeform 457">
                    <a:extLst>
                      <a:ext uri="{FF2B5EF4-FFF2-40B4-BE49-F238E27FC236}">
                        <a16:creationId xmlns:a16="http://schemas.microsoft.com/office/drawing/2014/main" id="{0C5EDA2F-7647-BC4D-2FAB-7562DC1A5A1F}"/>
                      </a:ext>
                    </a:extLst>
                  </p:cNvPr>
                  <p:cNvSpPr>
                    <a:spLocks/>
                  </p:cNvSpPr>
                  <p:nvPr/>
                </p:nvSpPr>
                <p:spPr bwMode="gray">
                  <a:xfrm>
                    <a:off x="1120750" y="4462486"/>
                    <a:ext cx="179690" cy="489180"/>
                  </a:xfrm>
                  <a:custGeom>
                    <a:avLst/>
                    <a:gdLst>
                      <a:gd name="T0" fmla="*/ 201 w 201"/>
                      <a:gd name="T1" fmla="*/ 0 h 553"/>
                      <a:gd name="T2" fmla="*/ 98 w 201"/>
                      <a:gd name="T3" fmla="*/ 122 h 553"/>
                      <a:gd name="T4" fmla="*/ 55 w 201"/>
                      <a:gd name="T5" fmla="*/ 242 h 553"/>
                      <a:gd name="T6" fmla="*/ 86 w 201"/>
                      <a:gd name="T7" fmla="*/ 464 h 553"/>
                      <a:gd name="T8" fmla="*/ 93 w 201"/>
                      <a:gd name="T9" fmla="*/ 553 h 553"/>
                      <a:gd name="T10" fmla="*/ 62 w 201"/>
                      <a:gd name="T11" fmla="*/ 440 h 553"/>
                      <a:gd name="T12" fmla="*/ 74 w 201"/>
                      <a:gd name="T13" fmla="*/ 139 h 553"/>
                      <a:gd name="T14" fmla="*/ 93 w 201"/>
                      <a:gd name="T15" fmla="*/ 74 h 553"/>
                      <a:gd name="T16" fmla="*/ 201 w 201"/>
                      <a:gd name="T17"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553">
                        <a:moveTo>
                          <a:pt x="201" y="0"/>
                        </a:moveTo>
                        <a:cubicBezTo>
                          <a:pt x="201" y="0"/>
                          <a:pt x="124" y="0"/>
                          <a:pt x="98" y="122"/>
                        </a:cubicBezTo>
                        <a:cubicBezTo>
                          <a:pt x="98" y="122"/>
                          <a:pt x="48" y="208"/>
                          <a:pt x="55" y="242"/>
                        </a:cubicBezTo>
                        <a:cubicBezTo>
                          <a:pt x="55" y="242"/>
                          <a:pt x="43" y="349"/>
                          <a:pt x="86" y="464"/>
                        </a:cubicBezTo>
                        <a:cubicBezTo>
                          <a:pt x="86" y="464"/>
                          <a:pt x="100" y="527"/>
                          <a:pt x="93" y="553"/>
                        </a:cubicBezTo>
                        <a:cubicBezTo>
                          <a:pt x="93" y="553"/>
                          <a:pt x="91" y="493"/>
                          <a:pt x="62" y="440"/>
                        </a:cubicBezTo>
                        <a:cubicBezTo>
                          <a:pt x="62" y="440"/>
                          <a:pt x="0" y="254"/>
                          <a:pt x="74" y="139"/>
                        </a:cubicBezTo>
                        <a:cubicBezTo>
                          <a:pt x="74" y="139"/>
                          <a:pt x="93" y="107"/>
                          <a:pt x="93" y="74"/>
                        </a:cubicBezTo>
                        <a:cubicBezTo>
                          <a:pt x="93" y="74"/>
                          <a:pt x="119" y="2"/>
                          <a:pt x="201"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3" name="Freeform 458">
                    <a:extLst>
                      <a:ext uri="{FF2B5EF4-FFF2-40B4-BE49-F238E27FC236}">
                        <a16:creationId xmlns:a16="http://schemas.microsoft.com/office/drawing/2014/main" id="{F6EB09FF-28F2-77F2-8858-B91E5B5E09FC}"/>
                      </a:ext>
                    </a:extLst>
                  </p:cNvPr>
                  <p:cNvSpPr>
                    <a:spLocks/>
                  </p:cNvSpPr>
                  <p:nvPr/>
                </p:nvSpPr>
                <p:spPr bwMode="gray">
                  <a:xfrm>
                    <a:off x="1090659" y="4370285"/>
                    <a:ext cx="210641" cy="303070"/>
                  </a:xfrm>
                  <a:custGeom>
                    <a:avLst/>
                    <a:gdLst>
                      <a:gd name="T0" fmla="*/ 236 w 236"/>
                      <a:gd name="T1" fmla="*/ 0 h 343"/>
                      <a:gd name="T2" fmla="*/ 58 w 236"/>
                      <a:gd name="T3" fmla="*/ 343 h 343"/>
                      <a:gd name="T4" fmla="*/ 236 w 236"/>
                      <a:gd name="T5" fmla="*/ 0 h 343"/>
                    </a:gdLst>
                    <a:ahLst/>
                    <a:cxnLst>
                      <a:cxn ang="0">
                        <a:pos x="T0" y="T1"/>
                      </a:cxn>
                      <a:cxn ang="0">
                        <a:pos x="T2" y="T3"/>
                      </a:cxn>
                      <a:cxn ang="0">
                        <a:pos x="T4" y="T5"/>
                      </a:cxn>
                    </a:cxnLst>
                    <a:rect l="0" t="0" r="r" b="b"/>
                    <a:pathLst>
                      <a:path w="236" h="343">
                        <a:moveTo>
                          <a:pt x="236" y="0"/>
                        </a:moveTo>
                        <a:cubicBezTo>
                          <a:pt x="236" y="0"/>
                          <a:pt x="9" y="62"/>
                          <a:pt x="58" y="343"/>
                        </a:cubicBezTo>
                        <a:cubicBezTo>
                          <a:pt x="58" y="343"/>
                          <a:pt x="0" y="101"/>
                          <a:pt x="236"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4" name="Freeform 459">
                    <a:extLst>
                      <a:ext uri="{FF2B5EF4-FFF2-40B4-BE49-F238E27FC236}">
                        <a16:creationId xmlns:a16="http://schemas.microsoft.com/office/drawing/2014/main" id="{2B3DA77D-5AD2-65C4-90B2-43E2B1A36830}"/>
                      </a:ext>
                    </a:extLst>
                  </p:cNvPr>
                  <p:cNvSpPr>
                    <a:spLocks/>
                  </p:cNvSpPr>
                  <p:nvPr/>
                </p:nvSpPr>
                <p:spPr bwMode="gray">
                  <a:xfrm>
                    <a:off x="1321074" y="4339551"/>
                    <a:ext cx="268245" cy="163060"/>
                  </a:xfrm>
                  <a:custGeom>
                    <a:avLst/>
                    <a:gdLst>
                      <a:gd name="T0" fmla="*/ 0 w 302"/>
                      <a:gd name="T1" fmla="*/ 44 h 184"/>
                      <a:gd name="T2" fmla="*/ 302 w 302"/>
                      <a:gd name="T3" fmla="*/ 184 h 184"/>
                      <a:gd name="T4" fmla="*/ 0 w 302"/>
                      <a:gd name="T5" fmla="*/ 44 h 184"/>
                    </a:gdLst>
                    <a:ahLst/>
                    <a:cxnLst>
                      <a:cxn ang="0">
                        <a:pos x="T0" y="T1"/>
                      </a:cxn>
                      <a:cxn ang="0">
                        <a:pos x="T2" y="T3"/>
                      </a:cxn>
                      <a:cxn ang="0">
                        <a:pos x="T4" y="T5"/>
                      </a:cxn>
                    </a:cxnLst>
                    <a:rect l="0" t="0" r="r" b="b"/>
                    <a:pathLst>
                      <a:path w="302" h="184">
                        <a:moveTo>
                          <a:pt x="0" y="44"/>
                        </a:moveTo>
                        <a:cubicBezTo>
                          <a:pt x="0" y="44"/>
                          <a:pt x="195" y="0"/>
                          <a:pt x="302" y="184"/>
                        </a:cubicBezTo>
                        <a:cubicBezTo>
                          <a:pt x="302" y="184"/>
                          <a:pt x="233" y="34"/>
                          <a:pt x="0" y="44"/>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5" name="Freeform 460">
                    <a:extLst>
                      <a:ext uri="{FF2B5EF4-FFF2-40B4-BE49-F238E27FC236}">
                        <a16:creationId xmlns:a16="http://schemas.microsoft.com/office/drawing/2014/main" id="{37EB6F88-8764-179A-56EF-1CFBB798B314}"/>
                      </a:ext>
                    </a:extLst>
                  </p:cNvPr>
                  <p:cNvSpPr>
                    <a:spLocks/>
                  </p:cNvSpPr>
                  <p:nvPr/>
                </p:nvSpPr>
                <p:spPr bwMode="gray">
                  <a:xfrm>
                    <a:off x="1316775" y="4369432"/>
                    <a:ext cx="160775" cy="40978"/>
                  </a:xfrm>
                  <a:custGeom>
                    <a:avLst/>
                    <a:gdLst>
                      <a:gd name="T0" fmla="*/ 0 w 180"/>
                      <a:gd name="T1" fmla="*/ 20 h 47"/>
                      <a:gd name="T2" fmla="*/ 180 w 180"/>
                      <a:gd name="T3" fmla="*/ 47 h 47"/>
                      <a:gd name="T4" fmla="*/ 0 w 180"/>
                      <a:gd name="T5" fmla="*/ 20 h 47"/>
                    </a:gdLst>
                    <a:ahLst/>
                    <a:cxnLst>
                      <a:cxn ang="0">
                        <a:pos x="T0" y="T1"/>
                      </a:cxn>
                      <a:cxn ang="0">
                        <a:pos x="T2" y="T3"/>
                      </a:cxn>
                      <a:cxn ang="0">
                        <a:pos x="T4" y="T5"/>
                      </a:cxn>
                    </a:cxnLst>
                    <a:rect l="0" t="0" r="r" b="b"/>
                    <a:pathLst>
                      <a:path w="180" h="47">
                        <a:moveTo>
                          <a:pt x="0" y="20"/>
                        </a:moveTo>
                        <a:cubicBezTo>
                          <a:pt x="0" y="20"/>
                          <a:pt x="58" y="0"/>
                          <a:pt x="180" y="47"/>
                        </a:cubicBezTo>
                        <a:cubicBezTo>
                          <a:pt x="180" y="47"/>
                          <a:pt x="61" y="21"/>
                          <a:pt x="0" y="2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6" name="Freeform 461">
                    <a:extLst>
                      <a:ext uri="{FF2B5EF4-FFF2-40B4-BE49-F238E27FC236}">
                        <a16:creationId xmlns:a16="http://schemas.microsoft.com/office/drawing/2014/main" id="{2922251D-4ABC-8BE3-07EB-336D972A911E}"/>
                      </a:ext>
                    </a:extLst>
                  </p:cNvPr>
                  <p:cNvSpPr>
                    <a:spLocks/>
                  </p:cNvSpPr>
                  <p:nvPr/>
                </p:nvSpPr>
                <p:spPr bwMode="gray">
                  <a:xfrm>
                    <a:off x="1307318" y="4449681"/>
                    <a:ext cx="130683" cy="62322"/>
                  </a:xfrm>
                  <a:custGeom>
                    <a:avLst/>
                    <a:gdLst>
                      <a:gd name="T0" fmla="*/ 0 w 147"/>
                      <a:gd name="T1" fmla="*/ 0 h 71"/>
                      <a:gd name="T2" fmla="*/ 147 w 147"/>
                      <a:gd name="T3" fmla="*/ 34 h 71"/>
                      <a:gd name="T4" fmla="*/ 0 w 147"/>
                      <a:gd name="T5" fmla="*/ 0 h 71"/>
                    </a:gdLst>
                    <a:ahLst/>
                    <a:cxnLst>
                      <a:cxn ang="0">
                        <a:pos x="T0" y="T1"/>
                      </a:cxn>
                      <a:cxn ang="0">
                        <a:pos x="T2" y="T3"/>
                      </a:cxn>
                      <a:cxn ang="0">
                        <a:pos x="T4" y="T5"/>
                      </a:cxn>
                    </a:cxnLst>
                    <a:rect l="0" t="0" r="r" b="b"/>
                    <a:pathLst>
                      <a:path w="147" h="71">
                        <a:moveTo>
                          <a:pt x="0" y="0"/>
                        </a:moveTo>
                        <a:cubicBezTo>
                          <a:pt x="0" y="0"/>
                          <a:pt x="56" y="54"/>
                          <a:pt x="147" y="34"/>
                        </a:cubicBezTo>
                        <a:cubicBezTo>
                          <a:pt x="147" y="34"/>
                          <a:pt x="65" y="71"/>
                          <a:pt x="0"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7" name="Freeform 462">
                    <a:extLst>
                      <a:ext uri="{FF2B5EF4-FFF2-40B4-BE49-F238E27FC236}">
                        <a16:creationId xmlns:a16="http://schemas.microsoft.com/office/drawing/2014/main" id="{77F9863E-A437-CB66-5479-55E9577F2744}"/>
                      </a:ext>
                    </a:extLst>
                  </p:cNvPr>
                  <p:cNvSpPr>
                    <a:spLocks/>
                  </p:cNvSpPr>
                  <p:nvPr/>
                </p:nvSpPr>
                <p:spPr bwMode="gray">
                  <a:xfrm>
                    <a:off x="1317635" y="4375407"/>
                    <a:ext cx="256208" cy="127204"/>
                  </a:xfrm>
                  <a:custGeom>
                    <a:avLst/>
                    <a:gdLst>
                      <a:gd name="T0" fmla="*/ 0 w 287"/>
                      <a:gd name="T1" fmla="*/ 29 h 144"/>
                      <a:gd name="T2" fmla="*/ 287 w 287"/>
                      <a:gd name="T3" fmla="*/ 144 h 144"/>
                      <a:gd name="T4" fmla="*/ 0 w 287"/>
                      <a:gd name="T5" fmla="*/ 29 h 144"/>
                    </a:gdLst>
                    <a:ahLst/>
                    <a:cxnLst>
                      <a:cxn ang="0">
                        <a:pos x="T0" y="T1"/>
                      </a:cxn>
                      <a:cxn ang="0">
                        <a:pos x="T2" y="T3"/>
                      </a:cxn>
                      <a:cxn ang="0">
                        <a:pos x="T4" y="T5"/>
                      </a:cxn>
                    </a:cxnLst>
                    <a:rect l="0" t="0" r="r" b="b"/>
                    <a:pathLst>
                      <a:path w="287" h="144">
                        <a:moveTo>
                          <a:pt x="0" y="29"/>
                        </a:moveTo>
                        <a:cubicBezTo>
                          <a:pt x="0" y="29"/>
                          <a:pt x="194" y="0"/>
                          <a:pt x="287" y="144"/>
                        </a:cubicBezTo>
                        <a:cubicBezTo>
                          <a:pt x="287" y="144"/>
                          <a:pt x="190" y="13"/>
                          <a:pt x="0" y="29"/>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prstClr val="black"/>
                        </a:solidFill>
                        <a:effectLst/>
                        <a:uLnTx/>
                        <a:uFillTx/>
                      </a:rPr>
                      <a:t> </a:t>
                    </a:r>
                  </a:p>
                </p:txBody>
              </p:sp>
              <p:sp>
                <p:nvSpPr>
                  <p:cNvPr id="168" name="Freeform 463">
                    <a:extLst>
                      <a:ext uri="{FF2B5EF4-FFF2-40B4-BE49-F238E27FC236}">
                        <a16:creationId xmlns:a16="http://schemas.microsoft.com/office/drawing/2014/main" id="{6DFBAA21-A8BB-2722-460C-B5F5143F35AF}"/>
                      </a:ext>
                    </a:extLst>
                  </p:cNvPr>
                  <p:cNvSpPr>
                    <a:spLocks/>
                  </p:cNvSpPr>
                  <p:nvPr/>
                </p:nvSpPr>
                <p:spPr bwMode="gray">
                  <a:xfrm>
                    <a:off x="1315056" y="4453096"/>
                    <a:ext cx="158196" cy="30734"/>
                  </a:xfrm>
                  <a:custGeom>
                    <a:avLst/>
                    <a:gdLst>
                      <a:gd name="T0" fmla="*/ 0 w 177"/>
                      <a:gd name="T1" fmla="*/ 0 h 35"/>
                      <a:gd name="T2" fmla="*/ 177 w 177"/>
                      <a:gd name="T3" fmla="*/ 24 h 35"/>
                      <a:gd name="T4" fmla="*/ 0 w 177"/>
                      <a:gd name="T5" fmla="*/ 0 h 35"/>
                    </a:gdLst>
                    <a:ahLst/>
                    <a:cxnLst>
                      <a:cxn ang="0">
                        <a:pos x="T0" y="T1"/>
                      </a:cxn>
                      <a:cxn ang="0">
                        <a:pos x="T2" y="T3"/>
                      </a:cxn>
                      <a:cxn ang="0">
                        <a:pos x="T4" y="T5"/>
                      </a:cxn>
                    </a:cxnLst>
                    <a:rect l="0" t="0" r="r" b="b"/>
                    <a:pathLst>
                      <a:path w="177" h="35">
                        <a:moveTo>
                          <a:pt x="0" y="0"/>
                        </a:moveTo>
                        <a:cubicBezTo>
                          <a:pt x="0" y="0"/>
                          <a:pt x="46" y="35"/>
                          <a:pt x="177" y="24"/>
                        </a:cubicBezTo>
                        <a:cubicBezTo>
                          <a:pt x="177" y="24"/>
                          <a:pt x="78" y="26"/>
                          <a:pt x="0"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69" name="Freeform 464">
                    <a:extLst>
                      <a:ext uri="{FF2B5EF4-FFF2-40B4-BE49-F238E27FC236}">
                        <a16:creationId xmlns:a16="http://schemas.microsoft.com/office/drawing/2014/main" id="{6ACF849E-8A8C-D70A-BCB6-7A17445F4723}"/>
                      </a:ext>
                    </a:extLst>
                  </p:cNvPr>
                  <p:cNvSpPr>
                    <a:spLocks/>
                  </p:cNvSpPr>
                  <p:nvPr/>
                </p:nvSpPr>
                <p:spPr bwMode="gray">
                  <a:xfrm>
                    <a:off x="1143104" y="4383091"/>
                    <a:ext cx="134982" cy="185257"/>
                  </a:xfrm>
                  <a:custGeom>
                    <a:avLst/>
                    <a:gdLst>
                      <a:gd name="T0" fmla="*/ 151 w 151"/>
                      <a:gd name="T1" fmla="*/ 0 h 209"/>
                      <a:gd name="T2" fmla="*/ 0 w 151"/>
                      <a:gd name="T3" fmla="*/ 209 h 209"/>
                      <a:gd name="T4" fmla="*/ 151 w 151"/>
                      <a:gd name="T5" fmla="*/ 0 h 209"/>
                    </a:gdLst>
                    <a:ahLst/>
                    <a:cxnLst>
                      <a:cxn ang="0">
                        <a:pos x="T0" y="T1"/>
                      </a:cxn>
                      <a:cxn ang="0">
                        <a:pos x="T2" y="T3"/>
                      </a:cxn>
                      <a:cxn ang="0">
                        <a:pos x="T4" y="T5"/>
                      </a:cxn>
                    </a:cxnLst>
                    <a:rect l="0" t="0" r="r" b="b"/>
                    <a:pathLst>
                      <a:path w="151" h="209">
                        <a:moveTo>
                          <a:pt x="151" y="0"/>
                        </a:moveTo>
                        <a:cubicBezTo>
                          <a:pt x="151" y="0"/>
                          <a:pt x="40" y="63"/>
                          <a:pt x="0" y="209"/>
                        </a:cubicBezTo>
                        <a:cubicBezTo>
                          <a:pt x="0" y="209"/>
                          <a:pt x="61" y="69"/>
                          <a:pt x="151"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0" name="Freeform 465">
                    <a:extLst>
                      <a:ext uri="{FF2B5EF4-FFF2-40B4-BE49-F238E27FC236}">
                        <a16:creationId xmlns:a16="http://schemas.microsoft.com/office/drawing/2014/main" id="{842EA532-0A02-880A-3E92-36BD98DED965}"/>
                      </a:ext>
                    </a:extLst>
                  </p:cNvPr>
                  <p:cNvSpPr>
                    <a:spLocks/>
                  </p:cNvSpPr>
                  <p:nvPr/>
                </p:nvSpPr>
                <p:spPr bwMode="gray">
                  <a:xfrm>
                    <a:off x="1144824" y="4453096"/>
                    <a:ext cx="155617" cy="267214"/>
                  </a:xfrm>
                  <a:custGeom>
                    <a:avLst/>
                    <a:gdLst>
                      <a:gd name="T0" fmla="*/ 174 w 174"/>
                      <a:gd name="T1" fmla="*/ 20 h 302"/>
                      <a:gd name="T2" fmla="*/ 66 w 174"/>
                      <a:gd name="T3" fmla="*/ 122 h 302"/>
                      <a:gd name="T4" fmla="*/ 39 w 174"/>
                      <a:gd name="T5" fmla="*/ 194 h 302"/>
                      <a:gd name="T6" fmla="*/ 18 w 174"/>
                      <a:gd name="T7" fmla="*/ 302 h 302"/>
                      <a:gd name="T8" fmla="*/ 33 w 174"/>
                      <a:gd name="T9" fmla="*/ 188 h 302"/>
                      <a:gd name="T10" fmla="*/ 63 w 174"/>
                      <a:gd name="T11" fmla="*/ 110 h 302"/>
                      <a:gd name="T12" fmla="*/ 174 w 174"/>
                      <a:gd name="T13" fmla="*/ 20 h 302"/>
                    </a:gdLst>
                    <a:ahLst/>
                    <a:cxnLst>
                      <a:cxn ang="0">
                        <a:pos x="T0" y="T1"/>
                      </a:cxn>
                      <a:cxn ang="0">
                        <a:pos x="T2" y="T3"/>
                      </a:cxn>
                      <a:cxn ang="0">
                        <a:pos x="T4" y="T5"/>
                      </a:cxn>
                      <a:cxn ang="0">
                        <a:pos x="T6" y="T7"/>
                      </a:cxn>
                      <a:cxn ang="0">
                        <a:pos x="T8" y="T9"/>
                      </a:cxn>
                      <a:cxn ang="0">
                        <a:pos x="T10" y="T11"/>
                      </a:cxn>
                      <a:cxn ang="0">
                        <a:pos x="T12" y="T13"/>
                      </a:cxn>
                    </a:cxnLst>
                    <a:rect l="0" t="0" r="r" b="b"/>
                    <a:pathLst>
                      <a:path w="174" h="302">
                        <a:moveTo>
                          <a:pt x="174" y="20"/>
                        </a:moveTo>
                        <a:cubicBezTo>
                          <a:pt x="174" y="20"/>
                          <a:pt x="95" y="0"/>
                          <a:pt x="66" y="122"/>
                        </a:cubicBezTo>
                        <a:cubicBezTo>
                          <a:pt x="66" y="122"/>
                          <a:pt x="59" y="159"/>
                          <a:pt x="39" y="194"/>
                        </a:cubicBezTo>
                        <a:cubicBezTo>
                          <a:pt x="39" y="194"/>
                          <a:pt x="1" y="241"/>
                          <a:pt x="18" y="302"/>
                        </a:cubicBezTo>
                        <a:cubicBezTo>
                          <a:pt x="18" y="302"/>
                          <a:pt x="0" y="235"/>
                          <a:pt x="33" y="188"/>
                        </a:cubicBezTo>
                        <a:cubicBezTo>
                          <a:pt x="33" y="188"/>
                          <a:pt x="63" y="157"/>
                          <a:pt x="63" y="110"/>
                        </a:cubicBezTo>
                        <a:cubicBezTo>
                          <a:pt x="63" y="110"/>
                          <a:pt x="80" y="6"/>
                          <a:pt x="174" y="2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1" name="Freeform 466">
                    <a:extLst>
                      <a:ext uri="{FF2B5EF4-FFF2-40B4-BE49-F238E27FC236}">
                        <a16:creationId xmlns:a16="http://schemas.microsoft.com/office/drawing/2014/main" id="{131C65B1-1D63-63EC-7AF9-F86CE8FCA8E0}"/>
                      </a:ext>
                    </a:extLst>
                  </p:cNvPr>
                  <p:cNvSpPr>
                    <a:spLocks/>
                  </p:cNvSpPr>
                  <p:nvPr/>
                </p:nvSpPr>
                <p:spPr bwMode="gray">
                  <a:xfrm>
                    <a:off x="1224781" y="4422362"/>
                    <a:ext cx="60183" cy="52930"/>
                  </a:xfrm>
                  <a:custGeom>
                    <a:avLst/>
                    <a:gdLst>
                      <a:gd name="T0" fmla="*/ 68 w 68"/>
                      <a:gd name="T1" fmla="*/ 0 h 60"/>
                      <a:gd name="T2" fmla="*/ 0 w 68"/>
                      <a:gd name="T3" fmla="*/ 60 h 60"/>
                      <a:gd name="T4" fmla="*/ 68 w 68"/>
                      <a:gd name="T5" fmla="*/ 0 h 60"/>
                    </a:gdLst>
                    <a:ahLst/>
                    <a:cxnLst>
                      <a:cxn ang="0">
                        <a:pos x="T0" y="T1"/>
                      </a:cxn>
                      <a:cxn ang="0">
                        <a:pos x="T2" y="T3"/>
                      </a:cxn>
                      <a:cxn ang="0">
                        <a:pos x="T4" y="T5"/>
                      </a:cxn>
                    </a:cxnLst>
                    <a:rect l="0" t="0" r="r" b="b"/>
                    <a:pathLst>
                      <a:path w="68" h="60">
                        <a:moveTo>
                          <a:pt x="68" y="0"/>
                        </a:moveTo>
                        <a:cubicBezTo>
                          <a:pt x="68" y="0"/>
                          <a:pt x="17" y="22"/>
                          <a:pt x="0" y="60"/>
                        </a:cubicBezTo>
                        <a:cubicBezTo>
                          <a:pt x="0" y="60"/>
                          <a:pt x="36" y="8"/>
                          <a:pt x="68" y="0"/>
                        </a:cubicBezTo>
                        <a:close/>
                      </a:path>
                    </a:pathLst>
                  </a:custGeom>
                  <a:solidFill>
                    <a:srgbClr val="7A4C3A"/>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2" name="Freeform 467">
                    <a:extLst>
                      <a:ext uri="{FF2B5EF4-FFF2-40B4-BE49-F238E27FC236}">
                        <a16:creationId xmlns:a16="http://schemas.microsoft.com/office/drawing/2014/main" id="{8CD70431-72B5-1261-3F0B-F153851ED9BD}"/>
                      </a:ext>
                    </a:extLst>
                  </p:cNvPr>
                  <p:cNvSpPr>
                    <a:spLocks/>
                  </p:cNvSpPr>
                  <p:nvPr/>
                </p:nvSpPr>
                <p:spPr bwMode="gray">
                  <a:xfrm>
                    <a:off x="1226501" y="4394189"/>
                    <a:ext cx="61043" cy="55492"/>
                  </a:xfrm>
                  <a:custGeom>
                    <a:avLst/>
                    <a:gdLst>
                      <a:gd name="T0" fmla="*/ 69 w 69"/>
                      <a:gd name="T1" fmla="*/ 0 h 63"/>
                      <a:gd name="T2" fmla="*/ 0 w 69"/>
                      <a:gd name="T3" fmla="*/ 63 h 63"/>
                      <a:gd name="T4" fmla="*/ 69 w 69"/>
                      <a:gd name="T5" fmla="*/ 0 h 63"/>
                    </a:gdLst>
                    <a:ahLst/>
                    <a:cxnLst>
                      <a:cxn ang="0">
                        <a:pos x="T0" y="T1"/>
                      </a:cxn>
                      <a:cxn ang="0">
                        <a:pos x="T2" y="T3"/>
                      </a:cxn>
                      <a:cxn ang="0">
                        <a:pos x="T4" y="T5"/>
                      </a:cxn>
                    </a:cxnLst>
                    <a:rect l="0" t="0" r="r" b="b"/>
                    <a:pathLst>
                      <a:path w="69" h="63">
                        <a:moveTo>
                          <a:pt x="69" y="0"/>
                        </a:moveTo>
                        <a:cubicBezTo>
                          <a:pt x="69" y="0"/>
                          <a:pt x="17" y="23"/>
                          <a:pt x="0" y="63"/>
                        </a:cubicBezTo>
                        <a:cubicBezTo>
                          <a:pt x="0" y="63"/>
                          <a:pt x="36" y="9"/>
                          <a:pt x="69"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3" name="Freeform 468">
                    <a:extLst>
                      <a:ext uri="{FF2B5EF4-FFF2-40B4-BE49-F238E27FC236}">
                        <a16:creationId xmlns:a16="http://schemas.microsoft.com/office/drawing/2014/main" id="{A08C50F0-2F27-6BB7-67C1-86641BDB12AF}"/>
                      </a:ext>
                    </a:extLst>
                  </p:cNvPr>
                  <p:cNvSpPr>
                    <a:spLocks/>
                  </p:cNvSpPr>
                  <p:nvPr/>
                </p:nvSpPr>
                <p:spPr bwMode="gray">
                  <a:xfrm>
                    <a:off x="1532575" y="4512002"/>
                    <a:ext cx="105751" cy="466129"/>
                  </a:xfrm>
                  <a:custGeom>
                    <a:avLst/>
                    <a:gdLst>
                      <a:gd name="T0" fmla="*/ 34 w 119"/>
                      <a:gd name="T1" fmla="*/ 0 h 527"/>
                      <a:gd name="T2" fmla="*/ 62 w 119"/>
                      <a:gd name="T3" fmla="*/ 306 h 527"/>
                      <a:gd name="T4" fmla="*/ 82 w 119"/>
                      <a:gd name="T5" fmla="*/ 527 h 527"/>
                      <a:gd name="T6" fmla="*/ 68 w 119"/>
                      <a:gd name="T7" fmla="*/ 306 h 527"/>
                      <a:gd name="T8" fmla="*/ 34 w 119"/>
                      <a:gd name="T9" fmla="*/ 0 h 527"/>
                    </a:gdLst>
                    <a:ahLst/>
                    <a:cxnLst>
                      <a:cxn ang="0">
                        <a:pos x="T0" y="T1"/>
                      </a:cxn>
                      <a:cxn ang="0">
                        <a:pos x="T2" y="T3"/>
                      </a:cxn>
                      <a:cxn ang="0">
                        <a:pos x="T4" y="T5"/>
                      </a:cxn>
                      <a:cxn ang="0">
                        <a:pos x="T6" y="T7"/>
                      </a:cxn>
                      <a:cxn ang="0">
                        <a:pos x="T8" y="T9"/>
                      </a:cxn>
                    </a:cxnLst>
                    <a:rect l="0" t="0" r="r" b="b"/>
                    <a:pathLst>
                      <a:path w="119" h="527">
                        <a:moveTo>
                          <a:pt x="34" y="0"/>
                        </a:moveTo>
                        <a:cubicBezTo>
                          <a:pt x="34" y="0"/>
                          <a:pt x="109" y="163"/>
                          <a:pt x="62" y="306"/>
                        </a:cubicBezTo>
                        <a:cubicBezTo>
                          <a:pt x="62" y="306"/>
                          <a:pt x="0" y="466"/>
                          <a:pt x="82" y="527"/>
                        </a:cubicBezTo>
                        <a:cubicBezTo>
                          <a:pt x="82" y="527"/>
                          <a:pt x="14" y="457"/>
                          <a:pt x="68" y="306"/>
                        </a:cubicBezTo>
                        <a:cubicBezTo>
                          <a:pt x="68" y="306"/>
                          <a:pt x="119" y="102"/>
                          <a:pt x="34"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4" name="Freeform 469">
                    <a:extLst>
                      <a:ext uri="{FF2B5EF4-FFF2-40B4-BE49-F238E27FC236}">
                        <a16:creationId xmlns:a16="http://schemas.microsoft.com/office/drawing/2014/main" id="{BCE4853F-0F2C-A351-5BE9-DB7DD4D048B8}"/>
                      </a:ext>
                    </a:extLst>
                  </p:cNvPr>
                  <p:cNvSpPr>
                    <a:spLocks/>
                  </p:cNvSpPr>
                  <p:nvPr/>
                </p:nvSpPr>
                <p:spPr bwMode="gray">
                  <a:xfrm>
                    <a:off x="1549770" y="4754458"/>
                    <a:ext cx="98012" cy="265506"/>
                  </a:xfrm>
                  <a:custGeom>
                    <a:avLst/>
                    <a:gdLst>
                      <a:gd name="T0" fmla="*/ 72 w 110"/>
                      <a:gd name="T1" fmla="*/ 0 h 300"/>
                      <a:gd name="T2" fmla="*/ 110 w 110"/>
                      <a:gd name="T3" fmla="*/ 300 h 300"/>
                      <a:gd name="T4" fmla="*/ 72 w 110"/>
                      <a:gd name="T5" fmla="*/ 0 h 300"/>
                    </a:gdLst>
                    <a:ahLst/>
                    <a:cxnLst>
                      <a:cxn ang="0">
                        <a:pos x="T0" y="T1"/>
                      </a:cxn>
                      <a:cxn ang="0">
                        <a:pos x="T2" y="T3"/>
                      </a:cxn>
                      <a:cxn ang="0">
                        <a:pos x="T4" y="T5"/>
                      </a:cxn>
                    </a:cxnLst>
                    <a:rect l="0" t="0" r="r" b="b"/>
                    <a:pathLst>
                      <a:path w="110" h="300">
                        <a:moveTo>
                          <a:pt x="72" y="0"/>
                        </a:moveTo>
                        <a:cubicBezTo>
                          <a:pt x="72" y="0"/>
                          <a:pt x="19" y="175"/>
                          <a:pt x="110" y="300"/>
                        </a:cubicBezTo>
                        <a:cubicBezTo>
                          <a:pt x="110" y="300"/>
                          <a:pt x="0" y="230"/>
                          <a:pt x="72"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5" name="Freeform 470">
                    <a:extLst>
                      <a:ext uri="{FF2B5EF4-FFF2-40B4-BE49-F238E27FC236}">
                        <a16:creationId xmlns:a16="http://schemas.microsoft.com/office/drawing/2014/main" id="{D6F013D6-389F-02FB-C08F-659295801DB5}"/>
                      </a:ext>
                    </a:extLst>
                  </p:cNvPr>
                  <p:cNvSpPr>
                    <a:spLocks/>
                  </p:cNvSpPr>
                  <p:nvPr/>
                </p:nvSpPr>
                <p:spPr bwMode="gray">
                  <a:xfrm>
                    <a:off x="1528276" y="4738237"/>
                    <a:ext cx="98012" cy="264652"/>
                  </a:xfrm>
                  <a:custGeom>
                    <a:avLst/>
                    <a:gdLst>
                      <a:gd name="T0" fmla="*/ 72 w 110"/>
                      <a:gd name="T1" fmla="*/ 0 h 300"/>
                      <a:gd name="T2" fmla="*/ 110 w 110"/>
                      <a:gd name="T3" fmla="*/ 300 h 300"/>
                      <a:gd name="T4" fmla="*/ 72 w 110"/>
                      <a:gd name="T5" fmla="*/ 0 h 300"/>
                    </a:gdLst>
                    <a:ahLst/>
                    <a:cxnLst>
                      <a:cxn ang="0">
                        <a:pos x="T0" y="T1"/>
                      </a:cxn>
                      <a:cxn ang="0">
                        <a:pos x="T2" y="T3"/>
                      </a:cxn>
                      <a:cxn ang="0">
                        <a:pos x="T4" y="T5"/>
                      </a:cxn>
                    </a:cxnLst>
                    <a:rect l="0" t="0" r="r" b="b"/>
                    <a:pathLst>
                      <a:path w="110" h="300">
                        <a:moveTo>
                          <a:pt x="72" y="0"/>
                        </a:moveTo>
                        <a:cubicBezTo>
                          <a:pt x="72" y="0"/>
                          <a:pt x="19" y="175"/>
                          <a:pt x="110" y="300"/>
                        </a:cubicBezTo>
                        <a:cubicBezTo>
                          <a:pt x="110" y="300"/>
                          <a:pt x="0" y="230"/>
                          <a:pt x="72"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6" name="Freeform 471">
                    <a:extLst>
                      <a:ext uri="{FF2B5EF4-FFF2-40B4-BE49-F238E27FC236}">
                        <a16:creationId xmlns:a16="http://schemas.microsoft.com/office/drawing/2014/main" id="{932FD989-5375-6FCC-B0AB-4343D536F3DB}"/>
                      </a:ext>
                    </a:extLst>
                  </p:cNvPr>
                  <p:cNvSpPr>
                    <a:spLocks/>
                  </p:cNvSpPr>
                  <p:nvPr/>
                </p:nvSpPr>
                <p:spPr bwMode="gray">
                  <a:xfrm>
                    <a:off x="1506782" y="4746774"/>
                    <a:ext cx="98873" cy="264652"/>
                  </a:xfrm>
                  <a:custGeom>
                    <a:avLst/>
                    <a:gdLst>
                      <a:gd name="T0" fmla="*/ 72 w 111"/>
                      <a:gd name="T1" fmla="*/ 0 h 299"/>
                      <a:gd name="T2" fmla="*/ 111 w 111"/>
                      <a:gd name="T3" fmla="*/ 299 h 299"/>
                      <a:gd name="T4" fmla="*/ 72 w 111"/>
                      <a:gd name="T5" fmla="*/ 0 h 299"/>
                    </a:gdLst>
                    <a:ahLst/>
                    <a:cxnLst>
                      <a:cxn ang="0">
                        <a:pos x="T0" y="T1"/>
                      </a:cxn>
                      <a:cxn ang="0">
                        <a:pos x="T2" y="T3"/>
                      </a:cxn>
                      <a:cxn ang="0">
                        <a:pos x="T4" y="T5"/>
                      </a:cxn>
                    </a:cxnLst>
                    <a:rect l="0" t="0" r="r" b="b"/>
                    <a:pathLst>
                      <a:path w="111" h="299">
                        <a:moveTo>
                          <a:pt x="72" y="0"/>
                        </a:moveTo>
                        <a:cubicBezTo>
                          <a:pt x="72" y="0"/>
                          <a:pt x="19" y="175"/>
                          <a:pt x="111" y="299"/>
                        </a:cubicBezTo>
                        <a:cubicBezTo>
                          <a:pt x="111" y="299"/>
                          <a:pt x="0" y="230"/>
                          <a:pt x="72"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7" name="Freeform 472">
                    <a:extLst>
                      <a:ext uri="{FF2B5EF4-FFF2-40B4-BE49-F238E27FC236}">
                        <a16:creationId xmlns:a16="http://schemas.microsoft.com/office/drawing/2014/main" id="{196D2625-2515-1464-017C-43AAAB5708DD}"/>
                      </a:ext>
                    </a:extLst>
                  </p:cNvPr>
                  <p:cNvSpPr>
                    <a:spLocks/>
                  </p:cNvSpPr>
                  <p:nvPr/>
                </p:nvSpPr>
                <p:spPr bwMode="gray">
                  <a:xfrm>
                    <a:off x="1114732" y="4801412"/>
                    <a:ext cx="78238" cy="201477"/>
                  </a:xfrm>
                  <a:custGeom>
                    <a:avLst/>
                    <a:gdLst>
                      <a:gd name="T0" fmla="*/ 40 w 88"/>
                      <a:gd name="T1" fmla="*/ 0 h 228"/>
                      <a:gd name="T2" fmla="*/ 0 w 88"/>
                      <a:gd name="T3" fmla="*/ 228 h 228"/>
                      <a:gd name="T4" fmla="*/ 40 w 88"/>
                      <a:gd name="T5" fmla="*/ 0 h 228"/>
                    </a:gdLst>
                    <a:ahLst/>
                    <a:cxnLst>
                      <a:cxn ang="0">
                        <a:pos x="T0" y="T1"/>
                      </a:cxn>
                      <a:cxn ang="0">
                        <a:pos x="T2" y="T3"/>
                      </a:cxn>
                      <a:cxn ang="0">
                        <a:pos x="T4" y="T5"/>
                      </a:cxn>
                    </a:cxnLst>
                    <a:rect l="0" t="0" r="r" b="b"/>
                    <a:pathLst>
                      <a:path w="88" h="228">
                        <a:moveTo>
                          <a:pt x="40" y="0"/>
                        </a:moveTo>
                        <a:cubicBezTo>
                          <a:pt x="40" y="0"/>
                          <a:pt x="67" y="129"/>
                          <a:pt x="0" y="228"/>
                        </a:cubicBezTo>
                        <a:cubicBezTo>
                          <a:pt x="0" y="228"/>
                          <a:pt x="88" y="170"/>
                          <a:pt x="40"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8" name="Freeform 473">
                    <a:extLst>
                      <a:ext uri="{FF2B5EF4-FFF2-40B4-BE49-F238E27FC236}">
                        <a16:creationId xmlns:a16="http://schemas.microsoft.com/office/drawing/2014/main" id="{2DB9FB70-B2EE-A533-0235-F2F03593BE59}"/>
                      </a:ext>
                    </a:extLst>
                  </p:cNvPr>
                  <p:cNvSpPr>
                    <a:spLocks/>
                  </p:cNvSpPr>
                  <p:nvPr/>
                </p:nvSpPr>
                <p:spPr bwMode="gray">
                  <a:xfrm>
                    <a:off x="1142245" y="4801412"/>
                    <a:ext cx="79098" cy="201477"/>
                  </a:xfrm>
                  <a:custGeom>
                    <a:avLst/>
                    <a:gdLst>
                      <a:gd name="T0" fmla="*/ 40 w 88"/>
                      <a:gd name="T1" fmla="*/ 0 h 228"/>
                      <a:gd name="T2" fmla="*/ 0 w 88"/>
                      <a:gd name="T3" fmla="*/ 228 h 228"/>
                      <a:gd name="T4" fmla="*/ 40 w 88"/>
                      <a:gd name="T5" fmla="*/ 0 h 228"/>
                    </a:gdLst>
                    <a:ahLst/>
                    <a:cxnLst>
                      <a:cxn ang="0">
                        <a:pos x="T0" y="T1"/>
                      </a:cxn>
                      <a:cxn ang="0">
                        <a:pos x="T2" y="T3"/>
                      </a:cxn>
                      <a:cxn ang="0">
                        <a:pos x="T4" y="T5"/>
                      </a:cxn>
                    </a:cxnLst>
                    <a:rect l="0" t="0" r="r" b="b"/>
                    <a:pathLst>
                      <a:path w="88" h="228">
                        <a:moveTo>
                          <a:pt x="40" y="0"/>
                        </a:moveTo>
                        <a:cubicBezTo>
                          <a:pt x="40" y="0"/>
                          <a:pt x="67" y="129"/>
                          <a:pt x="0" y="228"/>
                        </a:cubicBezTo>
                        <a:cubicBezTo>
                          <a:pt x="0" y="228"/>
                          <a:pt x="88" y="170"/>
                          <a:pt x="40"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79" name="Freeform 474">
                    <a:extLst>
                      <a:ext uri="{FF2B5EF4-FFF2-40B4-BE49-F238E27FC236}">
                        <a16:creationId xmlns:a16="http://schemas.microsoft.com/office/drawing/2014/main" id="{6BFC029F-4FDB-D88B-9D37-E7BF80F59405}"/>
                      </a:ext>
                    </a:extLst>
                  </p:cNvPr>
                  <p:cNvSpPr>
                    <a:spLocks/>
                  </p:cNvSpPr>
                  <p:nvPr/>
                </p:nvSpPr>
                <p:spPr bwMode="gray">
                  <a:xfrm>
                    <a:off x="1185233" y="4763849"/>
                    <a:ext cx="81677" cy="204039"/>
                  </a:xfrm>
                  <a:custGeom>
                    <a:avLst/>
                    <a:gdLst>
                      <a:gd name="T0" fmla="*/ 0 w 92"/>
                      <a:gd name="T1" fmla="*/ 0 h 231"/>
                      <a:gd name="T2" fmla="*/ 22 w 92"/>
                      <a:gd name="T3" fmla="*/ 231 h 231"/>
                      <a:gd name="T4" fmla="*/ 0 w 92"/>
                      <a:gd name="T5" fmla="*/ 0 h 231"/>
                    </a:gdLst>
                    <a:ahLst/>
                    <a:cxnLst>
                      <a:cxn ang="0">
                        <a:pos x="T0" y="T1"/>
                      </a:cxn>
                      <a:cxn ang="0">
                        <a:pos x="T2" y="T3"/>
                      </a:cxn>
                      <a:cxn ang="0">
                        <a:pos x="T4" y="T5"/>
                      </a:cxn>
                    </a:cxnLst>
                    <a:rect l="0" t="0" r="r" b="b"/>
                    <a:pathLst>
                      <a:path w="92" h="231">
                        <a:moveTo>
                          <a:pt x="0" y="0"/>
                        </a:moveTo>
                        <a:cubicBezTo>
                          <a:pt x="0" y="0"/>
                          <a:pt x="60" y="118"/>
                          <a:pt x="22" y="231"/>
                        </a:cubicBezTo>
                        <a:cubicBezTo>
                          <a:pt x="22" y="231"/>
                          <a:pt x="92" y="151"/>
                          <a:pt x="0" y="0"/>
                        </a:cubicBezTo>
                        <a:close/>
                      </a:path>
                    </a:pathLst>
                  </a:custGeom>
                  <a:solidFill>
                    <a:srgbClr val="66330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grpSp>
          <p:nvGrpSpPr>
            <p:cNvPr id="145" name="Gruppieren 160">
              <a:extLst>
                <a:ext uri="{FF2B5EF4-FFF2-40B4-BE49-F238E27FC236}">
                  <a16:creationId xmlns:a16="http://schemas.microsoft.com/office/drawing/2014/main" id="{3D8ECD29-CC10-71A0-93B9-BA4F296987D2}"/>
                </a:ext>
              </a:extLst>
            </p:cNvPr>
            <p:cNvGrpSpPr/>
            <p:nvPr/>
          </p:nvGrpSpPr>
          <p:grpSpPr bwMode="gray">
            <a:xfrm>
              <a:off x="880878" y="4942757"/>
              <a:ext cx="974106" cy="614380"/>
              <a:chOff x="880878" y="4942757"/>
              <a:chExt cx="974106" cy="614380"/>
            </a:xfrm>
          </p:grpSpPr>
          <p:sp>
            <p:nvSpPr>
              <p:cNvPr id="146" name="Freeform 441">
                <a:extLst>
                  <a:ext uri="{FF2B5EF4-FFF2-40B4-BE49-F238E27FC236}">
                    <a16:creationId xmlns:a16="http://schemas.microsoft.com/office/drawing/2014/main" id="{9EE41A9D-EFD0-81DF-A938-FAA1E75138F9}"/>
                  </a:ext>
                </a:extLst>
              </p:cNvPr>
              <p:cNvSpPr>
                <a:spLocks/>
              </p:cNvSpPr>
              <p:nvPr/>
            </p:nvSpPr>
            <p:spPr bwMode="gray">
              <a:xfrm>
                <a:off x="894635" y="4942757"/>
                <a:ext cx="950135" cy="614380"/>
              </a:xfrm>
              <a:custGeom>
                <a:avLst/>
                <a:gdLst/>
                <a:ahLst/>
                <a:cxnLst/>
                <a:rect l="l" t="t" r="r" b="b"/>
                <a:pathLst>
                  <a:path w="950135" h="614380">
                    <a:moveTo>
                      <a:pt x="613395" y="0"/>
                    </a:moveTo>
                    <a:cubicBezTo>
                      <a:pt x="686188" y="64935"/>
                      <a:pt x="863941" y="94857"/>
                      <a:pt x="883317" y="142906"/>
                    </a:cubicBezTo>
                    <a:cubicBezTo>
                      <a:pt x="970668" y="355107"/>
                      <a:pt x="946602" y="430261"/>
                      <a:pt x="948385" y="445292"/>
                    </a:cubicBezTo>
                    <a:cubicBezTo>
                      <a:pt x="951059" y="461207"/>
                      <a:pt x="890448" y="546971"/>
                      <a:pt x="855685" y="561118"/>
                    </a:cubicBezTo>
                    <a:cubicBezTo>
                      <a:pt x="460822" y="689322"/>
                      <a:pt x="74873" y="547855"/>
                      <a:pt x="38328" y="531940"/>
                    </a:cubicBezTo>
                    <a:cubicBezTo>
                      <a:pt x="1800" y="515149"/>
                      <a:pt x="2" y="459490"/>
                      <a:pt x="0" y="459439"/>
                    </a:cubicBezTo>
                    <a:cubicBezTo>
                      <a:pt x="9805" y="165011"/>
                      <a:pt x="64176" y="152632"/>
                      <a:pt x="98047" y="119034"/>
                    </a:cubicBezTo>
                    <a:cubicBezTo>
                      <a:pt x="131027" y="84551"/>
                      <a:pt x="305729" y="41227"/>
                      <a:pt x="327121" y="35922"/>
                    </a:cubicBezTo>
                    <a:cubicBezTo>
                      <a:pt x="328798" y="35367"/>
                      <a:pt x="340987" y="19519"/>
                      <a:pt x="349829" y="7760"/>
                    </a:cubicBezTo>
                    <a:cubicBezTo>
                      <a:pt x="349774" y="9731"/>
                      <a:pt x="349061" y="11382"/>
                      <a:pt x="348321" y="12955"/>
                    </a:cubicBezTo>
                    <a:cubicBezTo>
                      <a:pt x="348310" y="13006"/>
                      <a:pt x="283373" y="312139"/>
                      <a:pt x="399931" y="385600"/>
                    </a:cubicBezTo>
                    <a:cubicBezTo>
                      <a:pt x="399968" y="385636"/>
                      <a:pt x="467584" y="451084"/>
                      <a:pt x="559211" y="393566"/>
                    </a:cubicBezTo>
                    <a:cubicBezTo>
                      <a:pt x="559254" y="393545"/>
                      <a:pt x="715809" y="318288"/>
                      <a:pt x="619720" y="14725"/>
                    </a:cubicBezTo>
                    <a:cubicBezTo>
                      <a:pt x="619714" y="14715"/>
                      <a:pt x="616785" y="9767"/>
                      <a:pt x="613395" y="0"/>
                    </a:cubicBezTo>
                    <a:close/>
                  </a:path>
                </a:pathLst>
              </a:custGeom>
              <a:gradFill>
                <a:gsLst>
                  <a:gs pos="0">
                    <a:srgbClr val="3498DB"/>
                  </a:gs>
                  <a:gs pos="100000">
                    <a:srgbClr val="3498DB">
                      <a:lumMod val="75000"/>
                    </a:srgbClr>
                  </a:gs>
                </a:gsLst>
                <a:path path="circle">
                  <a:fillToRect l="50000" t="50000" r="50000" b="50000"/>
                </a:path>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47" name="Freeform 442">
                <a:extLst>
                  <a:ext uri="{FF2B5EF4-FFF2-40B4-BE49-F238E27FC236}">
                    <a16:creationId xmlns:a16="http://schemas.microsoft.com/office/drawing/2014/main" id="{61407C05-38F8-0998-C007-0E4DAF2007E6}"/>
                  </a:ext>
                </a:extLst>
              </p:cNvPr>
              <p:cNvSpPr>
                <a:spLocks/>
              </p:cNvSpPr>
              <p:nvPr/>
            </p:nvSpPr>
            <p:spPr bwMode="gray">
              <a:xfrm>
                <a:off x="880878" y="5238515"/>
                <a:ext cx="185708" cy="268921"/>
              </a:xfrm>
              <a:custGeom>
                <a:avLst/>
                <a:gdLst>
                  <a:gd name="T0" fmla="*/ 23 w 209"/>
                  <a:gd name="T1" fmla="*/ 46 h 304"/>
                  <a:gd name="T2" fmla="*/ 201 w 209"/>
                  <a:gd name="T3" fmla="*/ 79 h 304"/>
                  <a:gd name="T4" fmla="*/ 175 w 209"/>
                  <a:gd name="T5" fmla="*/ 304 h 304"/>
                  <a:gd name="T6" fmla="*/ 7 w 209"/>
                  <a:gd name="T7" fmla="*/ 217 h 304"/>
                  <a:gd name="T8" fmla="*/ 23 w 209"/>
                  <a:gd name="T9" fmla="*/ 46 h 304"/>
                </a:gdLst>
                <a:ahLst/>
                <a:cxnLst>
                  <a:cxn ang="0">
                    <a:pos x="T0" y="T1"/>
                  </a:cxn>
                  <a:cxn ang="0">
                    <a:pos x="T2" y="T3"/>
                  </a:cxn>
                  <a:cxn ang="0">
                    <a:pos x="T4" y="T5"/>
                  </a:cxn>
                  <a:cxn ang="0">
                    <a:pos x="T6" y="T7"/>
                  </a:cxn>
                  <a:cxn ang="0">
                    <a:pos x="T8" y="T9"/>
                  </a:cxn>
                </a:cxnLst>
                <a:rect l="0" t="0" r="r" b="b"/>
                <a:pathLst>
                  <a:path w="209" h="304">
                    <a:moveTo>
                      <a:pt x="23" y="46"/>
                    </a:moveTo>
                    <a:cubicBezTo>
                      <a:pt x="23" y="46"/>
                      <a:pt x="129" y="0"/>
                      <a:pt x="201" y="79"/>
                    </a:cubicBezTo>
                    <a:cubicBezTo>
                      <a:pt x="201" y="79"/>
                      <a:pt x="209" y="240"/>
                      <a:pt x="175" y="304"/>
                    </a:cubicBezTo>
                    <a:cubicBezTo>
                      <a:pt x="175" y="304"/>
                      <a:pt x="0" y="286"/>
                      <a:pt x="7" y="217"/>
                    </a:cubicBezTo>
                    <a:cubicBezTo>
                      <a:pt x="7" y="217"/>
                      <a:pt x="8" y="111"/>
                      <a:pt x="23" y="46"/>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48" name="Freeform 443">
                <a:extLst>
                  <a:ext uri="{FF2B5EF4-FFF2-40B4-BE49-F238E27FC236}">
                    <a16:creationId xmlns:a16="http://schemas.microsoft.com/office/drawing/2014/main" id="{50C01A7E-5FB7-5D26-80B0-C2880189AA0F}"/>
                  </a:ext>
                </a:extLst>
              </p:cNvPr>
              <p:cNvSpPr>
                <a:spLocks/>
              </p:cNvSpPr>
              <p:nvPr/>
            </p:nvSpPr>
            <p:spPr bwMode="gray">
              <a:xfrm>
                <a:off x="1674435" y="5248760"/>
                <a:ext cx="180549" cy="268067"/>
              </a:xfrm>
              <a:custGeom>
                <a:avLst/>
                <a:gdLst>
                  <a:gd name="T0" fmla="*/ 188 w 203"/>
                  <a:gd name="T1" fmla="*/ 46 h 303"/>
                  <a:gd name="T2" fmla="*/ 9 w 203"/>
                  <a:gd name="T3" fmla="*/ 79 h 303"/>
                  <a:gd name="T4" fmla="*/ 34 w 203"/>
                  <a:gd name="T5" fmla="*/ 303 h 303"/>
                  <a:gd name="T6" fmla="*/ 200 w 203"/>
                  <a:gd name="T7" fmla="*/ 217 h 303"/>
                  <a:gd name="T8" fmla="*/ 188 w 203"/>
                  <a:gd name="T9" fmla="*/ 46 h 303"/>
                </a:gdLst>
                <a:ahLst/>
                <a:cxnLst>
                  <a:cxn ang="0">
                    <a:pos x="T0" y="T1"/>
                  </a:cxn>
                  <a:cxn ang="0">
                    <a:pos x="T2" y="T3"/>
                  </a:cxn>
                  <a:cxn ang="0">
                    <a:pos x="T4" y="T5"/>
                  </a:cxn>
                  <a:cxn ang="0">
                    <a:pos x="T6" y="T7"/>
                  </a:cxn>
                  <a:cxn ang="0">
                    <a:pos x="T8" y="T9"/>
                  </a:cxn>
                </a:cxnLst>
                <a:rect l="0" t="0" r="r" b="b"/>
                <a:pathLst>
                  <a:path w="203" h="303">
                    <a:moveTo>
                      <a:pt x="188" y="46"/>
                    </a:moveTo>
                    <a:cubicBezTo>
                      <a:pt x="188" y="46"/>
                      <a:pt x="82" y="0"/>
                      <a:pt x="9" y="79"/>
                    </a:cubicBezTo>
                    <a:cubicBezTo>
                      <a:pt x="9" y="79"/>
                      <a:pt x="0" y="239"/>
                      <a:pt x="34" y="303"/>
                    </a:cubicBezTo>
                    <a:cubicBezTo>
                      <a:pt x="34" y="303"/>
                      <a:pt x="194" y="278"/>
                      <a:pt x="200" y="217"/>
                    </a:cubicBezTo>
                    <a:cubicBezTo>
                      <a:pt x="200" y="217"/>
                      <a:pt x="203" y="111"/>
                      <a:pt x="188" y="46"/>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49" name="Freeform 444">
                <a:extLst>
                  <a:ext uri="{FF2B5EF4-FFF2-40B4-BE49-F238E27FC236}">
                    <a16:creationId xmlns:a16="http://schemas.microsoft.com/office/drawing/2014/main" id="{CDC8E665-B352-B78B-A819-C5AB2DA0469D}"/>
                  </a:ext>
                </a:extLst>
              </p:cNvPr>
              <p:cNvSpPr>
                <a:spLocks/>
              </p:cNvSpPr>
              <p:nvPr/>
            </p:nvSpPr>
            <p:spPr bwMode="gray">
              <a:xfrm>
                <a:off x="1682173" y="5241930"/>
                <a:ext cx="159915" cy="76835"/>
              </a:xfrm>
              <a:custGeom>
                <a:avLst/>
                <a:gdLst>
                  <a:gd name="T0" fmla="*/ 0 w 179"/>
                  <a:gd name="T1" fmla="*/ 87 h 87"/>
                  <a:gd name="T2" fmla="*/ 179 w 179"/>
                  <a:gd name="T3" fmla="*/ 54 h 87"/>
                  <a:gd name="T4" fmla="*/ 175 w 179"/>
                  <a:gd name="T5" fmla="*/ 40 h 87"/>
                  <a:gd name="T6" fmla="*/ 2 w 179"/>
                  <a:gd name="T7" fmla="*/ 72 h 87"/>
                  <a:gd name="T8" fmla="*/ 0 w 179"/>
                  <a:gd name="T9" fmla="*/ 87 h 87"/>
                </a:gdLst>
                <a:ahLst/>
                <a:cxnLst>
                  <a:cxn ang="0">
                    <a:pos x="T0" y="T1"/>
                  </a:cxn>
                  <a:cxn ang="0">
                    <a:pos x="T2" y="T3"/>
                  </a:cxn>
                  <a:cxn ang="0">
                    <a:pos x="T4" y="T5"/>
                  </a:cxn>
                  <a:cxn ang="0">
                    <a:pos x="T6" y="T7"/>
                  </a:cxn>
                  <a:cxn ang="0">
                    <a:pos x="T8" y="T9"/>
                  </a:cxn>
                </a:cxnLst>
                <a:rect l="0" t="0" r="r" b="b"/>
                <a:pathLst>
                  <a:path w="179" h="87">
                    <a:moveTo>
                      <a:pt x="0" y="87"/>
                    </a:moveTo>
                    <a:cubicBezTo>
                      <a:pt x="0" y="87"/>
                      <a:pt x="60" y="13"/>
                      <a:pt x="179" y="54"/>
                    </a:cubicBezTo>
                    <a:cubicBezTo>
                      <a:pt x="175" y="40"/>
                      <a:pt x="175" y="40"/>
                      <a:pt x="175" y="40"/>
                    </a:cubicBezTo>
                    <a:cubicBezTo>
                      <a:pt x="175" y="40"/>
                      <a:pt x="76" y="0"/>
                      <a:pt x="2" y="72"/>
                    </a:cubicBezTo>
                    <a:lnTo>
                      <a:pt x="0" y="87"/>
                    </a:lnTo>
                    <a:close/>
                  </a:path>
                </a:pathLst>
              </a:custGeom>
              <a:solidFill>
                <a:srgbClr val="3498D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50" name="Freeform 445">
                <a:extLst>
                  <a:ext uri="{FF2B5EF4-FFF2-40B4-BE49-F238E27FC236}">
                    <a16:creationId xmlns:a16="http://schemas.microsoft.com/office/drawing/2014/main" id="{DAFEFA03-C332-C817-D3D8-5F21AFE51C4E}"/>
                  </a:ext>
                </a:extLst>
              </p:cNvPr>
              <p:cNvSpPr>
                <a:spLocks/>
              </p:cNvSpPr>
              <p:nvPr/>
            </p:nvSpPr>
            <p:spPr bwMode="gray">
              <a:xfrm>
                <a:off x="901512" y="5231686"/>
                <a:ext cx="162495" cy="80249"/>
              </a:xfrm>
              <a:custGeom>
                <a:avLst/>
                <a:gdLst>
                  <a:gd name="T0" fmla="*/ 4 w 183"/>
                  <a:gd name="T1" fmla="*/ 30 h 91"/>
                  <a:gd name="T2" fmla="*/ 0 w 183"/>
                  <a:gd name="T3" fmla="*/ 54 h 91"/>
                  <a:gd name="T4" fmla="*/ 179 w 183"/>
                  <a:gd name="T5" fmla="*/ 91 h 91"/>
                  <a:gd name="T6" fmla="*/ 183 w 183"/>
                  <a:gd name="T7" fmla="*/ 73 h 91"/>
                  <a:gd name="T8" fmla="*/ 4 w 183"/>
                  <a:gd name="T9" fmla="*/ 30 h 91"/>
                </a:gdLst>
                <a:ahLst/>
                <a:cxnLst>
                  <a:cxn ang="0">
                    <a:pos x="T0" y="T1"/>
                  </a:cxn>
                  <a:cxn ang="0">
                    <a:pos x="T2" y="T3"/>
                  </a:cxn>
                  <a:cxn ang="0">
                    <a:pos x="T4" y="T5"/>
                  </a:cxn>
                  <a:cxn ang="0">
                    <a:pos x="T6" y="T7"/>
                  </a:cxn>
                  <a:cxn ang="0">
                    <a:pos x="T8" y="T9"/>
                  </a:cxn>
                </a:cxnLst>
                <a:rect l="0" t="0" r="r" b="b"/>
                <a:pathLst>
                  <a:path w="183" h="91">
                    <a:moveTo>
                      <a:pt x="4" y="30"/>
                    </a:moveTo>
                    <a:cubicBezTo>
                      <a:pt x="0" y="54"/>
                      <a:pt x="0" y="54"/>
                      <a:pt x="0" y="54"/>
                    </a:cubicBezTo>
                    <a:cubicBezTo>
                      <a:pt x="0" y="54"/>
                      <a:pt x="123" y="14"/>
                      <a:pt x="179" y="91"/>
                    </a:cubicBezTo>
                    <a:cubicBezTo>
                      <a:pt x="183" y="73"/>
                      <a:pt x="183" y="73"/>
                      <a:pt x="183" y="73"/>
                    </a:cubicBezTo>
                    <a:cubicBezTo>
                      <a:pt x="183" y="73"/>
                      <a:pt x="142" y="0"/>
                      <a:pt x="4" y="30"/>
                    </a:cubicBezTo>
                    <a:close/>
                  </a:path>
                </a:pathLst>
              </a:custGeom>
              <a:solidFill>
                <a:srgbClr val="3498D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51" name="Freeform 446">
                <a:extLst>
                  <a:ext uri="{FF2B5EF4-FFF2-40B4-BE49-F238E27FC236}">
                    <a16:creationId xmlns:a16="http://schemas.microsoft.com/office/drawing/2014/main" id="{77B91D8A-DFDB-8318-B47F-204AC8974B6E}"/>
                  </a:ext>
                </a:extLst>
              </p:cNvPr>
              <p:cNvSpPr>
                <a:spLocks/>
              </p:cNvSpPr>
              <p:nvPr/>
            </p:nvSpPr>
            <p:spPr bwMode="gray">
              <a:xfrm>
                <a:off x="1154281" y="4982400"/>
                <a:ext cx="118647" cy="351731"/>
              </a:xfrm>
              <a:custGeom>
                <a:avLst/>
                <a:gdLst>
                  <a:gd name="T0" fmla="*/ 88 w 133"/>
                  <a:gd name="T1" fmla="*/ 0 h 398"/>
                  <a:gd name="T2" fmla="*/ 133 w 133"/>
                  <a:gd name="T3" fmla="*/ 398 h 398"/>
                  <a:gd name="T4" fmla="*/ 88 w 133"/>
                  <a:gd name="T5" fmla="*/ 0 h 398"/>
                </a:gdLst>
                <a:ahLst/>
                <a:cxnLst>
                  <a:cxn ang="0">
                    <a:pos x="T0" y="T1"/>
                  </a:cxn>
                  <a:cxn ang="0">
                    <a:pos x="T2" y="T3"/>
                  </a:cxn>
                  <a:cxn ang="0">
                    <a:pos x="T4" y="T5"/>
                  </a:cxn>
                </a:cxnLst>
                <a:rect l="0" t="0" r="r" b="b"/>
                <a:pathLst>
                  <a:path w="133" h="398">
                    <a:moveTo>
                      <a:pt x="88" y="0"/>
                    </a:moveTo>
                    <a:cubicBezTo>
                      <a:pt x="88" y="0"/>
                      <a:pt x="18" y="270"/>
                      <a:pt x="133" y="398"/>
                    </a:cubicBezTo>
                    <a:cubicBezTo>
                      <a:pt x="133" y="398"/>
                      <a:pt x="0" y="273"/>
                      <a:pt x="88" y="0"/>
                    </a:cubicBezTo>
                    <a:close/>
                  </a:path>
                </a:pathLst>
              </a:custGeom>
              <a:solidFill>
                <a:srgbClr val="3498D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52" name="Freeform 447">
                <a:extLst>
                  <a:ext uri="{FF2B5EF4-FFF2-40B4-BE49-F238E27FC236}">
                    <a16:creationId xmlns:a16="http://schemas.microsoft.com/office/drawing/2014/main" id="{30CBD7B2-5386-7E50-1B72-8B4D12510F31}"/>
                  </a:ext>
                </a:extLst>
              </p:cNvPr>
              <p:cNvSpPr>
                <a:spLocks/>
              </p:cNvSpPr>
              <p:nvPr/>
            </p:nvSpPr>
            <p:spPr bwMode="gray">
              <a:xfrm>
                <a:off x="1495605" y="4971302"/>
                <a:ext cx="135842" cy="354293"/>
              </a:xfrm>
              <a:custGeom>
                <a:avLst/>
                <a:gdLst>
                  <a:gd name="T0" fmla="*/ 22 w 153"/>
                  <a:gd name="T1" fmla="*/ 0 h 400"/>
                  <a:gd name="T2" fmla="*/ 0 w 153"/>
                  <a:gd name="T3" fmla="*/ 400 h 400"/>
                  <a:gd name="T4" fmla="*/ 22 w 153"/>
                  <a:gd name="T5" fmla="*/ 0 h 400"/>
                </a:gdLst>
                <a:ahLst/>
                <a:cxnLst>
                  <a:cxn ang="0">
                    <a:pos x="T0" y="T1"/>
                  </a:cxn>
                  <a:cxn ang="0">
                    <a:pos x="T2" y="T3"/>
                  </a:cxn>
                  <a:cxn ang="0">
                    <a:pos x="T4" y="T5"/>
                  </a:cxn>
                </a:cxnLst>
                <a:rect l="0" t="0" r="r" b="b"/>
                <a:pathLst>
                  <a:path w="153" h="400">
                    <a:moveTo>
                      <a:pt x="22" y="0"/>
                    </a:moveTo>
                    <a:cubicBezTo>
                      <a:pt x="22" y="0"/>
                      <a:pt x="153" y="223"/>
                      <a:pt x="0" y="400"/>
                    </a:cubicBezTo>
                    <a:cubicBezTo>
                      <a:pt x="0" y="400"/>
                      <a:pt x="125" y="223"/>
                      <a:pt x="22" y="0"/>
                    </a:cubicBezTo>
                    <a:close/>
                  </a:path>
                </a:pathLst>
              </a:custGeom>
              <a:solidFill>
                <a:srgbClr val="3498DB">
                  <a:lumMod val="50000"/>
                </a:srgbClr>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nvGrpSpPr>
          <p:cNvPr id="182" name="Gruppieren 45">
            <a:extLst>
              <a:ext uri="{FF2B5EF4-FFF2-40B4-BE49-F238E27FC236}">
                <a16:creationId xmlns:a16="http://schemas.microsoft.com/office/drawing/2014/main" id="{865ECF33-283A-50CC-7C82-D6A44EF05BFD}"/>
              </a:ext>
            </a:extLst>
          </p:cNvPr>
          <p:cNvGrpSpPr/>
          <p:nvPr/>
        </p:nvGrpSpPr>
        <p:grpSpPr bwMode="gray">
          <a:xfrm>
            <a:off x="10813833" y="4538637"/>
            <a:ext cx="1296000" cy="1296000"/>
            <a:chOff x="747017" y="4353812"/>
            <a:chExt cx="1237218" cy="1274876"/>
          </a:xfrm>
        </p:grpSpPr>
        <p:grpSp>
          <p:nvGrpSpPr>
            <p:cNvPr id="183" name="Gruppieren 83">
              <a:extLst>
                <a:ext uri="{FF2B5EF4-FFF2-40B4-BE49-F238E27FC236}">
                  <a16:creationId xmlns:a16="http://schemas.microsoft.com/office/drawing/2014/main" id="{B8E471AD-2EE3-159D-DD4D-A7B6CDBBAD5D}"/>
                </a:ext>
              </a:extLst>
            </p:cNvPr>
            <p:cNvGrpSpPr/>
            <p:nvPr/>
          </p:nvGrpSpPr>
          <p:grpSpPr bwMode="gray">
            <a:xfrm>
              <a:off x="1137326" y="4468963"/>
              <a:ext cx="456601" cy="637640"/>
              <a:chOff x="1136079" y="4468963"/>
              <a:chExt cx="456601" cy="637640"/>
            </a:xfrm>
          </p:grpSpPr>
          <p:sp>
            <p:nvSpPr>
              <p:cNvPr id="210" name="Freihandform 110">
                <a:extLst>
                  <a:ext uri="{FF2B5EF4-FFF2-40B4-BE49-F238E27FC236}">
                    <a16:creationId xmlns:a16="http://schemas.microsoft.com/office/drawing/2014/main" id="{51503A68-3F51-DFED-A9A4-973085448DC9}"/>
                  </a:ext>
                </a:extLst>
              </p:cNvPr>
              <p:cNvSpPr/>
              <p:nvPr/>
            </p:nvSpPr>
            <p:spPr bwMode="gray">
              <a:xfrm>
                <a:off x="1222900" y="4688866"/>
                <a:ext cx="125199" cy="241237"/>
              </a:xfrm>
              <a:custGeom>
                <a:avLst/>
                <a:gdLst>
                  <a:gd name="connsiteX0" fmla="*/ 59312 w 202651"/>
                  <a:gd name="connsiteY0" fmla="*/ 69198 h 390473"/>
                  <a:gd name="connsiteX1" fmla="*/ 93911 w 202651"/>
                  <a:gd name="connsiteY1" fmla="*/ 0 h 390473"/>
                  <a:gd name="connsiteX2" fmla="*/ 128510 w 202651"/>
                  <a:gd name="connsiteY2" fmla="*/ 4943 h 390473"/>
                  <a:gd name="connsiteX3" fmla="*/ 172994 w 202651"/>
                  <a:gd name="connsiteY3" fmla="*/ 79083 h 390473"/>
                  <a:gd name="connsiteX4" fmla="*/ 202651 w 202651"/>
                  <a:gd name="connsiteY4" fmla="*/ 390473 h 390473"/>
                  <a:gd name="connsiteX5" fmla="*/ 123567 w 202651"/>
                  <a:gd name="connsiteY5" fmla="*/ 390473 h 390473"/>
                  <a:gd name="connsiteX6" fmla="*/ 0 w 202651"/>
                  <a:gd name="connsiteY6" fmla="*/ 385531 h 390473"/>
                  <a:gd name="connsiteX7" fmla="*/ 29656 w 202651"/>
                  <a:gd name="connsiteY7" fmla="*/ 207593 h 390473"/>
                  <a:gd name="connsiteX8" fmla="*/ 59312 w 202651"/>
                  <a:gd name="connsiteY8" fmla="*/ 69198 h 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51" h="390473">
                    <a:moveTo>
                      <a:pt x="59312" y="69198"/>
                    </a:moveTo>
                    <a:lnTo>
                      <a:pt x="93911" y="0"/>
                    </a:lnTo>
                    <a:lnTo>
                      <a:pt x="128510" y="4943"/>
                    </a:lnTo>
                    <a:lnTo>
                      <a:pt x="172994" y="79083"/>
                    </a:lnTo>
                    <a:lnTo>
                      <a:pt x="202651" y="390473"/>
                    </a:lnTo>
                    <a:lnTo>
                      <a:pt x="123567" y="390473"/>
                    </a:lnTo>
                    <a:lnTo>
                      <a:pt x="0" y="385531"/>
                    </a:lnTo>
                    <a:lnTo>
                      <a:pt x="29656" y="207593"/>
                    </a:lnTo>
                    <a:lnTo>
                      <a:pt x="59312" y="69198"/>
                    </a:lnTo>
                    <a:close/>
                  </a:path>
                </a:pathLst>
              </a:custGeom>
              <a:solidFill>
                <a:sysClr val="window" lastClr="FFFFFF"/>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11" name="Freeform 367">
                <a:extLst>
                  <a:ext uri="{FF2B5EF4-FFF2-40B4-BE49-F238E27FC236}">
                    <a16:creationId xmlns:a16="http://schemas.microsoft.com/office/drawing/2014/main" id="{C9B6F53E-67B6-CA7E-D9C8-7C87E97078B1}"/>
                  </a:ext>
                </a:extLst>
              </p:cNvPr>
              <p:cNvSpPr>
                <a:spLocks/>
              </p:cNvSpPr>
              <p:nvPr/>
            </p:nvSpPr>
            <p:spPr bwMode="gray">
              <a:xfrm>
                <a:off x="1182940" y="4884911"/>
                <a:ext cx="356869" cy="221692"/>
              </a:xfrm>
              <a:custGeom>
                <a:avLst/>
                <a:gdLst>
                  <a:gd name="T0" fmla="*/ 193 w 1671"/>
                  <a:gd name="T1" fmla="*/ 0 h 1038"/>
                  <a:gd name="T2" fmla="*/ 0 w 1671"/>
                  <a:gd name="T3" fmla="*/ 409 h 1038"/>
                  <a:gd name="T4" fmla="*/ 818 w 1671"/>
                  <a:gd name="T5" fmla="*/ 969 h 1038"/>
                  <a:gd name="T6" fmla="*/ 1671 w 1671"/>
                  <a:gd name="T7" fmla="*/ 418 h 1038"/>
                  <a:gd name="T8" fmla="*/ 1434 w 1671"/>
                  <a:gd name="T9" fmla="*/ 21 h 1038"/>
                  <a:gd name="T10" fmla="*/ 193 w 1671"/>
                  <a:gd name="T11" fmla="*/ 0 h 1038"/>
                </a:gdLst>
                <a:ahLst/>
                <a:cxnLst>
                  <a:cxn ang="0">
                    <a:pos x="T0" y="T1"/>
                  </a:cxn>
                  <a:cxn ang="0">
                    <a:pos x="T2" y="T3"/>
                  </a:cxn>
                  <a:cxn ang="0">
                    <a:pos x="T4" y="T5"/>
                  </a:cxn>
                  <a:cxn ang="0">
                    <a:pos x="T6" y="T7"/>
                  </a:cxn>
                  <a:cxn ang="0">
                    <a:pos x="T8" y="T9"/>
                  </a:cxn>
                  <a:cxn ang="0">
                    <a:pos x="T10" y="T11"/>
                  </a:cxn>
                </a:cxnLst>
                <a:rect l="0" t="0" r="r" b="b"/>
                <a:pathLst>
                  <a:path w="1671" h="1038">
                    <a:moveTo>
                      <a:pt x="193" y="0"/>
                    </a:moveTo>
                    <a:cubicBezTo>
                      <a:pt x="193" y="0"/>
                      <a:pt x="245" y="254"/>
                      <a:pt x="0" y="409"/>
                    </a:cubicBezTo>
                    <a:cubicBezTo>
                      <a:pt x="0" y="409"/>
                      <a:pt x="142" y="956"/>
                      <a:pt x="818" y="969"/>
                    </a:cubicBezTo>
                    <a:cubicBezTo>
                      <a:pt x="818" y="969"/>
                      <a:pt x="1352" y="1038"/>
                      <a:pt x="1671" y="418"/>
                    </a:cubicBezTo>
                    <a:cubicBezTo>
                      <a:pt x="1671" y="418"/>
                      <a:pt x="1417" y="345"/>
                      <a:pt x="1434" y="21"/>
                    </a:cubicBezTo>
                    <a:cubicBezTo>
                      <a:pt x="1434" y="21"/>
                      <a:pt x="844" y="676"/>
                      <a:pt x="193" y="0"/>
                    </a:cubicBezTo>
                    <a:close/>
                  </a:path>
                </a:pathLst>
              </a:custGeom>
              <a:gradFill flip="none" rotWithShape="1">
                <a:gsLst>
                  <a:gs pos="100000">
                    <a:srgbClr val="F2D896">
                      <a:lumMod val="94000"/>
                    </a:srgbClr>
                  </a:gs>
                  <a:gs pos="0">
                    <a:srgbClr val="F4E29E"/>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2" name="Freeform 368">
                <a:extLst>
                  <a:ext uri="{FF2B5EF4-FFF2-40B4-BE49-F238E27FC236}">
                    <a16:creationId xmlns:a16="http://schemas.microsoft.com/office/drawing/2014/main" id="{C3FAD43B-CCF0-7385-75EF-F6B33C8DEE05}"/>
                  </a:ext>
                </a:extLst>
              </p:cNvPr>
              <p:cNvSpPr>
                <a:spLocks/>
              </p:cNvSpPr>
              <p:nvPr/>
            </p:nvSpPr>
            <p:spPr bwMode="gray">
              <a:xfrm>
                <a:off x="1136079" y="4468963"/>
                <a:ext cx="456601" cy="501059"/>
              </a:xfrm>
              <a:custGeom>
                <a:avLst/>
                <a:gdLst>
                  <a:gd name="T0" fmla="*/ 1919 w 2139"/>
                  <a:gd name="T1" fmla="*/ 1268 h 2347"/>
                  <a:gd name="T2" fmla="*/ 1021 w 2139"/>
                  <a:gd name="T3" fmla="*/ 2347 h 2347"/>
                  <a:gd name="T4" fmla="*/ 181 w 2139"/>
                  <a:gd name="T5" fmla="*/ 1275 h 2347"/>
                  <a:gd name="T6" fmla="*/ 1034 w 2139"/>
                  <a:gd name="T7" fmla="*/ 21 h 2347"/>
                  <a:gd name="T8" fmla="*/ 1919 w 2139"/>
                  <a:gd name="T9" fmla="*/ 1268 h 2347"/>
                </a:gdLst>
                <a:ahLst/>
                <a:cxnLst>
                  <a:cxn ang="0">
                    <a:pos x="T0" y="T1"/>
                  </a:cxn>
                  <a:cxn ang="0">
                    <a:pos x="T2" y="T3"/>
                  </a:cxn>
                  <a:cxn ang="0">
                    <a:pos x="T4" y="T5"/>
                  </a:cxn>
                  <a:cxn ang="0">
                    <a:pos x="T6" y="T7"/>
                  </a:cxn>
                  <a:cxn ang="0">
                    <a:pos x="T8" y="T9"/>
                  </a:cxn>
                </a:cxnLst>
                <a:rect l="0" t="0" r="r" b="b"/>
                <a:pathLst>
                  <a:path w="2139" h="2347">
                    <a:moveTo>
                      <a:pt x="1919" y="1268"/>
                    </a:moveTo>
                    <a:cubicBezTo>
                      <a:pt x="1919" y="1737"/>
                      <a:pt x="1482" y="2347"/>
                      <a:pt x="1021" y="2347"/>
                    </a:cubicBezTo>
                    <a:cubicBezTo>
                      <a:pt x="623" y="2347"/>
                      <a:pt x="181" y="1778"/>
                      <a:pt x="181" y="1275"/>
                    </a:cubicBezTo>
                    <a:cubicBezTo>
                      <a:pt x="181" y="654"/>
                      <a:pt x="0" y="40"/>
                      <a:pt x="1034" y="21"/>
                    </a:cubicBezTo>
                    <a:cubicBezTo>
                      <a:pt x="2139" y="0"/>
                      <a:pt x="1919" y="1203"/>
                      <a:pt x="1919" y="1268"/>
                    </a:cubicBezTo>
                    <a:close/>
                  </a:path>
                </a:pathLst>
              </a:custGeom>
              <a:gradFill flip="none" rotWithShape="1">
                <a:gsLst>
                  <a:gs pos="100000">
                    <a:srgbClr val="F2D896">
                      <a:lumMod val="94000"/>
                    </a:srgbClr>
                  </a:gs>
                  <a:gs pos="0">
                    <a:srgbClr val="F4E29E"/>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3" name="Freeform 369">
                <a:extLst>
                  <a:ext uri="{FF2B5EF4-FFF2-40B4-BE49-F238E27FC236}">
                    <a16:creationId xmlns:a16="http://schemas.microsoft.com/office/drawing/2014/main" id="{E413757D-47ED-3ABF-722A-6DFFFC054923}"/>
                  </a:ext>
                </a:extLst>
              </p:cNvPr>
              <p:cNvSpPr>
                <a:spLocks/>
              </p:cNvSpPr>
              <p:nvPr/>
            </p:nvSpPr>
            <p:spPr bwMode="gray">
              <a:xfrm>
                <a:off x="1530998" y="4687251"/>
                <a:ext cx="47863" cy="125165"/>
              </a:xfrm>
              <a:custGeom>
                <a:avLst/>
                <a:gdLst>
                  <a:gd name="T0" fmla="*/ 95 w 224"/>
                  <a:gd name="T1" fmla="*/ 0 h 586"/>
                  <a:gd name="T2" fmla="*/ 127 w 224"/>
                  <a:gd name="T3" fmla="*/ 303 h 586"/>
                  <a:gd name="T4" fmla="*/ 0 w 224"/>
                  <a:gd name="T5" fmla="*/ 586 h 586"/>
                  <a:gd name="T6" fmla="*/ 95 w 224"/>
                  <a:gd name="T7" fmla="*/ 0 h 586"/>
                </a:gdLst>
                <a:ahLst/>
                <a:cxnLst>
                  <a:cxn ang="0">
                    <a:pos x="T0" y="T1"/>
                  </a:cxn>
                  <a:cxn ang="0">
                    <a:pos x="T2" y="T3"/>
                  </a:cxn>
                  <a:cxn ang="0">
                    <a:pos x="T4" y="T5"/>
                  </a:cxn>
                  <a:cxn ang="0">
                    <a:pos x="T6" y="T7"/>
                  </a:cxn>
                </a:cxnLst>
                <a:rect l="0" t="0" r="r" b="b"/>
                <a:pathLst>
                  <a:path w="224" h="586">
                    <a:moveTo>
                      <a:pt x="95" y="0"/>
                    </a:moveTo>
                    <a:cubicBezTo>
                      <a:pt x="95" y="0"/>
                      <a:pt x="224" y="32"/>
                      <a:pt x="127" y="303"/>
                    </a:cubicBezTo>
                    <a:cubicBezTo>
                      <a:pt x="127" y="303"/>
                      <a:pt x="84" y="508"/>
                      <a:pt x="0" y="586"/>
                    </a:cubicBezTo>
                    <a:lnTo>
                      <a:pt x="95" y="0"/>
                    </a:lnTo>
                    <a:close/>
                  </a:path>
                </a:pathLst>
              </a:custGeom>
              <a:gradFill flip="none" rotWithShape="1">
                <a:gsLst>
                  <a:gs pos="100000">
                    <a:srgbClr val="F2D896">
                      <a:lumMod val="94000"/>
                    </a:srgbClr>
                  </a:gs>
                  <a:gs pos="0">
                    <a:srgbClr val="F4E29E"/>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4" name="Freeform 370">
                <a:extLst>
                  <a:ext uri="{FF2B5EF4-FFF2-40B4-BE49-F238E27FC236}">
                    <a16:creationId xmlns:a16="http://schemas.microsoft.com/office/drawing/2014/main" id="{107A1A40-5AE2-9FC8-D085-25D3DE9A8C66}"/>
                  </a:ext>
                </a:extLst>
              </p:cNvPr>
              <p:cNvSpPr>
                <a:spLocks/>
              </p:cNvSpPr>
              <p:nvPr/>
            </p:nvSpPr>
            <p:spPr bwMode="gray">
              <a:xfrm>
                <a:off x="1542814" y="4721296"/>
                <a:ext cx="19226" cy="62082"/>
              </a:xfrm>
              <a:custGeom>
                <a:avLst/>
                <a:gdLst>
                  <a:gd name="T0" fmla="*/ 45 w 90"/>
                  <a:gd name="T1" fmla="*/ 19 h 291"/>
                  <a:gd name="T2" fmla="*/ 32 w 90"/>
                  <a:gd name="T3" fmla="*/ 194 h 291"/>
                  <a:gd name="T4" fmla="*/ 0 w 90"/>
                  <a:gd name="T5" fmla="*/ 291 h 291"/>
                  <a:gd name="T6" fmla="*/ 45 w 90"/>
                  <a:gd name="T7" fmla="*/ 19 h 291"/>
                </a:gdLst>
                <a:ahLst/>
                <a:cxnLst>
                  <a:cxn ang="0">
                    <a:pos x="T0" y="T1"/>
                  </a:cxn>
                  <a:cxn ang="0">
                    <a:pos x="T2" y="T3"/>
                  </a:cxn>
                  <a:cxn ang="0">
                    <a:pos x="T4" y="T5"/>
                  </a:cxn>
                  <a:cxn ang="0">
                    <a:pos x="T6" y="T7"/>
                  </a:cxn>
                </a:cxnLst>
                <a:rect l="0" t="0" r="r" b="b"/>
                <a:pathLst>
                  <a:path w="90" h="291">
                    <a:moveTo>
                      <a:pt x="45" y="19"/>
                    </a:moveTo>
                    <a:cubicBezTo>
                      <a:pt x="45" y="19"/>
                      <a:pt x="90" y="0"/>
                      <a:pt x="32" y="194"/>
                    </a:cubicBezTo>
                    <a:cubicBezTo>
                      <a:pt x="0" y="291"/>
                      <a:pt x="0" y="291"/>
                      <a:pt x="0" y="291"/>
                    </a:cubicBezTo>
                    <a:lnTo>
                      <a:pt x="45" y="19"/>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5" name="Freeform 371">
                <a:extLst>
                  <a:ext uri="{FF2B5EF4-FFF2-40B4-BE49-F238E27FC236}">
                    <a16:creationId xmlns:a16="http://schemas.microsoft.com/office/drawing/2014/main" id="{035E54EF-5A8D-ADF3-D3D9-CF5323C3C0CB}"/>
                  </a:ext>
                </a:extLst>
              </p:cNvPr>
              <p:cNvSpPr>
                <a:spLocks/>
              </p:cNvSpPr>
              <p:nvPr/>
            </p:nvSpPr>
            <p:spPr bwMode="gray">
              <a:xfrm>
                <a:off x="1141286" y="4685849"/>
                <a:ext cx="42656" cy="112749"/>
              </a:xfrm>
              <a:custGeom>
                <a:avLst/>
                <a:gdLst>
                  <a:gd name="T0" fmla="*/ 156 w 199"/>
                  <a:gd name="T1" fmla="*/ 86 h 528"/>
                  <a:gd name="T2" fmla="*/ 196 w 199"/>
                  <a:gd name="T3" fmla="*/ 190 h 528"/>
                  <a:gd name="T4" fmla="*/ 183 w 199"/>
                  <a:gd name="T5" fmla="*/ 391 h 528"/>
                  <a:gd name="T6" fmla="*/ 199 w 199"/>
                  <a:gd name="T7" fmla="*/ 528 h 528"/>
                  <a:gd name="T8" fmla="*/ 102 w 199"/>
                  <a:gd name="T9" fmla="*/ 365 h 528"/>
                  <a:gd name="T10" fmla="*/ 156 w 199"/>
                  <a:gd name="T11" fmla="*/ 86 h 528"/>
                </a:gdLst>
                <a:ahLst/>
                <a:cxnLst>
                  <a:cxn ang="0">
                    <a:pos x="T0" y="T1"/>
                  </a:cxn>
                  <a:cxn ang="0">
                    <a:pos x="T2" y="T3"/>
                  </a:cxn>
                  <a:cxn ang="0">
                    <a:pos x="T4" y="T5"/>
                  </a:cxn>
                  <a:cxn ang="0">
                    <a:pos x="T6" y="T7"/>
                  </a:cxn>
                  <a:cxn ang="0">
                    <a:pos x="T8" y="T9"/>
                  </a:cxn>
                  <a:cxn ang="0">
                    <a:pos x="T10" y="T11"/>
                  </a:cxn>
                </a:cxnLst>
                <a:rect l="0" t="0" r="r" b="b"/>
                <a:pathLst>
                  <a:path w="199" h="528">
                    <a:moveTo>
                      <a:pt x="156" y="86"/>
                    </a:moveTo>
                    <a:cubicBezTo>
                      <a:pt x="156" y="86"/>
                      <a:pt x="183" y="137"/>
                      <a:pt x="196" y="190"/>
                    </a:cubicBezTo>
                    <a:cubicBezTo>
                      <a:pt x="196" y="190"/>
                      <a:pt x="151" y="315"/>
                      <a:pt x="183" y="391"/>
                    </a:cubicBezTo>
                    <a:cubicBezTo>
                      <a:pt x="199" y="528"/>
                      <a:pt x="199" y="528"/>
                      <a:pt x="199" y="528"/>
                    </a:cubicBezTo>
                    <a:cubicBezTo>
                      <a:pt x="199" y="528"/>
                      <a:pt x="124" y="503"/>
                      <a:pt x="102" y="365"/>
                    </a:cubicBezTo>
                    <a:cubicBezTo>
                      <a:pt x="102" y="365"/>
                      <a:pt x="0" y="0"/>
                      <a:pt x="156" y="86"/>
                    </a:cubicBezTo>
                    <a:close/>
                  </a:path>
                </a:pathLst>
              </a:custGeom>
              <a:gradFill flip="none" rotWithShape="1">
                <a:gsLst>
                  <a:gs pos="100000">
                    <a:srgbClr val="F2D896">
                      <a:lumMod val="94000"/>
                    </a:srgbClr>
                  </a:gs>
                  <a:gs pos="0">
                    <a:srgbClr val="F4E29E"/>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6" name="Freeform 372">
                <a:extLst>
                  <a:ext uri="{FF2B5EF4-FFF2-40B4-BE49-F238E27FC236}">
                    <a16:creationId xmlns:a16="http://schemas.microsoft.com/office/drawing/2014/main" id="{3FF6E343-D6BD-7BEE-2102-1718116940F9}"/>
                  </a:ext>
                </a:extLst>
              </p:cNvPr>
              <p:cNvSpPr>
                <a:spLocks/>
              </p:cNvSpPr>
              <p:nvPr/>
            </p:nvSpPr>
            <p:spPr bwMode="gray">
              <a:xfrm>
                <a:off x="1163114" y="4722096"/>
                <a:ext cx="19226" cy="62082"/>
              </a:xfrm>
              <a:custGeom>
                <a:avLst/>
                <a:gdLst>
                  <a:gd name="T0" fmla="*/ 45 w 90"/>
                  <a:gd name="T1" fmla="*/ 20 h 291"/>
                  <a:gd name="T2" fmla="*/ 58 w 90"/>
                  <a:gd name="T3" fmla="*/ 194 h 291"/>
                  <a:gd name="T4" fmla="*/ 90 w 90"/>
                  <a:gd name="T5" fmla="*/ 291 h 291"/>
                  <a:gd name="T6" fmla="*/ 45 w 90"/>
                  <a:gd name="T7" fmla="*/ 20 h 291"/>
                </a:gdLst>
                <a:ahLst/>
                <a:cxnLst>
                  <a:cxn ang="0">
                    <a:pos x="T0" y="T1"/>
                  </a:cxn>
                  <a:cxn ang="0">
                    <a:pos x="T2" y="T3"/>
                  </a:cxn>
                  <a:cxn ang="0">
                    <a:pos x="T4" y="T5"/>
                  </a:cxn>
                  <a:cxn ang="0">
                    <a:pos x="T6" y="T7"/>
                  </a:cxn>
                </a:cxnLst>
                <a:rect l="0" t="0" r="r" b="b"/>
                <a:pathLst>
                  <a:path w="90" h="291">
                    <a:moveTo>
                      <a:pt x="45" y="20"/>
                    </a:moveTo>
                    <a:cubicBezTo>
                      <a:pt x="45" y="20"/>
                      <a:pt x="0" y="0"/>
                      <a:pt x="58" y="194"/>
                    </a:cubicBezTo>
                    <a:cubicBezTo>
                      <a:pt x="90" y="291"/>
                      <a:pt x="90" y="291"/>
                      <a:pt x="90" y="291"/>
                    </a:cubicBezTo>
                    <a:lnTo>
                      <a:pt x="45" y="20"/>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7" name="Freeform 373">
                <a:extLst>
                  <a:ext uri="{FF2B5EF4-FFF2-40B4-BE49-F238E27FC236}">
                    <a16:creationId xmlns:a16="http://schemas.microsoft.com/office/drawing/2014/main" id="{7852494D-592F-A0E3-18CC-66DA96B8F1AF}"/>
                  </a:ext>
                </a:extLst>
              </p:cNvPr>
              <p:cNvSpPr>
                <a:spLocks/>
              </p:cNvSpPr>
              <p:nvPr/>
            </p:nvSpPr>
            <p:spPr bwMode="gray">
              <a:xfrm>
                <a:off x="1176332" y="4715288"/>
                <a:ext cx="63684" cy="105539"/>
              </a:xfrm>
              <a:custGeom>
                <a:avLst/>
                <a:gdLst>
                  <a:gd name="T0" fmla="*/ 18 w 298"/>
                  <a:gd name="T1" fmla="*/ 116 h 495"/>
                  <a:gd name="T2" fmla="*/ 298 w 298"/>
                  <a:gd name="T3" fmla="*/ 495 h 495"/>
                  <a:gd name="T4" fmla="*/ 26 w 298"/>
                  <a:gd name="T5" fmla="*/ 0 h 495"/>
                  <a:gd name="T6" fmla="*/ 18 w 298"/>
                  <a:gd name="T7" fmla="*/ 116 h 495"/>
                </a:gdLst>
                <a:ahLst/>
                <a:cxnLst>
                  <a:cxn ang="0">
                    <a:pos x="T0" y="T1"/>
                  </a:cxn>
                  <a:cxn ang="0">
                    <a:pos x="T2" y="T3"/>
                  </a:cxn>
                  <a:cxn ang="0">
                    <a:pos x="T4" y="T5"/>
                  </a:cxn>
                  <a:cxn ang="0">
                    <a:pos x="T6" y="T7"/>
                  </a:cxn>
                </a:cxnLst>
                <a:rect l="0" t="0" r="r" b="b"/>
                <a:pathLst>
                  <a:path w="298" h="495">
                    <a:moveTo>
                      <a:pt x="18" y="116"/>
                    </a:moveTo>
                    <a:cubicBezTo>
                      <a:pt x="18" y="116"/>
                      <a:pt x="0" y="392"/>
                      <a:pt x="298" y="495"/>
                    </a:cubicBezTo>
                    <a:cubicBezTo>
                      <a:pt x="298" y="495"/>
                      <a:pt x="35" y="396"/>
                      <a:pt x="26" y="0"/>
                    </a:cubicBezTo>
                    <a:lnTo>
                      <a:pt x="18" y="116"/>
                    </a:lnTo>
                    <a:close/>
                  </a:path>
                </a:pathLst>
              </a:custGeom>
              <a:solidFill>
                <a:srgbClr val="EDB9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18" name="Freeform 374">
                <a:extLst>
                  <a:ext uri="{FF2B5EF4-FFF2-40B4-BE49-F238E27FC236}">
                    <a16:creationId xmlns:a16="http://schemas.microsoft.com/office/drawing/2014/main" id="{C5B1AC50-1DE0-2EB4-3AEB-D329FE788B76}"/>
                  </a:ext>
                </a:extLst>
              </p:cNvPr>
              <p:cNvSpPr>
                <a:spLocks/>
              </p:cNvSpPr>
              <p:nvPr/>
            </p:nvSpPr>
            <p:spPr bwMode="gray">
              <a:xfrm>
                <a:off x="1479931" y="4715288"/>
                <a:ext cx="63483" cy="105539"/>
              </a:xfrm>
              <a:custGeom>
                <a:avLst/>
                <a:gdLst>
                  <a:gd name="T0" fmla="*/ 280 w 297"/>
                  <a:gd name="T1" fmla="*/ 116 h 495"/>
                  <a:gd name="T2" fmla="*/ 0 w 297"/>
                  <a:gd name="T3" fmla="*/ 495 h 495"/>
                  <a:gd name="T4" fmla="*/ 271 w 297"/>
                  <a:gd name="T5" fmla="*/ 0 h 495"/>
                  <a:gd name="T6" fmla="*/ 280 w 297"/>
                  <a:gd name="T7" fmla="*/ 116 h 495"/>
                </a:gdLst>
                <a:ahLst/>
                <a:cxnLst>
                  <a:cxn ang="0">
                    <a:pos x="T0" y="T1"/>
                  </a:cxn>
                  <a:cxn ang="0">
                    <a:pos x="T2" y="T3"/>
                  </a:cxn>
                  <a:cxn ang="0">
                    <a:pos x="T4" y="T5"/>
                  </a:cxn>
                  <a:cxn ang="0">
                    <a:pos x="T6" y="T7"/>
                  </a:cxn>
                </a:cxnLst>
                <a:rect l="0" t="0" r="r" b="b"/>
                <a:pathLst>
                  <a:path w="297" h="495">
                    <a:moveTo>
                      <a:pt x="280" y="116"/>
                    </a:moveTo>
                    <a:cubicBezTo>
                      <a:pt x="280" y="116"/>
                      <a:pt x="297" y="392"/>
                      <a:pt x="0" y="495"/>
                    </a:cubicBezTo>
                    <a:cubicBezTo>
                      <a:pt x="0" y="495"/>
                      <a:pt x="263" y="396"/>
                      <a:pt x="271" y="0"/>
                    </a:cubicBezTo>
                    <a:lnTo>
                      <a:pt x="280" y="116"/>
                    </a:lnTo>
                    <a:close/>
                  </a:path>
                </a:pathLst>
              </a:custGeom>
              <a:solidFill>
                <a:srgbClr val="EDB9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184" name="Gruppieren 84">
              <a:extLst>
                <a:ext uri="{FF2B5EF4-FFF2-40B4-BE49-F238E27FC236}">
                  <a16:creationId xmlns:a16="http://schemas.microsoft.com/office/drawing/2014/main" id="{3706856E-8159-4B19-7DF1-84D505E4BD6B}"/>
                </a:ext>
              </a:extLst>
            </p:cNvPr>
            <p:cNvGrpSpPr/>
            <p:nvPr/>
          </p:nvGrpSpPr>
          <p:grpSpPr bwMode="gray">
            <a:xfrm>
              <a:off x="747017" y="4962598"/>
              <a:ext cx="1237218" cy="666090"/>
              <a:chOff x="747017" y="4962598"/>
              <a:chExt cx="1237218" cy="666090"/>
            </a:xfrm>
          </p:grpSpPr>
          <p:sp>
            <p:nvSpPr>
              <p:cNvPr id="203" name="Ellipse 103">
                <a:extLst>
                  <a:ext uri="{FF2B5EF4-FFF2-40B4-BE49-F238E27FC236}">
                    <a16:creationId xmlns:a16="http://schemas.microsoft.com/office/drawing/2014/main" id="{50783873-1FFC-7D5A-CD87-B1C0A3141B2F}"/>
                  </a:ext>
                </a:extLst>
              </p:cNvPr>
              <p:cNvSpPr/>
              <p:nvPr/>
            </p:nvSpPr>
            <p:spPr bwMode="gray">
              <a:xfrm>
                <a:off x="747017" y="5238992"/>
                <a:ext cx="1237218" cy="389696"/>
              </a:xfrm>
              <a:prstGeom prst="ellipse">
                <a:avLst/>
              </a:prstGeom>
              <a:gradFill flip="none" rotWithShape="1">
                <a:gsLst>
                  <a:gs pos="100000">
                    <a:srgbClr val="ABABAB">
                      <a:lumMod val="49000"/>
                      <a:alpha val="0"/>
                    </a:srgbClr>
                  </a:gs>
                  <a:gs pos="0">
                    <a:srgbClr val="000000"/>
                  </a:gs>
                </a:gsLst>
                <a:path path="shape">
                  <a:fillToRect l="50000" t="50000" r="50000" b="50000"/>
                </a:path>
                <a:tileRect/>
              </a:gra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grpSp>
            <p:nvGrpSpPr>
              <p:cNvPr id="204" name="Gruppieren 104">
                <a:extLst>
                  <a:ext uri="{FF2B5EF4-FFF2-40B4-BE49-F238E27FC236}">
                    <a16:creationId xmlns:a16="http://schemas.microsoft.com/office/drawing/2014/main" id="{DE840006-809B-6EC5-2C53-F467E787D876}"/>
                  </a:ext>
                </a:extLst>
              </p:cNvPr>
              <p:cNvGrpSpPr/>
              <p:nvPr/>
            </p:nvGrpSpPr>
            <p:grpSpPr bwMode="gray">
              <a:xfrm>
                <a:off x="888508" y="4962598"/>
                <a:ext cx="954237" cy="607114"/>
                <a:chOff x="890807" y="4962598"/>
                <a:chExt cx="954237" cy="607114"/>
              </a:xfrm>
            </p:grpSpPr>
            <p:grpSp>
              <p:nvGrpSpPr>
                <p:cNvPr id="205" name="Gruppieren 105">
                  <a:extLst>
                    <a:ext uri="{FF2B5EF4-FFF2-40B4-BE49-F238E27FC236}">
                      <a16:creationId xmlns:a16="http://schemas.microsoft.com/office/drawing/2014/main" id="{70835528-3135-43C9-B7F4-BD7BA881C85F}"/>
                    </a:ext>
                  </a:extLst>
                </p:cNvPr>
                <p:cNvGrpSpPr/>
                <p:nvPr/>
              </p:nvGrpSpPr>
              <p:grpSpPr bwMode="gray">
                <a:xfrm>
                  <a:off x="890807" y="4962598"/>
                  <a:ext cx="954237" cy="607114"/>
                  <a:chOff x="5827713" y="3471863"/>
                  <a:chExt cx="1077912" cy="685800"/>
                </a:xfrm>
              </p:grpSpPr>
              <p:sp>
                <p:nvSpPr>
                  <p:cNvPr id="208" name="Freeform 530">
                    <a:extLst>
                      <a:ext uri="{FF2B5EF4-FFF2-40B4-BE49-F238E27FC236}">
                        <a16:creationId xmlns:a16="http://schemas.microsoft.com/office/drawing/2014/main" id="{1FBF65DD-5321-C048-7FC7-B7EE04634700}"/>
                      </a:ext>
                    </a:extLst>
                  </p:cNvPr>
                  <p:cNvSpPr>
                    <a:spLocks/>
                  </p:cNvSpPr>
                  <p:nvPr/>
                </p:nvSpPr>
                <p:spPr bwMode="gray">
                  <a:xfrm>
                    <a:off x="5827713" y="3471863"/>
                    <a:ext cx="1077912" cy="685800"/>
                  </a:xfrm>
                  <a:custGeom>
                    <a:avLst/>
                    <a:gdLst>
                      <a:gd name="T0" fmla="*/ 883 w 2814"/>
                      <a:gd name="T1" fmla="*/ 12 h 1792"/>
                      <a:gd name="T2" fmla="*/ 1852 w 2814"/>
                      <a:gd name="T3" fmla="*/ 0 h 1792"/>
                      <a:gd name="T4" fmla="*/ 2040 w 2814"/>
                      <a:gd name="T5" fmla="*/ 90 h 1792"/>
                      <a:gd name="T6" fmla="*/ 2567 w 2814"/>
                      <a:gd name="T7" fmla="*/ 398 h 1792"/>
                      <a:gd name="T8" fmla="*/ 2756 w 2814"/>
                      <a:gd name="T9" fmla="*/ 1460 h 1792"/>
                      <a:gd name="T10" fmla="*/ 2671 w 2814"/>
                      <a:gd name="T11" fmla="*/ 1553 h 1792"/>
                      <a:gd name="T12" fmla="*/ 1395 w 2814"/>
                      <a:gd name="T13" fmla="*/ 1775 h 1792"/>
                      <a:gd name="T14" fmla="*/ 72 w 2814"/>
                      <a:gd name="T15" fmla="*/ 1520 h 1792"/>
                      <a:gd name="T16" fmla="*/ 0 w 2814"/>
                      <a:gd name="T17" fmla="*/ 1345 h 1792"/>
                      <a:gd name="T18" fmla="*/ 236 w 2814"/>
                      <a:gd name="T19" fmla="*/ 334 h 1792"/>
                      <a:gd name="T20" fmla="*/ 439 w 2814"/>
                      <a:gd name="T21" fmla="*/ 197 h 1792"/>
                      <a:gd name="T22" fmla="*/ 883 w 2814"/>
                      <a:gd name="T23" fmla="*/ 12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4" h="1792">
                        <a:moveTo>
                          <a:pt x="883" y="12"/>
                        </a:moveTo>
                        <a:cubicBezTo>
                          <a:pt x="883" y="12"/>
                          <a:pt x="1376" y="493"/>
                          <a:pt x="1852" y="0"/>
                        </a:cubicBezTo>
                        <a:cubicBezTo>
                          <a:pt x="1852" y="0"/>
                          <a:pt x="1878" y="29"/>
                          <a:pt x="2040" y="90"/>
                        </a:cubicBezTo>
                        <a:cubicBezTo>
                          <a:pt x="2040" y="90"/>
                          <a:pt x="2493" y="233"/>
                          <a:pt x="2567" y="398"/>
                        </a:cubicBezTo>
                        <a:cubicBezTo>
                          <a:pt x="2567" y="398"/>
                          <a:pt x="2814" y="960"/>
                          <a:pt x="2756" y="1460"/>
                        </a:cubicBezTo>
                        <a:cubicBezTo>
                          <a:pt x="2756" y="1460"/>
                          <a:pt x="2754" y="1501"/>
                          <a:pt x="2671" y="1553"/>
                        </a:cubicBezTo>
                        <a:cubicBezTo>
                          <a:pt x="2671" y="1553"/>
                          <a:pt x="2177" y="1792"/>
                          <a:pt x="1395" y="1775"/>
                        </a:cubicBezTo>
                        <a:cubicBezTo>
                          <a:pt x="1395" y="1775"/>
                          <a:pt x="557" y="1737"/>
                          <a:pt x="72" y="1520"/>
                        </a:cubicBezTo>
                        <a:cubicBezTo>
                          <a:pt x="72" y="1520"/>
                          <a:pt x="3" y="1504"/>
                          <a:pt x="0" y="1345"/>
                        </a:cubicBezTo>
                        <a:cubicBezTo>
                          <a:pt x="0" y="1345"/>
                          <a:pt x="25" y="647"/>
                          <a:pt x="236" y="334"/>
                        </a:cubicBezTo>
                        <a:cubicBezTo>
                          <a:pt x="236" y="334"/>
                          <a:pt x="297" y="252"/>
                          <a:pt x="439" y="197"/>
                        </a:cubicBezTo>
                        <a:cubicBezTo>
                          <a:pt x="439" y="197"/>
                          <a:pt x="791" y="113"/>
                          <a:pt x="883" y="12"/>
                        </a:cubicBezTo>
                        <a:close/>
                      </a:path>
                    </a:pathLst>
                  </a:custGeom>
                  <a:gradFill>
                    <a:gsLst>
                      <a:gs pos="0">
                        <a:srgbClr val="7F7F7F"/>
                      </a:gs>
                      <a:gs pos="100000">
                        <a:srgbClr val="404040"/>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09" name="Freeform 531">
                    <a:extLst>
                      <a:ext uri="{FF2B5EF4-FFF2-40B4-BE49-F238E27FC236}">
                        <a16:creationId xmlns:a16="http://schemas.microsoft.com/office/drawing/2014/main" id="{04A5B3DC-AC6E-426F-272A-3DBD38252489}"/>
                      </a:ext>
                    </a:extLst>
                  </p:cNvPr>
                  <p:cNvSpPr>
                    <a:spLocks/>
                  </p:cNvSpPr>
                  <p:nvPr/>
                </p:nvSpPr>
                <p:spPr bwMode="gray">
                  <a:xfrm>
                    <a:off x="5846763" y="3476626"/>
                    <a:ext cx="319087" cy="350838"/>
                  </a:xfrm>
                  <a:custGeom>
                    <a:avLst/>
                    <a:gdLst>
                      <a:gd name="T0" fmla="*/ 835 w 835"/>
                      <a:gd name="T1" fmla="*/ 0 h 919"/>
                      <a:gd name="T2" fmla="*/ 359 w 835"/>
                      <a:gd name="T3" fmla="*/ 198 h 919"/>
                      <a:gd name="T4" fmla="*/ 0 w 835"/>
                      <a:gd name="T5" fmla="*/ 919 h 919"/>
                      <a:gd name="T6" fmla="*/ 412 w 835"/>
                      <a:gd name="T7" fmla="*/ 268 h 919"/>
                      <a:gd name="T8" fmla="*/ 835 w 835"/>
                      <a:gd name="T9" fmla="*/ 0 h 919"/>
                    </a:gdLst>
                    <a:ahLst/>
                    <a:cxnLst>
                      <a:cxn ang="0">
                        <a:pos x="T0" y="T1"/>
                      </a:cxn>
                      <a:cxn ang="0">
                        <a:pos x="T2" y="T3"/>
                      </a:cxn>
                      <a:cxn ang="0">
                        <a:pos x="T4" y="T5"/>
                      </a:cxn>
                      <a:cxn ang="0">
                        <a:pos x="T6" y="T7"/>
                      </a:cxn>
                      <a:cxn ang="0">
                        <a:pos x="T8" y="T9"/>
                      </a:cxn>
                    </a:cxnLst>
                    <a:rect l="0" t="0" r="r" b="b"/>
                    <a:pathLst>
                      <a:path w="835" h="919">
                        <a:moveTo>
                          <a:pt x="835" y="0"/>
                        </a:moveTo>
                        <a:cubicBezTo>
                          <a:pt x="835" y="0"/>
                          <a:pt x="589" y="128"/>
                          <a:pt x="359" y="198"/>
                        </a:cubicBezTo>
                        <a:cubicBezTo>
                          <a:pt x="359" y="198"/>
                          <a:pt x="66" y="272"/>
                          <a:pt x="0" y="919"/>
                        </a:cubicBezTo>
                        <a:cubicBezTo>
                          <a:pt x="0" y="919"/>
                          <a:pt x="136" y="375"/>
                          <a:pt x="412" y="268"/>
                        </a:cubicBezTo>
                        <a:cubicBezTo>
                          <a:pt x="412" y="268"/>
                          <a:pt x="806" y="132"/>
                          <a:pt x="835" y="0"/>
                        </a:cubicBezTo>
                        <a:close/>
                      </a:path>
                    </a:pathLst>
                  </a:custGeom>
                  <a:gradFill flip="none" rotWithShape="1">
                    <a:gsLst>
                      <a:gs pos="0">
                        <a:srgbClr val="404040"/>
                      </a:gs>
                      <a:gs pos="100000">
                        <a:srgbClr val="3498DB">
                          <a:lumMod val="75000"/>
                          <a:alpha val="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sp>
              <p:nvSpPr>
                <p:cNvPr id="206" name="Freeform 410">
                  <a:extLst>
                    <a:ext uri="{FF2B5EF4-FFF2-40B4-BE49-F238E27FC236}">
                      <a16:creationId xmlns:a16="http://schemas.microsoft.com/office/drawing/2014/main" id="{1DCBE9C9-C939-16A4-5631-93B659D26DAF}"/>
                    </a:ext>
                  </a:extLst>
                </p:cNvPr>
                <p:cNvSpPr>
                  <a:spLocks/>
                </p:cNvSpPr>
                <p:nvPr/>
              </p:nvSpPr>
              <p:spPr bwMode="gray">
                <a:xfrm>
                  <a:off x="1588753" y="5074918"/>
                  <a:ext cx="131172" cy="437376"/>
                </a:xfrm>
                <a:custGeom>
                  <a:avLst/>
                  <a:gdLst>
                    <a:gd name="T0" fmla="*/ 614 w 614"/>
                    <a:gd name="T1" fmla="*/ 0 h 2049"/>
                    <a:gd name="T2" fmla="*/ 361 w 614"/>
                    <a:gd name="T3" fmla="*/ 2034 h 2049"/>
                    <a:gd name="T4" fmla="*/ 334 w 614"/>
                    <a:gd name="T5" fmla="*/ 2049 h 2049"/>
                    <a:gd name="T6" fmla="*/ 614 w 614"/>
                    <a:gd name="T7" fmla="*/ 0 h 2049"/>
                  </a:gdLst>
                  <a:ahLst/>
                  <a:cxnLst>
                    <a:cxn ang="0">
                      <a:pos x="T0" y="T1"/>
                    </a:cxn>
                    <a:cxn ang="0">
                      <a:pos x="T2" y="T3"/>
                    </a:cxn>
                    <a:cxn ang="0">
                      <a:pos x="T4" y="T5"/>
                    </a:cxn>
                    <a:cxn ang="0">
                      <a:pos x="T6" y="T7"/>
                    </a:cxn>
                  </a:cxnLst>
                  <a:rect l="0" t="0" r="r" b="b"/>
                  <a:pathLst>
                    <a:path w="614" h="2049">
                      <a:moveTo>
                        <a:pt x="614" y="0"/>
                      </a:moveTo>
                      <a:cubicBezTo>
                        <a:pt x="614" y="0"/>
                        <a:pt x="58" y="1019"/>
                        <a:pt x="361" y="2034"/>
                      </a:cubicBezTo>
                      <a:cubicBezTo>
                        <a:pt x="334" y="2049"/>
                        <a:pt x="334" y="2049"/>
                        <a:pt x="334" y="2049"/>
                      </a:cubicBezTo>
                      <a:cubicBezTo>
                        <a:pt x="334" y="2049"/>
                        <a:pt x="0" y="1108"/>
                        <a:pt x="614" y="0"/>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07" name="Freeform 411">
                  <a:extLst>
                    <a:ext uri="{FF2B5EF4-FFF2-40B4-BE49-F238E27FC236}">
                      <a16:creationId xmlns:a16="http://schemas.microsoft.com/office/drawing/2014/main" id="{CDB030FF-9A21-FD97-DAEC-039A911B2BA2}"/>
                    </a:ext>
                  </a:extLst>
                </p:cNvPr>
                <p:cNvSpPr>
                  <a:spLocks/>
                </p:cNvSpPr>
                <p:nvPr/>
              </p:nvSpPr>
              <p:spPr bwMode="gray">
                <a:xfrm>
                  <a:off x="1015354" y="5065949"/>
                  <a:ext cx="131172" cy="433170"/>
                </a:xfrm>
                <a:custGeom>
                  <a:avLst/>
                  <a:gdLst>
                    <a:gd name="T0" fmla="*/ 0 w 615"/>
                    <a:gd name="T1" fmla="*/ 0 h 2029"/>
                    <a:gd name="T2" fmla="*/ 247 w 615"/>
                    <a:gd name="T3" fmla="*/ 2018 h 2029"/>
                    <a:gd name="T4" fmla="*/ 281 w 615"/>
                    <a:gd name="T5" fmla="*/ 2029 h 2029"/>
                    <a:gd name="T6" fmla="*/ 0 w 615"/>
                    <a:gd name="T7" fmla="*/ 0 h 2029"/>
                  </a:gdLst>
                  <a:ahLst/>
                  <a:cxnLst>
                    <a:cxn ang="0">
                      <a:pos x="T0" y="T1"/>
                    </a:cxn>
                    <a:cxn ang="0">
                      <a:pos x="T2" y="T3"/>
                    </a:cxn>
                    <a:cxn ang="0">
                      <a:pos x="T4" y="T5"/>
                    </a:cxn>
                    <a:cxn ang="0">
                      <a:pos x="T6" y="T7"/>
                    </a:cxn>
                  </a:cxnLst>
                  <a:rect l="0" t="0" r="r" b="b"/>
                  <a:pathLst>
                    <a:path w="615" h="2029">
                      <a:moveTo>
                        <a:pt x="0" y="0"/>
                      </a:moveTo>
                      <a:cubicBezTo>
                        <a:pt x="0" y="0"/>
                        <a:pt x="550" y="1003"/>
                        <a:pt x="247" y="2018"/>
                      </a:cubicBezTo>
                      <a:cubicBezTo>
                        <a:pt x="281" y="2029"/>
                        <a:pt x="281" y="2029"/>
                        <a:pt x="281" y="2029"/>
                      </a:cubicBezTo>
                      <a:cubicBezTo>
                        <a:pt x="281" y="2029"/>
                        <a:pt x="615" y="1108"/>
                        <a:pt x="0" y="0"/>
                      </a:cubicBez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nvGrpSpPr>
            <p:cNvPr id="185" name="Gruppieren 85">
              <a:extLst>
                <a:ext uri="{FF2B5EF4-FFF2-40B4-BE49-F238E27FC236}">
                  <a16:creationId xmlns:a16="http://schemas.microsoft.com/office/drawing/2014/main" id="{7D8A5262-927C-996E-1335-763F53BA3D00}"/>
                </a:ext>
              </a:extLst>
            </p:cNvPr>
            <p:cNvGrpSpPr/>
            <p:nvPr/>
          </p:nvGrpSpPr>
          <p:grpSpPr bwMode="gray">
            <a:xfrm>
              <a:off x="1136425" y="4353812"/>
              <a:ext cx="458403" cy="379299"/>
              <a:chOff x="1143889" y="4353812"/>
              <a:chExt cx="458403" cy="379299"/>
            </a:xfrm>
          </p:grpSpPr>
          <p:sp>
            <p:nvSpPr>
              <p:cNvPr id="186" name="Freeform 385">
                <a:extLst>
                  <a:ext uri="{FF2B5EF4-FFF2-40B4-BE49-F238E27FC236}">
                    <a16:creationId xmlns:a16="http://schemas.microsoft.com/office/drawing/2014/main" id="{E559B043-A7B1-5D44-5CFE-8FD032CA0823}"/>
                  </a:ext>
                </a:extLst>
              </p:cNvPr>
              <p:cNvSpPr>
                <a:spLocks/>
              </p:cNvSpPr>
              <p:nvPr/>
            </p:nvSpPr>
            <p:spPr bwMode="gray">
              <a:xfrm>
                <a:off x="1172201" y="4476958"/>
                <a:ext cx="339472" cy="199995"/>
              </a:xfrm>
              <a:custGeom>
                <a:avLst/>
                <a:gdLst>
                  <a:gd name="T0" fmla="*/ 943 w 1673"/>
                  <a:gd name="T1" fmla="*/ 252 h 1137"/>
                  <a:gd name="T2" fmla="*/ 110 w 1673"/>
                  <a:gd name="T3" fmla="*/ 1137 h 1137"/>
                  <a:gd name="T4" fmla="*/ 950 w 1673"/>
                  <a:gd name="T5" fmla="*/ 426 h 1137"/>
                  <a:gd name="T6" fmla="*/ 1673 w 1673"/>
                  <a:gd name="T7" fmla="*/ 639 h 1137"/>
                  <a:gd name="T8" fmla="*/ 943 w 1673"/>
                  <a:gd name="T9" fmla="*/ 252 h 1137"/>
                  <a:gd name="connsiteX0" fmla="*/ 4733 w 9343"/>
                  <a:gd name="connsiteY0" fmla="*/ 278 h 8499"/>
                  <a:gd name="connsiteX1" fmla="*/ 1 w 9343"/>
                  <a:gd name="connsiteY1" fmla="*/ 8486 h 8499"/>
                  <a:gd name="connsiteX2" fmla="*/ 5021 w 9343"/>
                  <a:gd name="connsiteY2" fmla="*/ 2233 h 8499"/>
                  <a:gd name="connsiteX3" fmla="*/ 9343 w 9343"/>
                  <a:gd name="connsiteY3" fmla="*/ 4106 h 8499"/>
                  <a:gd name="connsiteX4" fmla="*/ 4733 w 9343"/>
                  <a:gd name="connsiteY4" fmla="*/ 278 h 8499"/>
                  <a:gd name="connsiteX0" fmla="*/ 5236 w 10170"/>
                  <a:gd name="connsiteY0" fmla="*/ 327 h 10000"/>
                  <a:gd name="connsiteX1" fmla="*/ 171 w 10170"/>
                  <a:gd name="connsiteY1" fmla="*/ 9985 h 10000"/>
                  <a:gd name="connsiteX2" fmla="*/ 5544 w 10170"/>
                  <a:gd name="connsiteY2" fmla="*/ 2627 h 10000"/>
                  <a:gd name="connsiteX3" fmla="*/ 10170 w 10170"/>
                  <a:gd name="connsiteY3" fmla="*/ 4831 h 10000"/>
                  <a:gd name="connsiteX4" fmla="*/ 5236 w 10170"/>
                  <a:gd name="connsiteY4" fmla="*/ 327 h 10000"/>
                  <a:gd name="connsiteX0" fmla="*/ 5236 w 10170"/>
                  <a:gd name="connsiteY0" fmla="*/ 22 h 9695"/>
                  <a:gd name="connsiteX1" fmla="*/ 171 w 10170"/>
                  <a:gd name="connsiteY1" fmla="*/ 9680 h 9695"/>
                  <a:gd name="connsiteX2" fmla="*/ 5544 w 10170"/>
                  <a:gd name="connsiteY2" fmla="*/ 2322 h 9695"/>
                  <a:gd name="connsiteX3" fmla="*/ 10170 w 10170"/>
                  <a:gd name="connsiteY3" fmla="*/ 4526 h 9695"/>
                  <a:gd name="connsiteX4" fmla="*/ 5236 w 10170"/>
                  <a:gd name="connsiteY4" fmla="*/ 22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0" h="9695">
                    <a:moveTo>
                      <a:pt x="5236" y="22"/>
                    </a:moveTo>
                    <a:cubicBezTo>
                      <a:pt x="5236" y="22"/>
                      <a:pt x="-1114" y="-902"/>
                      <a:pt x="171" y="9680"/>
                    </a:cubicBezTo>
                    <a:cubicBezTo>
                      <a:pt x="218" y="10064"/>
                      <a:pt x="1783" y="3130"/>
                      <a:pt x="5544" y="2322"/>
                    </a:cubicBezTo>
                    <a:cubicBezTo>
                      <a:pt x="5544" y="2322"/>
                      <a:pt x="8148" y="1390"/>
                      <a:pt x="10170" y="4526"/>
                    </a:cubicBezTo>
                    <a:cubicBezTo>
                      <a:pt x="10170" y="4526"/>
                      <a:pt x="10157" y="-363"/>
                      <a:pt x="5236" y="22"/>
                    </a:cubicBezTo>
                    <a:close/>
                  </a:path>
                </a:pathLst>
              </a:custGeom>
              <a:solidFill>
                <a:srgbClr val="EDB9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prstClr val="black"/>
                    </a:solidFill>
                    <a:effectLst/>
                    <a:uLnTx/>
                    <a:uFillTx/>
                  </a:rPr>
                  <a:t> </a:t>
                </a:r>
              </a:p>
            </p:txBody>
          </p:sp>
          <p:sp>
            <p:nvSpPr>
              <p:cNvPr id="187" name="Freeform 396">
                <a:extLst>
                  <a:ext uri="{FF2B5EF4-FFF2-40B4-BE49-F238E27FC236}">
                    <a16:creationId xmlns:a16="http://schemas.microsoft.com/office/drawing/2014/main" id="{FCD56092-9196-D58E-92EF-6B55C506063D}"/>
                  </a:ext>
                </a:extLst>
              </p:cNvPr>
              <p:cNvSpPr>
                <a:spLocks/>
              </p:cNvSpPr>
              <p:nvPr/>
            </p:nvSpPr>
            <p:spPr bwMode="gray">
              <a:xfrm>
                <a:off x="1420453" y="4405880"/>
                <a:ext cx="67689" cy="74498"/>
              </a:xfrm>
              <a:custGeom>
                <a:avLst/>
                <a:gdLst>
                  <a:gd name="T0" fmla="*/ 0 w 317"/>
                  <a:gd name="T1" fmla="*/ 0 h 349"/>
                  <a:gd name="T2" fmla="*/ 84 w 317"/>
                  <a:gd name="T3" fmla="*/ 349 h 349"/>
                  <a:gd name="T4" fmla="*/ 0 w 317"/>
                  <a:gd name="T5" fmla="*/ 0 h 349"/>
                </a:gdLst>
                <a:ahLst/>
                <a:cxnLst>
                  <a:cxn ang="0">
                    <a:pos x="T0" y="T1"/>
                  </a:cxn>
                  <a:cxn ang="0">
                    <a:pos x="T2" y="T3"/>
                  </a:cxn>
                  <a:cxn ang="0">
                    <a:pos x="T4" y="T5"/>
                  </a:cxn>
                </a:cxnLst>
                <a:rect l="0" t="0" r="r" b="b"/>
                <a:pathLst>
                  <a:path w="317" h="349">
                    <a:moveTo>
                      <a:pt x="0" y="0"/>
                    </a:moveTo>
                    <a:cubicBezTo>
                      <a:pt x="0" y="0"/>
                      <a:pt x="168" y="169"/>
                      <a:pt x="84" y="349"/>
                    </a:cubicBezTo>
                    <a:cubicBezTo>
                      <a:pt x="84" y="349"/>
                      <a:pt x="317" y="28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88" name="Freeform 366">
                <a:extLst>
                  <a:ext uri="{FF2B5EF4-FFF2-40B4-BE49-F238E27FC236}">
                    <a16:creationId xmlns:a16="http://schemas.microsoft.com/office/drawing/2014/main" id="{2F04981B-4AFA-28A7-C264-C9D31FB40AC7}"/>
                  </a:ext>
                </a:extLst>
              </p:cNvPr>
              <p:cNvSpPr>
                <a:spLocks/>
              </p:cNvSpPr>
              <p:nvPr/>
            </p:nvSpPr>
            <p:spPr bwMode="gray">
              <a:xfrm>
                <a:off x="1143889" y="4361622"/>
                <a:ext cx="458403" cy="371489"/>
              </a:xfrm>
              <a:custGeom>
                <a:avLst/>
                <a:gdLst>
                  <a:gd name="T0" fmla="*/ 305 w 2147"/>
                  <a:gd name="T1" fmla="*/ 878 h 1740"/>
                  <a:gd name="T2" fmla="*/ 1016 w 2147"/>
                  <a:gd name="T3" fmla="*/ 659 h 1740"/>
                  <a:gd name="T4" fmla="*/ 1701 w 2147"/>
                  <a:gd name="T5" fmla="*/ 891 h 1740"/>
                  <a:gd name="T6" fmla="*/ 1818 w 2147"/>
                  <a:gd name="T7" fmla="*/ 1434 h 1740"/>
                  <a:gd name="T8" fmla="*/ 1856 w 2147"/>
                  <a:gd name="T9" fmla="*/ 1740 h 1740"/>
                  <a:gd name="T10" fmla="*/ 1914 w 2147"/>
                  <a:gd name="T11" fmla="*/ 1499 h 1740"/>
                  <a:gd name="T12" fmla="*/ 1837 w 2147"/>
                  <a:gd name="T13" fmla="*/ 555 h 1740"/>
                  <a:gd name="T14" fmla="*/ 1294 w 2147"/>
                  <a:gd name="T15" fmla="*/ 265 h 1740"/>
                  <a:gd name="T16" fmla="*/ 1094 w 2147"/>
                  <a:gd name="T17" fmla="*/ 0 h 1740"/>
                  <a:gd name="T18" fmla="*/ 952 w 2147"/>
                  <a:gd name="T19" fmla="*/ 181 h 1740"/>
                  <a:gd name="T20" fmla="*/ 887 w 2147"/>
                  <a:gd name="T21" fmla="*/ 155 h 1740"/>
                  <a:gd name="T22" fmla="*/ 861 w 2147"/>
                  <a:gd name="T23" fmla="*/ 206 h 1740"/>
                  <a:gd name="T24" fmla="*/ 758 w 2147"/>
                  <a:gd name="T25" fmla="*/ 155 h 1740"/>
                  <a:gd name="T26" fmla="*/ 674 w 2147"/>
                  <a:gd name="T27" fmla="*/ 168 h 1740"/>
                  <a:gd name="T28" fmla="*/ 99 w 2147"/>
                  <a:gd name="T29" fmla="*/ 762 h 1740"/>
                  <a:gd name="T30" fmla="*/ 176 w 2147"/>
                  <a:gd name="T31" fmla="*/ 1719 h 1740"/>
                  <a:gd name="T32" fmla="*/ 305 w 2147"/>
                  <a:gd name="T33" fmla="*/ 878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7" h="1740">
                    <a:moveTo>
                      <a:pt x="305" y="878"/>
                    </a:moveTo>
                    <a:cubicBezTo>
                      <a:pt x="305" y="878"/>
                      <a:pt x="448" y="555"/>
                      <a:pt x="1016" y="659"/>
                    </a:cubicBezTo>
                    <a:cubicBezTo>
                      <a:pt x="1016" y="659"/>
                      <a:pt x="1469" y="491"/>
                      <a:pt x="1701" y="891"/>
                    </a:cubicBezTo>
                    <a:cubicBezTo>
                      <a:pt x="1701" y="891"/>
                      <a:pt x="1792" y="1072"/>
                      <a:pt x="1818" y="1434"/>
                    </a:cubicBezTo>
                    <a:cubicBezTo>
                      <a:pt x="1856" y="1740"/>
                      <a:pt x="1856" y="1740"/>
                      <a:pt x="1856" y="1740"/>
                    </a:cubicBezTo>
                    <a:cubicBezTo>
                      <a:pt x="1914" y="1499"/>
                      <a:pt x="1914" y="1499"/>
                      <a:pt x="1914" y="1499"/>
                    </a:cubicBezTo>
                    <a:cubicBezTo>
                      <a:pt x="1914" y="1499"/>
                      <a:pt x="2147" y="904"/>
                      <a:pt x="1837" y="555"/>
                    </a:cubicBezTo>
                    <a:cubicBezTo>
                      <a:pt x="1837" y="555"/>
                      <a:pt x="1682" y="342"/>
                      <a:pt x="1294" y="265"/>
                    </a:cubicBezTo>
                    <a:cubicBezTo>
                      <a:pt x="1294" y="265"/>
                      <a:pt x="1094" y="142"/>
                      <a:pt x="1094" y="0"/>
                    </a:cubicBezTo>
                    <a:cubicBezTo>
                      <a:pt x="1094" y="0"/>
                      <a:pt x="952" y="64"/>
                      <a:pt x="952" y="181"/>
                    </a:cubicBezTo>
                    <a:cubicBezTo>
                      <a:pt x="887" y="155"/>
                      <a:pt x="887" y="155"/>
                      <a:pt x="887" y="155"/>
                    </a:cubicBezTo>
                    <a:cubicBezTo>
                      <a:pt x="861" y="206"/>
                      <a:pt x="861" y="206"/>
                      <a:pt x="861" y="206"/>
                    </a:cubicBezTo>
                    <a:cubicBezTo>
                      <a:pt x="758" y="155"/>
                      <a:pt x="758" y="155"/>
                      <a:pt x="758" y="155"/>
                    </a:cubicBezTo>
                    <a:cubicBezTo>
                      <a:pt x="758" y="155"/>
                      <a:pt x="816" y="13"/>
                      <a:pt x="674" y="168"/>
                    </a:cubicBezTo>
                    <a:cubicBezTo>
                      <a:pt x="674" y="168"/>
                      <a:pt x="228" y="361"/>
                      <a:pt x="99" y="762"/>
                    </a:cubicBezTo>
                    <a:cubicBezTo>
                      <a:pt x="99" y="762"/>
                      <a:pt x="0" y="997"/>
                      <a:pt x="176" y="1719"/>
                    </a:cubicBezTo>
                    <a:cubicBezTo>
                      <a:pt x="176" y="1719"/>
                      <a:pt x="150" y="1008"/>
                      <a:pt x="305" y="878"/>
                    </a:cubicBezTo>
                    <a:close/>
                  </a:path>
                </a:pathLst>
              </a:custGeom>
              <a:gradFill flip="none" rotWithShape="1">
                <a:gsLst>
                  <a:gs pos="7000">
                    <a:srgbClr val="000000">
                      <a:lumMod val="82000"/>
                      <a:lumOff val="18000"/>
                    </a:srgbClr>
                  </a:gs>
                  <a:gs pos="77000">
                    <a:srgbClr val="000000"/>
                  </a:gs>
                  <a:gs pos="53000">
                    <a:srgbClr val="000000">
                      <a:lumMod val="88000"/>
                      <a:lumOff val="12000"/>
                    </a:srgbClr>
                  </a:gs>
                </a:gsLst>
                <a:lin ang="189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89" name="Freeform 378">
                <a:extLst>
                  <a:ext uri="{FF2B5EF4-FFF2-40B4-BE49-F238E27FC236}">
                    <a16:creationId xmlns:a16="http://schemas.microsoft.com/office/drawing/2014/main" id="{9932DC91-7BD5-2825-50AD-32B1DD796801}"/>
                  </a:ext>
                </a:extLst>
              </p:cNvPr>
              <p:cNvSpPr>
                <a:spLocks/>
              </p:cNvSpPr>
              <p:nvPr/>
            </p:nvSpPr>
            <p:spPr bwMode="gray">
              <a:xfrm>
                <a:off x="1241556" y="4394050"/>
                <a:ext cx="64885" cy="91120"/>
              </a:xfrm>
              <a:custGeom>
                <a:avLst/>
                <a:gdLst>
                  <a:gd name="T0" fmla="*/ 213 w 304"/>
                  <a:gd name="T1" fmla="*/ 0 h 427"/>
                  <a:gd name="T2" fmla="*/ 304 w 304"/>
                  <a:gd name="T3" fmla="*/ 427 h 427"/>
                  <a:gd name="T4" fmla="*/ 213 w 304"/>
                  <a:gd name="T5" fmla="*/ 0 h 427"/>
                </a:gdLst>
                <a:ahLst/>
                <a:cxnLst>
                  <a:cxn ang="0">
                    <a:pos x="T0" y="T1"/>
                  </a:cxn>
                  <a:cxn ang="0">
                    <a:pos x="T2" y="T3"/>
                  </a:cxn>
                  <a:cxn ang="0">
                    <a:pos x="T4" y="T5"/>
                  </a:cxn>
                </a:cxnLst>
                <a:rect l="0" t="0" r="r" b="b"/>
                <a:pathLst>
                  <a:path w="304" h="427">
                    <a:moveTo>
                      <a:pt x="213" y="0"/>
                    </a:moveTo>
                    <a:cubicBezTo>
                      <a:pt x="213" y="0"/>
                      <a:pt x="0" y="259"/>
                      <a:pt x="304" y="427"/>
                    </a:cubicBezTo>
                    <a:cubicBezTo>
                      <a:pt x="304" y="427"/>
                      <a:pt x="65" y="259"/>
                      <a:pt x="213"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0" name="Freeform 379">
                <a:extLst>
                  <a:ext uri="{FF2B5EF4-FFF2-40B4-BE49-F238E27FC236}">
                    <a16:creationId xmlns:a16="http://schemas.microsoft.com/office/drawing/2014/main" id="{5BDFE10C-9503-C29E-18F2-EF0F6225EC4B}"/>
                  </a:ext>
                </a:extLst>
              </p:cNvPr>
              <p:cNvSpPr>
                <a:spLocks/>
              </p:cNvSpPr>
              <p:nvPr/>
            </p:nvSpPr>
            <p:spPr bwMode="gray">
              <a:xfrm>
                <a:off x="1251631" y="4388457"/>
                <a:ext cx="64685" cy="90920"/>
              </a:xfrm>
              <a:custGeom>
                <a:avLst/>
                <a:gdLst>
                  <a:gd name="T0" fmla="*/ 213 w 303"/>
                  <a:gd name="T1" fmla="*/ 0 h 426"/>
                  <a:gd name="T2" fmla="*/ 303 w 303"/>
                  <a:gd name="T3" fmla="*/ 426 h 426"/>
                  <a:gd name="T4" fmla="*/ 213 w 303"/>
                  <a:gd name="T5" fmla="*/ 0 h 426"/>
                </a:gdLst>
                <a:ahLst/>
                <a:cxnLst>
                  <a:cxn ang="0">
                    <a:pos x="T0" y="T1"/>
                  </a:cxn>
                  <a:cxn ang="0">
                    <a:pos x="T2" y="T3"/>
                  </a:cxn>
                  <a:cxn ang="0">
                    <a:pos x="T4" y="T5"/>
                  </a:cxn>
                </a:cxnLst>
                <a:rect l="0" t="0" r="r" b="b"/>
                <a:pathLst>
                  <a:path w="303" h="426">
                    <a:moveTo>
                      <a:pt x="213" y="0"/>
                    </a:moveTo>
                    <a:cubicBezTo>
                      <a:pt x="213" y="0"/>
                      <a:pt x="0" y="258"/>
                      <a:pt x="303" y="426"/>
                    </a:cubicBezTo>
                    <a:cubicBezTo>
                      <a:pt x="303" y="426"/>
                      <a:pt x="64" y="258"/>
                      <a:pt x="213"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1" name="Freeform 380">
                <a:extLst>
                  <a:ext uri="{FF2B5EF4-FFF2-40B4-BE49-F238E27FC236}">
                    <a16:creationId xmlns:a16="http://schemas.microsoft.com/office/drawing/2014/main" id="{BBE80276-9E23-1B35-4DF2-9AE8A8640A74}"/>
                  </a:ext>
                </a:extLst>
              </p:cNvPr>
              <p:cNvSpPr>
                <a:spLocks/>
              </p:cNvSpPr>
              <p:nvPr/>
            </p:nvSpPr>
            <p:spPr bwMode="gray">
              <a:xfrm>
                <a:off x="1224195" y="4408138"/>
                <a:ext cx="51268" cy="85513"/>
              </a:xfrm>
              <a:custGeom>
                <a:avLst/>
                <a:gdLst>
                  <a:gd name="T0" fmla="*/ 240 w 240"/>
                  <a:gd name="T1" fmla="*/ 0 h 400"/>
                  <a:gd name="T2" fmla="*/ 143 w 240"/>
                  <a:gd name="T3" fmla="*/ 400 h 400"/>
                  <a:gd name="T4" fmla="*/ 240 w 240"/>
                  <a:gd name="T5" fmla="*/ 0 h 400"/>
                </a:gdLst>
                <a:ahLst/>
                <a:cxnLst>
                  <a:cxn ang="0">
                    <a:pos x="T0" y="T1"/>
                  </a:cxn>
                  <a:cxn ang="0">
                    <a:pos x="T2" y="T3"/>
                  </a:cxn>
                  <a:cxn ang="0">
                    <a:pos x="T4" y="T5"/>
                  </a:cxn>
                </a:cxnLst>
                <a:rect l="0" t="0" r="r" b="b"/>
                <a:pathLst>
                  <a:path w="240" h="400">
                    <a:moveTo>
                      <a:pt x="240" y="0"/>
                    </a:moveTo>
                    <a:cubicBezTo>
                      <a:pt x="240" y="0"/>
                      <a:pt x="0" y="226"/>
                      <a:pt x="143" y="400"/>
                    </a:cubicBezTo>
                    <a:cubicBezTo>
                      <a:pt x="143" y="400"/>
                      <a:pt x="110" y="155"/>
                      <a:pt x="24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2" name="Freeform 381">
                <a:extLst>
                  <a:ext uri="{FF2B5EF4-FFF2-40B4-BE49-F238E27FC236}">
                    <a16:creationId xmlns:a16="http://schemas.microsoft.com/office/drawing/2014/main" id="{C896A15C-9235-1980-E9F1-8F5AC80DA64F}"/>
                  </a:ext>
                </a:extLst>
              </p:cNvPr>
              <p:cNvSpPr>
                <a:spLocks/>
              </p:cNvSpPr>
              <p:nvPr/>
            </p:nvSpPr>
            <p:spPr bwMode="gray">
              <a:xfrm>
                <a:off x="1371990" y="4401675"/>
                <a:ext cx="67689" cy="82709"/>
              </a:xfrm>
              <a:custGeom>
                <a:avLst/>
                <a:gdLst>
                  <a:gd name="T0" fmla="*/ 0 w 317"/>
                  <a:gd name="T1" fmla="*/ 0 h 388"/>
                  <a:gd name="T2" fmla="*/ 84 w 317"/>
                  <a:gd name="T3" fmla="*/ 388 h 388"/>
                  <a:gd name="T4" fmla="*/ 0 w 317"/>
                  <a:gd name="T5" fmla="*/ 0 h 388"/>
                </a:gdLst>
                <a:ahLst/>
                <a:cxnLst>
                  <a:cxn ang="0">
                    <a:pos x="T0" y="T1"/>
                  </a:cxn>
                  <a:cxn ang="0">
                    <a:pos x="T2" y="T3"/>
                  </a:cxn>
                  <a:cxn ang="0">
                    <a:pos x="T4" y="T5"/>
                  </a:cxn>
                </a:cxnLst>
                <a:rect l="0" t="0" r="r" b="b"/>
                <a:pathLst>
                  <a:path w="317" h="388">
                    <a:moveTo>
                      <a:pt x="0" y="0"/>
                    </a:moveTo>
                    <a:cubicBezTo>
                      <a:pt x="0" y="0"/>
                      <a:pt x="168" y="187"/>
                      <a:pt x="84" y="388"/>
                    </a:cubicBezTo>
                    <a:cubicBezTo>
                      <a:pt x="84" y="388"/>
                      <a:pt x="317" y="317"/>
                      <a:pt x="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3" name="Freeform 382">
                <a:extLst>
                  <a:ext uri="{FF2B5EF4-FFF2-40B4-BE49-F238E27FC236}">
                    <a16:creationId xmlns:a16="http://schemas.microsoft.com/office/drawing/2014/main" id="{989056E7-BB0D-9650-5535-7775169D36A9}"/>
                  </a:ext>
                </a:extLst>
              </p:cNvPr>
              <p:cNvSpPr>
                <a:spLocks/>
              </p:cNvSpPr>
              <p:nvPr/>
            </p:nvSpPr>
            <p:spPr bwMode="gray">
              <a:xfrm>
                <a:off x="1366783" y="4368431"/>
                <a:ext cx="51868" cy="84511"/>
              </a:xfrm>
              <a:custGeom>
                <a:avLst/>
                <a:gdLst>
                  <a:gd name="T0" fmla="*/ 23 w 243"/>
                  <a:gd name="T1" fmla="*/ 0 h 396"/>
                  <a:gd name="T2" fmla="*/ 0 w 243"/>
                  <a:gd name="T3" fmla="*/ 396 h 396"/>
                  <a:gd name="T4" fmla="*/ 23 w 243"/>
                  <a:gd name="T5" fmla="*/ 0 h 396"/>
                </a:gdLst>
                <a:ahLst/>
                <a:cxnLst>
                  <a:cxn ang="0">
                    <a:pos x="T0" y="T1"/>
                  </a:cxn>
                  <a:cxn ang="0">
                    <a:pos x="T2" y="T3"/>
                  </a:cxn>
                  <a:cxn ang="0">
                    <a:pos x="T4" y="T5"/>
                  </a:cxn>
                </a:cxnLst>
                <a:rect l="0" t="0" r="r" b="b"/>
                <a:pathLst>
                  <a:path w="243" h="396">
                    <a:moveTo>
                      <a:pt x="23" y="0"/>
                    </a:moveTo>
                    <a:cubicBezTo>
                      <a:pt x="23" y="0"/>
                      <a:pt x="135" y="226"/>
                      <a:pt x="0" y="396"/>
                    </a:cubicBezTo>
                    <a:cubicBezTo>
                      <a:pt x="0" y="396"/>
                      <a:pt x="243" y="390"/>
                      <a:pt x="23"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4" name="Freeform 383">
                <a:extLst>
                  <a:ext uri="{FF2B5EF4-FFF2-40B4-BE49-F238E27FC236}">
                    <a16:creationId xmlns:a16="http://schemas.microsoft.com/office/drawing/2014/main" id="{75BD6F4E-C1AF-0D7F-2E59-C3484B73CEEC}"/>
                  </a:ext>
                </a:extLst>
              </p:cNvPr>
              <p:cNvSpPr>
                <a:spLocks/>
              </p:cNvSpPr>
              <p:nvPr/>
            </p:nvSpPr>
            <p:spPr bwMode="gray">
              <a:xfrm>
                <a:off x="1409038" y="4422302"/>
                <a:ext cx="41454" cy="62082"/>
              </a:xfrm>
              <a:custGeom>
                <a:avLst/>
                <a:gdLst>
                  <a:gd name="T0" fmla="*/ 0 w 194"/>
                  <a:gd name="T1" fmla="*/ 0 h 291"/>
                  <a:gd name="T2" fmla="*/ 65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30" y="187"/>
                      <a:pt x="65" y="291"/>
                    </a:cubicBezTo>
                    <a:cubicBezTo>
                      <a:pt x="65" y="291"/>
                      <a:pt x="194" y="15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5" name="Freeform 384">
                <a:extLst>
                  <a:ext uri="{FF2B5EF4-FFF2-40B4-BE49-F238E27FC236}">
                    <a16:creationId xmlns:a16="http://schemas.microsoft.com/office/drawing/2014/main" id="{7F02D7A9-D09B-D6CB-1FE2-A28E8DE502D0}"/>
                  </a:ext>
                </a:extLst>
              </p:cNvPr>
              <p:cNvSpPr>
                <a:spLocks/>
              </p:cNvSpPr>
              <p:nvPr/>
            </p:nvSpPr>
            <p:spPr bwMode="gray">
              <a:xfrm>
                <a:off x="1392616" y="4402076"/>
                <a:ext cx="41454" cy="62082"/>
              </a:xfrm>
              <a:custGeom>
                <a:avLst/>
                <a:gdLst>
                  <a:gd name="T0" fmla="*/ 0 w 194"/>
                  <a:gd name="T1" fmla="*/ 0 h 291"/>
                  <a:gd name="T2" fmla="*/ 64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29" y="188"/>
                      <a:pt x="64" y="291"/>
                    </a:cubicBezTo>
                    <a:cubicBezTo>
                      <a:pt x="64" y="291"/>
                      <a:pt x="194" y="15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6" name="Freeform 386">
                <a:extLst>
                  <a:ext uri="{FF2B5EF4-FFF2-40B4-BE49-F238E27FC236}">
                    <a16:creationId xmlns:a16="http://schemas.microsoft.com/office/drawing/2014/main" id="{65C3EA6F-6A57-0821-7F95-5FE5FD950A9F}"/>
                  </a:ext>
                </a:extLst>
              </p:cNvPr>
              <p:cNvSpPr>
                <a:spLocks/>
              </p:cNvSpPr>
              <p:nvPr/>
            </p:nvSpPr>
            <p:spPr bwMode="gray">
              <a:xfrm>
                <a:off x="1289681" y="4364826"/>
                <a:ext cx="70492" cy="108342"/>
              </a:xfrm>
              <a:custGeom>
                <a:avLst/>
                <a:gdLst>
                  <a:gd name="T0" fmla="*/ 330 w 330"/>
                  <a:gd name="T1" fmla="*/ 0 h 507"/>
                  <a:gd name="T2" fmla="*/ 291 w 330"/>
                  <a:gd name="T3" fmla="*/ 507 h 507"/>
                  <a:gd name="T4" fmla="*/ 330 w 330"/>
                  <a:gd name="T5" fmla="*/ 0 h 507"/>
                </a:gdLst>
                <a:ahLst/>
                <a:cxnLst>
                  <a:cxn ang="0">
                    <a:pos x="T0" y="T1"/>
                  </a:cxn>
                  <a:cxn ang="0">
                    <a:pos x="T2" y="T3"/>
                  </a:cxn>
                  <a:cxn ang="0">
                    <a:pos x="T4" y="T5"/>
                  </a:cxn>
                </a:cxnLst>
                <a:rect l="0" t="0" r="r" b="b"/>
                <a:pathLst>
                  <a:path w="330" h="507">
                    <a:moveTo>
                      <a:pt x="330" y="0"/>
                    </a:moveTo>
                    <a:cubicBezTo>
                      <a:pt x="330" y="0"/>
                      <a:pt x="0" y="147"/>
                      <a:pt x="291" y="507"/>
                    </a:cubicBezTo>
                    <a:cubicBezTo>
                      <a:pt x="291" y="507"/>
                      <a:pt x="110" y="164"/>
                      <a:pt x="33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7" name="Freeform 387">
                <a:extLst>
                  <a:ext uri="{FF2B5EF4-FFF2-40B4-BE49-F238E27FC236}">
                    <a16:creationId xmlns:a16="http://schemas.microsoft.com/office/drawing/2014/main" id="{2FCD0F42-16DF-067A-8AF4-E17B630DAACA}"/>
                  </a:ext>
                </a:extLst>
              </p:cNvPr>
              <p:cNvSpPr>
                <a:spLocks/>
              </p:cNvSpPr>
              <p:nvPr/>
            </p:nvSpPr>
            <p:spPr bwMode="gray">
              <a:xfrm>
                <a:off x="1317718" y="4353812"/>
                <a:ext cx="70492" cy="124163"/>
              </a:xfrm>
              <a:custGeom>
                <a:avLst/>
                <a:gdLst>
                  <a:gd name="T0" fmla="*/ 330 w 330"/>
                  <a:gd name="T1" fmla="*/ 0 h 582"/>
                  <a:gd name="T2" fmla="*/ 291 w 330"/>
                  <a:gd name="T3" fmla="*/ 582 h 582"/>
                  <a:gd name="T4" fmla="*/ 330 w 330"/>
                  <a:gd name="T5" fmla="*/ 0 h 582"/>
                </a:gdLst>
                <a:ahLst/>
                <a:cxnLst>
                  <a:cxn ang="0">
                    <a:pos x="T0" y="T1"/>
                  </a:cxn>
                  <a:cxn ang="0">
                    <a:pos x="T2" y="T3"/>
                  </a:cxn>
                  <a:cxn ang="0">
                    <a:pos x="T4" y="T5"/>
                  </a:cxn>
                </a:cxnLst>
                <a:rect l="0" t="0" r="r" b="b"/>
                <a:pathLst>
                  <a:path w="330" h="582">
                    <a:moveTo>
                      <a:pt x="330" y="0"/>
                    </a:moveTo>
                    <a:cubicBezTo>
                      <a:pt x="330" y="0"/>
                      <a:pt x="0" y="168"/>
                      <a:pt x="291" y="582"/>
                    </a:cubicBezTo>
                    <a:cubicBezTo>
                      <a:pt x="291" y="582"/>
                      <a:pt x="110" y="188"/>
                      <a:pt x="33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8" name="Freeform 392">
                <a:extLst>
                  <a:ext uri="{FF2B5EF4-FFF2-40B4-BE49-F238E27FC236}">
                    <a16:creationId xmlns:a16="http://schemas.microsoft.com/office/drawing/2014/main" id="{A736CDF8-CC22-6506-8E38-95726EFBC2F2}"/>
                  </a:ext>
                </a:extLst>
              </p:cNvPr>
              <p:cNvSpPr>
                <a:spLocks/>
              </p:cNvSpPr>
              <p:nvPr/>
            </p:nvSpPr>
            <p:spPr bwMode="gray">
              <a:xfrm>
                <a:off x="1255236" y="4385854"/>
                <a:ext cx="64885" cy="90920"/>
              </a:xfrm>
              <a:custGeom>
                <a:avLst/>
                <a:gdLst>
                  <a:gd name="T0" fmla="*/ 213 w 304"/>
                  <a:gd name="T1" fmla="*/ 0 h 426"/>
                  <a:gd name="T2" fmla="*/ 304 w 304"/>
                  <a:gd name="T3" fmla="*/ 426 h 426"/>
                  <a:gd name="T4" fmla="*/ 213 w 304"/>
                  <a:gd name="T5" fmla="*/ 0 h 426"/>
                </a:gdLst>
                <a:ahLst/>
                <a:cxnLst>
                  <a:cxn ang="0">
                    <a:pos x="T0" y="T1"/>
                  </a:cxn>
                  <a:cxn ang="0">
                    <a:pos x="T2" y="T3"/>
                  </a:cxn>
                  <a:cxn ang="0">
                    <a:pos x="T4" y="T5"/>
                  </a:cxn>
                </a:cxnLst>
                <a:rect l="0" t="0" r="r" b="b"/>
                <a:pathLst>
                  <a:path w="304" h="426">
                    <a:moveTo>
                      <a:pt x="213" y="0"/>
                    </a:moveTo>
                    <a:cubicBezTo>
                      <a:pt x="213" y="0"/>
                      <a:pt x="0" y="258"/>
                      <a:pt x="304" y="426"/>
                    </a:cubicBezTo>
                    <a:cubicBezTo>
                      <a:pt x="304" y="426"/>
                      <a:pt x="65" y="258"/>
                      <a:pt x="213"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199" name="Freeform 393">
                <a:extLst>
                  <a:ext uri="{FF2B5EF4-FFF2-40B4-BE49-F238E27FC236}">
                    <a16:creationId xmlns:a16="http://schemas.microsoft.com/office/drawing/2014/main" id="{FC2DB8CA-5D24-39BF-74E2-012506DC05BD}"/>
                  </a:ext>
                </a:extLst>
              </p:cNvPr>
              <p:cNvSpPr>
                <a:spLocks/>
              </p:cNvSpPr>
              <p:nvPr/>
            </p:nvSpPr>
            <p:spPr bwMode="gray">
              <a:xfrm>
                <a:off x="1265850" y="4374640"/>
                <a:ext cx="57075" cy="93123"/>
              </a:xfrm>
              <a:custGeom>
                <a:avLst/>
                <a:gdLst>
                  <a:gd name="T0" fmla="*/ 267 w 267"/>
                  <a:gd name="T1" fmla="*/ 0 h 436"/>
                  <a:gd name="T2" fmla="*/ 258 w 267"/>
                  <a:gd name="T3" fmla="*/ 436 h 436"/>
                  <a:gd name="T4" fmla="*/ 267 w 267"/>
                  <a:gd name="T5" fmla="*/ 0 h 436"/>
                </a:gdLst>
                <a:ahLst/>
                <a:cxnLst>
                  <a:cxn ang="0">
                    <a:pos x="T0" y="T1"/>
                  </a:cxn>
                  <a:cxn ang="0">
                    <a:pos x="T2" y="T3"/>
                  </a:cxn>
                  <a:cxn ang="0">
                    <a:pos x="T4" y="T5"/>
                  </a:cxn>
                </a:cxnLst>
                <a:rect l="0" t="0" r="r" b="b"/>
                <a:pathLst>
                  <a:path w="267" h="436">
                    <a:moveTo>
                      <a:pt x="267" y="0"/>
                    </a:moveTo>
                    <a:cubicBezTo>
                      <a:pt x="267" y="0"/>
                      <a:pt x="0" y="203"/>
                      <a:pt x="258" y="436"/>
                    </a:cubicBezTo>
                    <a:cubicBezTo>
                      <a:pt x="258" y="436"/>
                      <a:pt x="63" y="218"/>
                      <a:pt x="267"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00" name="Freeform 398">
                <a:extLst>
                  <a:ext uri="{FF2B5EF4-FFF2-40B4-BE49-F238E27FC236}">
                    <a16:creationId xmlns:a16="http://schemas.microsoft.com/office/drawing/2014/main" id="{AC123DB7-576C-03E2-E92F-DB7C2E366856}"/>
                  </a:ext>
                </a:extLst>
              </p:cNvPr>
              <p:cNvSpPr>
                <a:spLocks/>
              </p:cNvSpPr>
              <p:nvPr/>
            </p:nvSpPr>
            <p:spPr bwMode="gray">
              <a:xfrm>
                <a:off x="1349560" y="4362824"/>
                <a:ext cx="69492" cy="98730"/>
              </a:xfrm>
              <a:custGeom>
                <a:avLst/>
                <a:gdLst>
                  <a:gd name="T0" fmla="*/ 0 w 326"/>
                  <a:gd name="T1" fmla="*/ 0 h 463"/>
                  <a:gd name="T2" fmla="*/ 95 w 326"/>
                  <a:gd name="T3" fmla="*/ 463 h 463"/>
                  <a:gd name="T4" fmla="*/ 0 w 326"/>
                  <a:gd name="T5" fmla="*/ 0 h 463"/>
                </a:gdLst>
                <a:ahLst/>
                <a:cxnLst>
                  <a:cxn ang="0">
                    <a:pos x="T0" y="T1"/>
                  </a:cxn>
                  <a:cxn ang="0">
                    <a:pos x="T2" y="T3"/>
                  </a:cxn>
                  <a:cxn ang="0">
                    <a:pos x="T4" y="T5"/>
                  </a:cxn>
                </a:cxnLst>
                <a:rect l="0" t="0" r="r" b="b"/>
                <a:pathLst>
                  <a:path w="326" h="463">
                    <a:moveTo>
                      <a:pt x="0" y="0"/>
                    </a:moveTo>
                    <a:cubicBezTo>
                      <a:pt x="0" y="0"/>
                      <a:pt x="173" y="221"/>
                      <a:pt x="95" y="463"/>
                    </a:cubicBezTo>
                    <a:cubicBezTo>
                      <a:pt x="95" y="463"/>
                      <a:pt x="326" y="372"/>
                      <a:pt x="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01" name="Freeform 399">
                <a:extLst>
                  <a:ext uri="{FF2B5EF4-FFF2-40B4-BE49-F238E27FC236}">
                    <a16:creationId xmlns:a16="http://schemas.microsoft.com/office/drawing/2014/main" id="{B0253021-C285-8D92-813C-DBB40C18B5DD}"/>
                  </a:ext>
                </a:extLst>
              </p:cNvPr>
              <p:cNvSpPr>
                <a:spLocks/>
              </p:cNvSpPr>
              <p:nvPr/>
            </p:nvSpPr>
            <p:spPr bwMode="gray">
              <a:xfrm>
                <a:off x="1412843" y="4401875"/>
                <a:ext cx="41454" cy="80106"/>
              </a:xfrm>
              <a:custGeom>
                <a:avLst/>
                <a:gdLst>
                  <a:gd name="T0" fmla="*/ 0 w 194"/>
                  <a:gd name="T1" fmla="*/ 0 h 375"/>
                  <a:gd name="T2" fmla="*/ 64 w 194"/>
                  <a:gd name="T3" fmla="*/ 375 h 375"/>
                  <a:gd name="T4" fmla="*/ 0 w 194"/>
                  <a:gd name="T5" fmla="*/ 0 h 375"/>
                </a:gdLst>
                <a:ahLst/>
                <a:cxnLst>
                  <a:cxn ang="0">
                    <a:pos x="T0" y="T1"/>
                  </a:cxn>
                  <a:cxn ang="0">
                    <a:pos x="T2" y="T3"/>
                  </a:cxn>
                  <a:cxn ang="0">
                    <a:pos x="T4" y="T5"/>
                  </a:cxn>
                </a:cxnLst>
                <a:rect l="0" t="0" r="r" b="b"/>
                <a:pathLst>
                  <a:path w="194" h="375">
                    <a:moveTo>
                      <a:pt x="0" y="0"/>
                    </a:moveTo>
                    <a:cubicBezTo>
                      <a:pt x="0" y="0"/>
                      <a:pt x="129" y="242"/>
                      <a:pt x="64" y="375"/>
                    </a:cubicBezTo>
                    <a:cubicBezTo>
                      <a:pt x="64" y="375"/>
                      <a:pt x="194" y="200"/>
                      <a:pt x="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02" name="Freeform 400">
                <a:extLst>
                  <a:ext uri="{FF2B5EF4-FFF2-40B4-BE49-F238E27FC236}">
                    <a16:creationId xmlns:a16="http://schemas.microsoft.com/office/drawing/2014/main" id="{EE6339D9-A8E3-A4CC-DE7A-DC7376A9E5F2}"/>
                  </a:ext>
                </a:extLst>
              </p:cNvPr>
              <p:cNvSpPr>
                <a:spLocks/>
              </p:cNvSpPr>
              <p:nvPr/>
            </p:nvSpPr>
            <p:spPr bwMode="gray">
              <a:xfrm>
                <a:off x="1396221" y="4399472"/>
                <a:ext cx="41454" cy="62082"/>
              </a:xfrm>
              <a:custGeom>
                <a:avLst/>
                <a:gdLst>
                  <a:gd name="T0" fmla="*/ 0 w 194"/>
                  <a:gd name="T1" fmla="*/ 0 h 291"/>
                  <a:gd name="T2" fmla="*/ 65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29" y="188"/>
                      <a:pt x="65" y="291"/>
                    </a:cubicBezTo>
                    <a:cubicBezTo>
                      <a:pt x="65" y="291"/>
                      <a:pt x="194" y="155"/>
                      <a:pt x="0" y="0"/>
                    </a:cubicBezTo>
                    <a:close/>
                  </a:path>
                </a:pathLst>
              </a:custGeom>
              <a:solidFill>
                <a:srgbClr val="7D7D7D"/>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nvGrpSpPr>
          <p:cNvPr id="219" name="Gruppieren 46">
            <a:extLst>
              <a:ext uri="{FF2B5EF4-FFF2-40B4-BE49-F238E27FC236}">
                <a16:creationId xmlns:a16="http://schemas.microsoft.com/office/drawing/2014/main" id="{1F59B1EC-32A7-D394-1713-901B863D9B24}"/>
              </a:ext>
            </a:extLst>
          </p:cNvPr>
          <p:cNvGrpSpPr/>
          <p:nvPr/>
        </p:nvGrpSpPr>
        <p:grpSpPr bwMode="gray">
          <a:xfrm>
            <a:off x="10709401" y="3202561"/>
            <a:ext cx="1296000" cy="1296000"/>
            <a:chOff x="747017" y="4353812"/>
            <a:chExt cx="1237218" cy="1274876"/>
          </a:xfrm>
        </p:grpSpPr>
        <p:grpSp>
          <p:nvGrpSpPr>
            <p:cNvPr id="220" name="Gruppieren 47">
              <a:extLst>
                <a:ext uri="{FF2B5EF4-FFF2-40B4-BE49-F238E27FC236}">
                  <a16:creationId xmlns:a16="http://schemas.microsoft.com/office/drawing/2014/main" id="{90631A4D-6006-F6F8-5177-DA8376F40353}"/>
                </a:ext>
              </a:extLst>
            </p:cNvPr>
            <p:cNvGrpSpPr/>
            <p:nvPr/>
          </p:nvGrpSpPr>
          <p:grpSpPr bwMode="gray">
            <a:xfrm>
              <a:off x="1137326" y="4468963"/>
              <a:ext cx="456601" cy="637640"/>
              <a:chOff x="1136079" y="4468963"/>
              <a:chExt cx="456601" cy="637640"/>
            </a:xfrm>
          </p:grpSpPr>
          <p:sp>
            <p:nvSpPr>
              <p:cNvPr id="247" name="Freihandform 74">
                <a:extLst>
                  <a:ext uri="{FF2B5EF4-FFF2-40B4-BE49-F238E27FC236}">
                    <a16:creationId xmlns:a16="http://schemas.microsoft.com/office/drawing/2014/main" id="{C97E29C2-092D-6A6B-4C64-311A73C258C4}"/>
                  </a:ext>
                </a:extLst>
              </p:cNvPr>
              <p:cNvSpPr/>
              <p:nvPr/>
            </p:nvSpPr>
            <p:spPr bwMode="gray">
              <a:xfrm>
                <a:off x="1222900" y="4688866"/>
                <a:ext cx="125199" cy="241237"/>
              </a:xfrm>
              <a:custGeom>
                <a:avLst/>
                <a:gdLst>
                  <a:gd name="connsiteX0" fmla="*/ 59312 w 202651"/>
                  <a:gd name="connsiteY0" fmla="*/ 69198 h 390473"/>
                  <a:gd name="connsiteX1" fmla="*/ 93911 w 202651"/>
                  <a:gd name="connsiteY1" fmla="*/ 0 h 390473"/>
                  <a:gd name="connsiteX2" fmla="*/ 128510 w 202651"/>
                  <a:gd name="connsiteY2" fmla="*/ 4943 h 390473"/>
                  <a:gd name="connsiteX3" fmla="*/ 172994 w 202651"/>
                  <a:gd name="connsiteY3" fmla="*/ 79083 h 390473"/>
                  <a:gd name="connsiteX4" fmla="*/ 202651 w 202651"/>
                  <a:gd name="connsiteY4" fmla="*/ 390473 h 390473"/>
                  <a:gd name="connsiteX5" fmla="*/ 123567 w 202651"/>
                  <a:gd name="connsiteY5" fmla="*/ 390473 h 390473"/>
                  <a:gd name="connsiteX6" fmla="*/ 0 w 202651"/>
                  <a:gd name="connsiteY6" fmla="*/ 385531 h 390473"/>
                  <a:gd name="connsiteX7" fmla="*/ 29656 w 202651"/>
                  <a:gd name="connsiteY7" fmla="*/ 207593 h 390473"/>
                  <a:gd name="connsiteX8" fmla="*/ 59312 w 202651"/>
                  <a:gd name="connsiteY8" fmla="*/ 69198 h 390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651" h="390473">
                    <a:moveTo>
                      <a:pt x="59312" y="69198"/>
                    </a:moveTo>
                    <a:lnTo>
                      <a:pt x="93911" y="0"/>
                    </a:lnTo>
                    <a:lnTo>
                      <a:pt x="128510" y="4943"/>
                    </a:lnTo>
                    <a:lnTo>
                      <a:pt x="172994" y="79083"/>
                    </a:lnTo>
                    <a:lnTo>
                      <a:pt x="202651" y="390473"/>
                    </a:lnTo>
                    <a:lnTo>
                      <a:pt x="123567" y="390473"/>
                    </a:lnTo>
                    <a:lnTo>
                      <a:pt x="0" y="385531"/>
                    </a:lnTo>
                    <a:lnTo>
                      <a:pt x="29656" y="207593"/>
                    </a:lnTo>
                    <a:lnTo>
                      <a:pt x="59312" y="69198"/>
                    </a:lnTo>
                    <a:close/>
                  </a:path>
                </a:pathLst>
              </a:custGeom>
              <a:solidFill>
                <a:sysClr val="window" lastClr="FFFFFF"/>
              </a:soli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sp>
            <p:nvSpPr>
              <p:cNvPr id="248" name="Freeform 367">
                <a:extLst>
                  <a:ext uri="{FF2B5EF4-FFF2-40B4-BE49-F238E27FC236}">
                    <a16:creationId xmlns:a16="http://schemas.microsoft.com/office/drawing/2014/main" id="{2E928C7E-14A2-27D2-417E-42011CF57DFD}"/>
                  </a:ext>
                </a:extLst>
              </p:cNvPr>
              <p:cNvSpPr>
                <a:spLocks/>
              </p:cNvSpPr>
              <p:nvPr/>
            </p:nvSpPr>
            <p:spPr bwMode="gray">
              <a:xfrm>
                <a:off x="1182940" y="4884911"/>
                <a:ext cx="356869" cy="221692"/>
              </a:xfrm>
              <a:custGeom>
                <a:avLst/>
                <a:gdLst>
                  <a:gd name="T0" fmla="*/ 193 w 1671"/>
                  <a:gd name="T1" fmla="*/ 0 h 1038"/>
                  <a:gd name="T2" fmla="*/ 0 w 1671"/>
                  <a:gd name="T3" fmla="*/ 409 h 1038"/>
                  <a:gd name="T4" fmla="*/ 818 w 1671"/>
                  <a:gd name="T5" fmla="*/ 969 h 1038"/>
                  <a:gd name="T6" fmla="*/ 1671 w 1671"/>
                  <a:gd name="T7" fmla="*/ 418 h 1038"/>
                  <a:gd name="T8" fmla="*/ 1434 w 1671"/>
                  <a:gd name="T9" fmla="*/ 21 h 1038"/>
                  <a:gd name="T10" fmla="*/ 193 w 1671"/>
                  <a:gd name="T11" fmla="*/ 0 h 1038"/>
                </a:gdLst>
                <a:ahLst/>
                <a:cxnLst>
                  <a:cxn ang="0">
                    <a:pos x="T0" y="T1"/>
                  </a:cxn>
                  <a:cxn ang="0">
                    <a:pos x="T2" y="T3"/>
                  </a:cxn>
                  <a:cxn ang="0">
                    <a:pos x="T4" y="T5"/>
                  </a:cxn>
                  <a:cxn ang="0">
                    <a:pos x="T6" y="T7"/>
                  </a:cxn>
                  <a:cxn ang="0">
                    <a:pos x="T8" y="T9"/>
                  </a:cxn>
                  <a:cxn ang="0">
                    <a:pos x="T10" y="T11"/>
                  </a:cxn>
                </a:cxnLst>
                <a:rect l="0" t="0" r="r" b="b"/>
                <a:pathLst>
                  <a:path w="1671" h="1038">
                    <a:moveTo>
                      <a:pt x="193" y="0"/>
                    </a:moveTo>
                    <a:cubicBezTo>
                      <a:pt x="193" y="0"/>
                      <a:pt x="245" y="254"/>
                      <a:pt x="0" y="409"/>
                    </a:cubicBezTo>
                    <a:cubicBezTo>
                      <a:pt x="0" y="409"/>
                      <a:pt x="142" y="956"/>
                      <a:pt x="818" y="969"/>
                    </a:cubicBezTo>
                    <a:cubicBezTo>
                      <a:pt x="818" y="969"/>
                      <a:pt x="1352" y="1038"/>
                      <a:pt x="1671" y="418"/>
                    </a:cubicBezTo>
                    <a:cubicBezTo>
                      <a:pt x="1671" y="418"/>
                      <a:pt x="1417" y="345"/>
                      <a:pt x="1434" y="21"/>
                    </a:cubicBezTo>
                    <a:cubicBezTo>
                      <a:pt x="1434" y="21"/>
                      <a:pt x="844" y="676"/>
                      <a:pt x="193" y="0"/>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49" name="Freeform 368">
                <a:extLst>
                  <a:ext uri="{FF2B5EF4-FFF2-40B4-BE49-F238E27FC236}">
                    <a16:creationId xmlns:a16="http://schemas.microsoft.com/office/drawing/2014/main" id="{A28A8C8A-5791-5908-6B4F-B2EB594CE077}"/>
                  </a:ext>
                </a:extLst>
              </p:cNvPr>
              <p:cNvSpPr>
                <a:spLocks/>
              </p:cNvSpPr>
              <p:nvPr/>
            </p:nvSpPr>
            <p:spPr bwMode="gray">
              <a:xfrm>
                <a:off x="1136079" y="4468963"/>
                <a:ext cx="456601" cy="501059"/>
              </a:xfrm>
              <a:custGeom>
                <a:avLst/>
                <a:gdLst>
                  <a:gd name="T0" fmla="*/ 1919 w 2139"/>
                  <a:gd name="T1" fmla="*/ 1268 h 2347"/>
                  <a:gd name="T2" fmla="*/ 1021 w 2139"/>
                  <a:gd name="T3" fmla="*/ 2347 h 2347"/>
                  <a:gd name="T4" fmla="*/ 181 w 2139"/>
                  <a:gd name="T5" fmla="*/ 1275 h 2347"/>
                  <a:gd name="T6" fmla="*/ 1034 w 2139"/>
                  <a:gd name="T7" fmla="*/ 21 h 2347"/>
                  <a:gd name="T8" fmla="*/ 1919 w 2139"/>
                  <a:gd name="T9" fmla="*/ 1268 h 2347"/>
                </a:gdLst>
                <a:ahLst/>
                <a:cxnLst>
                  <a:cxn ang="0">
                    <a:pos x="T0" y="T1"/>
                  </a:cxn>
                  <a:cxn ang="0">
                    <a:pos x="T2" y="T3"/>
                  </a:cxn>
                  <a:cxn ang="0">
                    <a:pos x="T4" y="T5"/>
                  </a:cxn>
                  <a:cxn ang="0">
                    <a:pos x="T6" y="T7"/>
                  </a:cxn>
                  <a:cxn ang="0">
                    <a:pos x="T8" y="T9"/>
                  </a:cxn>
                </a:cxnLst>
                <a:rect l="0" t="0" r="r" b="b"/>
                <a:pathLst>
                  <a:path w="2139" h="2347">
                    <a:moveTo>
                      <a:pt x="1919" y="1268"/>
                    </a:moveTo>
                    <a:cubicBezTo>
                      <a:pt x="1919" y="1737"/>
                      <a:pt x="1482" y="2347"/>
                      <a:pt x="1021" y="2347"/>
                    </a:cubicBezTo>
                    <a:cubicBezTo>
                      <a:pt x="623" y="2347"/>
                      <a:pt x="181" y="1778"/>
                      <a:pt x="181" y="1275"/>
                    </a:cubicBezTo>
                    <a:cubicBezTo>
                      <a:pt x="181" y="654"/>
                      <a:pt x="0" y="40"/>
                      <a:pt x="1034" y="21"/>
                    </a:cubicBezTo>
                    <a:cubicBezTo>
                      <a:pt x="2139" y="0"/>
                      <a:pt x="1919" y="1203"/>
                      <a:pt x="1919" y="1268"/>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0" name="Freeform 369">
                <a:extLst>
                  <a:ext uri="{FF2B5EF4-FFF2-40B4-BE49-F238E27FC236}">
                    <a16:creationId xmlns:a16="http://schemas.microsoft.com/office/drawing/2014/main" id="{F67411C7-DA05-7133-81C1-CA1461103FE1}"/>
                  </a:ext>
                </a:extLst>
              </p:cNvPr>
              <p:cNvSpPr>
                <a:spLocks/>
              </p:cNvSpPr>
              <p:nvPr/>
            </p:nvSpPr>
            <p:spPr bwMode="gray">
              <a:xfrm>
                <a:off x="1530998" y="4687251"/>
                <a:ext cx="47863" cy="125165"/>
              </a:xfrm>
              <a:custGeom>
                <a:avLst/>
                <a:gdLst>
                  <a:gd name="T0" fmla="*/ 95 w 224"/>
                  <a:gd name="T1" fmla="*/ 0 h 586"/>
                  <a:gd name="T2" fmla="*/ 127 w 224"/>
                  <a:gd name="T3" fmla="*/ 303 h 586"/>
                  <a:gd name="T4" fmla="*/ 0 w 224"/>
                  <a:gd name="T5" fmla="*/ 586 h 586"/>
                  <a:gd name="T6" fmla="*/ 95 w 224"/>
                  <a:gd name="T7" fmla="*/ 0 h 586"/>
                </a:gdLst>
                <a:ahLst/>
                <a:cxnLst>
                  <a:cxn ang="0">
                    <a:pos x="T0" y="T1"/>
                  </a:cxn>
                  <a:cxn ang="0">
                    <a:pos x="T2" y="T3"/>
                  </a:cxn>
                  <a:cxn ang="0">
                    <a:pos x="T4" y="T5"/>
                  </a:cxn>
                  <a:cxn ang="0">
                    <a:pos x="T6" y="T7"/>
                  </a:cxn>
                </a:cxnLst>
                <a:rect l="0" t="0" r="r" b="b"/>
                <a:pathLst>
                  <a:path w="224" h="586">
                    <a:moveTo>
                      <a:pt x="95" y="0"/>
                    </a:moveTo>
                    <a:cubicBezTo>
                      <a:pt x="95" y="0"/>
                      <a:pt x="224" y="32"/>
                      <a:pt x="127" y="303"/>
                    </a:cubicBezTo>
                    <a:cubicBezTo>
                      <a:pt x="127" y="303"/>
                      <a:pt x="84" y="508"/>
                      <a:pt x="0" y="586"/>
                    </a:cubicBezTo>
                    <a:lnTo>
                      <a:pt x="95" y="0"/>
                    </a:ln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1" name="Freeform 370">
                <a:extLst>
                  <a:ext uri="{FF2B5EF4-FFF2-40B4-BE49-F238E27FC236}">
                    <a16:creationId xmlns:a16="http://schemas.microsoft.com/office/drawing/2014/main" id="{7334C333-C5E6-266D-327E-FF453C1865F6}"/>
                  </a:ext>
                </a:extLst>
              </p:cNvPr>
              <p:cNvSpPr>
                <a:spLocks/>
              </p:cNvSpPr>
              <p:nvPr/>
            </p:nvSpPr>
            <p:spPr bwMode="gray">
              <a:xfrm>
                <a:off x="1542814" y="4721296"/>
                <a:ext cx="19226" cy="62082"/>
              </a:xfrm>
              <a:custGeom>
                <a:avLst/>
                <a:gdLst>
                  <a:gd name="T0" fmla="*/ 45 w 90"/>
                  <a:gd name="T1" fmla="*/ 19 h 291"/>
                  <a:gd name="T2" fmla="*/ 32 w 90"/>
                  <a:gd name="T3" fmla="*/ 194 h 291"/>
                  <a:gd name="T4" fmla="*/ 0 w 90"/>
                  <a:gd name="T5" fmla="*/ 291 h 291"/>
                  <a:gd name="T6" fmla="*/ 45 w 90"/>
                  <a:gd name="T7" fmla="*/ 19 h 291"/>
                </a:gdLst>
                <a:ahLst/>
                <a:cxnLst>
                  <a:cxn ang="0">
                    <a:pos x="T0" y="T1"/>
                  </a:cxn>
                  <a:cxn ang="0">
                    <a:pos x="T2" y="T3"/>
                  </a:cxn>
                  <a:cxn ang="0">
                    <a:pos x="T4" y="T5"/>
                  </a:cxn>
                  <a:cxn ang="0">
                    <a:pos x="T6" y="T7"/>
                  </a:cxn>
                </a:cxnLst>
                <a:rect l="0" t="0" r="r" b="b"/>
                <a:pathLst>
                  <a:path w="90" h="291">
                    <a:moveTo>
                      <a:pt x="45" y="19"/>
                    </a:moveTo>
                    <a:cubicBezTo>
                      <a:pt x="45" y="19"/>
                      <a:pt x="90" y="0"/>
                      <a:pt x="32" y="194"/>
                    </a:cubicBezTo>
                    <a:cubicBezTo>
                      <a:pt x="0" y="291"/>
                      <a:pt x="0" y="291"/>
                      <a:pt x="0" y="291"/>
                    </a:cubicBezTo>
                    <a:lnTo>
                      <a:pt x="45" y="19"/>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2" name="Freeform 371">
                <a:extLst>
                  <a:ext uri="{FF2B5EF4-FFF2-40B4-BE49-F238E27FC236}">
                    <a16:creationId xmlns:a16="http://schemas.microsoft.com/office/drawing/2014/main" id="{9F74107A-5FA5-322C-3CBD-417EE7EB41E6}"/>
                  </a:ext>
                </a:extLst>
              </p:cNvPr>
              <p:cNvSpPr>
                <a:spLocks/>
              </p:cNvSpPr>
              <p:nvPr/>
            </p:nvSpPr>
            <p:spPr bwMode="gray">
              <a:xfrm>
                <a:off x="1141286" y="4685849"/>
                <a:ext cx="42656" cy="112749"/>
              </a:xfrm>
              <a:custGeom>
                <a:avLst/>
                <a:gdLst>
                  <a:gd name="T0" fmla="*/ 156 w 199"/>
                  <a:gd name="T1" fmla="*/ 86 h 528"/>
                  <a:gd name="T2" fmla="*/ 196 w 199"/>
                  <a:gd name="T3" fmla="*/ 190 h 528"/>
                  <a:gd name="T4" fmla="*/ 183 w 199"/>
                  <a:gd name="T5" fmla="*/ 391 h 528"/>
                  <a:gd name="T6" fmla="*/ 199 w 199"/>
                  <a:gd name="T7" fmla="*/ 528 h 528"/>
                  <a:gd name="T8" fmla="*/ 102 w 199"/>
                  <a:gd name="T9" fmla="*/ 365 h 528"/>
                  <a:gd name="T10" fmla="*/ 156 w 199"/>
                  <a:gd name="T11" fmla="*/ 86 h 528"/>
                </a:gdLst>
                <a:ahLst/>
                <a:cxnLst>
                  <a:cxn ang="0">
                    <a:pos x="T0" y="T1"/>
                  </a:cxn>
                  <a:cxn ang="0">
                    <a:pos x="T2" y="T3"/>
                  </a:cxn>
                  <a:cxn ang="0">
                    <a:pos x="T4" y="T5"/>
                  </a:cxn>
                  <a:cxn ang="0">
                    <a:pos x="T6" y="T7"/>
                  </a:cxn>
                  <a:cxn ang="0">
                    <a:pos x="T8" y="T9"/>
                  </a:cxn>
                  <a:cxn ang="0">
                    <a:pos x="T10" y="T11"/>
                  </a:cxn>
                </a:cxnLst>
                <a:rect l="0" t="0" r="r" b="b"/>
                <a:pathLst>
                  <a:path w="199" h="528">
                    <a:moveTo>
                      <a:pt x="156" y="86"/>
                    </a:moveTo>
                    <a:cubicBezTo>
                      <a:pt x="156" y="86"/>
                      <a:pt x="183" y="137"/>
                      <a:pt x="196" y="190"/>
                    </a:cubicBezTo>
                    <a:cubicBezTo>
                      <a:pt x="196" y="190"/>
                      <a:pt x="151" y="315"/>
                      <a:pt x="183" y="391"/>
                    </a:cubicBezTo>
                    <a:cubicBezTo>
                      <a:pt x="199" y="528"/>
                      <a:pt x="199" y="528"/>
                      <a:pt x="199" y="528"/>
                    </a:cubicBezTo>
                    <a:cubicBezTo>
                      <a:pt x="199" y="528"/>
                      <a:pt x="124" y="503"/>
                      <a:pt x="102" y="365"/>
                    </a:cubicBezTo>
                    <a:cubicBezTo>
                      <a:pt x="102" y="365"/>
                      <a:pt x="0" y="0"/>
                      <a:pt x="156" y="86"/>
                    </a:cubicBezTo>
                    <a:close/>
                  </a:path>
                </a:pathLst>
              </a:custGeom>
              <a:gradFill flip="none" rotWithShape="1">
                <a:gsLst>
                  <a:gs pos="67000">
                    <a:srgbClr val="84582C">
                      <a:lumMod val="74000"/>
                      <a:lumOff val="26000"/>
                    </a:srgbClr>
                  </a:gs>
                  <a:gs pos="0">
                    <a:srgbClr val="84582C">
                      <a:lumMod val="57000"/>
                      <a:lumOff val="43000"/>
                    </a:srgbClr>
                  </a:gs>
                  <a:gs pos="100000">
                    <a:srgbClr val="84582C"/>
                  </a:gs>
                </a:gsLst>
                <a:path path="circle">
                  <a:fillToRect l="50000" t="50000" r="50000" b="50000"/>
                </a:path>
                <a:tileRect/>
              </a:gra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3" name="Freeform 372">
                <a:extLst>
                  <a:ext uri="{FF2B5EF4-FFF2-40B4-BE49-F238E27FC236}">
                    <a16:creationId xmlns:a16="http://schemas.microsoft.com/office/drawing/2014/main" id="{92852B4F-D378-1DAC-DC77-5AE215880988}"/>
                  </a:ext>
                </a:extLst>
              </p:cNvPr>
              <p:cNvSpPr>
                <a:spLocks/>
              </p:cNvSpPr>
              <p:nvPr/>
            </p:nvSpPr>
            <p:spPr bwMode="gray">
              <a:xfrm>
                <a:off x="1163114" y="4722096"/>
                <a:ext cx="19226" cy="62082"/>
              </a:xfrm>
              <a:custGeom>
                <a:avLst/>
                <a:gdLst>
                  <a:gd name="T0" fmla="*/ 45 w 90"/>
                  <a:gd name="T1" fmla="*/ 20 h 291"/>
                  <a:gd name="T2" fmla="*/ 58 w 90"/>
                  <a:gd name="T3" fmla="*/ 194 h 291"/>
                  <a:gd name="T4" fmla="*/ 90 w 90"/>
                  <a:gd name="T5" fmla="*/ 291 h 291"/>
                  <a:gd name="T6" fmla="*/ 45 w 90"/>
                  <a:gd name="T7" fmla="*/ 20 h 291"/>
                </a:gdLst>
                <a:ahLst/>
                <a:cxnLst>
                  <a:cxn ang="0">
                    <a:pos x="T0" y="T1"/>
                  </a:cxn>
                  <a:cxn ang="0">
                    <a:pos x="T2" y="T3"/>
                  </a:cxn>
                  <a:cxn ang="0">
                    <a:pos x="T4" y="T5"/>
                  </a:cxn>
                  <a:cxn ang="0">
                    <a:pos x="T6" y="T7"/>
                  </a:cxn>
                </a:cxnLst>
                <a:rect l="0" t="0" r="r" b="b"/>
                <a:pathLst>
                  <a:path w="90" h="291">
                    <a:moveTo>
                      <a:pt x="45" y="20"/>
                    </a:moveTo>
                    <a:cubicBezTo>
                      <a:pt x="45" y="20"/>
                      <a:pt x="0" y="0"/>
                      <a:pt x="58" y="194"/>
                    </a:cubicBezTo>
                    <a:cubicBezTo>
                      <a:pt x="90" y="291"/>
                      <a:pt x="90" y="291"/>
                      <a:pt x="90" y="291"/>
                    </a:cubicBezTo>
                    <a:lnTo>
                      <a:pt x="45" y="20"/>
                    </a:lnTo>
                    <a:close/>
                  </a:path>
                </a:pathLst>
              </a:custGeom>
              <a:solidFill>
                <a:srgbClr val="D3A4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4" name="Freeform 373">
                <a:extLst>
                  <a:ext uri="{FF2B5EF4-FFF2-40B4-BE49-F238E27FC236}">
                    <a16:creationId xmlns:a16="http://schemas.microsoft.com/office/drawing/2014/main" id="{5CF6BF51-79F3-D4F6-E23C-5C691E179751}"/>
                  </a:ext>
                </a:extLst>
              </p:cNvPr>
              <p:cNvSpPr>
                <a:spLocks/>
              </p:cNvSpPr>
              <p:nvPr/>
            </p:nvSpPr>
            <p:spPr bwMode="gray">
              <a:xfrm>
                <a:off x="1176332" y="4715288"/>
                <a:ext cx="63684" cy="105539"/>
              </a:xfrm>
              <a:custGeom>
                <a:avLst/>
                <a:gdLst>
                  <a:gd name="T0" fmla="*/ 18 w 298"/>
                  <a:gd name="T1" fmla="*/ 116 h 495"/>
                  <a:gd name="T2" fmla="*/ 298 w 298"/>
                  <a:gd name="T3" fmla="*/ 495 h 495"/>
                  <a:gd name="T4" fmla="*/ 26 w 298"/>
                  <a:gd name="T5" fmla="*/ 0 h 495"/>
                  <a:gd name="T6" fmla="*/ 18 w 298"/>
                  <a:gd name="T7" fmla="*/ 116 h 495"/>
                </a:gdLst>
                <a:ahLst/>
                <a:cxnLst>
                  <a:cxn ang="0">
                    <a:pos x="T0" y="T1"/>
                  </a:cxn>
                  <a:cxn ang="0">
                    <a:pos x="T2" y="T3"/>
                  </a:cxn>
                  <a:cxn ang="0">
                    <a:pos x="T4" y="T5"/>
                  </a:cxn>
                  <a:cxn ang="0">
                    <a:pos x="T6" y="T7"/>
                  </a:cxn>
                </a:cxnLst>
                <a:rect l="0" t="0" r="r" b="b"/>
                <a:pathLst>
                  <a:path w="298" h="495">
                    <a:moveTo>
                      <a:pt x="18" y="116"/>
                    </a:moveTo>
                    <a:cubicBezTo>
                      <a:pt x="18" y="116"/>
                      <a:pt x="0" y="392"/>
                      <a:pt x="298" y="495"/>
                    </a:cubicBezTo>
                    <a:cubicBezTo>
                      <a:pt x="298" y="495"/>
                      <a:pt x="35" y="396"/>
                      <a:pt x="26" y="0"/>
                    </a:cubicBezTo>
                    <a:lnTo>
                      <a:pt x="18" y="116"/>
                    </a:lnTo>
                    <a:close/>
                  </a:path>
                </a:pathLst>
              </a:custGeom>
              <a:solidFill>
                <a:srgbClr val="84582C">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55" name="Freeform 374">
                <a:extLst>
                  <a:ext uri="{FF2B5EF4-FFF2-40B4-BE49-F238E27FC236}">
                    <a16:creationId xmlns:a16="http://schemas.microsoft.com/office/drawing/2014/main" id="{E1BD7401-3DA1-CA2F-6F18-6CE2361613AF}"/>
                  </a:ext>
                </a:extLst>
              </p:cNvPr>
              <p:cNvSpPr>
                <a:spLocks/>
              </p:cNvSpPr>
              <p:nvPr/>
            </p:nvSpPr>
            <p:spPr bwMode="gray">
              <a:xfrm>
                <a:off x="1479931" y="4715288"/>
                <a:ext cx="63483" cy="105539"/>
              </a:xfrm>
              <a:custGeom>
                <a:avLst/>
                <a:gdLst>
                  <a:gd name="T0" fmla="*/ 280 w 297"/>
                  <a:gd name="T1" fmla="*/ 116 h 495"/>
                  <a:gd name="T2" fmla="*/ 0 w 297"/>
                  <a:gd name="T3" fmla="*/ 495 h 495"/>
                  <a:gd name="T4" fmla="*/ 271 w 297"/>
                  <a:gd name="T5" fmla="*/ 0 h 495"/>
                  <a:gd name="T6" fmla="*/ 280 w 297"/>
                  <a:gd name="T7" fmla="*/ 116 h 495"/>
                </a:gdLst>
                <a:ahLst/>
                <a:cxnLst>
                  <a:cxn ang="0">
                    <a:pos x="T0" y="T1"/>
                  </a:cxn>
                  <a:cxn ang="0">
                    <a:pos x="T2" y="T3"/>
                  </a:cxn>
                  <a:cxn ang="0">
                    <a:pos x="T4" y="T5"/>
                  </a:cxn>
                  <a:cxn ang="0">
                    <a:pos x="T6" y="T7"/>
                  </a:cxn>
                </a:cxnLst>
                <a:rect l="0" t="0" r="r" b="b"/>
                <a:pathLst>
                  <a:path w="297" h="495">
                    <a:moveTo>
                      <a:pt x="280" y="116"/>
                    </a:moveTo>
                    <a:cubicBezTo>
                      <a:pt x="280" y="116"/>
                      <a:pt x="297" y="392"/>
                      <a:pt x="0" y="495"/>
                    </a:cubicBezTo>
                    <a:cubicBezTo>
                      <a:pt x="0" y="495"/>
                      <a:pt x="263" y="396"/>
                      <a:pt x="271" y="0"/>
                    </a:cubicBezTo>
                    <a:lnTo>
                      <a:pt x="280" y="116"/>
                    </a:lnTo>
                    <a:close/>
                  </a:path>
                </a:pathLst>
              </a:custGeom>
              <a:solidFill>
                <a:srgbClr val="84582C">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nvGrpSpPr>
            <p:cNvPr id="221" name="Gruppieren 48">
              <a:extLst>
                <a:ext uri="{FF2B5EF4-FFF2-40B4-BE49-F238E27FC236}">
                  <a16:creationId xmlns:a16="http://schemas.microsoft.com/office/drawing/2014/main" id="{18DD4516-0EBC-AA56-0992-2052071731AC}"/>
                </a:ext>
              </a:extLst>
            </p:cNvPr>
            <p:cNvGrpSpPr/>
            <p:nvPr/>
          </p:nvGrpSpPr>
          <p:grpSpPr bwMode="gray">
            <a:xfrm>
              <a:off x="747017" y="4962598"/>
              <a:ext cx="1237218" cy="666090"/>
              <a:chOff x="747017" y="4962598"/>
              <a:chExt cx="1237218" cy="666090"/>
            </a:xfrm>
          </p:grpSpPr>
          <p:sp>
            <p:nvSpPr>
              <p:cNvPr id="240" name="Ellipse 67">
                <a:extLst>
                  <a:ext uri="{FF2B5EF4-FFF2-40B4-BE49-F238E27FC236}">
                    <a16:creationId xmlns:a16="http://schemas.microsoft.com/office/drawing/2014/main" id="{13704E0B-2114-70A9-6E10-3EFBA0DC20E2}"/>
                  </a:ext>
                </a:extLst>
              </p:cNvPr>
              <p:cNvSpPr/>
              <p:nvPr/>
            </p:nvSpPr>
            <p:spPr bwMode="gray">
              <a:xfrm>
                <a:off x="747017" y="5238992"/>
                <a:ext cx="1237218" cy="389696"/>
              </a:xfrm>
              <a:prstGeom prst="ellipse">
                <a:avLst/>
              </a:prstGeom>
              <a:gradFill flip="none" rotWithShape="1">
                <a:gsLst>
                  <a:gs pos="100000">
                    <a:srgbClr val="ABABAB">
                      <a:lumMod val="49000"/>
                      <a:alpha val="0"/>
                    </a:srgbClr>
                  </a:gs>
                  <a:gs pos="0">
                    <a:srgbClr val="000000"/>
                  </a:gs>
                </a:gsLst>
                <a:path path="shape">
                  <a:fillToRect l="50000" t="50000" r="50000" b="50000"/>
                </a:path>
                <a:tileRect/>
              </a:gradFill>
              <a:ln w="25400" cap="flat" cmpd="sng" algn="ctr">
                <a:noFill/>
                <a:prstDash val="solid"/>
              </a:ln>
              <a:effectLst/>
            </p:spPr>
            <p:txBody>
              <a:bodyPr rtlCol="0" anchor="ctr"/>
              <a:lstStyle/>
              <a:p>
                <a:pPr marL="0" marR="0" lvl="0" indent="0" algn="ctr"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white"/>
                  </a:solidFill>
                  <a:effectLst/>
                  <a:uLnTx/>
                  <a:uFillTx/>
                  <a:latin typeface="Calibri"/>
                  <a:ea typeface="+mn-ea"/>
                  <a:cs typeface="+mn-cs"/>
                </a:endParaRPr>
              </a:p>
            </p:txBody>
          </p:sp>
          <p:grpSp>
            <p:nvGrpSpPr>
              <p:cNvPr id="241" name="Gruppieren 68">
                <a:extLst>
                  <a:ext uri="{FF2B5EF4-FFF2-40B4-BE49-F238E27FC236}">
                    <a16:creationId xmlns:a16="http://schemas.microsoft.com/office/drawing/2014/main" id="{F020F11E-1C7D-7D64-D9CB-3A548EFACAED}"/>
                  </a:ext>
                </a:extLst>
              </p:cNvPr>
              <p:cNvGrpSpPr/>
              <p:nvPr/>
            </p:nvGrpSpPr>
            <p:grpSpPr bwMode="gray">
              <a:xfrm>
                <a:off x="888508" y="4962598"/>
                <a:ext cx="954237" cy="607114"/>
                <a:chOff x="890807" y="4962598"/>
                <a:chExt cx="954237" cy="607114"/>
              </a:xfrm>
            </p:grpSpPr>
            <p:grpSp>
              <p:nvGrpSpPr>
                <p:cNvPr id="242" name="Gruppieren 69">
                  <a:extLst>
                    <a:ext uri="{FF2B5EF4-FFF2-40B4-BE49-F238E27FC236}">
                      <a16:creationId xmlns:a16="http://schemas.microsoft.com/office/drawing/2014/main" id="{A0CFCCA9-584D-6014-33F8-91D21E14E487}"/>
                    </a:ext>
                  </a:extLst>
                </p:cNvPr>
                <p:cNvGrpSpPr/>
                <p:nvPr/>
              </p:nvGrpSpPr>
              <p:grpSpPr bwMode="gray">
                <a:xfrm>
                  <a:off x="890807" y="4962598"/>
                  <a:ext cx="954237" cy="607114"/>
                  <a:chOff x="5827713" y="3471863"/>
                  <a:chExt cx="1077912" cy="685800"/>
                </a:xfrm>
              </p:grpSpPr>
              <p:sp>
                <p:nvSpPr>
                  <p:cNvPr id="245" name="Freeform 530">
                    <a:extLst>
                      <a:ext uri="{FF2B5EF4-FFF2-40B4-BE49-F238E27FC236}">
                        <a16:creationId xmlns:a16="http://schemas.microsoft.com/office/drawing/2014/main" id="{85208C03-F208-F188-E95D-45C213ABDF18}"/>
                      </a:ext>
                    </a:extLst>
                  </p:cNvPr>
                  <p:cNvSpPr>
                    <a:spLocks/>
                  </p:cNvSpPr>
                  <p:nvPr/>
                </p:nvSpPr>
                <p:spPr bwMode="gray">
                  <a:xfrm>
                    <a:off x="5827713" y="3471863"/>
                    <a:ext cx="1077912" cy="685800"/>
                  </a:xfrm>
                  <a:custGeom>
                    <a:avLst/>
                    <a:gdLst>
                      <a:gd name="T0" fmla="*/ 883 w 2814"/>
                      <a:gd name="T1" fmla="*/ 12 h 1792"/>
                      <a:gd name="T2" fmla="*/ 1852 w 2814"/>
                      <a:gd name="T3" fmla="*/ 0 h 1792"/>
                      <a:gd name="T4" fmla="*/ 2040 w 2814"/>
                      <a:gd name="T5" fmla="*/ 90 h 1792"/>
                      <a:gd name="T6" fmla="*/ 2567 w 2814"/>
                      <a:gd name="T7" fmla="*/ 398 h 1792"/>
                      <a:gd name="T8" fmla="*/ 2756 w 2814"/>
                      <a:gd name="T9" fmla="*/ 1460 h 1792"/>
                      <a:gd name="T10" fmla="*/ 2671 w 2814"/>
                      <a:gd name="T11" fmla="*/ 1553 h 1792"/>
                      <a:gd name="T12" fmla="*/ 1395 w 2814"/>
                      <a:gd name="T13" fmla="*/ 1775 h 1792"/>
                      <a:gd name="T14" fmla="*/ 72 w 2814"/>
                      <a:gd name="T15" fmla="*/ 1520 h 1792"/>
                      <a:gd name="T16" fmla="*/ 0 w 2814"/>
                      <a:gd name="T17" fmla="*/ 1345 h 1792"/>
                      <a:gd name="T18" fmla="*/ 236 w 2814"/>
                      <a:gd name="T19" fmla="*/ 334 h 1792"/>
                      <a:gd name="T20" fmla="*/ 439 w 2814"/>
                      <a:gd name="T21" fmla="*/ 197 h 1792"/>
                      <a:gd name="T22" fmla="*/ 883 w 2814"/>
                      <a:gd name="T23" fmla="*/ 12 h 1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14" h="1792">
                        <a:moveTo>
                          <a:pt x="883" y="12"/>
                        </a:moveTo>
                        <a:cubicBezTo>
                          <a:pt x="883" y="12"/>
                          <a:pt x="1376" y="493"/>
                          <a:pt x="1852" y="0"/>
                        </a:cubicBezTo>
                        <a:cubicBezTo>
                          <a:pt x="1852" y="0"/>
                          <a:pt x="1878" y="29"/>
                          <a:pt x="2040" y="90"/>
                        </a:cubicBezTo>
                        <a:cubicBezTo>
                          <a:pt x="2040" y="90"/>
                          <a:pt x="2493" y="233"/>
                          <a:pt x="2567" y="398"/>
                        </a:cubicBezTo>
                        <a:cubicBezTo>
                          <a:pt x="2567" y="398"/>
                          <a:pt x="2814" y="960"/>
                          <a:pt x="2756" y="1460"/>
                        </a:cubicBezTo>
                        <a:cubicBezTo>
                          <a:pt x="2756" y="1460"/>
                          <a:pt x="2754" y="1501"/>
                          <a:pt x="2671" y="1553"/>
                        </a:cubicBezTo>
                        <a:cubicBezTo>
                          <a:pt x="2671" y="1553"/>
                          <a:pt x="2177" y="1792"/>
                          <a:pt x="1395" y="1775"/>
                        </a:cubicBezTo>
                        <a:cubicBezTo>
                          <a:pt x="1395" y="1775"/>
                          <a:pt x="557" y="1737"/>
                          <a:pt x="72" y="1520"/>
                        </a:cubicBezTo>
                        <a:cubicBezTo>
                          <a:pt x="72" y="1520"/>
                          <a:pt x="3" y="1504"/>
                          <a:pt x="0" y="1345"/>
                        </a:cubicBezTo>
                        <a:cubicBezTo>
                          <a:pt x="0" y="1345"/>
                          <a:pt x="25" y="647"/>
                          <a:pt x="236" y="334"/>
                        </a:cubicBezTo>
                        <a:cubicBezTo>
                          <a:pt x="236" y="334"/>
                          <a:pt x="297" y="252"/>
                          <a:pt x="439" y="197"/>
                        </a:cubicBezTo>
                        <a:cubicBezTo>
                          <a:pt x="439" y="197"/>
                          <a:pt x="791" y="113"/>
                          <a:pt x="883" y="12"/>
                        </a:cubicBezTo>
                        <a:close/>
                      </a:path>
                    </a:pathLst>
                  </a:custGeom>
                  <a:gradFill>
                    <a:gsLst>
                      <a:gs pos="0">
                        <a:srgbClr val="3498DB"/>
                      </a:gs>
                      <a:gs pos="100000">
                        <a:srgbClr val="3498DB">
                          <a:lumMod val="75000"/>
                        </a:srgbClr>
                      </a:gs>
                    </a:gsLst>
                    <a:path path="circl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46" name="Freeform 531">
                    <a:extLst>
                      <a:ext uri="{FF2B5EF4-FFF2-40B4-BE49-F238E27FC236}">
                        <a16:creationId xmlns:a16="http://schemas.microsoft.com/office/drawing/2014/main" id="{3B5885DE-9B2A-5F1A-8C6E-00C75B5B3E4A}"/>
                      </a:ext>
                    </a:extLst>
                  </p:cNvPr>
                  <p:cNvSpPr>
                    <a:spLocks/>
                  </p:cNvSpPr>
                  <p:nvPr/>
                </p:nvSpPr>
                <p:spPr bwMode="gray">
                  <a:xfrm>
                    <a:off x="5846763" y="3476626"/>
                    <a:ext cx="319087" cy="350838"/>
                  </a:xfrm>
                  <a:custGeom>
                    <a:avLst/>
                    <a:gdLst>
                      <a:gd name="T0" fmla="*/ 835 w 835"/>
                      <a:gd name="T1" fmla="*/ 0 h 919"/>
                      <a:gd name="T2" fmla="*/ 359 w 835"/>
                      <a:gd name="T3" fmla="*/ 198 h 919"/>
                      <a:gd name="T4" fmla="*/ 0 w 835"/>
                      <a:gd name="T5" fmla="*/ 919 h 919"/>
                      <a:gd name="T6" fmla="*/ 412 w 835"/>
                      <a:gd name="T7" fmla="*/ 268 h 919"/>
                      <a:gd name="T8" fmla="*/ 835 w 835"/>
                      <a:gd name="T9" fmla="*/ 0 h 919"/>
                    </a:gdLst>
                    <a:ahLst/>
                    <a:cxnLst>
                      <a:cxn ang="0">
                        <a:pos x="T0" y="T1"/>
                      </a:cxn>
                      <a:cxn ang="0">
                        <a:pos x="T2" y="T3"/>
                      </a:cxn>
                      <a:cxn ang="0">
                        <a:pos x="T4" y="T5"/>
                      </a:cxn>
                      <a:cxn ang="0">
                        <a:pos x="T6" y="T7"/>
                      </a:cxn>
                      <a:cxn ang="0">
                        <a:pos x="T8" y="T9"/>
                      </a:cxn>
                    </a:cxnLst>
                    <a:rect l="0" t="0" r="r" b="b"/>
                    <a:pathLst>
                      <a:path w="835" h="919">
                        <a:moveTo>
                          <a:pt x="835" y="0"/>
                        </a:moveTo>
                        <a:cubicBezTo>
                          <a:pt x="835" y="0"/>
                          <a:pt x="589" y="128"/>
                          <a:pt x="359" y="198"/>
                        </a:cubicBezTo>
                        <a:cubicBezTo>
                          <a:pt x="359" y="198"/>
                          <a:pt x="66" y="272"/>
                          <a:pt x="0" y="919"/>
                        </a:cubicBezTo>
                        <a:cubicBezTo>
                          <a:pt x="0" y="919"/>
                          <a:pt x="136" y="375"/>
                          <a:pt x="412" y="268"/>
                        </a:cubicBezTo>
                        <a:cubicBezTo>
                          <a:pt x="412" y="268"/>
                          <a:pt x="806" y="132"/>
                          <a:pt x="835" y="0"/>
                        </a:cubicBezTo>
                        <a:close/>
                      </a:path>
                    </a:pathLst>
                  </a:custGeom>
                  <a:gradFill flip="none" rotWithShape="1">
                    <a:gsLst>
                      <a:gs pos="0">
                        <a:srgbClr val="3498DB">
                          <a:lumMod val="50000"/>
                        </a:srgbClr>
                      </a:gs>
                      <a:gs pos="100000">
                        <a:srgbClr val="3498DB">
                          <a:lumMod val="75000"/>
                          <a:alpha val="0"/>
                        </a:srgbClr>
                      </a:gs>
                    </a:gsLst>
                    <a:lin ang="810000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sp>
              <p:nvSpPr>
                <p:cNvPr id="243" name="Freeform 410">
                  <a:extLst>
                    <a:ext uri="{FF2B5EF4-FFF2-40B4-BE49-F238E27FC236}">
                      <a16:creationId xmlns:a16="http://schemas.microsoft.com/office/drawing/2014/main" id="{DDFA4067-42A3-4324-4DFE-B3E774314752}"/>
                    </a:ext>
                  </a:extLst>
                </p:cNvPr>
                <p:cNvSpPr>
                  <a:spLocks/>
                </p:cNvSpPr>
                <p:nvPr/>
              </p:nvSpPr>
              <p:spPr bwMode="gray">
                <a:xfrm>
                  <a:off x="1588753" y="5074918"/>
                  <a:ext cx="131172" cy="437376"/>
                </a:xfrm>
                <a:custGeom>
                  <a:avLst/>
                  <a:gdLst>
                    <a:gd name="T0" fmla="*/ 614 w 614"/>
                    <a:gd name="T1" fmla="*/ 0 h 2049"/>
                    <a:gd name="T2" fmla="*/ 361 w 614"/>
                    <a:gd name="T3" fmla="*/ 2034 h 2049"/>
                    <a:gd name="T4" fmla="*/ 334 w 614"/>
                    <a:gd name="T5" fmla="*/ 2049 h 2049"/>
                    <a:gd name="T6" fmla="*/ 614 w 614"/>
                    <a:gd name="T7" fmla="*/ 0 h 2049"/>
                  </a:gdLst>
                  <a:ahLst/>
                  <a:cxnLst>
                    <a:cxn ang="0">
                      <a:pos x="T0" y="T1"/>
                    </a:cxn>
                    <a:cxn ang="0">
                      <a:pos x="T2" y="T3"/>
                    </a:cxn>
                    <a:cxn ang="0">
                      <a:pos x="T4" y="T5"/>
                    </a:cxn>
                    <a:cxn ang="0">
                      <a:pos x="T6" y="T7"/>
                    </a:cxn>
                  </a:cxnLst>
                  <a:rect l="0" t="0" r="r" b="b"/>
                  <a:pathLst>
                    <a:path w="614" h="2049">
                      <a:moveTo>
                        <a:pt x="614" y="0"/>
                      </a:moveTo>
                      <a:cubicBezTo>
                        <a:pt x="614" y="0"/>
                        <a:pt x="58" y="1019"/>
                        <a:pt x="361" y="2034"/>
                      </a:cubicBezTo>
                      <a:cubicBezTo>
                        <a:pt x="334" y="2049"/>
                        <a:pt x="334" y="2049"/>
                        <a:pt x="334" y="2049"/>
                      </a:cubicBezTo>
                      <a:cubicBezTo>
                        <a:pt x="334" y="2049"/>
                        <a:pt x="0" y="1108"/>
                        <a:pt x="614" y="0"/>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44" name="Freeform 411">
                  <a:extLst>
                    <a:ext uri="{FF2B5EF4-FFF2-40B4-BE49-F238E27FC236}">
                      <a16:creationId xmlns:a16="http://schemas.microsoft.com/office/drawing/2014/main" id="{4927A7F6-D09E-067D-4CDE-2EC30123079A}"/>
                    </a:ext>
                  </a:extLst>
                </p:cNvPr>
                <p:cNvSpPr>
                  <a:spLocks/>
                </p:cNvSpPr>
                <p:nvPr/>
              </p:nvSpPr>
              <p:spPr bwMode="gray">
                <a:xfrm>
                  <a:off x="1015354" y="5065949"/>
                  <a:ext cx="131172" cy="433170"/>
                </a:xfrm>
                <a:custGeom>
                  <a:avLst/>
                  <a:gdLst>
                    <a:gd name="T0" fmla="*/ 0 w 615"/>
                    <a:gd name="T1" fmla="*/ 0 h 2029"/>
                    <a:gd name="T2" fmla="*/ 247 w 615"/>
                    <a:gd name="T3" fmla="*/ 2018 h 2029"/>
                    <a:gd name="T4" fmla="*/ 281 w 615"/>
                    <a:gd name="T5" fmla="*/ 2029 h 2029"/>
                    <a:gd name="T6" fmla="*/ 0 w 615"/>
                    <a:gd name="T7" fmla="*/ 0 h 2029"/>
                  </a:gdLst>
                  <a:ahLst/>
                  <a:cxnLst>
                    <a:cxn ang="0">
                      <a:pos x="T0" y="T1"/>
                    </a:cxn>
                    <a:cxn ang="0">
                      <a:pos x="T2" y="T3"/>
                    </a:cxn>
                    <a:cxn ang="0">
                      <a:pos x="T4" y="T5"/>
                    </a:cxn>
                    <a:cxn ang="0">
                      <a:pos x="T6" y="T7"/>
                    </a:cxn>
                  </a:cxnLst>
                  <a:rect l="0" t="0" r="r" b="b"/>
                  <a:pathLst>
                    <a:path w="615" h="2029">
                      <a:moveTo>
                        <a:pt x="0" y="0"/>
                      </a:moveTo>
                      <a:cubicBezTo>
                        <a:pt x="0" y="0"/>
                        <a:pt x="550" y="1003"/>
                        <a:pt x="247" y="2018"/>
                      </a:cubicBezTo>
                      <a:cubicBezTo>
                        <a:pt x="281" y="2029"/>
                        <a:pt x="281" y="2029"/>
                        <a:pt x="281" y="2029"/>
                      </a:cubicBezTo>
                      <a:cubicBezTo>
                        <a:pt x="281" y="2029"/>
                        <a:pt x="615" y="1108"/>
                        <a:pt x="0" y="0"/>
                      </a:cubicBez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grpSp>
          <p:nvGrpSpPr>
            <p:cNvPr id="222" name="Gruppieren 49">
              <a:extLst>
                <a:ext uri="{FF2B5EF4-FFF2-40B4-BE49-F238E27FC236}">
                  <a16:creationId xmlns:a16="http://schemas.microsoft.com/office/drawing/2014/main" id="{5C9657CB-F1FD-AAEF-07D1-CA0681022A32}"/>
                </a:ext>
              </a:extLst>
            </p:cNvPr>
            <p:cNvGrpSpPr/>
            <p:nvPr/>
          </p:nvGrpSpPr>
          <p:grpSpPr bwMode="gray">
            <a:xfrm>
              <a:off x="1136425" y="4353812"/>
              <a:ext cx="458403" cy="379299"/>
              <a:chOff x="1143889" y="4353812"/>
              <a:chExt cx="458403" cy="379299"/>
            </a:xfrm>
          </p:grpSpPr>
          <p:sp>
            <p:nvSpPr>
              <p:cNvPr id="223" name="Freeform 385">
                <a:extLst>
                  <a:ext uri="{FF2B5EF4-FFF2-40B4-BE49-F238E27FC236}">
                    <a16:creationId xmlns:a16="http://schemas.microsoft.com/office/drawing/2014/main" id="{ADB65D6C-1ADB-B517-26E2-C8F71E1D571F}"/>
                  </a:ext>
                </a:extLst>
              </p:cNvPr>
              <p:cNvSpPr>
                <a:spLocks/>
              </p:cNvSpPr>
              <p:nvPr/>
            </p:nvSpPr>
            <p:spPr bwMode="gray">
              <a:xfrm>
                <a:off x="1172201" y="4476958"/>
                <a:ext cx="339472" cy="199995"/>
              </a:xfrm>
              <a:custGeom>
                <a:avLst/>
                <a:gdLst>
                  <a:gd name="T0" fmla="*/ 943 w 1673"/>
                  <a:gd name="T1" fmla="*/ 252 h 1137"/>
                  <a:gd name="T2" fmla="*/ 110 w 1673"/>
                  <a:gd name="T3" fmla="*/ 1137 h 1137"/>
                  <a:gd name="T4" fmla="*/ 950 w 1673"/>
                  <a:gd name="T5" fmla="*/ 426 h 1137"/>
                  <a:gd name="T6" fmla="*/ 1673 w 1673"/>
                  <a:gd name="T7" fmla="*/ 639 h 1137"/>
                  <a:gd name="T8" fmla="*/ 943 w 1673"/>
                  <a:gd name="T9" fmla="*/ 252 h 1137"/>
                  <a:gd name="connsiteX0" fmla="*/ 4733 w 9343"/>
                  <a:gd name="connsiteY0" fmla="*/ 278 h 8499"/>
                  <a:gd name="connsiteX1" fmla="*/ 1 w 9343"/>
                  <a:gd name="connsiteY1" fmla="*/ 8486 h 8499"/>
                  <a:gd name="connsiteX2" fmla="*/ 5021 w 9343"/>
                  <a:gd name="connsiteY2" fmla="*/ 2233 h 8499"/>
                  <a:gd name="connsiteX3" fmla="*/ 9343 w 9343"/>
                  <a:gd name="connsiteY3" fmla="*/ 4106 h 8499"/>
                  <a:gd name="connsiteX4" fmla="*/ 4733 w 9343"/>
                  <a:gd name="connsiteY4" fmla="*/ 278 h 8499"/>
                  <a:gd name="connsiteX0" fmla="*/ 5236 w 10170"/>
                  <a:gd name="connsiteY0" fmla="*/ 327 h 10000"/>
                  <a:gd name="connsiteX1" fmla="*/ 171 w 10170"/>
                  <a:gd name="connsiteY1" fmla="*/ 9985 h 10000"/>
                  <a:gd name="connsiteX2" fmla="*/ 5544 w 10170"/>
                  <a:gd name="connsiteY2" fmla="*/ 2627 h 10000"/>
                  <a:gd name="connsiteX3" fmla="*/ 10170 w 10170"/>
                  <a:gd name="connsiteY3" fmla="*/ 4831 h 10000"/>
                  <a:gd name="connsiteX4" fmla="*/ 5236 w 10170"/>
                  <a:gd name="connsiteY4" fmla="*/ 327 h 10000"/>
                  <a:gd name="connsiteX0" fmla="*/ 5236 w 10170"/>
                  <a:gd name="connsiteY0" fmla="*/ 22 h 9695"/>
                  <a:gd name="connsiteX1" fmla="*/ 171 w 10170"/>
                  <a:gd name="connsiteY1" fmla="*/ 9680 h 9695"/>
                  <a:gd name="connsiteX2" fmla="*/ 5544 w 10170"/>
                  <a:gd name="connsiteY2" fmla="*/ 2322 h 9695"/>
                  <a:gd name="connsiteX3" fmla="*/ 10170 w 10170"/>
                  <a:gd name="connsiteY3" fmla="*/ 4526 h 9695"/>
                  <a:gd name="connsiteX4" fmla="*/ 5236 w 10170"/>
                  <a:gd name="connsiteY4" fmla="*/ 22 h 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0" h="9695">
                    <a:moveTo>
                      <a:pt x="5236" y="22"/>
                    </a:moveTo>
                    <a:cubicBezTo>
                      <a:pt x="5236" y="22"/>
                      <a:pt x="-1114" y="-902"/>
                      <a:pt x="171" y="9680"/>
                    </a:cubicBezTo>
                    <a:cubicBezTo>
                      <a:pt x="218" y="10064"/>
                      <a:pt x="1783" y="3130"/>
                      <a:pt x="5544" y="2322"/>
                    </a:cubicBezTo>
                    <a:cubicBezTo>
                      <a:pt x="5544" y="2322"/>
                      <a:pt x="8148" y="1390"/>
                      <a:pt x="10170" y="4526"/>
                    </a:cubicBezTo>
                    <a:cubicBezTo>
                      <a:pt x="10170" y="4526"/>
                      <a:pt x="10157" y="-363"/>
                      <a:pt x="5236" y="22"/>
                    </a:cubicBezTo>
                    <a:close/>
                  </a:path>
                </a:pathLst>
              </a:custGeom>
              <a:solidFill>
                <a:srgbClr val="84582C">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a:ln>
                      <a:noFill/>
                    </a:ln>
                    <a:solidFill>
                      <a:prstClr val="black"/>
                    </a:solidFill>
                    <a:effectLst/>
                    <a:uLnTx/>
                    <a:uFillTx/>
                  </a:rPr>
                  <a:t> </a:t>
                </a:r>
              </a:p>
            </p:txBody>
          </p:sp>
          <p:sp>
            <p:nvSpPr>
              <p:cNvPr id="224" name="Freeform 396">
                <a:extLst>
                  <a:ext uri="{FF2B5EF4-FFF2-40B4-BE49-F238E27FC236}">
                    <a16:creationId xmlns:a16="http://schemas.microsoft.com/office/drawing/2014/main" id="{6B4F4F1C-CE20-6815-6C87-3FFBF2F02782}"/>
                  </a:ext>
                </a:extLst>
              </p:cNvPr>
              <p:cNvSpPr>
                <a:spLocks/>
              </p:cNvSpPr>
              <p:nvPr/>
            </p:nvSpPr>
            <p:spPr bwMode="gray">
              <a:xfrm>
                <a:off x="1420453" y="4405880"/>
                <a:ext cx="67689" cy="74498"/>
              </a:xfrm>
              <a:custGeom>
                <a:avLst/>
                <a:gdLst>
                  <a:gd name="T0" fmla="*/ 0 w 317"/>
                  <a:gd name="T1" fmla="*/ 0 h 349"/>
                  <a:gd name="T2" fmla="*/ 84 w 317"/>
                  <a:gd name="T3" fmla="*/ 349 h 349"/>
                  <a:gd name="T4" fmla="*/ 0 w 317"/>
                  <a:gd name="T5" fmla="*/ 0 h 349"/>
                </a:gdLst>
                <a:ahLst/>
                <a:cxnLst>
                  <a:cxn ang="0">
                    <a:pos x="T0" y="T1"/>
                  </a:cxn>
                  <a:cxn ang="0">
                    <a:pos x="T2" y="T3"/>
                  </a:cxn>
                  <a:cxn ang="0">
                    <a:pos x="T4" y="T5"/>
                  </a:cxn>
                </a:cxnLst>
                <a:rect l="0" t="0" r="r" b="b"/>
                <a:pathLst>
                  <a:path w="317" h="349">
                    <a:moveTo>
                      <a:pt x="0" y="0"/>
                    </a:moveTo>
                    <a:cubicBezTo>
                      <a:pt x="0" y="0"/>
                      <a:pt x="168" y="169"/>
                      <a:pt x="84" y="349"/>
                    </a:cubicBezTo>
                    <a:cubicBezTo>
                      <a:pt x="84" y="349"/>
                      <a:pt x="317" y="28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25" name="Freeform 366">
                <a:extLst>
                  <a:ext uri="{FF2B5EF4-FFF2-40B4-BE49-F238E27FC236}">
                    <a16:creationId xmlns:a16="http://schemas.microsoft.com/office/drawing/2014/main" id="{D0BCB9C0-06E4-E661-8CD2-6ACD559A2DF1}"/>
                  </a:ext>
                </a:extLst>
              </p:cNvPr>
              <p:cNvSpPr>
                <a:spLocks/>
              </p:cNvSpPr>
              <p:nvPr/>
            </p:nvSpPr>
            <p:spPr bwMode="gray">
              <a:xfrm>
                <a:off x="1143889" y="4361622"/>
                <a:ext cx="458403" cy="371489"/>
              </a:xfrm>
              <a:custGeom>
                <a:avLst/>
                <a:gdLst>
                  <a:gd name="T0" fmla="*/ 305 w 2147"/>
                  <a:gd name="T1" fmla="*/ 878 h 1740"/>
                  <a:gd name="T2" fmla="*/ 1016 w 2147"/>
                  <a:gd name="T3" fmla="*/ 659 h 1740"/>
                  <a:gd name="T4" fmla="*/ 1701 w 2147"/>
                  <a:gd name="T5" fmla="*/ 891 h 1740"/>
                  <a:gd name="T6" fmla="*/ 1818 w 2147"/>
                  <a:gd name="T7" fmla="*/ 1434 h 1740"/>
                  <a:gd name="T8" fmla="*/ 1856 w 2147"/>
                  <a:gd name="T9" fmla="*/ 1740 h 1740"/>
                  <a:gd name="T10" fmla="*/ 1914 w 2147"/>
                  <a:gd name="T11" fmla="*/ 1499 h 1740"/>
                  <a:gd name="T12" fmla="*/ 1837 w 2147"/>
                  <a:gd name="T13" fmla="*/ 555 h 1740"/>
                  <a:gd name="T14" fmla="*/ 1294 w 2147"/>
                  <a:gd name="T15" fmla="*/ 265 h 1740"/>
                  <a:gd name="T16" fmla="*/ 1094 w 2147"/>
                  <a:gd name="T17" fmla="*/ 0 h 1740"/>
                  <a:gd name="T18" fmla="*/ 952 w 2147"/>
                  <a:gd name="T19" fmla="*/ 181 h 1740"/>
                  <a:gd name="T20" fmla="*/ 887 w 2147"/>
                  <a:gd name="T21" fmla="*/ 155 h 1740"/>
                  <a:gd name="T22" fmla="*/ 861 w 2147"/>
                  <a:gd name="T23" fmla="*/ 206 h 1740"/>
                  <a:gd name="T24" fmla="*/ 758 w 2147"/>
                  <a:gd name="T25" fmla="*/ 155 h 1740"/>
                  <a:gd name="T26" fmla="*/ 674 w 2147"/>
                  <a:gd name="T27" fmla="*/ 168 h 1740"/>
                  <a:gd name="T28" fmla="*/ 99 w 2147"/>
                  <a:gd name="T29" fmla="*/ 762 h 1740"/>
                  <a:gd name="T30" fmla="*/ 176 w 2147"/>
                  <a:gd name="T31" fmla="*/ 1719 h 1740"/>
                  <a:gd name="T32" fmla="*/ 305 w 2147"/>
                  <a:gd name="T33" fmla="*/ 878 h 1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47" h="1740">
                    <a:moveTo>
                      <a:pt x="305" y="878"/>
                    </a:moveTo>
                    <a:cubicBezTo>
                      <a:pt x="305" y="878"/>
                      <a:pt x="448" y="555"/>
                      <a:pt x="1016" y="659"/>
                    </a:cubicBezTo>
                    <a:cubicBezTo>
                      <a:pt x="1016" y="659"/>
                      <a:pt x="1469" y="491"/>
                      <a:pt x="1701" y="891"/>
                    </a:cubicBezTo>
                    <a:cubicBezTo>
                      <a:pt x="1701" y="891"/>
                      <a:pt x="1792" y="1072"/>
                      <a:pt x="1818" y="1434"/>
                    </a:cubicBezTo>
                    <a:cubicBezTo>
                      <a:pt x="1856" y="1740"/>
                      <a:pt x="1856" y="1740"/>
                      <a:pt x="1856" y="1740"/>
                    </a:cubicBezTo>
                    <a:cubicBezTo>
                      <a:pt x="1914" y="1499"/>
                      <a:pt x="1914" y="1499"/>
                      <a:pt x="1914" y="1499"/>
                    </a:cubicBezTo>
                    <a:cubicBezTo>
                      <a:pt x="1914" y="1499"/>
                      <a:pt x="2147" y="904"/>
                      <a:pt x="1837" y="555"/>
                    </a:cubicBezTo>
                    <a:cubicBezTo>
                      <a:pt x="1837" y="555"/>
                      <a:pt x="1682" y="342"/>
                      <a:pt x="1294" y="265"/>
                    </a:cubicBezTo>
                    <a:cubicBezTo>
                      <a:pt x="1294" y="265"/>
                      <a:pt x="1094" y="142"/>
                      <a:pt x="1094" y="0"/>
                    </a:cubicBezTo>
                    <a:cubicBezTo>
                      <a:pt x="1094" y="0"/>
                      <a:pt x="952" y="64"/>
                      <a:pt x="952" y="181"/>
                    </a:cubicBezTo>
                    <a:cubicBezTo>
                      <a:pt x="887" y="155"/>
                      <a:pt x="887" y="155"/>
                      <a:pt x="887" y="155"/>
                    </a:cubicBezTo>
                    <a:cubicBezTo>
                      <a:pt x="861" y="206"/>
                      <a:pt x="861" y="206"/>
                      <a:pt x="861" y="206"/>
                    </a:cubicBezTo>
                    <a:cubicBezTo>
                      <a:pt x="758" y="155"/>
                      <a:pt x="758" y="155"/>
                      <a:pt x="758" y="155"/>
                    </a:cubicBezTo>
                    <a:cubicBezTo>
                      <a:pt x="758" y="155"/>
                      <a:pt x="816" y="13"/>
                      <a:pt x="674" y="168"/>
                    </a:cubicBezTo>
                    <a:cubicBezTo>
                      <a:pt x="674" y="168"/>
                      <a:pt x="228" y="361"/>
                      <a:pt x="99" y="762"/>
                    </a:cubicBezTo>
                    <a:cubicBezTo>
                      <a:pt x="99" y="762"/>
                      <a:pt x="0" y="997"/>
                      <a:pt x="176" y="1719"/>
                    </a:cubicBezTo>
                    <a:cubicBezTo>
                      <a:pt x="176" y="1719"/>
                      <a:pt x="150" y="1008"/>
                      <a:pt x="305" y="878"/>
                    </a:cubicBezTo>
                    <a:close/>
                  </a:path>
                </a:pathLst>
              </a:custGeom>
              <a:solidFill>
                <a:srgbClr val="4F36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26" name="Freeform 378">
                <a:extLst>
                  <a:ext uri="{FF2B5EF4-FFF2-40B4-BE49-F238E27FC236}">
                    <a16:creationId xmlns:a16="http://schemas.microsoft.com/office/drawing/2014/main" id="{5D67E29E-12D7-66DF-E400-A85AD89E63B6}"/>
                  </a:ext>
                </a:extLst>
              </p:cNvPr>
              <p:cNvSpPr>
                <a:spLocks/>
              </p:cNvSpPr>
              <p:nvPr/>
            </p:nvSpPr>
            <p:spPr bwMode="gray">
              <a:xfrm>
                <a:off x="1241556" y="4394050"/>
                <a:ext cx="64885" cy="91120"/>
              </a:xfrm>
              <a:custGeom>
                <a:avLst/>
                <a:gdLst>
                  <a:gd name="T0" fmla="*/ 213 w 304"/>
                  <a:gd name="T1" fmla="*/ 0 h 427"/>
                  <a:gd name="T2" fmla="*/ 304 w 304"/>
                  <a:gd name="T3" fmla="*/ 427 h 427"/>
                  <a:gd name="T4" fmla="*/ 213 w 304"/>
                  <a:gd name="T5" fmla="*/ 0 h 427"/>
                </a:gdLst>
                <a:ahLst/>
                <a:cxnLst>
                  <a:cxn ang="0">
                    <a:pos x="T0" y="T1"/>
                  </a:cxn>
                  <a:cxn ang="0">
                    <a:pos x="T2" y="T3"/>
                  </a:cxn>
                  <a:cxn ang="0">
                    <a:pos x="T4" y="T5"/>
                  </a:cxn>
                </a:cxnLst>
                <a:rect l="0" t="0" r="r" b="b"/>
                <a:pathLst>
                  <a:path w="304" h="427">
                    <a:moveTo>
                      <a:pt x="213" y="0"/>
                    </a:moveTo>
                    <a:cubicBezTo>
                      <a:pt x="213" y="0"/>
                      <a:pt x="0" y="259"/>
                      <a:pt x="304" y="427"/>
                    </a:cubicBezTo>
                    <a:cubicBezTo>
                      <a:pt x="304" y="427"/>
                      <a:pt x="65" y="259"/>
                      <a:pt x="213"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27" name="Freeform 379">
                <a:extLst>
                  <a:ext uri="{FF2B5EF4-FFF2-40B4-BE49-F238E27FC236}">
                    <a16:creationId xmlns:a16="http://schemas.microsoft.com/office/drawing/2014/main" id="{B8DA1CFD-D8EE-BB03-1E92-F953F11B6EF3}"/>
                  </a:ext>
                </a:extLst>
              </p:cNvPr>
              <p:cNvSpPr>
                <a:spLocks/>
              </p:cNvSpPr>
              <p:nvPr/>
            </p:nvSpPr>
            <p:spPr bwMode="gray">
              <a:xfrm>
                <a:off x="1251631" y="4388457"/>
                <a:ext cx="64685" cy="90920"/>
              </a:xfrm>
              <a:custGeom>
                <a:avLst/>
                <a:gdLst>
                  <a:gd name="T0" fmla="*/ 213 w 303"/>
                  <a:gd name="T1" fmla="*/ 0 h 426"/>
                  <a:gd name="T2" fmla="*/ 303 w 303"/>
                  <a:gd name="T3" fmla="*/ 426 h 426"/>
                  <a:gd name="T4" fmla="*/ 213 w 303"/>
                  <a:gd name="T5" fmla="*/ 0 h 426"/>
                </a:gdLst>
                <a:ahLst/>
                <a:cxnLst>
                  <a:cxn ang="0">
                    <a:pos x="T0" y="T1"/>
                  </a:cxn>
                  <a:cxn ang="0">
                    <a:pos x="T2" y="T3"/>
                  </a:cxn>
                  <a:cxn ang="0">
                    <a:pos x="T4" y="T5"/>
                  </a:cxn>
                </a:cxnLst>
                <a:rect l="0" t="0" r="r" b="b"/>
                <a:pathLst>
                  <a:path w="303" h="426">
                    <a:moveTo>
                      <a:pt x="213" y="0"/>
                    </a:moveTo>
                    <a:cubicBezTo>
                      <a:pt x="213" y="0"/>
                      <a:pt x="0" y="258"/>
                      <a:pt x="303" y="426"/>
                    </a:cubicBezTo>
                    <a:cubicBezTo>
                      <a:pt x="303" y="426"/>
                      <a:pt x="64" y="258"/>
                      <a:pt x="213"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28" name="Freeform 380">
                <a:extLst>
                  <a:ext uri="{FF2B5EF4-FFF2-40B4-BE49-F238E27FC236}">
                    <a16:creationId xmlns:a16="http://schemas.microsoft.com/office/drawing/2014/main" id="{7BA99B40-2FC8-59C9-2387-CC42CC3D3147}"/>
                  </a:ext>
                </a:extLst>
              </p:cNvPr>
              <p:cNvSpPr>
                <a:spLocks/>
              </p:cNvSpPr>
              <p:nvPr/>
            </p:nvSpPr>
            <p:spPr bwMode="gray">
              <a:xfrm>
                <a:off x="1224195" y="4408138"/>
                <a:ext cx="51268" cy="85513"/>
              </a:xfrm>
              <a:custGeom>
                <a:avLst/>
                <a:gdLst>
                  <a:gd name="T0" fmla="*/ 240 w 240"/>
                  <a:gd name="T1" fmla="*/ 0 h 400"/>
                  <a:gd name="T2" fmla="*/ 143 w 240"/>
                  <a:gd name="T3" fmla="*/ 400 h 400"/>
                  <a:gd name="T4" fmla="*/ 240 w 240"/>
                  <a:gd name="T5" fmla="*/ 0 h 400"/>
                </a:gdLst>
                <a:ahLst/>
                <a:cxnLst>
                  <a:cxn ang="0">
                    <a:pos x="T0" y="T1"/>
                  </a:cxn>
                  <a:cxn ang="0">
                    <a:pos x="T2" y="T3"/>
                  </a:cxn>
                  <a:cxn ang="0">
                    <a:pos x="T4" y="T5"/>
                  </a:cxn>
                </a:cxnLst>
                <a:rect l="0" t="0" r="r" b="b"/>
                <a:pathLst>
                  <a:path w="240" h="400">
                    <a:moveTo>
                      <a:pt x="240" y="0"/>
                    </a:moveTo>
                    <a:cubicBezTo>
                      <a:pt x="240" y="0"/>
                      <a:pt x="0" y="226"/>
                      <a:pt x="143" y="400"/>
                    </a:cubicBezTo>
                    <a:cubicBezTo>
                      <a:pt x="143" y="400"/>
                      <a:pt x="110" y="155"/>
                      <a:pt x="24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29" name="Freeform 381">
                <a:extLst>
                  <a:ext uri="{FF2B5EF4-FFF2-40B4-BE49-F238E27FC236}">
                    <a16:creationId xmlns:a16="http://schemas.microsoft.com/office/drawing/2014/main" id="{170786CC-8803-90EE-825F-D2CF1F7BD092}"/>
                  </a:ext>
                </a:extLst>
              </p:cNvPr>
              <p:cNvSpPr>
                <a:spLocks/>
              </p:cNvSpPr>
              <p:nvPr/>
            </p:nvSpPr>
            <p:spPr bwMode="gray">
              <a:xfrm>
                <a:off x="1371990" y="4401675"/>
                <a:ext cx="67689" cy="82709"/>
              </a:xfrm>
              <a:custGeom>
                <a:avLst/>
                <a:gdLst>
                  <a:gd name="T0" fmla="*/ 0 w 317"/>
                  <a:gd name="T1" fmla="*/ 0 h 388"/>
                  <a:gd name="T2" fmla="*/ 84 w 317"/>
                  <a:gd name="T3" fmla="*/ 388 h 388"/>
                  <a:gd name="T4" fmla="*/ 0 w 317"/>
                  <a:gd name="T5" fmla="*/ 0 h 388"/>
                </a:gdLst>
                <a:ahLst/>
                <a:cxnLst>
                  <a:cxn ang="0">
                    <a:pos x="T0" y="T1"/>
                  </a:cxn>
                  <a:cxn ang="0">
                    <a:pos x="T2" y="T3"/>
                  </a:cxn>
                  <a:cxn ang="0">
                    <a:pos x="T4" y="T5"/>
                  </a:cxn>
                </a:cxnLst>
                <a:rect l="0" t="0" r="r" b="b"/>
                <a:pathLst>
                  <a:path w="317" h="388">
                    <a:moveTo>
                      <a:pt x="0" y="0"/>
                    </a:moveTo>
                    <a:cubicBezTo>
                      <a:pt x="0" y="0"/>
                      <a:pt x="168" y="187"/>
                      <a:pt x="84" y="388"/>
                    </a:cubicBezTo>
                    <a:cubicBezTo>
                      <a:pt x="84" y="388"/>
                      <a:pt x="317" y="317"/>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0" name="Freeform 382">
                <a:extLst>
                  <a:ext uri="{FF2B5EF4-FFF2-40B4-BE49-F238E27FC236}">
                    <a16:creationId xmlns:a16="http://schemas.microsoft.com/office/drawing/2014/main" id="{28BEE060-06F6-EDAA-6832-475D24BE6B80}"/>
                  </a:ext>
                </a:extLst>
              </p:cNvPr>
              <p:cNvSpPr>
                <a:spLocks/>
              </p:cNvSpPr>
              <p:nvPr/>
            </p:nvSpPr>
            <p:spPr bwMode="gray">
              <a:xfrm>
                <a:off x="1366783" y="4368431"/>
                <a:ext cx="51868" cy="84511"/>
              </a:xfrm>
              <a:custGeom>
                <a:avLst/>
                <a:gdLst>
                  <a:gd name="T0" fmla="*/ 23 w 243"/>
                  <a:gd name="T1" fmla="*/ 0 h 396"/>
                  <a:gd name="T2" fmla="*/ 0 w 243"/>
                  <a:gd name="T3" fmla="*/ 396 h 396"/>
                  <a:gd name="T4" fmla="*/ 23 w 243"/>
                  <a:gd name="T5" fmla="*/ 0 h 396"/>
                </a:gdLst>
                <a:ahLst/>
                <a:cxnLst>
                  <a:cxn ang="0">
                    <a:pos x="T0" y="T1"/>
                  </a:cxn>
                  <a:cxn ang="0">
                    <a:pos x="T2" y="T3"/>
                  </a:cxn>
                  <a:cxn ang="0">
                    <a:pos x="T4" y="T5"/>
                  </a:cxn>
                </a:cxnLst>
                <a:rect l="0" t="0" r="r" b="b"/>
                <a:pathLst>
                  <a:path w="243" h="396">
                    <a:moveTo>
                      <a:pt x="23" y="0"/>
                    </a:moveTo>
                    <a:cubicBezTo>
                      <a:pt x="23" y="0"/>
                      <a:pt x="135" y="226"/>
                      <a:pt x="0" y="396"/>
                    </a:cubicBezTo>
                    <a:cubicBezTo>
                      <a:pt x="0" y="396"/>
                      <a:pt x="243" y="390"/>
                      <a:pt x="23"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1" name="Freeform 383">
                <a:extLst>
                  <a:ext uri="{FF2B5EF4-FFF2-40B4-BE49-F238E27FC236}">
                    <a16:creationId xmlns:a16="http://schemas.microsoft.com/office/drawing/2014/main" id="{EFC772B0-B216-117F-8FDB-1359E71B0D93}"/>
                  </a:ext>
                </a:extLst>
              </p:cNvPr>
              <p:cNvSpPr>
                <a:spLocks/>
              </p:cNvSpPr>
              <p:nvPr/>
            </p:nvSpPr>
            <p:spPr bwMode="gray">
              <a:xfrm>
                <a:off x="1409038" y="4422302"/>
                <a:ext cx="41454" cy="62082"/>
              </a:xfrm>
              <a:custGeom>
                <a:avLst/>
                <a:gdLst>
                  <a:gd name="T0" fmla="*/ 0 w 194"/>
                  <a:gd name="T1" fmla="*/ 0 h 291"/>
                  <a:gd name="T2" fmla="*/ 65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30" y="187"/>
                      <a:pt x="65" y="291"/>
                    </a:cubicBezTo>
                    <a:cubicBezTo>
                      <a:pt x="65" y="291"/>
                      <a:pt x="194" y="15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2" name="Freeform 384">
                <a:extLst>
                  <a:ext uri="{FF2B5EF4-FFF2-40B4-BE49-F238E27FC236}">
                    <a16:creationId xmlns:a16="http://schemas.microsoft.com/office/drawing/2014/main" id="{9795F277-950F-4FCD-35AB-2C4237883D0B}"/>
                  </a:ext>
                </a:extLst>
              </p:cNvPr>
              <p:cNvSpPr>
                <a:spLocks/>
              </p:cNvSpPr>
              <p:nvPr/>
            </p:nvSpPr>
            <p:spPr bwMode="gray">
              <a:xfrm>
                <a:off x="1392616" y="4402076"/>
                <a:ext cx="41454" cy="62082"/>
              </a:xfrm>
              <a:custGeom>
                <a:avLst/>
                <a:gdLst>
                  <a:gd name="T0" fmla="*/ 0 w 194"/>
                  <a:gd name="T1" fmla="*/ 0 h 291"/>
                  <a:gd name="T2" fmla="*/ 64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29" y="188"/>
                      <a:pt x="64" y="291"/>
                    </a:cubicBezTo>
                    <a:cubicBezTo>
                      <a:pt x="64" y="291"/>
                      <a:pt x="194" y="15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3" name="Freeform 386">
                <a:extLst>
                  <a:ext uri="{FF2B5EF4-FFF2-40B4-BE49-F238E27FC236}">
                    <a16:creationId xmlns:a16="http://schemas.microsoft.com/office/drawing/2014/main" id="{DC524584-D679-6692-AE70-296067114389}"/>
                  </a:ext>
                </a:extLst>
              </p:cNvPr>
              <p:cNvSpPr>
                <a:spLocks/>
              </p:cNvSpPr>
              <p:nvPr/>
            </p:nvSpPr>
            <p:spPr bwMode="gray">
              <a:xfrm>
                <a:off x="1289681" y="4364826"/>
                <a:ext cx="70492" cy="108342"/>
              </a:xfrm>
              <a:custGeom>
                <a:avLst/>
                <a:gdLst>
                  <a:gd name="T0" fmla="*/ 330 w 330"/>
                  <a:gd name="T1" fmla="*/ 0 h 507"/>
                  <a:gd name="T2" fmla="*/ 291 w 330"/>
                  <a:gd name="T3" fmla="*/ 507 h 507"/>
                  <a:gd name="T4" fmla="*/ 330 w 330"/>
                  <a:gd name="T5" fmla="*/ 0 h 507"/>
                </a:gdLst>
                <a:ahLst/>
                <a:cxnLst>
                  <a:cxn ang="0">
                    <a:pos x="T0" y="T1"/>
                  </a:cxn>
                  <a:cxn ang="0">
                    <a:pos x="T2" y="T3"/>
                  </a:cxn>
                  <a:cxn ang="0">
                    <a:pos x="T4" y="T5"/>
                  </a:cxn>
                </a:cxnLst>
                <a:rect l="0" t="0" r="r" b="b"/>
                <a:pathLst>
                  <a:path w="330" h="507">
                    <a:moveTo>
                      <a:pt x="330" y="0"/>
                    </a:moveTo>
                    <a:cubicBezTo>
                      <a:pt x="330" y="0"/>
                      <a:pt x="0" y="147"/>
                      <a:pt x="291" y="507"/>
                    </a:cubicBezTo>
                    <a:cubicBezTo>
                      <a:pt x="291" y="507"/>
                      <a:pt x="110" y="164"/>
                      <a:pt x="33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4" name="Freeform 387">
                <a:extLst>
                  <a:ext uri="{FF2B5EF4-FFF2-40B4-BE49-F238E27FC236}">
                    <a16:creationId xmlns:a16="http://schemas.microsoft.com/office/drawing/2014/main" id="{2F4126F9-9279-03BB-03EC-FFED120367E1}"/>
                  </a:ext>
                </a:extLst>
              </p:cNvPr>
              <p:cNvSpPr>
                <a:spLocks/>
              </p:cNvSpPr>
              <p:nvPr/>
            </p:nvSpPr>
            <p:spPr bwMode="gray">
              <a:xfrm>
                <a:off x="1317718" y="4353812"/>
                <a:ext cx="70492" cy="124163"/>
              </a:xfrm>
              <a:custGeom>
                <a:avLst/>
                <a:gdLst>
                  <a:gd name="T0" fmla="*/ 330 w 330"/>
                  <a:gd name="T1" fmla="*/ 0 h 582"/>
                  <a:gd name="T2" fmla="*/ 291 w 330"/>
                  <a:gd name="T3" fmla="*/ 582 h 582"/>
                  <a:gd name="T4" fmla="*/ 330 w 330"/>
                  <a:gd name="T5" fmla="*/ 0 h 582"/>
                </a:gdLst>
                <a:ahLst/>
                <a:cxnLst>
                  <a:cxn ang="0">
                    <a:pos x="T0" y="T1"/>
                  </a:cxn>
                  <a:cxn ang="0">
                    <a:pos x="T2" y="T3"/>
                  </a:cxn>
                  <a:cxn ang="0">
                    <a:pos x="T4" y="T5"/>
                  </a:cxn>
                </a:cxnLst>
                <a:rect l="0" t="0" r="r" b="b"/>
                <a:pathLst>
                  <a:path w="330" h="582">
                    <a:moveTo>
                      <a:pt x="330" y="0"/>
                    </a:moveTo>
                    <a:cubicBezTo>
                      <a:pt x="330" y="0"/>
                      <a:pt x="0" y="168"/>
                      <a:pt x="291" y="582"/>
                    </a:cubicBezTo>
                    <a:cubicBezTo>
                      <a:pt x="291" y="582"/>
                      <a:pt x="110" y="188"/>
                      <a:pt x="33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5" name="Freeform 392">
                <a:extLst>
                  <a:ext uri="{FF2B5EF4-FFF2-40B4-BE49-F238E27FC236}">
                    <a16:creationId xmlns:a16="http://schemas.microsoft.com/office/drawing/2014/main" id="{2D5B6639-5234-D1CB-CBDD-5A93EE25DDC3}"/>
                  </a:ext>
                </a:extLst>
              </p:cNvPr>
              <p:cNvSpPr>
                <a:spLocks/>
              </p:cNvSpPr>
              <p:nvPr/>
            </p:nvSpPr>
            <p:spPr bwMode="gray">
              <a:xfrm>
                <a:off x="1255236" y="4385854"/>
                <a:ext cx="64885" cy="90920"/>
              </a:xfrm>
              <a:custGeom>
                <a:avLst/>
                <a:gdLst>
                  <a:gd name="T0" fmla="*/ 213 w 304"/>
                  <a:gd name="T1" fmla="*/ 0 h 426"/>
                  <a:gd name="T2" fmla="*/ 304 w 304"/>
                  <a:gd name="T3" fmla="*/ 426 h 426"/>
                  <a:gd name="T4" fmla="*/ 213 w 304"/>
                  <a:gd name="T5" fmla="*/ 0 h 426"/>
                </a:gdLst>
                <a:ahLst/>
                <a:cxnLst>
                  <a:cxn ang="0">
                    <a:pos x="T0" y="T1"/>
                  </a:cxn>
                  <a:cxn ang="0">
                    <a:pos x="T2" y="T3"/>
                  </a:cxn>
                  <a:cxn ang="0">
                    <a:pos x="T4" y="T5"/>
                  </a:cxn>
                </a:cxnLst>
                <a:rect l="0" t="0" r="r" b="b"/>
                <a:pathLst>
                  <a:path w="304" h="426">
                    <a:moveTo>
                      <a:pt x="213" y="0"/>
                    </a:moveTo>
                    <a:cubicBezTo>
                      <a:pt x="213" y="0"/>
                      <a:pt x="0" y="258"/>
                      <a:pt x="304" y="426"/>
                    </a:cubicBezTo>
                    <a:cubicBezTo>
                      <a:pt x="304" y="426"/>
                      <a:pt x="65" y="258"/>
                      <a:pt x="213"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6" name="Freeform 393">
                <a:extLst>
                  <a:ext uri="{FF2B5EF4-FFF2-40B4-BE49-F238E27FC236}">
                    <a16:creationId xmlns:a16="http://schemas.microsoft.com/office/drawing/2014/main" id="{78DD332D-4B58-4F84-A823-B9FF65B2DFD0}"/>
                  </a:ext>
                </a:extLst>
              </p:cNvPr>
              <p:cNvSpPr>
                <a:spLocks/>
              </p:cNvSpPr>
              <p:nvPr/>
            </p:nvSpPr>
            <p:spPr bwMode="gray">
              <a:xfrm>
                <a:off x="1265850" y="4374640"/>
                <a:ext cx="57075" cy="93123"/>
              </a:xfrm>
              <a:custGeom>
                <a:avLst/>
                <a:gdLst>
                  <a:gd name="T0" fmla="*/ 267 w 267"/>
                  <a:gd name="T1" fmla="*/ 0 h 436"/>
                  <a:gd name="T2" fmla="*/ 258 w 267"/>
                  <a:gd name="T3" fmla="*/ 436 h 436"/>
                  <a:gd name="T4" fmla="*/ 267 w 267"/>
                  <a:gd name="T5" fmla="*/ 0 h 436"/>
                </a:gdLst>
                <a:ahLst/>
                <a:cxnLst>
                  <a:cxn ang="0">
                    <a:pos x="T0" y="T1"/>
                  </a:cxn>
                  <a:cxn ang="0">
                    <a:pos x="T2" y="T3"/>
                  </a:cxn>
                  <a:cxn ang="0">
                    <a:pos x="T4" y="T5"/>
                  </a:cxn>
                </a:cxnLst>
                <a:rect l="0" t="0" r="r" b="b"/>
                <a:pathLst>
                  <a:path w="267" h="436">
                    <a:moveTo>
                      <a:pt x="267" y="0"/>
                    </a:moveTo>
                    <a:cubicBezTo>
                      <a:pt x="267" y="0"/>
                      <a:pt x="0" y="203"/>
                      <a:pt x="258" y="436"/>
                    </a:cubicBezTo>
                    <a:cubicBezTo>
                      <a:pt x="258" y="436"/>
                      <a:pt x="63" y="218"/>
                      <a:pt x="267"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7" name="Freeform 398">
                <a:extLst>
                  <a:ext uri="{FF2B5EF4-FFF2-40B4-BE49-F238E27FC236}">
                    <a16:creationId xmlns:a16="http://schemas.microsoft.com/office/drawing/2014/main" id="{09573D0E-1E31-9112-CFDC-F5FBC1E01528}"/>
                  </a:ext>
                </a:extLst>
              </p:cNvPr>
              <p:cNvSpPr>
                <a:spLocks/>
              </p:cNvSpPr>
              <p:nvPr/>
            </p:nvSpPr>
            <p:spPr bwMode="gray">
              <a:xfrm>
                <a:off x="1349560" y="4362824"/>
                <a:ext cx="69492" cy="98730"/>
              </a:xfrm>
              <a:custGeom>
                <a:avLst/>
                <a:gdLst>
                  <a:gd name="T0" fmla="*/ 0 w 326"/>
                  <a:gd name="T1" fmla="*/ 0 h 463"/>
                  <a:gd name="T2" fmla="*/ 95 w 326"/>
                  <a:gd name="T3" fmla="*/ 463 h 463"/>
                  <a:gd name="T4" fmla="*/ 0 w 326"/>
                  <a:gd name="T5" fmla="*/ 0 h 463"/>
                </a:gdLst>
                <a:ahLst/>
                <a:cxnLst>
                  <a:cxn ang="0">
                    <a:pos x="T0" y="T1"/>
                  </a:cxn>
                  <a:cxn ang="0">
                    <a:pos x="T2" y="T3"/>
                  </a:cxn>
                  <a:cxn ang="0">
                    <a:pos x="T4" y="T5"/>
                  </a:cxn>
                </a:cxnLst>
                <a:rect l="0" t="0" r="r" b="b"/>
                <a:pathLst>
                  <a:path w="326" h="463">
                    <a:moveTo>
                      <a:pt x="0" y="0"/>
                    </a:moveTo>
                    <a:cubicBezTo>
                      <a:pt x="0" y="0"/>
                      <a:pt x="173" y="221"/>
                      <a:pt x="95" y="463"/>
                    </a:cubicBezTo>
                    <a:cubicBezTo>
                      <a:pt x="95" y="463"/>
                      <a:pt x="326" y="372"/>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8" name="Freeform 399">
                <a:extLst>
                  <a:ext uri="{FF2B5EF4-FFF2-40B4-BE49-F238E27FC236}">
                    <a16:creationId xmlns:a16="http://schemas.microsoft.com/office/drawing/2014/main" id="{D6950AD4-580D-C6BF-8E1A-EAFD45AC927D}"/>
                  </a:ext>
                </a:extLst>
              </p:cNvPr>
              <p:cNvSpPr>
                <a:spLocks/>
              </p:cNvSpPr>
              <p:nvPr/>
            </p:nvSpPr>
            <p:spPr bwMode="gray">
              <a:xfrm>
                <a:off x="1412843" y="4401875"/>
                <a:ext cx="41454" cy="80106"/>
              </a:xfrm>
              <a:custGeom>
                <a:avLst/>
                <a:gdLst>
                  <a:gd name="T0" fmla="*/ 0 w 194"/>
                  <a:gd name="T1" fmla="*/ 0 h 375"/>
                  <a:gd name="T2" fmla="*/ 64 w 194"/>
                  <a:gd name="T3" fmla="*/ 375 h 375"/>
                  <a:gd name="T4" fmla="*/ 0 w 194"/>
                  <a:gd name="T5" fmla="*/ 0 h 375"/>
                </a:gdLst>
                <a:ahLst/>
                <a:cxnLst>
                  <a:cxn ang="0">
                    <a:pos x="T0" y="T1"/>
                  </a:cxn>
                  <a:cxn ang="0">
                    <a:pos x="T2" y="T3"/>
                  </a:cxn>
                  <a:cxn ang="0">
                    <a:pos x="T4" y="T5"/>
                  </a:cxn>
                </a:cxnLst>
                <a:rect l="0" t="0" r="r" b="b"/>
                <a:pathLst>
                  <a:path w="194" h="375">
                    <a:moveTo>
                      <a:pt x="0" y="0"/>
                    </a:moveTo>
                    <a:cubicBezTo>
                      <a:pt x="0" y="0"/>
                      <a:pt x="129" y="242"/>
                      <a:pt x="64" y="375"/>
                    </a:cubicBezTo>
                    <a:cubicBezTo>
                      <a:pt x="64" y="375"/>
                      <a:pt x="194" y="200"/>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sp>
            <p:nvSpPr>
              <p:cNvPr id="239" name="Freeform 400">
                <a:extLst>
                  <a:ext uri="{FF2B5EF4-FFF2-40B4-BE49-F238E27FC236}">
                    <a16:creationId xmlns:a16="http://schemas.microsoft.com/office/drawing/2014/main" id="{E89E165A-A11F-0F3A-9E86-AFC8DDE3C9E0}"/>
                  </a:ext>
                </a:extLst>
              </p:cNvPr>
              <p:cNvSpPr>
                <a:spLocks/>
              </p:cNvSpPr>
              <p:nvPr/>
            </p:nvSpPr>
            <p:spPr bwMode="gray">
              <a:xfrm>
                <a:off x="1396221" y="4399472"/>
                <a:ext cx="41454" cy="62082"/>
              </a:xfrm>
              <a:custGeom>
                <a:avLst/>
                <a:gdLst>
                  <a:gd name="T0" fmla="*/ 0 w 194"/>
                  <a:gd name="T1" fmla="*/ 0 h 291"/>
                  <a:gd name="T2" fmla="*/ 65 w 194"/>
                  <a:gd name="T3" fmla="*/ 291 h 291"/>
                  <a:gd name="T4" fmla="*/ 0 w 194"/>
                  <a:gd name="T5" fmla="*/ 0 h 291"/>
                </a:gdLst>
                <a:ahLst/>
                <a:cxnLst>
                  <a:cxn ang="0">
                    <a:pos x="T0" y="T1"/>
                  </a:cxn>
                  <a:cxn ang="0">
                    <a:pos x="T2" y="T3"/>
                  </a:cxn>
                  <a:cxn ang="0">
                    <a:pos x="T4" y="T5"/>
                  </a:cxn>
                </a:cxnLst>
                <a:rect l="0" t="0" r="r" b="b"/>
                <a:pathLst>
                  <a:path w="194" h="291">
                    <a:moveTo>
                      <a:pt x="0" y="0"/>
                    </a:moveTo>
                    <a:cubicBezTo>
                      <a:pt x="0" y="0"/>
                      <a:pt x="129" y="188"/>
                      <a:pt x="65" y="291"/>
                    </a:cubicBezTo>
                    <a:cubicBezTo>
                      <a:pt x="65" y="291"/>
                      <a:pt x="194" y="155"/>
                      <a:pt x="0" y="0"/>
                    </a:cubicBezTo>
                    <a:close/>
                  </a:path>
                </a:pathLst>
              </a:custGeom>
              <a:solidFill>
                <a:srgbClr val="7852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30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a:ln>
                    <a:noFill/>
                  </a:ln>
                  <a:solidFill>
                    <a:prstClr val="black"/>
                  </a:solidFill>
                  <a:effectLst/>
                  <a:uLnTx/>
                  <a:uFillTx/>
                </a:endParaRPr>
              </a:p>
            </p:txBody>
          </p:sp>
        </p:grpSp>
      </p:grpSp>
    </p:spTree>
    <p:extLst>
      <p:ext uri="{BB962C8B-B14F-4D97-AF65-F5344CB8AC3E}">
        <p14:creationId xmlns:p14="http://schemas.microsoft.com/office/powerpoint/2010/main" val="2720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3AB00-F2CB-5D87-ED4A-27313D9F3C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D6FED12-80E9-4BB7-DB06-D90592C7B5F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D78965A7-CE1C-7FC5-7A00-429D3134A963}"/>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26B89C-2DF2-3933-6EEB-9994F07BF8D0}"/>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2CA27B58-09E7-91D4-DEF5-FADB365F4E46}"/>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B36F224-DFEE-08D3-156D-12BF04FD5171}"/>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
        <p:nvSpPr>
          <p:cNvPr id="5" name="TextBox 4">
            <a:extLst>
              <a:ext uri="{FF2B5EF4-FFF2-40B4-BE49-F238E27FC236}">
                <a16:creationId xmlns:a16="http://schemas.microsoft.com/office/drawing/2014/main" id="{92D56545-235C-A08A-A688-DDFC9FC63525}"/>
              </a:ext>
            </a:extLst>
          </p:cNvPr>
          <p:cNvSpPr txBox="1"/>
          <p:nvPr/>
        </p:nvSpPr>
        <p:spPr>
          <a:xfrm>
            <a:off x="131530" y="3763094"/>
            <a:ext cx="3804403" cy="698012"/>
          </a:xfrm>
          <a:prstGeom prst="rect">
            <a:avLst/>
          </a:prstGeom>
          <a:noFill/>
        </p:spPr>
        <p:txBody>
          <a:bodyPr wrap="square" rtlCol="0" anchor="ctr">
            <a:spAutoFit/>
          </a:bodyPr>
          <a:lstStyle/>
          <a:p>
            <a:pPr>
              <a:lnSpc>
                <a:spcPct val="80000"/>
              </a:lnSpc>
            </a:pPr>
            <a:r>
              <a:rPr lang="en-US" sz="4800" b="1" dirty="0">
                <a:solidFill>
                  <a:schemeClr val="bg1"/>
                </a:solidFill>
                <a:latin typeface="+mj-lt"/>
              </a:rPr>
              <a:t>Invest in OCG</a:t>
            </a:r>
          </a:p>
        </p:txBody>
      </p:sp>
    </p:spTree>
    <p:extLst>
      <p:ext uri="{BB962C8B-B14F-4D97-AF65-F5344CB8AC3E}">
        <p14:creationId xmlns:p14="http://schemas.microsoft.com/office/powerpoint/2010/main" val="335285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5C38B-3103-690D-1CD6-BF7FBF902049}"/>
              </a:ext>
            </a:extLst>
          </p:cNvPr>
          <p:cNvSpPr>
            <a:spLocks noGrp="1"/>
          </p:cNvSpPr>
          <p:nvPr>
            <p:ph type="title"/>
          </p:nvPr>
        </p:nvSpPr>
        <p:spPr/>
        <p:txBody>
          <a:bodyPr>
            <a:normAutofit fontScale="90000"/>
          </a:bodyPr>
          <a:lstStyle/>
          <a:p>
            <a:r>
              <a:rPr lang="en-US" dirty="0"/>
              <a:t>Helping Program Staff Overcome the Reluctance to Sell</a:t>
            </a:r>
          </a:p>
        </p:txBody>
      </p:sp>
      <p:sp>
        <p:nvSpPr>
          <p:cNvPr id="4" name="Content Placeholder 2">
            <a:extLst>
              <a:ext uri="{FF2B5EF4-FFF2-40B4-BE49-F238E27FC236}">
                <a16:creationId xmlns:a16="http://schemas.microsoft.com/office/drawing/2014/main" id="{433827F1-4D66-0936-73D9-237C109020F3}"/>
              </a:ext>
            </a:extLst>
          </p:cNvPr>
          <p:cNvSpPr>
            <a:spLocks noGrp="1"/>
          </p:cNvSpPr>
          <p:nvPr>
            <p:ph idx="1"/>
          </p:nvPr>
        </p:nvSpPr>
        <p:spPr>
          <a:xfrm>
            <a:off x="838200" y="1733889"/>
            <a:ext cx="8039101" cy="4667251"/>
          </a:xfrm>
        </p:spPr>
        <p:txBody>
          <a:bodyPr>
            <a:normAutofit lnSpcReduction="10000"/>
          </a:bodyPr>
          <a:lstStyle/>
          <a:p>
            <a:r>
              <a:rPr lang="en-US" sz="2400" dirty="0"/>
              <a:t>OCG does not solely benefit the company or maximizes revenue, but supports the mission and ensures project success</a:t>
            </a:r>
          </a:p>
          <a:p>
            <a:r>
              <a:rPr lang="en-US" sz="2400" dirty="0"/>
              <a:t>It is needed so that:</a:t>
            </a:r>
          </a:p>
          <a:p>
            <a:pPr lvl="1"/>
            <a:r>
              <a:rPr lang="en-US" sz="2000" dirty="0"/>
              <a:t>The project can be implemented smoothly without unforeseen risks</a:t>
            </a:r>
          </a:p>
          <a:p>
            <a:pPr lvl="1"/>
            <a:r>
              <a:rPr lang="en-US" sz="2000" dirty="0"/>
              <a:t>You stay informed about potential needs and address them proactively</a:t>
            </a:r>
          </a:p>
          <a:p>
            <a:pPr lvl="1"/>
            <a:r>
              <a:rPr lang="en-US" sz="2000" dirty="0"/>
              <a:t>There is time to carefully plan and execute the program, avoiding rushed decisions that could lead to poor results</a:t>
            </a:r>
          </a:p>
          <a:p>
            <a:r>
              <a:rPr lang="en-US" sz="2400" b="1" dirty="0"/>
              <a:t>You are not “selling” in the traditional sense</a:t>
            </a:r>
          </a:p>
          <a:p>
            <a:r>
              <a:rPr lang="en-US" sz="2400" b="1" dirty="0"/>
              <a:t>You are identifying and solving problems the customer may not even realize they have</a:t>
            </a:r>
          </a:p>
          <a:p>
            <a:r>
              <a:rPr lang="en-US" sz="2400" b="1" dirty="0"/>
              <a:t>You are offering well-thought-out solutions that will make their mission easier to accomplish</a:t>
            </a:r>
          </a:p>
        </p:txBody>
      </p:sp>
      <p:grpSp>
        <p:nvGrpSpPr>
          <p:cNvPr id="5" name="Gruppieren 371">
            <a:extLst>
              <a:ext uri="{FF2B5EF4-FFF2-40B4-BE49-F238E27FC236}">
                <a16:creationId xmlns:a16="http://schemas.microsoft.com/office/drawing/2014/main" id="{9929F898-4C98-DE48-45E2-77113FD65E37}"/>
              </a:ext>
            </a:extLst>
          </p:cNvPr>
          <p:cNvGrpSpPr/>
          <p:nvPr/>
        </p:nvGrpSpPr>
        <p:grpSpPr bwMode="gray">
          <a:xfrm>
            <a:off x="9543654" y="1936712"/>
            <a:ext cx="1424770" cy="4067965"/>
            <a:chOff x="6886515" y="1870928"/>
            <a:chExt cx="1424771" cy="4067965"/>
          </a:xfrm>
          <a:effectLst>
            <a:outerShdw blurRad="76200" dir="18900000" sy="23000" kx="-1200000" algn="bl" rotWithShape="0">
              <a:prstClr val="black">
                <a:alpha val="20000"/>
              </a:prstClr>
            </a:outerShdw>
          </a:effectLst>
        </p:grpSpPr>
        <p:sp>
          <p:nvSpPr>
            <p:cNvPr id="6" name="Freeform 6">
              <a:extLst>
                <a:ext uri="{FF2B5EF4-FFF2-40B4-BE49-F238E27FC236}">
                  <a16:creationId xmlns:a16="http://schemas.microsoft.com/office/drawing/2014/main" id="{6D797587-7C0B-17DA-8F2B-343642D134D6}"/>
                </a:ext>
              </a:extLst>
            </p:cNvPr>
            <p:cNvSpPr>
              <a:spLocks/>
            </p:cNvSpPr>
            <p:nvPr/>
          </p:nvSpPr>
          <p:spPr bwMode="gray">
            <a:xfrm>
              <a:off x="7312718" y="5736231"/>
              <a:ext cx="208803" cy="127738"/>
            </a:xfrm>
            <a:custGeom>
              <a:avLst/>
              <a:gdLst>
                <a:gd name="T0" fmla="*/ 8 w 72"/>
                <a:gd name="T1" fmla="*/ 3 h 44"/>
                <a:gd name="T2" fmla="*/ 9 w 72"/>
                <a:gd name="T3" fmla="*/ 24 h 44"/>
                <a:gd name="T4" fmla="*/ 10 w 72"/>
                <a:gd name="T5" fmla="*/ 41 h 44"/>
                <a:gd name="T6" fmla="*/ 55 w 72"/>
                <a:gd name="T7" fmla="*/ 39 h 44"/>
                <a:gd name="T8" fmla="*/ 72 w 72"/>
                <a:gd name="T9" fmla="*/ 29 h 44"/>
                <a:gd name="T10" fmla="*/ 66 w 72"/>
                <a:gd name="T11" fmla="*/ 6 h 44"/>
                <a:gd name="T12" fmla="*/ 52 w 72"/>
                <a:gd name="T13" fmla="*/ 0 h 44"/>
                <a:gd name="T14" fmla="*/ 8 w 72"/>
                <a:gd name="T15" fmla="*/ 3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44">
                  <a:moveTo>
                    <a:pt x="8" y="3"/>
                  </a:moveTo>
                  <a:cubicBezTo>
                    <a:pt x="8" y="3"/>
                    <a:pt x="9" y="17"/>
                    <a:pt x="9" y="24"/>
                  </a:cubicBezTo>
                  <a:cubicBezTo>
                    <a:pt x="8" y="31"/>
                    <a:pt x="0" y="38"/>
                    <a:pt x="10" y="41"/>
                  </a:cubicBezTo>
                  <a:cubicBezTo>
                    <a:pt x="21" y="44"/>
                    <a:pt x="46" y="40"/>
                    <a:pt x="55" y="39"/>
                  </a:cubicBezTo>
                  <a:cubicBezTo>
                    <a:pt x="64" y="39"/>
                    <a:pt x="72" y="32"/>
                    <a:pt x="72" y="29"/>
                  </a:cubicBezTo>
                  <a:cubicBezTo>
                    <a:pt x="72" y="26"/>
                    <a:pt x="64" y="7"/>
                    <a:pt x="66" y="6"/>
                  </a:cubicBezTo>
                  <a:cubicBezTo>
                    <a:pt x="68" y="5"/>
                    <a:pt x="58" y="0"/>
                    <a:pt x="52" y="0"/>
                  </a:cubicBezTo>
                  <a:cubicBezTo>
                    <a:pt x="45" y="0"/>
                    <a:pt x="8" y="3"/>
                    <a:pt x="8" y="3"/>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7">
              <a:extLst>
                <a:ext uri="{FF2B5EF4-FFF2-40B4-BE49-F238E27FC236}">
                  <a16:creationId xmlns:a16="http://schemas.microsoft.com/office/drawing/2014/main" id="{2437BF33-5D69-D5BF-F2B5-08E823E3C7CA}"/>
                </a:ext>
              </a:extLst>
            </p:cNvPr>
            <p:cNvSpPr>
              <a:spLocks/>
            </p:cNvSpPr>
            <p:nvPr/>
          </p:nvSpPr>
          <p:spPr bwMode="gray">
            <a:xfrm>
              <a:off x="7634520" y="5599895"/>
              <a:ext cx="240737" cy="144934"/>
            </a:xfrm>
            <a:custGeom>
              <a:avLst/>
              <a:gdLst>
                <a:gd name="T0" fmla="*/ 0 w 83"/>
                <a:gd name="T1" fmla="*/ 21 h 50"/>
                <a:gd name="T2" fmla="*/ 11 w 83"/>
                <a:gd name="T3" fmla="*/ 39 h 50"/>
                <a:gd name="T4" fmla="*/ 39 w 83"/>
                <a:gd name="T5" fmla="*/ 49 h 50"/>
                <a:gd name="T6" fmla="*/ 80 w 83"/>
                <a:gd name="T7" fmla="*/ 44 h 50"/>
                <a:gd name="T8" fmla="*/ 68 w 83"/>
                <a:gd name="T9" fmla="*/ 32 h 50"/>
                <a:gd name="T10" fmla="*/ 55 w 83"/>
                <a:gd name="T11" fmla="*/ 17 h 50"/>
                <a:gd name="T12" fmla="*/ 47 w 83"/>
                <a:gd name="T13" fmla="*/ 5 h 50"/>
                <a:gd name="T14" fmla="*/ 0 w 83"/>
                <a:gd name="T15" fmla="*/ 21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50">
                  <a:moveTo>
                    <a:pt x="0" y="21"/>
                  </a:moveTo>
                  <a:cubicBezTo>
                    <a:pt x="0" y="21"/>
                    <a:pt x="5" y="35"/>
                    <a:pt x="11" y="39"/>
                  </a:cubicBezTo>
                  <a:cubicBezTo>
                    <a:pt x="17" y="44"/>
                    <a:pt x="20" y="50"/>
                    <a:pt x="39" y="49"/>
                  </a:cubicBezTo>
                  <a:cubicBezTo>
                    <a:pt x="59" y="48"/>
                    <a:pt x="83" y="48"/>
                    <a:pt x="80" y="44"/>
                  </a:cubicBezTo>
                  <a:cubicBezTo>
                    <a:pt x="76" y="41"/>
                    <a:pt x="72" y="35"/>
                    <a:pt x="68" y="32"/>
                  </a:cubicBezTo>
                  <a:cubicBezTo>
                    <a:pt x="64" y="30"/>
                    <a:pt x="56" y="19"/>
                    <a:pt x="55" y="17"/>
                  </a:cubicBezTo>
                  <a:cubicBezTo>
                    <a:pt x="55" y="14"/>
                    <a:pt x="57" y="0"/>
                    <a:pt x="47" y="5"/>
                  </a:cubicBezTo>
                  <a:cubicBezTo>
                    <a:pt x="38" y="9"/>
                    <a:pt x="0" y="21"/>
                    <a:pt x="0" y="21"/>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0E2334DE-2E8F-B7D4-BAC9-E0F1C8F896E8}"/>
                </a:ext>
              </a:extLst>
            </p:cNvPr>
            <p:cNvSpPr>
              <a:spLocks/>
            </p:cNvSpPr>
            <p:nvPr/>
          </p:nvSpPr>
          <p:spPr bwMode="gray">
            <a:xfrm>
              <a:off x="7312718" y="5811154"/>
              <a:ext cx="208803" cy="46674"/>
            </a:xfrm>
            <a:custGeom>
              <a:avLst/>
              <a:gdLst>
                <a:gd name="T0" fmla="*/ 70 w 72"/>
                <a:gd name="T1" fmla="*/ 0 h 16"/>
                <a:gd name="T2" fmla="*/ 63 w 72"/>
                <a:gd name="T3" fmla="*/ 6 h 16"/>
                <a:gd name="T4" fmla="*/ 45 w 72"/>
                <a:gd name="T5" fmla="*/ 8 h 16"/>
                <a:gd name="T6" fmla="*/ 23 w 72"/>
                <a:gd name="T7" fmla="*/ 7 h 16"/>
                <a:gd name="T8" fmla="*/ 8 w 72"/>
                <a:gd name="T9" fmla="*/ 5 h 16"/>
                <a:gd name="T10" fmla="*/ 6 w 72"/>
                <a:gd name="T11" fmla="*/ 10 h 16"/>
                <a:gd name="T12" fmla="*/ 25 w 72"/>
                <a:gd name="T13" fmla="*/ 16 h 16"/>
                <a:gd name="T14" fmla="*/ 60 w 72"/>
                <a:gd name="T15" fmla="*/ 12 h 16"/>
                <a:gd name="T16" fmla="*/ 71 w 72"/>
                <a:gd name="T17" fmla="*/ 5 h 16"/>
                <a:gd name="T18" fmla="*/ 70 w 7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16">
                  <a:moveTo>
                    <a:pt x="70" y="0"/>
                  </a:moveTo>
                  <a:cubicBezTo>
                    <a:pt x="70" y="0"/>
                    <a:pt x="69" y="4"/>
                    <a:pt x="63" y="6"/>
                  </a:cubicBezTo>
                  <a:cubicBezTo>
                    <a:pt x="58" y="7"/>
                    <a:pt x="54" y="8"/>
                    <a:pt x="45" y="8"/>
                  </a:cubicBezTo>
                  <a:cubicBezTo>
                    <a:pt x="35" y="8"/>
                    <a:pt x="29" y="7"/>
                    <a:pt x="23" y="7"/>
                  </a:cubicBezTo>
                  <a:cubicBezTo>
                    <a:pt x="18" y="6"/>
                    <a:pt x="10" y="3"/>
                    <a:pt x="8" y="5"/>
                  </a:cubicBezTo>
                  <a:cubicBezTo>
                    <a:pt x="6" y="7"/>
                    <a:pt x="0" y="6"/>
                    <a:pt x="6" y="10"/>
                  </a:cubicBezTo>
                  <a:cubicBezTo>
                    <a:pt x="12" y="15"/>
                    <a:pt x="15" y="16"/>
                    <a:pt x="25" y="16"/>
                  </a:cubicBezTo>
                  <a:cubicBezTo>
                    <a:pt x="35" y="16"/>
                    <a:pt x="58" y="12"/>
                    <a:pt x="60" y="12"/>
                  </a:cubicBezTo>
                  <a:cubicBezTo>
                    <a:pt x="62" y="12"/>
                    <a:pt x="70" y="8"/>
                    <a:pt x="71" y="5"/>
                  </a:cubicBezTo>
                  <a:cubicBezTo>
                    <a:pt x="72" y="3"/>
                    <a:pt x="70" y="0"/>
                    <a:pt x="7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90DDD55F-7C09-9AA6-0454-38F9E30CBD23}"/>
                </a:ext>
              </a:extLst>
            </p:cNvPr>
            <p:cNvSpPr>
              <a:spLocks/>
            </p:cNvSpPr>
            <p:nvPr/>
          </p:nvSpPr>
          <p:spPr bwMode="gray">
            <a:xfrm>
              <a:off x="7689791" y="5712894"/>
              <a:ext cx="185466" cy="46674"/>
            </a:xfrm>
            <a:custGeom>
              <a:avLst/>
              <a:gdLst>
                <a:gd name="T0" fmla="*/ 3 w 64"/>
                <a:gd name="T1" fmla="*/ 6 h 16"/>
                <a:gd name="T2" fmla="*/ 18 w 64"/>
                <a:gd name="T3" fmla="*/ 7 h 16"/>
                <a:gd name="T4" fmla="*/ 42 w 64"/>
                <a:gd name="T5" fmla="*/ 7 h 16"/>
                <a:gd name="T6" fmla="*/ 52 w 64"/>
                <a:gd name="T7" fmla="*/ 1 h 16"/>
                <a:gd name="T8" fmla="*/ 57 w 64"/>
                <a:gd name="T9" fmla="*/ 2 h 16"/>
                <a:gd name="T10" fmla="*/ 60 w 64"/>
                <a:gd name="T11" fmla="*/ 9 h 16"/>
                <a:gd name="T12" fmla="*/ 44 w 64"/>
                <a:gd name="T13" fmla="*/ 15 h 16"/>
                <a:gd name="T14" fmla="*/ 19 w 64"/>
                <a:gd name="T15" fmla="*/ 13 h 16"/>
                <a:gd name="T16" fmla="*/ 0 w 64"/>
                <a:gd name="T17" fmla="*/ 7 h 16"/>
                <a:gd name="T18" fmla="*/ 3 w 64"/>
                <a:gd name="T19" fmla="*/ 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6">
                  <a:moveTo>
                    <a:pt x="3" y="6"/>
                  </a:moveTo>
                  <a:cubicBezTo>
                    <a:pt x="6" y="6"/>
                    <a:pt x="6" y="7"/>
                    <a:pt x="18" y="7"/>
                  </a:cubicBezTo>
                  <a:cubicBezTo>
                    <a:pt x="29" y="7"/>
                    <a:pt x="40" y="7"/>
                    <a:pt x="42" y="7"/>
                  </a:cubicBezTo>
                  <a:cubicBezTo>
                    <a:pt x="45" y="6"/>
                    <a:pt x="52" y="2"/>
                    <a:pt x="52" y="1"/>
                  </a:cubicBezTo>
                  <a:cubicBezTo>
                    <a:pt x="52" y="1"/>
                    <a:pt x="55" y="0"/>
                    <a:pt x="57" y="2"/>
                  </a:cubicBezTo>
                  <a:cubicBezTo>
                    <a:pt x="59" y="4"/>
                    <a:pt x="64" y="6"/>
                    <a:pt x="60" y="9"/>
                  </a:cubicBezTo>
                  <a:cubicBezTo>
                    <a:pt x="57" y="12"/>
                    <a:pt x="51" y="14"/>
                    <a:pt x="44" y="15"/>
                  </a:cubicBezTo>
                  <a:cubicBezTo>
                    <a:pt x="36" y="15"/>
                    <a:pt x="26" y="16"/>
                    <a:pt x="19" y="13"/>
                  </a:cubicBezTo>
                  <a:cubicBezTo>
                    <a:pt x="12" y="11"/>
                    <a:pt x="0" y="7"/>
                    <a:pt x="0" y="7"/>
                  </a:cubicBezTo>
                  <a:cubicBezTo>
                    <a:pt x="1" y="7"/>
                    <a:pt x="3" y="6"/>
                    <a:pt x="3" y="6"/>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1CC74CEB-4B22-1D30-814B-8BE5BFB94CBE}"/>
                </a:ext>
              </a:extLst>
            </p:cNvPr>
            <p:cNvSpPr>
              <a:spLocks/>
            </p:cNvSpPr>
            <p:nvPr/>
          </p:nvSpPr>
          <p:spPr bwMode="gray">
            <a:xfrm>
              <a:off x="7315175" y="5779220"/>
              <a:ext cx="227227" cy="159673"/>
            </a:xfrm>
            <a:custGeom>
              <a:avLst/>
              <a:gdLst>
                <a:gd name="T0" fmla="*/ 5 w 78"/>
                <a:gd name="T1" fmla="*/ 9 h 55"/>
                <a:gd name="T2" fmla="*/ 9 w 78"/>
                <a:gd name="T3" fmla="*/ 23 h 55"/>
                <a:gd name="T4" fmla="*/ 56 w 78"/>
                <a:gd name="T5" fmla="*/ 21 h 55"/>
                <a:gd name="T6" fmla="*/ 70 w 78"/>
                <a:gd name="T7" fmla="*/ 15 h 55"/>
                <a:gd name="T8" fmla="*/ 71 w 78"/>
                <a:gd name="T9" fmla="*/ 4 h 55"/>
                <a:gd name="T10" fmla="*/ 73 w 78"/>
                <a:gd name="T11" fmla="*/ 19 h 55"/>
                <a:gd name="T12" fmla="*/ 71 w 78"/>
                <a:gd name="T13" fmla="*/ 46 h 55"/>
                <a:gd name="T14" fmla="*/ 52 w 78"/>
                <a:gd name="T15" fmla="*/ 53 h 55"/>
                <a:gd name="T16" fmla="*/ 17 w 78"/>
                <a:gd name="T17" fmla="*/ 49 h 55"/>
                <a:gd name="T18" fmla="*/ 1 w 78"/>
                <a:gd name="T19" fmla="*/ 29 h 55"/>
                <a:gd name="T20" fmla="*/ 5 w 78"/>
                <a:gd name="T21"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8" h="55">
                  <a:moveTo>
                    <a:pt x="5" y="9"/>
                  </a:moveTo>
                  <a:cubicBezTo>
                    <a:pt x="5" y="9"/>
                    <a:pt x="2" y="20"/>
                    <a:pt x="9" y="23"/>
                  </a:cubicBezTo>
                  <a:cubicBezTo>
                    <a:pt x="16" y="25"/>
                    <a:pt x="50" y="22"/>
                    <a:pt x="56" y="21"/>
                  </a:cubicBezTo>
                  <a:cubicBezTo>
                    <a:pt x="62" y="19"/>
                    <a:pt x="70" y="18"/>
                    <a:pt x="70" y="15"/>
                  </a:cubicBezTo>
                  <a:cubicBezTo>
                    <a:pt x="71" y="12"/>
                    <a:pt x="70" y="0"/>
                    <a:pt x="71" y="4"/>
                  </a:cubicBezTo>
                  <a:cubicBezTo>
                    <a:pt x="72" y="8"/>
                    <a:pt x="74" y="11"/>
                    <a:pt x="73" y="19"/>
                  </a:cubicBezTo>
                  <a:cubicBezTo>
                    <a:pt x="73" y="27"/>
                    <a:pt x="78" y="42"/>
                    <a:pt x="71" y="46"/>
                  </a:cubicBezTo>
                  <a:cubicBezTo>
                    <a:pt x="65" y="49"/>
                    <a:pt x="65" y="53"/>
                    <a:pt x="52" y="53"/>
                  </a:cubicBezTo>
                  <a:cubicBezTo>
                    <a:pt x="39" y="53"/>
                    <a:pt x="25" y="55"/>
                    <a:pt x="17" y="49"/>
                  </a:cubicBezTo>
                  <a:cubicBezTo>
                    <a:pt x="9" y="44"/>
                    <a:pt x="2" y="37"/>
                    <a:pt x="1" y="29"/>
                  </a:cubicBezTo>
                  <a:cubicBezTo>
                    <a:pt x="0" y="21"/>
                    <a:pt x="5" y="9"/>
                    <a:pt x="5" y="9"/>
                  </a:cubicBezTo>
                  <a:close/>
                </a:path>
              </a:pathLst>
            </a:custGeom>
            <a:solidFill>
              <a:srgbClr val="1A1A1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D2399629-286C-A14C-310C-EB3389A14023}"/>
                </a:ext>
              </a:extLst>
            </p:cNvPr>
            <p:cNvSpPr>
              <a:spLocks/>
            </p:cNvSpPr>
            <p:nvPr/>
          </p:nvSpPr>
          <p:spPr bwMode="gray">
            <a:xfrm>
              <a:off x="7600129" y="5687101"/>
              <a:ext cx="310748" cy="127738"/>
            </a:xfrm>
            <a:custGeom>
              <a:avLst/>
              <a:gdLst>
                <a:gd name="T0" fmla="*/ 10 w 107"/>
                <a:gd name="T1" fmla="*/ 1 h 44"/>
                <a:gd name="T2" fmla="*/ 28 w 107"/>
                <a:gd name="T3" fmla="*/ 12 h 44"/>
                <a:gd name="T4" fmla="*/ 46 w 107"/>
                <a:gd name="T5" fmla="*/ 20 h 44"/>
                <a:gd name="T6" fmla="*/ 83 w 107"/>
                <a:gd name="T7" fmla="*/ 20 h 44"/>
                <a:gd name="T8" fmla="*/ 90 w 107"/>
                <a:gd name="T9" fmla="*/ 13 h 44"/>
                <a:gd name="T10" fmla="*/ 86 w 107"/>
                <a:gd name="T11" fmla="*/ 7 h 44"/>
                <a:gd name="T12" fmla="*/ 103 w 107"/>
                <a:gd name="T13" fmla="*/ 26 h 44"/>
                <a:gd name="T14" fmla="*/ 90 w 107"/>
                <a:gd name="T15" fmla="*/ 43 h 44"/>
                <a:gd name="T16" fmla="*/ 37 w 107"/>
                <a:gd name="T17" fmla="*/ 36 h 44"/>
                <a:gd name="T18" fmla="*/ 9 w 107"/>
                <a:gd name="T19" fmla="*/ 18 h 44"/>
                <a:gd name="T20" fmla="*/ 3 w 107"/>
                <a:gd name="T21" fmla="*/ 1 h 44"/>
                <a:gd name="T22" fmla="*/ 10 w 107"/>
                <a:gd name="T23" fmla="*/ 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44">
                  <a:moveTo>
                    <a:pt x="10" y="1"/>
                  </a:moveTo>
                  <a:cubicBezTo>
                    <a:pt x="11" y="1"/>
                    <a:pt x="25" y="10"/>
                    <a:pt x="28" y="12"/>
                  </a:cubicBezTo>
                  <a:cubicBezTo>
                    <a:pt x="30" y="13"/>
                    <a:pt x="40" y="19"/>
                    <a:pt x="46" y="20"/>
                  </a:cubicBezTo>
                  <a:cubicBezTo>
                    <a:pt x="53" y="22"/>
                    <a:pt x="79" y="21"/>
                    <a:pt x="83" y="20"/>
                  </a:cubicBezTo>
                  <a:cubicBezTo>
                    <a:pt x="87" y="19"/>
                    <a:pt x="92" y="17"/>
                    <a:pt x="90" y="13"/>
                  </a:cubicBezTo>
                  <a:cubicBezTo>
                    <a:pt x="88" y="10"/>
                    <a:pt x="81" y="2"/>
                    <a:pt x="86" y="7"/>
                  </a:cubicBezTo>
                  <a:cubicBezTo>
                    <a:pt x="92" y="11"/>
                    <a:pt x="104" y="16"/>
                    <a:pt x="103" y="26"/>
                  </a:cubicBezTo>
                  <a:cubicBezTo>
                    <a:pt x="102" y="36"/>
                    <a:pt x="107" y="43"/>
                    <a:pt x="90" y="43"/>
                  </a:cubicBezTo>
                  <a:cubicBezTo>
                    <a:pt x="74" y="43"/>
                    <a:pt x="50" y="44"/>
                    <a:pt x="37" y="36"/>
                  </a:cubicBezTo>
                  <a:cubicBezTo>
                    <a:pt x="24" y="28"/>
                    <a:pt x="12" y="20"/>
                    <a:pt x="9" y="18"/>
                  </a:cubicBezTo>
                  <a:cubicBezTo>
                    <a:pt x="5" y="16"/>
                    <a:pt x="0" y="0"/>
                    <a:pt x="3" y="1"/>
                  </a:cubicBezTo>
                  <a:cubicBezTo>
                    <a:pt x="6" y="2"/>
                    <a:pt x="10" y="1"/>
                    <a:pt x="10" y="1"/>
                  </a:cubicBezTo>
                  <a:close/>
                </a:path>
              </a:pathLst>
            </a:custGeom>
            <a:solidFill>
              <a:srgbClr val="1A1A1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9B0128E8-B3CA-1B5F-D98D-5DE2306C201D}"/>
                </a:ext>
              </a:extLst>
            </p:cNvPr>
            <p:cNvSpPr>
              <a:spLocks/>
            </p:cNvSpPr>
            <p:nvPr/>
          </p:nvSpPr>
          <p:spPr bwMode="gray">
            <a:xfrm>
              <a:off x="7350794" y="5883621"/>
              <a:ext cx="162129" cy="27022"/>
            </a:xfrm>
            <a:custGeom>
              <a:avLst/>
              <a:gdLst>
                <a:gd name="T0" fmla="*/ 0 w 56"/>
                <a:gd name="T1" fmla="*/ 0 h 9"/>
                <a:gd name="T2" fmla="*/ 16 w 56"/>
                <a:gd name="T3" fmla="*/ 6 h 9"/>
                <a:gd name="T4" fmla="*/ 40 w 56"/>
                <a:gd name="T5" fmla="*/ 4 h 9"/>
                <a:gd name="T6" fmla="*/ 55 w 56"/>
                <a:gd name="T7" fmla="*/ 2 h 9"/>
                <a:gd name="T8" fmla="*/ 49 w 56"/>
                <a:gd name="T9" fmla="*/ 8 h 9"/>
                <a:gd name="T10" fmla="*/ 14 w 56"/>
                <a:gd name="T11" fmla="*/ 7 h 9"/>
                <a:gd name="T12" fmla="*/ 0 w 56"/>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6" h="9">
                  <a:moveTo>
                    <a:pt x="0" y="0"/>
                  </a:moveTo>
                  <a:cubicBezTo>
                    <a:pt x="0" y="0"/>
                    <a:pt x="11" y="6"/>
                    <a:pt x="16" y="6"/>
                  </a:cubicBezTo>
                  <a:cubicBezTo>
                    <a:pt x="21" y="6"/>
                    <a:pt x="38" y="5"/>
                    <a:pt x="40" y="4"/>
                  </a:cubicBezTo>
                  <a:cubicBezTo>
                    <a:pt x="42" y="4"/>
                    <a:pt x="56" y="0"/>
                    <a:pt x="55" y="2"/>
                  </a:cubicBezTo>
                  <a:cubicBezTo>
                    <a:pt x="55" y="5"/>
                    <a:pt x="51" y="8"/>
                    <a:pt x="49" y="8"/>
                  </a:cubicBezTo>
                  <a:cubicBezTo>
                    <a:pt x="47" y="8"/>
                    <a:pt x="18" y="9"/>
                    <a:pt x="14" y="7"/>
                  </a:cubicBezTo>
                  <a:cubicBezTo>
                    <a:pt x="10" y="6"/>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B8C973DA-40AD-1330-F4BD-9E5A5F74BF8F}"/>
                </a:ext>
              </a:extLst>
            </p:cNvPr>
            <p:cNvSpPr>
              <a:spLocks/>
            </p:cNvSpPr>
            <p:nvPr/>
          </p:nvSpPr>
          <p:spPr bwMode="gray">
            <a:xfrm>
              <a:off x="7770856" y="5753427"/>
              <a:ext cx="131423" cy="40533"/>
            </a:xfrm>
            <a:custGeom>
              <a:avLst/>
              <a:gdLst>
                <a:gd name="T0" fmla="*/ 0 w 45"/>
                <a:gd name="T1" fmla="*/ 10 h 14"/>
                <a:gd name="T2" fmla="*/ 24 w 45"/>
                <a:gd name="T3" fmla="*/ 10 h 14"/>
                <a:gd name="T4" fmla="*/ 36 w 45"/>
                <a:gd name="T5" fmla="*/ 2 h 14"/>
                <a:gd name="T6" fmla="*/ 38 w 45"/>
                <a:gd name="T7" fmla="*/ 12 h 14"/>
                <a:gd name="T8" fmla="*/ 0 w 45"/>
                <a:gd name="T9" fmla="*/ 10 h 14"/>
              </a:gdLst>
              <a:ahLst/>
              <a:cxnLst>
                <a:cxn ang="0">
                  <a:pos x="T0" y="T1"/>
                </a:cxn>
                <a:cxn ang="0">
                  <a:pos x="T2" y="T3"/>
                </a:cxn>
                <a:cxn ang="0">
                  <a:pos x="T4" y="T5"/>
                </a:cxn>
                <a:cxn ang="0">
                  <a:pos x="T6" y="T7"/>
                </a:cxn>
                <a:cxn ang="0">
                  <a:pos x="T8" y="T9"/>
                </a:cxn>
              </a:cxnLst>
              <a:rect l="0" t="0" r="r" b="b"/>
              <a:pathLst>
                <a:path w="45" h="14">
                  <a:moveTo>
                    <a:pt x="0" y="10"/>
                  </a:moveTo>
                  <a:cubicBezTo>
                    <a:pt x="6" y="11"/>
                    <a:pt x="20" y="11"/>
                    <a:pt x="24" y="10"/>
                  </a:cubicBezTo>
                  <a:cubicBezTo>
                    <a:pt x="27" y="8"/>
                    <a:pt x="35" y="0"/>
                    <a:pt x="36" y="2"/>
                  </a:cubicBezTo>
                  <a:cubicBezTo>
                    <a:pt x="38" y="3"/>
                    <a:pt x="45" y="9"/>
                    <a:pt x="38" y="12"/>
                  </a:cubicBezTo>
                  <a:cubicBezTo>
                    <a:pt x="30" y="14"/>
                    <a:pt x="0" y="10"/>
                    <a:pt x="0" y="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EB184588-4678-ECB6-C611-3417A617E4E5}"/>
                </a:ext>
              </a:extLst>
            </p:cNvPr>
            <p:cNvSpPr>
              <a:spLocks noEditPoints="1"/>
            </p:cNvSpPr>
            <p:nvPr/>
          </p:nvSpPr>
          <p:spPr bwMode="gray">
            <a:xfrm>
              <a:off x="7141992" y="3640837"/>
              <a:ext cx="805732" cy="2174003"/>
            </a:xfrm>
            <a:custGeom>
              <a:avLst/>
              <a:gdLst>
                <a:gd name="T0" fmla="*/ 272 w 278"/>
                <a:gd name="T1" fmla="*/ 54 h 749"/>
                <a:gd name="T2" fmla="*/ 252 w 278"/>
                <a:gd name="T3" fmla="*/ 6 h 749"/>
                <a:gd name="T4" fmla="*/ 152 w 278"/>
                <a:gd name="T5" fmla="*/ 2 h 749"/>
                <a:gd name="T6" fmla="*/ 18 w 278"/>
                <a:gd name="T7" fmla="*/ 3 h 749"/>
                <a:gd name="T8" fmla="*/ 6 w 278"/>
                <a:gd name="T9" fmla="*/ 34 h 749"/>
                <a:gd name="T10" fmla="*/ 1 w 278"/>
                <a:gd name="T11" fmla="*/ 111 h 749"/>
                <a:gd name="T12" fmla="*/ 9 w 278"/>
                <a:gd name="T13" fmla="*/ 197 h 749"/>
                <a:gd name="T14" fmla="*/ 32 w 278"/>
                <a:gd name="T15" fmla="*/ 369 h 749"/>
                <a:gd name="T16" fmla="*/ 34 w 278"/>
                <a:gd name="T17" fmla="*/ 492 h 749"/>
                <a:gd name="T18" fmla="*/ 36 w 278"/>
                <a:gd name="T19" fmla="*/ 597 h 749"/>
                <a:gd name="T20" fmla="*/ 41 w 278"/>
                <a:gd name="T21" fmla="*/ 689 h 749"/>
                <a:gd name="T22" fmla="*/ 66 w 278"/>
                <a:gd name="T23" fmla="*/ 749 h 749"/>
                <a:gd name="T24" fmla="*/ 94 w 278"/>
                <a:gd name="T25" fmla="*/ 731 h 749"/>
                <a:gd name="T26" fmla="*/ 131 w 278"/>
                <a:gd name="T27" fmla="*/ 736 h 749"/>
                <a:gd name="T28" fmla="*/ 143 w 278"/>
                <a:gd name="T29" fmla="*/ 678 h 749"/>
                <a:gd name="T30" fmla="*/ 136 w 278"/>
                <a:gd name="T31" fmla="*/ 643 h 749"/>
                <a:gd name="T32" fmla="*/ 153 w 278"/>
                <a:gd name="T33" fmla="*/ 707 h 749"/>
                <a:gd name="T34" fmla="*/ 178 w 278"/>
                <a:gd name="T35" fmla="*/ 707 h 749"/>
                <a:gd name="T36" fmla="*/ 215 w 278"/>
                <a:gd name="T37" fmla="*/ 692 h 749"/>
                <a:gd name="T38" fmla="*/ 232 w 278"/>
                <a:gd name="T39" fmla="*/ 682 h 749"/>
                <a:gd name="T40" fmla="*/ 224 w 278"/>
                <a:gd name="T41" fmla="*/ 652 h 749"/>
                <a:gd name="T42" fmla="*/ 226 w 278"/>
                <a:gd name="T43" fmla="*/ 516 h 749"/>
                <a:gd name="T44" fmla="*/ 226 w 278"/>
                <a:gd name="T45" fmla="*/ 405 h 749"/>
                <a:gd name="T46" fmla="*/ 243 w 278"/>
                <a:gd name="T47" fmla="*/ 267 h 749"/>
                <a:gd name="T48" fmla="*/ 255 w 278"/>
                <a:gd name="T49" fmla="*/ 182 h 749"/>
                <a:gd name="T50" fmla="*/ 272 w 278"/>
                <a:gd name="T51" fmla="*/ 54 h 749"/>
                <a:gd name="T52" fmla="*/ 134 w 278"/>
                <a:gd name="T53" fmla="*/ 402 h 749"/>
                <a:gd name="T54" fmla="*/ 130 w 278"/>
                <a:gd name="T55" fmla="*/ 373 h 749"/>
                <a:gd name="T56" fmla="*/ 134 w 278"/>
                <a:gd name="T57" fmla="*/ 349 h 749"/>
                <a:gd name="T58" fmla="*/ 136 w 278"/>
                <a:gd name="T59" fmla="*/ 380 h 749"/>
                <a:gd name="T60" fmla="*/ 134 w 278"/>
                <a:gd name="T61" fmla="*/ 402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8" h="749">
                  <a:moveTo>
                    <a:pt x="272" y="54"/>
                  </a:moveTo>
                  <a:cubicBezTo>
                    <a:pt x="266" y="30"/>
                    <a:pt x="264" y="9"/>
                    <a:pt x="252" y="6"/>
                  </a:cubicBezTo>
                  <a:cubicBezTo>
                    <a:pt x="240" y="2"/>
                    <a:pt x="171" y="2"/>
                    <a:pt x="152" y="2"/>
                  </a:cubicBezTo>
                  <a:cubicBezTo>
                    <a:pt x="133" y="2"/>
                    <a:pt x="24" y="0"/>
                    <a:pt x="18" y="3"/>
                  </a:cubicBezTo>
                  <a:cubicBezTo>
                    <a:pt x="13" y="7"/>
                    <a:pt x="6" y="34"/>
                    <a:pt x="6" y="34"/>
                  </a:cubicBezTo>
                  <a:cubicBezTo>
                    <a:pt x="6" y="34"/>
                    <a:pt x="0" y="93"/>
                    <a:pt x="1" y="111"/>
                  </a:cubicBezTo>
                  <a:cubicBezTo>
                    <a:pt x="2" y="128"/>
                    <a:pt x="9" y="184"/>
                    <a:pt x="9" y="197"/>
                  </a:cubicBezTo>
                  <a:cubicBezTo>
                    <a:pt x="9" y="209"/>
                    <a:pt x="31" y="347"/>
                    <a:pt x="32" y="369"/>
                  </a:cubicBezTo>
                  <a:cubicBezTo>
                    <a:pt x="33" y="391"/>
                    <a:pt x="34" y="473"/>
                    <a:pt x="34" y="492"/>
                  </a:cubicBezTo>
                  <a:cubicBezTo>
                    <a:pt x="35" y="512"/>
                    <a:pt x="34" y="561"/>
                    <a:pt x="36" y="597"/>
                  </a:cubicBezTo>
                  <a:cubicBezTo>
                    <a:pt x="38" y="632"/>
                    <a:pt x="35" y="673"/>
                    <a:pt x="41" y="689"/>
                  </a:cubicBezTo>
                  <a:cubicBezTo>
                    <a:pt x="47" y="705"/>
                    <a:pt x="66" y="749"/>
                    <a:pt x="66" y="749"/>
                  </a:cubicBezTo>
                  <a:cubicBezTo>
                    <a:pt x="66" y="749"/>
                    <a:pt x="70" y="729"/>
                    <a:pt x="94" y="731"/>
                  </a:cubicBezTo>
                  <a:cubicBezTo>
                    <a:pt x="118" y="733"/>
                    <a:pt x="123" y="749"/>
                    <a:pt x="131" y="736"/>
                  </a:cubicBezTo>
                  <a:cubicBezTo>
                    <a:pt x="139" y="723"/>
                    <a:pt x="148" y="695"/>
                    <a:pt x="143" y="678"/>
                  </a:cubicBezTo>
                  <a:cubicBezTo>
                    <a:pt x="138" y="661"/>
                    <a:pt x="134" y="632"/>
                    <a:pt x="136" y="643"/>
                  </a:cubicBezTo>
                  <a:cubicBezTo>
                    <a:pt x="138" y="654"/>
                    <a:pt x="149" y="698"/>
                    <a:pt x="153" y="707"/>
                  </a:cubicBezTo>
                  <a:cubicBezTo>
                    <a:pt x="157" y="715"/>
                    <a:pt x="171" y="712"/>
                    <a:pt x="178" y="707"/>
                  </a:cubicBezTo>
                  <a:cubicBezTo>
                    <a:pt x="185" y="701"/>
                    <a:pt x="199" y="691"/>
                    <a:pt x="215" y="692"/>
                  </a:cubicBezTo>
                  <a:cubicBezTo>
                    <a:pt x="231" y="694"/>
                    <a:pt x="229" y="688"/>
                    <a:pt x="232" y="682"/>
                  </a:cubicBezTo>
                  <a:cubicBezTo>
                    <a:pt x="234" y="676"/>
                    <a:pt x="228" y="662"/>
                    <a:pt x="224" y="652"/>
                  </a:cubicBezTo>
                  <a:cubicBezTo>
                    <a:pt x="221" y="642"/>
                    <a:pt x="222" y="529"/>
                    <a:pt x="226" y="516"/>
                  </a:cubicBezTo>
                  <a:cubicBezTo>
                    <a:pt x="230" y="502"/>
                    <a:pt x="229" y="415"/>
                    <a:pt x="226" y="405"/>
                  </a:cubicBezTo>
                  <a:cubicBezTo>
                    <a:pt x="224" y="395"/>
                    <a:pt x="238" y="289"/>
                    <a:pt x="243" y="267"/>
                  </a:cubicBezTo>
                  <a:cubicBezTo>
                    <a:pt x="248" y="245"/>
                    <a:pt x="255" y="187"/>
                    <a:pt x="255" y="182"/>
                  </a:cubicBezTo>
                  <a:cubicBezTo>
                    <a:pt x="255" y="177"/>
                    <a:pt x="278" y="79"/>
                    <a:pt x="272" y="54"/>
                  </a:cubicBezTo>
                  <a:close/>
                  <a:moveTo>
                    <a:pt x="134" y="402"/>
                  </a:moveTo>
                  <a:cubicBezTo>
                    <a:pt x="134" y="396"/>
                    <a:pt x="130" y="383"/>
                    <a:pt x="130" y="373"/>
                  </a:cubicBezTo>
                  <a:cubicBezTo>
                    <a:pt x="130" y="363"/>
                    <a:pt x="134" y="349"/>
                    <a:pt x="134" y="349"/>
                  </a:cubicBezTo>
                  <a:cubicBezTo>
                    <a:pt x="134" y="349"/>
                    <a:pt x="136" y="366"/>
                    <a:pt x="136" y="380"/>
                  </a:cubicBezTo>
                  <a:cubicBezTo>
                    <a:pt x="136" y="393"/>
                    <a:pt x="135" y="407"/>
                    <a:pt x="134" y="402"/>
                  </a:cubicBezTo>
                  <a:close/>
                </a:path>
              </a:pathLst>
            </a:custGeom>
            <a:solidFill>
              <a:srgbClr val="646464"/>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26">
              <a:extLst>
                <a:ext uri="{FF2B5EF4-FFF2-40B4-BE49-F238E27FC236}">
                  <a16:creationId xmlns:a16="http://schemas.microsoft.com/office/drawing/2014/main" id="{04772421-CC7D-5DC1-648F-F4E552357371}"/>
                </a:ext>
              </a:extLst>
            </p:cNvPr>
            <p:cNvSpPr>
              <a:spLocks/>
            </p:cNvSpPr>
            <p:nvPr/>
          </p:nvSpPr>
          <p:spPr bwMode="gray">
            <a:xfrm>
              <a:off x="7361848" y="5521287"/>
              <a:ext cx="183010" cy="157216"/>
            </a:xfrm>
            <a:custGeom>
              <a:avLst/>
              <a:gdLst>
                <a:gd name="T0" fmla="*/ 0 w 63"/>
                <a:gd name="T1" fmla="*/ 25 h 54"/>
                <a:gd name="T2" fmla="*/ 16 w 63"/>
                <a:gd name="T3" fmla="*/ 43 h 54"/>
                <a:gd name="T4" fmla="*/ 37 w 63"/>
                <a:gd name="T5" fmla="*/ 54 h 54"/>
                <a:gd name="T6" fmla="*/ 50 w 63"/>
                <a:gd name="T7" fmla="*/ 43 h 54"/>
                <a:gd name="T8" fmla="*/ 16 w 63"/>
                <a:gd name="T9" fmla="*/ 32 h 54"/>
                <a:gd name="T10" fmla="*/ 1 w 63"/>
                <a:gd name="T11" fmla="*/ 0 h 54"/>
                <a:gd name="T12" fmla="*/ 0 w 63"/>
                <a:gd name="T13" fmla="*/ 25 h 54"/>
              </a:gdLst>
              <a:ahLst/>
              <a:cxnLst>
                <a:cxn ang="0">
                  <a:pos x="T0" y="T1"/>
                </a:cxn>
                <a:cxn ang="0">
                  <a:pos x="T2" y="T3"/>
                </a:cxn>
                <a:cxn ang="0">
                  <a:pos x="T4" y="T5"/>
                </a:cxn>
                <a:cxn ang="0">
                  <a:pos x="T6" y="T7"/>
                </a:cxn>
                <a:cxn ang="0">
                  <a:pos x="T8" y="T9"/>
                </a:cxn>
                <a:cxn ang="0">
                  <a:pos x="T10" y="T11"/>
                </a:cxn>
                <a:cxn ang="0">
                  <a:pos x="T12" y="T13"/>
                </a:cxn>
              </a:cxnLst>
              <a:rect l="0" t="0" r="r" b="b"/>
              <a:pathLst>
                <a:path w="63" h="54">
                  <a:moveTo>
                    <a:pt x="0" y="25"/>
                  </a:moveTo>
                  <a:cubicBezTo>
                    <a:pt x="0" y="25"/>
                    <a:pt x="6" y="38"/>
                    <a:pt x="16" y="43"/>
                  </a:cubicBezTo>
                  <a:cubicBezTo>
                    <a:pt x="27" y="47"/>
                    <a:pt x="37" y="54"/>
                    <a:pt x="37" y="54"/>
                  </a:cubicBezTo>
                  <a:cubicBezTo>
                    <a:pt x="37" y="54"/>
                    <a:pt x="63" y="47"/>
                    <a:pt x="50" y="43"/>
                  </a:cubicBezTo>
                  <a:cubicBezTo>
                    <a:pt x="37" y="40"/>
                    <a:pt x="20" y="37"/>
                    <a:pt x="16" y="32"/>
                  </a:cubicBezTo>
                  <a:cubicBezTo>
                    <a:pt x="11" y="27"/>
                    <a:pt x="1" y="0"/>
                    <a:pt x="1" y="0"/>
                  </a:cubicBezTo>
                  <a:lnTo>
                    <a:pt x="0" y="25"/>
                  </a:ln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27">
              <a:extLst>
                <a:ext uri="{FF2B5EF4-FFF2-40B4-BE49-F238E27FC236}">
                  <a16:creationId xmlns:a16="http://schemas.microsoft.com/office/drawing/2014/main" id="{2EA4B3E2-D9BB-1577-D5B7-E0661BF5A316}"/>
                </a:ext>
              </a:extLst>
            </p:cNvPr>
            <p:cNvSpPr>
              <a:spLocks/>
            </p:cNvSpPr>
            <p:nvPr/>
          </p:nvSpPr>
          <p:spPr bwMode="gray">
            <a:xfrm>
              <a:off x="7574336" y="5442679"/>
              <a:ext cx="225998" cy="101945"/>
            </a:xfrm>
            <a:custGeom>
              <a:avLst/>
              <a:gdLst>
                <a:gd name="T0" fmla="*/ 16 w 78"/>
                <a:gd name="T1" fmla="*/ 18 h 35"/>
                <a:gd name="T2" fmla="*/ 46 w 78"/>
                <a:gd name="T3" fmla="*/ 17 h 35"/>
                <a:gd name="T4" fmla="*/ 66 w 78"/>
                <a:gd name="T5" fmla="*/ 22 h 35"/>
                <a:gd name="T6" fmla="*/ 34 w 78"/>
                <a:gd name="T7" fmla="*/ 4 h 35"/>
                <a:gd name="T8" fmla="*/ 4 w 78"/>
                <a:gd name="T9" fmla="*/ 18 h 35"/>
                <a:gd name="T10" fmla="*/ 16 w 78"/>
                <a:gd name="T11" fmla="*/ 18 h 35"/>
              </a:gdLst>
              <a:ahLst/>
              <a:cxnLst>
                <a:cxn ang="0">
                  <a:pos x="T0" y="T1"/>
                </a:cxn>
                <a:cxn ang="0">
                  <a:pos x="T2" y="T3"/>
                </a:cxn>
                <a:cxn ang="0">
                  <a:pos x="T4" y="T5"/>
                </a:cxn>
                <a:cxn ang="0">
                  <a:pos x="T6" y="T7"/>
                </a:cxn>
                <a:cxn ang="0">
                  <a:pos x="T8" y="T9"/>
                </a:cxn>
                <a:cxn ang="0">
                  <a:pos x="T10" y="T11"/>
                </a:cxn>
              </a:cxnLst>
              <a:rect l="0" t="0" r="r" b="b"/>
              <a:pathLst>
                <a:path w="78" h="35">
                  <a:moveTo>
                    <a:pt x="16" y="18"/>
                  </a:moveTo>
                  <a:cubicBezTo>
                    <a:pt x="18" y="18"/>
                    <a:pt x="28" y="7"/>
                    <a:pt x="46" y="17"/>
                  </a:cubicBezTo>
                  <a:cubicBezTo>
                    <a:pt x="64" y="27"/>
                    <a:pt x="78" y="35"/>
                    <a:pt x="66" y="22"/>
                  </a:cubicBezTo>
                  <a:cubicBezTo>
                    <a:pt x="54" y="8"/>
                    <a:pt x="49" y="0"/>
                    <a:pt x="34" y="4"/>
                  </a:cubicBezTo>
                  <a:cubicBezTo>
                    <a:pt x="19" y="8"/>
                    <a:pt x="0" y="18"/>
                    <a:pt x="4" y="18"/>
                  </a:cubicBezTo>
                  <a:cubicBezTo>
                    <a:pt x="8" y="18"/>
                    <a:pt x="16" y="18"/>
                    <a:pt x="16" y="18"/>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28">
              <a:extLst>
                <a:ext uri="{FF2B5EF4-FFF2-40B4-BE49-F238E27FC236}">
                  <a16:creationId xmlns:a16="http://schemas.microsoft.com/office/drawing/2014/main" id="{16DC947D-C363-32D5-BEB0-EA8B0A002870}"/>
                </a:ext>
              </a:extLst>
            </p:cNvPr>
            <p:cNvSpPr>
              <a:spLocks/>
            </p:cNvSpPr>
            <p:nvPr/>
          </p:nvSpPr>
          <p:spPr bwMode="gray">
            <a:xfrm>
              <a:off x="7591531" y="5161410"/>
              <a:ext cx="187923" cy="206346"/>
            </a:xfrm>
            <a:custGeom>
              <a:avLst/>
              <a:gdLst>
                <a:gd name="T0" fmla="*/ 5 w 65"/>
                <a:gd name="T1" fmla="*/ 36 h 71"/>
                <a:gd name="T2" fmla="*/ 28 w 65"/>
                <a:gd name="T3" fmla="*/ 55 h 71"/>
                <a:gd name="T4" fmla="*/ 57 w 65"/>
                <a:gd name="T5" fmla="*/ 65 h 71"/>
                <a:gd name="T6" fmla="*/ 55 w 65"/>
                <a:gd name="T7" fmla="*/ 55 h 71"/>
                <a:gd name="T8" fmla="*/ 16 w 65"/>
                <a:gd name="T9" fmla="*/ 44 h 71"/>
                <a:gd name="T10" fmla="*/ 0 w 65"/>
                <a:gd name="T11" fmla="*/ 14 h 71"/>
                <a:gd name="T12" fmla="*/ 5 w 65"/>
                <a:gd name="T13" fmla="*/ 36 h 71"/>
              </a:gdLst>
              <a:ahLst/>
              <a:cxnLst>
                <a:cxn ang="0">
                  <a:pos x="T0" y="T1"/>
                </a:cxn>
                <a:cxn ang="0">
                  <a:pos x="T2" y="T3"/>
                </a:cxn>
                <a:cxn ang="0">
                  <a:pos x="T4" y="T5"/>
                </a:cxn>
                <a:cxn ang="0">
                  <a:pos x="T6" y="T7"/>
                </a:cxn>
                <a:cxn ang="0">
                  <a:pos x="T8" y="T9"/>
                </a:cxn>
                <a:cxn ang="0">
                  <a:pos x="T10" y="T11"/>
                </a:cxn>
                <a:cxn ang="0">
                  <a:pos x="T12" y="T13"/>
                </a:cxn>
              </a:cxnLst>
              <a:rect l="0" t="0" r="r" b="b"/>
              <a:pathLst>
                <a:path w="65" h="71">
                  <a:moveTo>
                    <a:pt x="5" y="36"/>
                  </a:moveTo>
                  <a:cubicBezTo>
                    <a:pt x="5" y="36"/>
                    <a:pt x="8" y="50"/>
                    <a:pt x="28" y="55"/>
                  </a:cubicBezTo>
                  <a:cubicBezTo>
                    <a:pt x="48" y="60"/>
                    <a:pt x="55" y="59"/>
                    <a:pt x="57" y="65"/>
                  </a:cubicBezTo>
                  <a:cubicBezTo>
                    <a:pt x="58" y="71"/>
                    <a:pt x="65" y="61"/>
                    <a:pt x="55" y="55"/>
                  </a:cubicBezTo>
                  <a:cubicBezTo>
                    <a:pt x="45" y="49"/>
                    <a:pt x="20" y="47"/>
                    <a:pt x="16" y="44"/>
                  </a:cubicBezTo>
                  <a:cubicBezTo>
                    <a:pt x="11" y="41"/>
                    <a:pt x="0" y="0"/>
                    <a:pt x="0" y="14"/>
                  </a:cubicBezTo>
                  <a:cubicBezTo>
                    <a:pt x="0" y="27"/>
                    <a:pt x="5" y="36"/>
                    <a:pt x="5" y="36"/>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281CC3BD-2DFF-BF3A-515B-A55055065AE7}"/>
                </a:ext>
              </a:extLst>
            </p:cNvPr>
            <p:cNvSpPr>
              <a:spLocks/>
            </p:cNvSpPr>
            <p:nvPr/>
          </p:nvSpPr>
          <p:spPr bwMode="gray">
            <a:xfrm>
              <a:off x="7365533" y="3853324"/>
              <a:ext cx="345139" cy="788537"/>
            </a:xfrm>
            <a:custGeom>
              <a:avLst/>
              <a:gdLst>
                <a:gd name="T0" fmla="*/ 57 w 119"/>
                <a:gd name="T1" fmla="*/ 3 h 272"/>
                <a:gd name="T2" fmla="*/ 9 w 119"/>
                <a:gd name="T3" fmla="*/ 7 h 272"/>
                <a:gd name="T4" fmla="*/ 46 w 119"/>
                <a:gd name="T5" fmla="*/ 18 h 272"/>
                <a:gd name="T6" fmla="*/ 49 w 119"/>
                <a:gd name="T7" fmla="*/ 28 h 272"/>
                <a:gd name="T8" fmla="*/ 56 w 119"/>
                <a:gd name="T9" fmla="*/ 39 h 272"/>
                <a:gd name="T10" fmla="*/ 63 w 119"/>
                <a:gd name="T11" fmla="*/ 62 h 272"/>
                <a:gd name="T12" fmla="*/ 62 w 119"/>
                <a:gd name="T13" fmla="*/ 134 h 272"/>
                <a:gd name="T14" fmla="*/ 56 w 119"/>
                <a:gd name="T15" fmla="*/ 223 h 272"/>
                <a:gd name="T16" fmla="*/ 55 w 119"/>
                <a:gd name="T17" fmla="*/ 272 h 272"/>
                <a:gd name="T18" fmla="*/ 65 w 119"/>
                <a:gd name="T19" fmla="*/ 208 h 272"/>
                <a:gd name="T20" fmla="*/ 69 w 119"/>
                <a:gd name="T21" fmla="*/ 60 h 272"/>
                <a:gd name="T22" fmla="*/ 72 w 119"/>
                <a:gd name="T23" fmla="*/ 31 h 272"/>
                <a:gd name="T24" fmla="*/ 77 w 119"/>
                <a:gd name="T25" fmla="*/ 11 h 272"/>
                <a:gd name="T26" fmla="*/ 105 w 119"/>
                <a:gd name="T27" fmla="*/ 3 h 272"/>
                <a:gd name="T28" fmla="*/ 57 w 119"/>
                <a:gd name="T29" fmla="*/ 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272">
                  <a:moveTo>
                    <a:pt x="57" y="3"/>
                  </a:moveTo>
                  <a:cubicBezTo>
                    <a:pt x="57" y="3"/>
                    <a:pt x="0" y="4"/>
                    <a:pt x="9" y="7"/>
                  </a:cubicBezTo>
                  <a:cubicBezTo>
                    <a:pt x="17" y="9"/>
                    <a:pt x="46" y="18"/>
                    <a:pt x="46" y="18"/>
                  </a:cubicBezTo>
                  <a:cubicBezTo>
                    <a:pt x="46" y="18"/>
                    <a:pt x="59" y="24"/>
                    <a:pt x="49" y="28"/>
                  </a:cubicBezTo>
                  <a:cubicBezTo>
                    <a:pt x="39" y="31"/>
                    <a:pt x="52" y="37"/>
                    <a:pt x="56" y="39"/>
                  </a:cubicBezTo>
                  <a:cubicBezTo>
                    <a:pt x="59" y="40"/>
                    <a:pt x="63" y="34"/>
                    <a:pt x="63" y="62"/>
                  </a:cubicBezTo>
                  <a:cubicBezTo>
                    <a:pt x="63" y="90"/>
                    <a:pt x="68" y="102"/>
                    <a:pt x="62" y="134"/>
                  </a:cubicBezTo>
                  <a:cubicBezTo>
                    <a:pt x="57" y="166"/>
                    <a:pt x="56" y="197"/>
                    <a:pt x="56" y="223"/>
                  </a:cubicBezTo>
                  <a:cubicBezTo>
                    <a:pt x="56" y="249"/>
                    <a:pt x="55" y="272"/>
                    <a:pt x="55" y="272"/>
                  </a:cubicBezTo>
                  <a:cubicBezTo>
                    <a:pt x="55" y="272"/>
                    <a:pt x="62" y="231"/>
                    <a:pt x="65" y="208"/>
                  </a:cubicBezTo>
                  <a:cubicBezTo>
                    <a:pt x="68" y="184"/>
                    <a:pt x="69" y="70"/>
                    <a:pt x="69" y="60"/>
                  </a:cubicBezTo>
                  <a:cubicBezTo>
                    <a:pt x="69" y="50"/>
                    <a:pt x="72" y="31"/>
                    <a:pt x="72" y="31"/>
                  </a:cubicBezTo>
                  <a:cubicBezTo>
                    <a:pt x="72" y="31"/>
                    <a:pt x="71" y="13"/>
                    <a:pt x="77" y="11"/>
                  </a:cubicBezTo>
                  <a:cubicBezTo>
                    <a:pt x="83" y="9"/>
                    <a:pt x="119" y="5"/>
                    <a:pt x="105" y="3"/>
                  </a:cubicBezTo>
                  <a:cubicBezTo>
                    <a:pt x="90" y="0"/>
                    <a:pt x="57" y="3"/>
                    <a:pt x="57" y="3"/>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FD3C2657-9665-DC7B-E56E-F191D8DC25FC}"/>
                </a:ext>
              </a:extLst>
            </p:cNvPr>
            <p:cNvSpPr>
              <a:spLocks/>
            </p:cNvSpPr>
            <p:nvPr/>
          </p:nvSpPr>
          <p:spPr bwMode="gray">
            <a:xfrm>
              <a:off x="7148133" y="3710847"/>
              <a:ext cx="788537" cy="136336"/>
            </a:xfrm>
            <a:custGeom>
              <a:avLst/>
              <a:gdLst>
                <a:gd name="T0" fmla="*/ 42 w 272"/>
                <a:gd name="T1" fmla="*/ 39 h 47"/>
                <a:gd name="T2" fmla="*/ 99 w 272"/>
                <a:gd name="T3" fmla="*/ 29 h 47"/>
                <a:gd name="T4" fmla="*/ 143 w 272"/>
                <a:gd name="T5" fmla="*/ 26 h 47"/>
                <a:gd name="T6" fmla="*/ 193 w 272"/>
                <a:gd name="T7" fmla="*/ 28 h 47"/>
                <a:gd name="T8" fmla="*/ 260 w 272"/>
                <a:gd name="T9" fmla="*/ 26 h 47"/>
                <a:gd name="T10" fmla="*/ 264 w 272"/>
                <a:gd name="T11" fmla="*/ 15 h 47"/>
                <a:gd name="T12" fmla="*/ 199 w 272"/>
                <a:gd name="T13" fmla="*/ 0 h 47"/>
                <a:gd name="T14" fmla="*/ 88 w 272"/>
                <a:gd name="T15" fmla="*/ 4 h 47"/>
                <a:gd name="T16" fmla="*/ 33 w 272"/>
                <a:gd name="T17" fmla="*/ 15 h 47"/>
                <a:gd name="T18" fmla="*/ 3 w 272"/>
                <a:gd name="T19" fmla="*/ 16 h 47"/>
                <a:gd name="T20" fmla="*/ 1 w 272"/>
                <a:gd name="T21" fmla="*/ 47 h 47"/>
                <a:gd name="T22" fmla="*/ 42 w 272"/>
                <a:gd name="T23" fmla="*/ 3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2" h="47">
                  <a:moveTo>
                    <a:pt x="42" y="39"/>
                  </a:moveTo>
                  <a:cubicBezTo>
                    <a:pt x="42" y="39"/>
                    <a:pt x="95" y="30"/>
                    <a:pt x="99" y="29"/>
                  </a:cubicBezTo>
                  <a:cubicBezTo>
                    <a:pt x="102" y="28"/>
                    <a:pt x="134" y="25"/>
                    <a:pt x="143" y="26"/>
                  </a:cubicBezTo>
                  <a:cubicBezTo>
                    <a:pt x="151" y="27"/>
                    <a:pt x="178" y="25"/>
                    <a:pt x="193" y="28"/>
                  </a:cubicBezTo>
                  <a:cubicBezTo>
                    <a:pt x="208" y="31"/>
                    <a:pt x="249" y="26"/>
                    <a:pt x="260" y="26"/>
                  </a:cubicBezTo>
                  <a:cubicBezTo>
                    <a:pt x="271" y="26"/>
                    <a:pt x="272" y="19"/>
                    <a:pt x="264" y="15"/>
                  </a:cubicBezTo>
                  <a:cubicBezTo>
                    <a:pt x="255" y="10"/>
                    <a:pt x="246" y="0"/>
                    <a:pt x="199" y="0"/>
                  </a:cubicBezTo>
                  <a:cubicBezTo>
                    <a:pt x="152" y="0"/>
                    <a:pt x="106" y="1"/>
                    <a:pt x="88" y="4"/>
                  </a:cubicBezTo>
                  <a:cubicBezTo>
                    <a:pt x="70" y="8"/>
                    <a:pt x="45" y="14"/>
                    <a:pt x="33" y="15"/>
                  </a:cubicBezTo>
                  <a:cubicBezTo>
                    <a:pt x="22" y="17"/>
                    <a:pt x="0" y="13"/>
                    <a:pt x="3" y="16"/>
                  </a:cubicBezTo>
                  <a:cubicBezTo>
                    <a:pt x="5" y="18"/>
                    <a:pt x="1" y="47"/>
                    <a:pt x="1" y="47"/>
                  </a:cubicBezTo>
                  <a:lnTo>
                    <a:pt x="42" y="39"/>
                  </a:ln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2C2662C6-C451-0678-7AC7-256DDA01BB17}"/>
                </a:ext>
              </a:extLst>
            </p:cNvPr>
            <p:cNvSpPr>
              <a:spLocks/>
            </p:cNvSpPr>
            <p:nvPr/>
          </p:nvSpPr>
          <p:spPr bwMode="gray">
            <a:xfrm>
              <a:off x="7521521" y="4914531"/>
              <a:ext cx="38076" cy="566224"/>
            </a:xfrm>
            <a:custGeom>
              <a:avLst/>
              <a:gdLst>
                <a:gd name="T0" fmla="*/ 5 w 13"/>
                <a:gd name="T1" fmla="*/ 0 h 195"/>
                <a:gd name="T2" fmla="*/ 3 w 13"/>
                <a:gd name="T3" fmla="*/ 125 h 195"/>
                <a:gd name="T4" fmla="*/ 1 w 13"/>
                <a:gd name="T5" fmla="*/ 189 h 195"/>
                <a:gd name="T6" fmla="*/ 7 w 13"/>
                <a:gd name="T7" fmla="*/ 152 h 195"/>
                <a:gd name="T8" fmla="*/ 12 w 13"/>
                <a:gd name="T9" fmla="*/ 84 h 195"/>
                <a:gd name="T10" fmla="*/ 5 w 13"/>
                <a:gd name="T11" fmla="*/ 0 h 195"/>
              </a:gdLst>
              <a:ahLst/>
              <a:cxnLst>
                <a:cxn ang="0">
                  <a:pos x="T0" y="T1"/>
                </a:cxn>
                <a:cxn ang="0">
                  <a:pos x="T2" y="T3"/>
                </a:cxn>
                <a:cxn ang="0">
                  <a:pos x="T4" y="T5"/>
                </a:cxn>
                <a:cxn ang="0">
                  <a:pos x="T6" y="T7"/>
                </a:cxn>
                <a:cxn ang="0">
                  <a:pos x="T8" y="T9"/>
                </a:cxn>
                <a:cxn ang="0">
                  <a:pos x="T10" y="T11"/>
                </a:cxn>
              </a:cxnLst>
              <a:rect l="0" t="0" r="r" b="b"/>
              <a:pathLst>
                <a:path w="13" h="195">
                  <a:moveTo>
                    <a:pt x="5" y="0"/>
                  </a:moveTo>
                  <a:cubicBezTo>
                    <a:pt x="5" y="10"/>
                    <a:pt x="7" y="111"/>
                    <a:pt x="3" y="125"/>
                  </a:cubicBezTo>
                  <a:cubicBezTo>
                    <a:pt x="0" y="138"/>
                    <a:pt x="1" y="184"/>
                    <a:pt x="1" y="189"/>
                  </a:cubicBezTo>
                  <a:cubicBezTo>
                    <a:pt x="1" y="195"/>
                    <a:pt x="4" y="166"/>
                    <a:pt x="7" y="152"/>
                  </a:cubicBezTo>
                  <a:cubicBezTo>
                    <a:pt x="9" y="137"/>
                    <a:pt x="13" y="94"/>
                    <a:pt x="12" y="84"/>
                  </a:cubicBezTo>
                  <a:cubicBezTo>
                    <a:pt x="11" y="73"/>
                    <a:pt x="5" y="0"/>
                    <a:pt x="5"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B2FD61C9-A7BE-5975-C45F-4875411F8803}"/>
                </a:ext>
              </a:extLst>
            </p:cNvPr>
            <p:cNvSpPr>
              <a:spLocks/>
            </p:cNvSpPr>
            <p:nvPr/>
          </p:nvSpPr>
          <p:spPr bwMode="gray">
            <a:xfrm>
              <a:off x="7576792" y="4134593"/>
              <a:ext cx="148619" cy="40533"/>
            </a:xfrm>
            <a:custGeom>
              <a:avLst/>
              <a:gdLst>
                <a:gd name="T0" fmla="*/ 0 w 51"/>
                <a:gd name="T1" fmla="*/ 0 h 14"/>
                <a:gd name="T2" fmla="*/ 16 w 51"/>
                <a:gd name="T3" fmla="*/ 11 h 14"/>
                <a:gd name="T4" fmla="*/ 51 w 51"/>
                <a:gd name="T5" fmla="*/ 14 h 14"/>
                <a:gd name="T6" fmla="*/ 22 w 51"/>
                <a:gd name="T7" fmla="*/ 9 h 14"/>
                <a:gd name="T8" fmla="*/ 0 w 51"/>
                <a:gd name="T9" fmla="*/ 0 h 14"/>
              </a:gdLst>
              <a:ahLst/>
              <a:cxnLst>
                <a:cxn ang="0">
                  <a:pos x="T0" y="T1"/>
                </a:cxn>
                <a:cxn ang="0">
                  <a:pos x="T2" y="T3"/>
                </a:cxn>
                <a:cxn ang="0">
                  <a:pos x="T4" y="T5"/>
                </a:cxn>
                <a:cxn ang="0">
                  <a:pos x="T6" y="T7"/>
                </a:cxn>
                <a:cxn ang="0">
                  <a:pos x="T8" y="T9"/>
                </a:cxn>
              </a:cxnLst>
              <a:rect l="0" t="0" r="r" b="b"/>
              <a:pathLst>
                <a:path w="51" h="14">
                  <a:moveTo>
                    <a:pt x="0" y="0"/>
                  </a:moveTo>
                  <a:cubicBezTo>
                    <a:pt x="0" y="0"/>
                    <a:pt x="4" y="8"/>
                    <a:pt x="16" y="11"/>
                  </a:cubicBezTo>
                  <a:cubicBezTo>
                    <a:pt x="27" y="13"/>
                    <a:pt x="51" y="14"/>
                    <a:pt x="51" y="14"/>
                  </a:cubicBezTo>
                  <a:cubicBezTo>
                    <a:pt x="51" y="14"/>
                    <a:pt x="33" y="11"/>
                    <a:pt x="22" y="9"/>
                  </a:cubicBezTo>
                  <a:cubicBezTo>
                    <a:pt x="11" y="7"/>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F45F4819-CCB7-F64A-6AC7-6F2FE7CFDBE1}"/>
                </a:ext>
              </a:extLst>
            </p:cNvPr>
            <p:cNvSpPr>
              <a:spLocks/>
            </p:cNvSpPr>
            <p:nvPr/>
          </p:nvSpPr>
          <p:spPr bwMode="gray">
            <a:xfrm>
              <a:off x="7576792" y="4221799"/>
              <a:ext cx="194064" cy="51587"/>
            </a:xfrm>
            <a:custGeom>
              <a:avLst/>
              <a:gdLst>
                <a:gd name="T0" fmla="*/ 0 w 67"/>
                <a:gd name="T1" fmla="*/ 0 h 18"/>
                <a:gd name="T2" fmla="*/ 29 w 67"/>
                <a:gd name="T3" fmla="*/ 12 h 18"/>
                <a:gd name="T4" fmla="*/ 67 w 67"/>
                <a:gd name="T5" fmla="*/ 18 h 18"/>
                <a:gd name="T6" fmla="*/ 26 w 67"/>
                <a:gd name="T7" fmla="*/ 7 h 18"/>
                <a:gd name="T8" fmla="*/ 0 w 67"/>
                <a:gd name="T9" fmla="*/ 0 h 18"/>
              </a:gdLst>
              <a:ahLst/>
              <a:cxnLst>
                <a:cxn ang="0">
                  <a:pos x="T0" y="T1"/>
                </a:cxn>
                <a:cxn ang="0">
                  <a:pos x="T2" y="T3"/>
                </a:cxn>
                <a:cxn ang="0">
                  <a:pos x="T4" y="T5"/>
                </a:cxn>
                <a:cxn ang="0">
                  <a:pos x="T6" y="T7"/>
                </a:cxn>
                <a:cxn ang="0">
                  <a:pos x="T8" y="T9"/>
                </a:cxn>
              </a:cxnLst>
              <a:rect l="0" t="0" r="r" b="b"/>
              <a:pathLst>
                <a:path w="67" h="18">
                  <a:moveTo>
                    <a:pt x="0" y="0"/>
                  </a:moveTo>
                  <a:cubicBezTo>
                    <a:pt x="0" y="0"/>
                    <a:pt x="14" y="10"/>
                    <a:pt x="29" y="12"/>
                  </a:cubicBezTo>
                  <a:cubicBezTo>
                    <a:pt x="44" y="15"/>
                    <a:pt x="67" y="18"/>
                    <a:pt x="67" y="18"/>
                  </a:cubicBezTo>
                  <a:cubicBezTo>
                    <a:pt x="67" y="18"/>
                    <a:pt x="37" y="10"/>
                    <a:pt x="26" y="7"/>
                  </a:cubicBezTo>
                  <a:cubicBezTo>
                    <a:pt x="16" y="5"/>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B6170F40-4E1D-AE28-115E-E11C682F2D5B}"/>
                </a:ext>
              </a:extLst>
            </p:cNvPr>
            <p:cNvSpPr>
              <a:spLocks/>
            </p:cNvSpPr>
            <p:nvPr/>
          </p:nvSpPr>
          <p:spPr bwMode="gray">
            <a:xfrm>
              <a:off x="7579249" y="4320059"/>
              <a:ext cx="148619" cy="72467"/>
            </a:xfrm>
            <a:custGeom>
              <a:avLst/>
              <a:gdLst>
                <a:gd name="T0" fmla="*/ 0 w 51"/>
                <a:gd name="T1" fmla="*/ 0 h 25"/>
                <a:gd name="T2" fmla="*/ 25 w 51"/>
                <a:gd name="T3" fmla="*/ 16 h 25"/>
                <a:gd name="T4" fmla="*/ 51 w 51"/>
                <a:gd name="T5" fmla="*/ 25 h 25"/>
                <a:gd name="T6" fmla="*/ 19 w 51"/>
                <a:gd name="T7" fmla="*/ 9 h 25"/>
                <a:gd name="T8" fmla="*/ 0 w 51"/>
                <a:gd name="T9" fmla="*/ 0 h 25"/>
              </a:gdLst>
              <a:ahLst/>
              <a:cxnLst>
                <a:cxn ang="0">
                  <a:pos x="T0" y="T1"/>
                </a:cxn>
                <a:cxn ang="0">
                  <a:pos x="T2" y="T3"/>
                </a:cxn>
                <a:cxn ang="0">
                  <a:pos x="T4" y="T5"/>
                </a:cxn>
                <a:cxn ang="0">
                  <a:pos x="T6" y="T7"/>
                </a:cxn>
                <a:cxn ang="0">
                  <a:pos x="T8" y="T9"/>
                </a:cxn>
              </a:cxnLst>
              <a:rect l="0" t="0" r="r" b="b"/>
              <a:pathLst>
                <a:path w="51" h="25">
                  <a:moveTo>
                    <a:pt x="0" y="0"/>
                  </a:moveTo>
                  <a:cubicBezTo>
                    <a:pt x="0" y="0"/>
                    <a:pt x="16" y="13"/>
                    <a:pt x="25" y="16"/>
                  </a:cubicBezTo>
                  <a:cubicBezTo>
                    <a:pt x="33" y="20"/>
                    <a:pt x="51" y="25"/>
                    <a:pt x="51" y="25"/>
                  </a:cubicBezTo>
                  <a:cubicBezTo>
                    <a:pt x="51" y="25"/>
                    <a:pt x="29" y="14"/>
                    <a:pt x="19" y="9"/>
                  </a:cubicBezTo>
                  <a:cubicBezTo>
                    <a:pt x="9" y="4"/>
                    <a:pt x="0" y="0"/>
                    <a:pt x="0"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ECDF2772-C7FB-F7D3-C4F7-39528C2D3E21}"/>
                </a:ext>
              </a:extLst>
            </p:cNvPr>
            <p:cNvSpPr>
              <a:spLocks/>
            </p:cNvSpPr>
            <p:nvPr/>
          </p:nvSpPr>
          <p:spPr bwMode="gray">
            <a:xfrm>
              <a:off x="7683650" y="4682393"/>
              <a:ext cx="116684" cy="148619"/>
            </a:xfrm>
            <a:custGeom>
              <a:avLst/>
              <a:gdLst>
                <a:gd name="T0" fmla="*/ 31 w 40"/>
                <a:gd name="T1" fmla="*/ 45 h 51"/>
                <a:gd name="T2" fmla="*/ 2 w 40"/>
                <a:gd name="T3" fmla="*/ 25 h 51"/>
                <a:gd name="T4" fmla="*/ 6 w 40"/>
                <a:gd name="T5" fmla="*/ 22 h 51"/>
                <a:gd name="T6" fmla="*/ 31 w 40"/>
                <a:gd name="T7" fmla="*/ 38 h 51"/>
                <a:gd name="T8" fmla="*/ 36 w 40"/>
                <a:gd name="T9" fmla="*/ 27 h 51"/>
                <a:gd name="T10" fmla="*/ 37 w 40"/>
                <a:gd name="T11" fmla="*/ 0 h 51"/>
                <a:gd name="T12" fmla="*/ 40 w 40"/>
                <a:gd name="T13" fmla="*/ 14 h 51"/>
                <a:gd name="T14" fmla="*/ 39 w 40"/>
                <a:gd name="T15" fmla="*/ 46 h 51"/>
                <a:gd name="T16" fmla="*/ 31 w 40"/>
                <a:gd name="T17"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1">
                  <a:moveTo>
                    <a:pt x="31" y="45"/>
                  </a:moveTo>
                  <a:cubicBezTo>
                    <a:pt x="2" y="25"/>
                    <a:pt x="2" y="25"/>
                    <a:pt x="2" y="25"/>
                  </a:cubicBezTo>
                  <a:cubicBezTo>
                    <a:pt x="2" y="25"/>
                    <a:pt x="0" y="17"/>
                    <a:pt x="6" y="22"/>
                  </a:cubicBezTo>
                  <a:cubicBezTo>
                    <a:pt x="13" y="26"/>
                    <a:pt x="31" y="38"/>
                    <a:pt x="31" y="38"/>
                  </a:cubicBezTo>
                  <a:cubicBezTo>
                    <a:pt x="31" y="38"/>
                    <a:pt x="39" y="37"/>
                    <a:pt x="36" y="27"/>
                  </a:cubicBezTo>
                  <a:cubicBezTo>
                    <a:pt x="32" y="18"/>
                    <a:pt x="37" y="0"/>
                    <a:pt x="37" y="0"/>
                  </a:cubicBezTo>
                  <a:cubicBezTo>
                    <a:pt x="37" y="0"/>
                    <a:pt x="40" y="4"/>
                    <a:pt x="40" y="14"/>
                  </a:cubicBezTo>
                  <a:cubicBezTo>
                    <a:pt x="40" y="24"/>
                    <a:pt x="39" y="41"/>
                    <a:pt x="39" y="46"/>
                  </a:cubicBezTo>
                  <a:cubicBezTo>
                    <a:pt x="39" y="51"/>
                    <a:pt x="31" y="45"/>
                    <a:pt x="31" y="45"/>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24F441B2-CE43-B922-1937-72CADA59640C}"/>
                </a:ext>
              </a:extLst>
            </p:cNvPr>
            <p:cNvSpPr>
              <a:spLocks/>
            </p:cNvSpPr>
            <p:nvPr/>
          </p:nvSpPr>
          <p:spPr bwMode="gray">
            <a:xfrm>
              <a:off x="7333599" y="4807674"/>
              <a:ext cx="138793" cy="170727"/>
            </a:xfrm>
            <a:custGeom>
              <a:avLst/>
              <a:gdLst>
                <a:gd name="T0" fmla="*/ 44 w 48"/>
                <a:gd name="T1" fmla="*/ 0 h 59"/>
                <a:gd name="T2" fmla="*/ 34 w 48"/>
                <a:gd name="T3" fmla="*/ 37 h 59"/>
                <a:gd name="T4" fmla="*/ 3 w 48"/>
                <a:gd name="T5" fmla="*/ 59 h 59"/>
                <a:gd name="T6" fmla="*/ 43 w 48"/>
                <a:gd name="T7" fmla="*/ 33 h 59"/>
                <a:gd name="T8" fmla="*/ 44 w 48"/>
                <a:gd name="T9" fmla="*/ 0 h 59"/>
              </a:gdLst>
              <a:ahLst/>
              <a:cxnLst>
                <a:cxn ang="0">
                  <a:pos x="T0" y="T1"/>
                </a:cxn>
                <a:cxn ang="0">
                  <a:pos x="T2" y="T3"/>
                </a:cxn>
                <a:cxn ang="0">
                  <a:pos x="T4" y="T5"/>
                </a:cxn>
                <a:cxn ang="0">
                  <a:pos x="T6" y="T7"/>
                </a:cxn>
                <a:cxn ang="0">
                  <a:pos x="T8" y="T9"/>
                </a:cxn>
              </a:cxnLst>
              <a:rect l="0" t="0" r="r" b="b"/>
              <a:pathLst>
                <a:path w="48" h="59">
                  <a:moveTo>
                    <a:pt x="44" y="0"/>
                  </a:moveTo>
                  <a:cubicBezTo>
                    <a:pt x="44" y="0"/>
                    <a:pt x="48" y="25"/>
                    <a:pt x="34" y="37"/>
                  </a:cubicBezTo>
                  <a:cubicBezTo>
                    <a:pt x="20" y="48"/>
                    <a:pt x="0" y="59"/>
                    <a:pt x="3" y="59"/>
                  </a:cubicBezTo>
                  <a:cubicBezTo>
                    <a:pt x="5" y="59"/>
                    <a:pt x="39" y="42"/>
                    <a:pt x="43" y="33"/>
                  </a:cubicBezTo>
                  <a:cubicBezTo>
                    <a:pt x="47" y="25"/>
                    <a:pt x="44" y="0"/>
                    <a:pt x="44"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51053E83-58AC-A7D6-696F-222AB1688DB0}"/>
                </a:ext>
              </a:extLst>
            </p:cNvPr>
            <p:cNvSpPr>
              <a:spLocks/>
            </p:cNvSpPr>
            <p:nvPr/>
          </p:nvSpPr>
          <p:spPr bwMode="gray">
            <a:xfrm>
              <a:off x="7576792" y="4937869"/>
              <a:ext cx="121597" cy="110543"/>
            </a:xfrm>
            <a:custGeom>
              <a:avLst/>
              <a:gdLst>
                <a:gd name="T0" fmla="*/ 42 w 42"/>
                <a:gd name="T1" fmla="*/ 0 h 38"/>
                <a:gd name="T2" fmla="*/ 16 w 42"/>
                <a:gd name="T3" fmla="*/ 20 h 38"/>
                <a:gd name="T4" fmla="*/ 0 w 42"/>
                <a:gd name="T5" fmla="*/ 38 h 38"/>
                <a:gd name="T6" fmla="*/ 22 w 42"/>
                <a:gd name="T7" fmla="*/ 22 h 38"/>
                <a:gd name="T8" fmla="*/ 42 w 42"/>
                <a:gd name="T9" fmla="*/ 0 h 38"/>
              </a:gdLst>
              <a:ahLst/>
              <a:cxnLst>
                <a:cxn ang="0">
                  <a:pos x="T0" y="T1"/>
                </a:cxn>
                <a:cxn ang="0">
                  <a:pos x="T2" y="T3"/>
                </a:cxn>
                <a:cxn ang="0">
                  <a:pos x="T4" y="T5"/>
                </a:cxn>
                <a:cxn ang="0">
                  <a:pos x="T6" y="T7"/>
                </a:cxn>
                <a:cxn ang="0">
                  <a:pos x="T8" y="T9"/>
                </a:cxn>
              </a:cxnLst>
              <a:rect l="0" t="0" r="r" b="b"/>
              <a:pathLst>
                <a:path w="42" h="38">
                  <a:moveTo>
                    <a:pt x="42" y="0"/>
                  </a:moveTo>
                  <a:cubicBezTo>
                    <a:pt x="42" y="0"/>
                    <a:pt x="19" y="18"/>
                    <a:pt x="16" y="20"/>
                  </a:cubicBezTo>
                  <a:cubicBezTo>
                    <a:pt x="12" y="23"/>
                    <a:pt x="0" y="38"/>
                    <a:pt x="0" y="38"/>
                  </a:cubicBezTo>
                  <a:cubicBezTo>
                    <a:pt x="0" y="38"/>
                    <a:pt x="16" y="26"/>
                    <a:pt x="22" y="22"/>
                  </a:cubicBezTo>
                  <a:cubicBezTo>
                    <a:pt x="28" y="18"/>
                    <a:pt x="42" y="0"/>
                    <a:pt x="42"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4DAE7310-A00B-5E05-BC6E-1443FDEFD777}"/>
                </a:ext>
              </a:extLst>
            </p:cNvPr>
            <p:cNvSpPr>
              <a:spLocks/>
            </p:cNvSpPr>
            <p:nvPr/>
          </p:nvSpPr>
          <p:spPr bwMode="gray">
            <a:xfrm>
              <a:off x="7246393" y="4015453"/>
              <a:ext cx="28250" cy="621495"/>
            </a:xfrm>
            <a:custGeom>
              <a:avLst/>
              <a:gdLst>
                <a:gd name="T0" fmla="*/ 2 w 10"/>
                <a:gd name="T1" fmla="*/ 0 h 214"/>
                <a:gd name="T2" fmla="*/ 5 w 10"/>
                <a:gd name="T3" fmla="*/ 80 h 214"/>
                <a:gd name="T4" fmla="*/ 3 w 10"/>
                <a:gd name="T5" fmla="*/ 161 h 214"/>
                <a:gd name="T6" fmla="*/ 0 w 10"/>
                <a:gd name="T7" fmla="*/ 214 h 214"/>
                <a:gd name="T8" fmla="*/ 9 w 10"/>
                <a:gd name="T9" fmla="*/ 173 h 214"/>
                <a:gd name="T10" fmla="*/ 9 w 10"/>
                <a:gd name="T11" fmla="*/ 89 h 214"/>
                <a:gd name="T12" fmla="*/ 2 w 10"/>
                <a:gd name="T13" fmla="*/ 0 h 214"/>
              </a:gdLst>
              <a:ahLst/>
              <a:cxnLst>
                <a:cxn ang="0">
                  <a:pos x="T0" y="T1"/>
                </a:cxn>
                <a:cxn ang="0">
                  <a:pos x="T2" y="T3"/>
                </a:cxn>
                <a:cxn ang="0">
                  <a:pos x="T4" y="T5"/>
                </a:cxn>
                <a:cxn ang="0">
                  <a:pos x="T6" y="T7"/>
                </a:cxn>
                <a:cxn ang="0">
                  <a:pos x="T8" y="T9"/>
                </a:cxn>
                <a:cxn ang="0">
                  <a:pos x="T10" y="T11"/>
                </a:cxn>
                <a:cxn ang="0">
                  <a:pos x="T12" y="T13"/>
                </a:cxn>
              </a:cxnLst>
              <a:rect l="0" t="0" r="r" b="b"/>
              <a:pathLst>
                <a:path w="10" h="214">
                  <a:moveTo>
                    <a:pt x="2" y="0"/>
                  </a:moveTo>
                  <a:cubicBezTo>
                    <a:pt x="2" y="0"/>
                    <a:pt x="5" y="62"/>
                    <a:pt x="5" y="80"/>
                  </a:cubicBezTo>
                  <a:cubicBezTo>
                    <a:pt x="5" y="98"/>
                    <a:pt x="3" y="135"/>
                    <a:pt x="3" y="161"/>
                  </a:cubicBezTo>
                  <a:cubicBezTo>
                    <a:pt x="4" y="187"/>
                    <a:pt x="0" y="214"/>
                    <a:pt x="0" y="214"/>
                  </a:cubicBezTo>
                  <a:cubicBezTo>
                    <a:pt x="0" y="214"/>
                    <a:pt x="9" y="187"/>
                    <a:pt x="9" y="173"/>
                  </a:cubicBezTo>
                  <a:cubicBezTo>
                    <a:pt x="10" y="158"/>
                    <a:pt x="8" y="96"/>
                    <a:pt x="9" y="89"/>
                  </a:cubicBezTo>
                  <a:cubicBezTo>
                    <a:pt x="9" y="81"/>
                    <a:pt x="2" y="0"/>
                    <a:pt x="2"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4EC90A3F-3ABA-CEB6-D0F8-924B6E5623FE}"/>
                </a:ext>
              </a:extLst>
            </p:cNvPr>
            <p:cNvSpPr>
              <a:spLocks/>
            </p:cNvSpPr>
            <p:nvPr/>
          </p:nvSpPr>
          <p:spPr bwMode="gray">
            <a:xfrm>
              <a:off x="7408522" y="5050868"/>
              <a:ext cx="44217" cy="491300"/>
            </a:xfrm>
            <a:custGeom>
              <a:avLst/>
              <a:gdLst>
                <a:gd name="T0" fmla="*/ 5 w 15"/>
                <a:gd name="T1" fmla="*/ 0 h 169"/>
                <a:gd name="T2" fmla="*/ 11 w 15"/>
                <a:gd name="T3" fmla="*/ 72 h 169"/>
                <a:gd name="T4" fmla="*/ 4 w 15"/>
                <a:gd name="T5" fmla="*/ 136 h 169"/>
                <a:gd name="T6" fmla="*/ 0 w 15"/>
                <a:gd name="T7" fmla="*/ 91 h 169"/>
                <a:gd name="T8" fmla="*/ 9 w 15"/>
                <a:gd name="T9" fmla="*/ 60 h 169"/>
                <a:gd name="T10" fmla="*/ 5 w 15"/>
                <a:gd name="T11" fmla="*/ 0 h 169"/>
              </a:gdLst>
              <a:ahLst/>
              <a:cxnLst>
                <a:cxn ang="0">
                  <a:pos x="T0" y="T1"/>
                </a:cxn>
                <a:cxn ang="0">
                  <a:pos x="T2" y="T3"/>
                </a:cxn>
                <a:cxn ang="0">
                  <a:pos x="T4" y="T5"/>
                </a:cxn>
                <a:cxn ang="0">
                  <a:pos x="T6" y="T7"/>
                </a:cxn>
                <a:cxn ang="0">
                  <a:pos x="T8" y="T9"/>
                </a:cxn>
                <a:cxn ang="0">
                  <a:pos x="T10" y="T11"/>
                </a:cxn>
              </a:cxnLst>
              <a:rect l="0" t="0" r="r" b="b"/>
              <a:pathLst>
                <a:path w="15" h="169">
                  <a:moveTo>
                    <a:pt x="5" y="0"/>
                  </a:moveTo>
                  <a:cubicBezTo>
                    <a:pt x="5" y="0"/>
                    <a:pt x="15" y="57"/>
                    <a:pt x="11" y="72"/>
                  </a:cubicBezTo>
                  <a:cubicBezTo>
                    <a:pt x="6" y="87"/>
                    <a:pt x="5" y="102"/>
                    <a:pt x="4" y="136"/>
                  </a:cubicBezTo>
                  <a:cubicBezTo>
                    <a:pt x="3" y="169"/>
                    <a:pt x="0" y="91"/>
                    <a:pt x="0" y="91"/>
                  </a:cubicBezTo>
                  <a:cubicBezTo>
                    <a:pt x="0" y="91"/>
                    <a:pt x="9" y="68"/>
                    <a:pt x="9" y="60"/>
                  </a:cubicBezTo>
                  <a:cubicBezTo>
                    <a:pt x="9" y="53"/>
                    <a:pt x="5" y="0"/>
                    <a:pt x="5" y="0"/>
                  </a:cubicBezTo>
                  <a:close/>
                </a:path>
              </a:pathLst>
            </a:custGeom>
            <a:solidFill>
              <a:schemeClr val="tx1">
                <a:lumMod val="65000"/>
                <a:lumOff val="35000"/>
              </a:schemeClr>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29">
              <a:extLst>
                <a:ext uri="{FF2B5EF4-FFF2-40B4-BE49-F238E27FC236}">
                  <a16:creationId xmlns:a16="http://schemas.microsoft.com/office/drawing/2014/main" id="{81ADDAB5-F54D-61E7-C31A-4FB9A0446D8B}"/>
                </a:ext>
              </a:extLst>
            </p:cNvPr>
            <p:cNvSpPr>
              <a:spLocks/>
            </p:cNvSpPr>
            <p:nvPr/>
          </p:nvSpPr>
          <p:spPr bwMode="gray">
            <a:xfrm>
              <a:off x="7266045" y="1870928"/>
              <a:ext cx="708701" cy="1013307"/>
            </a:xfrm>
            <a:custGeom>
              <a:avLst/>
              <a:gdLst>
                <a:gd name="T0" fmla="*/ 224 w 244"/>
                <a:gd name="T1" fmla="*/ 53 h 349"/>
                <a:gd name="T2" fmla="*/ 186 w 244"/>
                <a:gd name="T3" fmla="*/ 13 h 349"/>
                <a:gd name="T4" fmla="*/ 151 w 244"/>
                <a:gd name="T5" fmla="*/ 2 h 349"/>
                <a:gd name="T6" fmla="*/ 139 w 244"/>
                <a:gd name="T7" fmla="*/ 1 h 349"/>
                <a:gd name="T8" fmla="*/ 118 w 244"/>
                <a:gd name="T9" fmla="*/ 15 h 349"/>
                <a:gd name="T10" fmla="*/ 88 w 244"/>
                <a:gd name="T11" fmla="*/ 42 h 349"/>
                <a:gd name="T12" fmla="*/ 58 w 244"/>
                <a:gd name="T13" fmla="*/ 89 h 349"/>
                <a:gd name="T14" fmla="*/ 44 w 244"/>
                <a:gd name="T15" fmla="*/ 135 h 349"/>
                <a:gd name="T16" fmla="*/ 31 w 244"/>
                <a:gd name="T17" fmla="*/ 163 h 349"/>
                <a:gd name="T18" fmla="*/ 4 w 244"/>
                <a:gd name="T19" fmla="*/ 190 h 349"/>
                <a:gd name="T20" fmla="*/ 5 w 244"/>
                <a:gd name="T21" fmla="*/ 197 h 349"/>
                <a:gd name="T22" fmla="*/ 9 w 244"/>
                <a:gd name="T23" fmla="*/ 196 h 349"/>
                <a:gd name="T24" fmla="*/ 23 w 244"/>
                <a:gd name="T25" fmla="*/ 196 h 349"/>
                <a:gd name="T26" fmla="*/ 24 w 244"/>
                <a:gd name="T27" fmla="*/ 197 h 349"/>
                <a:gd name="T28" fmla="*/ 77 w 244"/>
                <a:gd name="T29" fmla="*/ 284 h 349"/>
                <a:gd name="T30" fmla="*/ 120 w 244"/>
                <a:gd name="T31" fmla="*/ 349 h 349"/>
                <a:gd name="T32" fmla="*/ 157 w 244"/>
                <a:gd name="T33" fmla="*/ 297 h 349"/>
                <a:gd name="T34" fmla="*/ 143 w 244"/>
                <a:gd name="T35" fmla="*/ 264 h 349"/>
                <a:gd name="T36" fmla="*/ 147 w 244"/>
                <a:gd name="T37" fmla="*/ 255 h 349"/>
                <a:gd name="T38" fmla="*/ 145 w 244"/>
                <a:gd name="T39" fmla="*/ 221 h 349"/>
                <a:gd name="T40" fmla="*/ 158 w 244"/>
                <a:gd name="T41" fmla="*/ 218 h 349"/>
                <a:gd name="T42" fmla="*/ 175 w 244"/>
                <a:gd name="T43" fmla="*/ 263 h 349"/>
                <a:gd name="T44" fmla="*/ 183 w 244"/>
                <a:gd name="T45" fmla="*/ 252 h 349"/>
                <a:gd name="T46" fmla="*/ 197 w 244"/>
                <a:gd name="T47" fmla="*/ 263 h 349"/>
                <a:gd name="T48" fmla="*/ 197 w 244"/>
                <a:gd name="T49" fmla="*/ 249 h 349"/>
                <a:gd name="T50" fmla="*/ 203 w 244"/>
                <a:gd name="T51" fmla="*/ 247 h 349"/>
                <a:gd name="T52" fmla="*/ 210 w 244"/>
                <a:gd name="T53" fmla="*/ 254 h 349"/>
                <a:gd name="T54" fmla="*/ 199 w 244"/>
                <a:gd name="T55" fmla="*/ 235 h 349"/>
                <a:gd name="T56" fmla="*/ 195 w 244"/>
                <a:gd name="T57" fmla="*/ 199 h 349"/>
                <a:gd name="T58" fmla="*/ 223 w 244"/>
                <a:gd name="T59" fmla="*/ 183 h 349"/>
                <a:gd name="T60" fmla="*/ 243 w 244"/>
                <a:gd name="T61" fmla="*/ 115 h 349"/>
                <a:gd name="T62" fmla="*/ 224 w 244"/>
                <a:gd name="T63" fmla="*/ 5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 h="349">
                  <a:moveTo>
                    <a:pt x="224" y="53"/>
                  </a:moveTo>
                  <a:cubicBezTo>
                    <a:pt x="220" y="46"/>
                    <a:pt x="191" y="17"/>
                    <a:pt x="186" y="13"/>
                  </a:cubicBezTo>
                  <a:cubicBezTo>
                    <a:pt x="182" y="10"/>
                    <a:pt x="151" y="2"/>
                    <a:pt x="151" y="2"/>
                  </a:cubicBezTo>
                  <a:cubicBezTo>
                    <a:pt x="151" y="2"/>
                    <a:pt x="144" y="1"/>
                    <a:pt x="139" y="1"/>
                  </a:cubicBezTo>
                  <a:cubicBezTo>
                    <a:pt x="134" y="0"/>
                    <a:pt x="122" y="11"/>
                    <a:pt x="118" y="15"/>
                  </a:cubicBezTo>
                  <a:cubicBezTo>
                    <a:pt x="114" y="19"/>
                    <a:pt x="101" y="33"/>
                    <a:pt x="88" y="42"/>
                  </a:cubicBezTo>
                  <a:cubicBezTo>
                    <a:pt x="75" y="52"/>
                    <a:pt x="61" y="85"/>
                    <a:pt x="58" y="89"/>
                  </a:cubicBezTo>
                  <a:cubicBezTo>
                    <a:pt x="54" y="93"/>
                    <a:pt x="46" y="122"/>
                    <a:pt x="44" y="135"/>
                  </a:cubicBezTo>
                  <a:cubicBezTo>
                    <a:pt x="42" y="147"/>
                    <a:pt x="37" y="159"/>
                    <a:pt x="31" y="163"/>
                  </a:cubicBezTo>
                  <a:cubicBezTo>
                    <a:pt x="26" y="168"/>
                    <a:pt x="9" y="186"/>
                    <a:pt x="4" y="190"/>
                  </a:cubicBezTo>
                  <a:cubicBezTo>
                    <a:pt x="0" y="194"/>
                    <a:pt x="0" y="198"/>
                    <a:pt x="5" y="197"/>
                  </a:cubicBezTo>
                  <a:cubicBezTo>
                    <a:pt x="6" y="196"/>
                    <a:pt x="8" y="196"/>
                    <a:pt x="9" y="196"/>
                  </a:cubicBezTo>
                  <a:cubicBezTo>
                    <a:pt x="14" y="195"/>
                    <a:pt x="20" y="195"/>
                    <a:pt x="23" y="196"/>
                  </a:cubicBezTo>
                  <a:cubicBezTo>
                    <a:pt x="23" y="196"/>
                    <a:pt x="23" y="196"/>
                    <a:pt x="24" y="197"/>
                  </a:cubicBezTo>
                  <a:cubicBezTo>
                    <a:pt x="31" y="204"/>
                    <a:pt x="68" y="271"/>
                    <a:pt x="77" y="284"/>
                  </a:cubicBezTo>
                  <a:cubicBezTo>
                    <a:pt x="87" y="297"/>
                    <a:pt x="120" y="349"/>
                    <a:pt x="120" y="349"/>
                  </a:cubicBezTo>
                  <a:cubicBezTo>
                    <a:pt x="125" y="341"/>
                    <a:pt x="157" y="297"/>
                    <a:pt x="157" y="297"/>
                  </a:cubicBezTo>
                  <a:cubicBezTo>
                    <a:pt x="157" y="297"/>
                    <a:pt x="137" y="274"/>
                    <a:pt x="143" y="264"/>
                  </a:cubicBezTo>
                  <a:cubicBezTo>
                    <a:pt x="145" y="261"/>
                    <a:pt x="146" y="258"/>
                    <a:pt x="147" y="255"/>
                  </a:cubicBezTo>
                  <a:cubicBezTo>
                    <a:pt x="149" y="242"/>
                    <a:pt x="145" y="227"/>
                    <a:pt x="145" y="221"/>
                  </a:cubicBezTo>
                  <a:cubicBezTo>
                    <a:pt x="145" y="215"/>
                    <a:pt x="151" y="215"/>
                    <a:pt x="158" y="218"/>
                  </a:cubicBezTo>
                  <a:cubicBezTo>
                    <a:pt x="164" y="221"/>
                    <a:pt x="167" y="241"/>
                    <a:pt x="175" y="263"/>
                  </a:cubicBezTo>
                  <a:cubicBezTo>
                    <a:pt x="184" y="284"/>
                    <a:pt x="181" y="257"/>
                    <a:pt x="183" y="252"/>
                  </a:cubicBezTo>
                  <a:cubicBezTo>
                    <a:pt x="185" y="247"/>
                    <a:pt x="193" y="256"/>
                    <a:pt x="197" y="263"/>
                  </a:cubicBezTo>
                  <a:cubicBezTo>
                    <a:pt x="201" y="270"/>
                    <a:pt x="198" y="258"/>
                    <a:pt x="197" y="249"/>
                  </a:cubicBezTo>
                  <a:cubicBezTo>
                    <a:pt x="196" y="241"/>
                    <a:pt x="197" y="241"/>
                    <a:pt x="203" y="247"/>
                  </a:cubicBezTo>
                  <a:cubicBezTo>
                    <a:pt x="209" y="253"/>
                    <a:pt x="211" y="258"/>
                    <a:pt x="210" y="254"/>
                  </a:cubicBezTo>
                  <a:cubicBezTo>
                    <a:pt x="209" y="250"/>
                    <a:pt x="205" y="239"/>
                    <a:pt x="199" y="235"/>
                  </a:cubicBezTo>
                  <a:cubicBezTo>
                    <a:pt x="194" y="231"/>
                    <a:pt x="194" y="208"/>
                    <a:pt x="195" y="199"/>
                  </a:cubicBezTo>
                  <a:cubicBezTo>
                    <a:pt x="197" y="191"/>
                    <a:pt x="207" y="188"/>
                    <a:pt x="223" y="183"/>
                  </a:cubicBezTo>
                  <a:cubicBezTo>
                    <a:pt x="239" y="179"/>
                    <a:pt x="243" y="128"/>
                    <a:pt x="243" y="115"/>
                  </a:cubicBezTo>
                  <a:cubicBezTo>
                    <a:pt x="244" y="101"/>
                    <a:pt x="229" y="61"/>
                    <a:pt x="224" y="53"/>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30">
              <a:extLst>
                <a:ext uri="{FF2B5EF4-FFF2-40B4-BE49-F238E27FC236}">
                  <a16:creationId xmlns:a16="http://schemas.microsoft.com/office/drawing/2014/main" id="{6E77FECD-F75C-3B6A-E5D1-8DFC1752C091}"/>
                </a:ext>
              </a:extLst>
            </p:cNvPr>
            <p:cNvSpPr>
              <a:spLocks/>
            </p:cNvSpPr>
            <p:nvPr/>
          </p:nvSpPr>
          <p:spPr bwMode="gray">
            <a:xfrm>
              <a:off x="7542401" y="2294675"/>
              <a:ext cx="109315" cy="157216"/>
            </a:xfrm>
            <a:custGeom>
              <a:avLst/>
              <a:gdLst>
                <a:gd name="T0" fmla="*/ 0 w 38"/>
                <a:gd name="T1" fmla="*/ 0 h 54"/>
                <a:gd name="T2" fmla="*/ 17 w 38"/>
                <a:gd name="T3" fmla="*/ 38 h 54"/>
                <a:gd name="T4" fmla="*/ 37 w 38"/>
                <a:gd name="T5" fmla="*/ 53 h 54"/>
                <a:gd name="T6" fmla="*/ 18 w 38"/>
                <a:gd name="T7" fmla="*/ 47 h 54"/>
                <a:gd name="T8" fmla="*/ 4 w 38"/>
                <a:gd name="T9" fmla="*/ 19 h 54"/>
                <a:gd name="T10" fmla="*/ 0 w 38"/>
                <a:gd name="T11" fmla="*/ 0 h 54"/>
              </a:gdLst>
              <a:ahLst/>
              <a:cxnLst>
                <a:cxn ang="0">
                  <a:pos x="T0" y="T1"/>
                </a:cxn>
                <a:cxn ang="0">
                  <a:pos x="T2" y="T3"/>
                </a:cxn>
                <a:cxn ang="0">
                  <a:pos x="T4" y="T5"/>
                </a:cxn>
                <a:cxn ang="0">
                  <a:pos x="T6" y="T7"/>
                </a:cxn>
                <a:cxn ang="0">
                  <a:pos x="T8" y="T9"/>
                </a:cxn>
                <a:cxn ang="0">
                  <a:pos x="T10" y="T11"/>
                </a:cxn>
              </a:cxnLst>
              <a:rect l="0" t="0" r="r" b="b"/>
              <a:pathLst>
                <a:path w="38" h="54">
                  <a:moveTo>
                    <a:pt x="0" y="0"/>
                  </a:moveTo>
                  <a:cubicBezTo>
                    <a:pt x="0" y="0"/>
                    <a:pt x="10" y="28"/>
                    <a:pt x="17" y="38"/>
                  </a:cubicBezTo>
                  <a:cubicBezTo>
                    <a:pt x="22" y="45"/>
                    <a:pt x="34" y="50"/>
                    <a:pt x="37" y="53"/>
                  </a:cubicBezTo>
                  <a:cubicBezTo>
                    <a:pt x="38" y="54"/>
                    <a:pt x="20" y="48"/>
                    <a:pt x="18" y="47"/>
                  </a:cubicBezTo>
                  <a:cubicBezTo>
                    <a:pt x="12" y="42"/>
                    <a:pt x="5" y="23"/>
                    <a:pt x="4" y="19"/>
                  </a:cubicBezTo>
                  <a:cubicBezTo>
                    <a:pt x="4" y="15"/>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 name="Freeform 31">
              <a:extLst>
                <a:ext uri="{FF2B5EF4-FFF2-40B4-BE49-F238E27FC236}">
                  <a16:creationId xmlns:a16="http://schemas.microsoft.com/office/drawing/2014/main" id="{DFB01186-1429-17F1-B830-0BA963714640}"/>
                </a:ext>
              </a:extLst>
            </p:cNvPr>
            <p:cNvSpPr>
              <a:spLocks/>
            </p:cNvSpPr>
            <p:nvPr/>
          </p:nvSpPr>
          <p:spPr bwMode="gray">
            <a:xfrm>
              <a:off x="7310262" y="2431010"/>
              <a:ext cx="423747" cy="470420"/>
            </a:xfrm>
            <a:custGeom>
              <a:avLst/>
              <a:gdLst>
                <a:gd name="T0" fmla="*/ 8 w 146"/>
                <a:gd name="T1" fmla="*/ 4 h 162"/>
                <a:gd name="T2" fmla="*/ 15 w 146"/>
                <a:gd name="T3" fmla="*/ 21 h 162"/>
                <a:gd name="T4" fmla="*/ 32 w 146"/>
                <a:gd name="T5" fmla="*/ 54 h 162"/>
                <a:gd name="T6" fmla="*/ 56 w 146"/>
                <a:gd name="T7" fmla="*/ 95 h 162"/>
                <a:gd name="T8" fmla="*/ 84 w 146"/>
                <a:gd name="T9" fmla="*/ 137 h 162"/>
                <a:gd name="T10" fmla="*/ 108 w 146"/>
                <a:gd name="T11" fmla="*/ 160 h 162"/>
                <a:gd name="T12" fmla="*/ 127 w 146"/>
                <a:gd name="T13" fmla="*/ 135 h 162"/>
                <a:gd name="T14" fmla="*/ 145 w 146"/>
                <a:gd name="T15" fmla="*/ 104 h 162"/>
                <a:gd name="T16" fmla="*/ 131 w 146"/>
                <a:gd name="T17" fmla="*/ 77 h 162"/>
                <a:gd name="T18" fmla="*/ 125 w 146"/>
                <a:gd name="T19" fmla="*/ 79 h 162"/>
                <a:gd name="T20" fmla="*/ 103 w 146"/>
                <a:gd name="T21" fmla="*/ 102 h 162"/>
                <a:gd name="T22" fmla="*/ 68 w 146"/>
                <a:gd name="T23" fmla="*/ 93 h 162"/>
                <a:gd name="T24" fmla="*/ 33 w 146"/>
                <a:gd name="T25" fmla="*/ 36 h 162"/>
                <a:gd name="T26" fmla="*/ 15 w 146"/>
                <a:gd name="T27" fmla="*/ 4 h 162"/>
                <a:gd name="T28" fmla="*/ 0 w 146"/>
                <a:gd name="T29" fmla="*/ 0 h 162"/>
                <a:gd name="T30" fmla="*/ 8 w 146"/>
                <a:gd name="T31" fmla="*/ 4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162">
                  <a:moveTo>
                    <a:pt x="8" y="4"/>
                  </a:moveTo>
                  <a:cubicBezTo>
                    <a:pt x="8" y="4"/>
                    <a:pt x="12" y="15"/>
                    <a:pt x="15" y="21"/>
                  </a:cubicBezTo>
                  <a:cubicBezTo>
                    <a:pt x="19" y="27"/>
                    <a:pt x="30" y="51"/>
                    <a:pt x="32" y="54"/>
                  </a:cubicBezTo>
                  <a:cubicBezTo>
                    <a:pt x="34" y="56"/>
                    <a:pt x="53" y="92"/>
                    <a:pt x="56" y="95"/>
                  </a:cubicBezTo>
                  <a:cubicBezTo>
                    <a:pt x="59" y="98"/>
                    <a:pt x="79" y="133"/>
                    <a:pt x="84" y="137"/>
                  </a:cubicBezTo>
                  <a:cubicBezTo>
                    <a:pt x="88" y="142"/>
                    <a:pt x="104" y="162"/>
                    <a:pt x="108" y="160"/>
                  </a:cubicBezTo>
                  <a:cubicBezTo>
                    <a:pt x="111" y="157"/>
                    <a:pt x="121" y="144"/>
                    <a:pt x="127" y="135"/>
                  </a:cubicBezTo>
                  <a:cubicBezTo>
                    <a:pt x="132" y="127"/>
                    <a:pt x="144" y="104"/>
                    <a:pt x="145" y="104"/>
                  </a:cubicBezTo>
                  <a:cubicBezTo>
                    <a:pt x="146" y="104"/>
                    <a:pt x="131" y="80"/>
                    <a:pt x="131" y="77"/>
                  </a:cubicBezTo>
                  <a:cubicBezTo>
                    <a:pt x="130" y="74"/>
                    <a:pt x="129" y="70"/>
                    <a:pt x="125" y="79"/>
                  </a:cubicBezTo>
                  <a:cubicBezTo>
                    <a:pt x="122" y="89"/>
                    <a:pt x="114" y="101"/>
                    <a:pt x="103" y="102"/>
                  </a:cubicBezTo>
                  <a:cubicBezTo>
                    <a:pt x="92" y="103"/>
                    <a:pt x="79" y="108"/>
                    <a:pt x="68" y="93"/>
                  </a:cubicBezTo>
                  <a:cubicBezTo>
                    <a:pt x="56" y="79"/>
                    <a:pt x="34" y="40"/>
                    <a:pt x="33" y="36"/>
                  </a:cubicBezTo>
                  <a:cubicBezTo>
                    <a:pt x="32" y="32"/>
                    <a:pt x="18" y="7"/>
                    <a:pt x="15" y="4"/>
                  </a:cubicBezTo>
                  <a:cubicBezTo>
                    <a:pt x="12" y="1"/>
                    <a:pt x="0" y="0"/>
                    <a:pt x="0" y="0"/>
                  </a:cubicBezTo>
                  <a:lnTo>
                    <a:pt x="8" y="4"/>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32">
              <a:extLst>
                <a:ext uri="{FF2B5EF4-FFF2-40B4-BE49-F238E27FC236}">
                  <a16:creationId xmlns:a16="http://schemas.microsoft.com/office/drawing/2014/main" id="{F18B74FD-D98B-F2BE-D5E7-3C53B85539EA}"/>
                </a:ext>
              </a:extLst>
            </p:cNvPr>
            <p:cNvSpPr>
              <a:spLocks/>
            </p:cNvSpPr>
            <p:nvPr/>
          </p:nvSpPr>
          <p:spPr bwMode="gray">
            <a:xfrm>
              <a:off x="7521521" y="2767551"/>
              <a:ext cx="157216" cy="142477"/>
            </a:xfrm>
            <a:custGeom>
              <a:avLst/>
              <a:gdLst>
                <a:gd name="T0" fmla="*/ 12 w 54"/>
                <a:gd name="T1" fmla="*/ 31 h 49"/>
                <a:gd name="T2" fmla="*/ 0 w 54"/>
                <a:gd name="T3" fmla="*/ 0 h 49"/>
                <a:gd name="T4" fmla="*/ 54 w 54"/>
                <a:gd name="T5" fmla="*/ 0 h 49"/>
                <a:gd name="T6" fmla="*/ 37 w 54"/>
                <a:gd name="T7" fmla="*/ 42 h 49"/>
                <a:gd name="T8" fmla="*/ 23 w 54"/>
                <a:gd name="T9" fmla="*/ 49 h 49"/>
                <a:gd name="T10" fmla="*/ 12 w 54"/>
                <a:gd name="T11" fmla="*/ 31 h 49"/>
              </a:gdLst>
              <a:ahLst/>
              <a:cxnLst>
                <a:cxn ang="0">
                  <a:pos x="T0" y="T1"/>
                </a:cxn>
                <a:cxn ang="0">
                  <a:pos x="T2" y="T3"/>
                </a:cxn>
                <a:cxn ang="0">
                  <a:pos x="T4" y="T5"/>
                </a:cxn>
                <a:cxn ang="0">
                  <a:pos x="T6" y="T7"/>
                </a:cxn>
                <a:cxn ang="0">
                  <a:pos x="T8" y="T9"/>
                </a:cxn>
                <a:cxn ang="0">
                  <a:pos x="T10" y="T11"/>
                </a:cxn>
              </a:cxnLst>
              <a:rect l="0" t="0" r="r" b="b"/>
              <a:pathLst>
                <a:path w="54" h="49">
                  <a:moveTo>
                    <a:pt x="12" y="31"/>
                  </a:moveTo>
                  <a:cubicBezTo>
                    <a:pt x="12" y="29"/>
                    <a:pt x="0" y="0"/>
                    <a:pt x="0" y="0"/>
                  </a:cubicBezTo>
                  <a:cubicBezTo>
                    <a:pt x="54" y="0"/>
                    <a:pt x="54" y="0"/>
                    <a:pt x="54" y="0"/>
                  </a:cubicBezTo>
                  <a:cubicBezTo>
                    <a:pt x="37" y="42"/>
                    <a:pt x="37" y="42"/>
                    <a:pt x="37" y="42"/>
                  </a:cubicBezTo>
                  <a:cubicBezTo>
                    <a:pt x="23" y="49"/>
                    <a:pt x="23" y="49"/>
                    <a:pt x="23" y="49"/>
                  </a:cubicBezTo>
                  <a:lnTo>
                    <a:pt x="12" y="31"/>
                  </a:lnTo>
                  <a:close/>
                </a:path>
              </a:pathLst>
            </a:custGeom>
            <a:solidFill>
              <a:schemeClr val="bg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 name="Freeform 33">
              <a:extLst>
                <a:ext uri="{FF2B5EF4-FFF2-40B4-BE49-F238E27FC236}">
                  <a16:creationId xmlns:a16="http://schemas.microsoft.com/office/drawing/2014/main" id="{1833F573-A8B0-5A93-D363-F5D32F28887A}"/>
                </a:ext>
              </a:extLst>
            </p:cNvPr>
            <p:cNvSpPr>
              <a:spLocks/>
            </p:cNvSpPr>
            <p:nvPr/>
          </p:nvSpPr>
          <p:spPr bwMode="gray">
            <a:xfrm>
              <a:off x="7414663" y="3391502"/>
              <a:ext cx="409008" cy="370932"/>
            </a:xfrm>
            <a:custGeom>
              <a:avLst/>
              <a:gdLst>
                <a:gd name="T0" fmla="*/ 74 w 141"/>
                <a:gd name="T1" fmla="*/ 16 h 128"/>
                <a:gd name="T2" fmla="*/ 28 w 141"/>
                <a:gd name="T3" fmla="*/ 91 h 128"/>
                <a:gd name="T4" fmla="*/ 5 w 141"/>
                <a:gd name="T5" fmla="*/ 118 h 128"/>
                <a:gd name="T6" fmla="*/ 66 w 141"/>
                <a:gd name="T7" fmla="*/ 127 h 128"/>
                <a:gd name="T8" fmla="*/ 141 w 141"/>
                <a:gd name="T9" fmla="*/ 118 h 128"/>
                <a:gd name="T10" fmla="*/ 99 w 141"/>
                <a:gd name="T11" fmla="*/ 36 h 128"/>
                <a:gd name="T12" fmla="*/ 72 w 141"/>
                <a:gd name="T13" fmla="*/ 0 h 128"/>
                <a:gd name="T14" fmla="*/ 74 w 141"/>
                <a:gd name="T15" fmla="*/ 16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1" h="128">
                  <a:moveTo>
                    <a:pt x="74" y="16"/>
                  </a:moveTo>
                  <a:cubicBezTo>
                    <a:pt x="74" y="16"/>
                    <a:pt x="33" y="86"/>
                    <a:pt x="28" y="91"/>
                  </a:cubicBezTo>
                  <a:cubicBezTo>
                    <a:pt x="22" y="96"/>
                    <a:pt x="0" y="115"/>
                    <a:pt x="5" y="118"/>
                  </a:cubicBezTo>
                  <a:cubicBezTo>
                    <a:pt x="10" y="122"/>
                    <a:pt x="43" y="128"/>
                    <a:pt x="66" y="127"/>
                  </a:cubicBezTo>
                  <a:cubicBezTo>
                    <a:pt x="88" y="126"/>
                    <a:pt x="141" y="118"/>
                    <a:pt x="141" y="118"/>
                  </a:cubicBezTo>
                  <a:cubicBezTo>
                    <a:pt x="141" y="118"/>
                    <a:pt x="102" y="40"/>
                    <a:pt x="99" y="36"/>
                  </a:cubicBezTo>
                  <a:cubicBezTo>
                    <a:pt x="96" y="31"/>
                    <a:pt x="72" y="0"/>
                    <a:pt x="72" y="0"/>
                  </a:cubicBezTo>
                  <a:lnTo>
                    <a:pt x="74" y="16"/>
                  </a:lnTo>
                  <a:close/>
                </a:path>
              </a:pathLst>
            </a:custGeom>
            <a:solidFill>
              <a:schemeClr val="bg1"/>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34">
              <a:extLst>
                <a:ext uri="{FF2B5EF4-FFF2-40B4-BE49-F238E27FC236}">
                  <a16:creationId xmlns:a16="http://schemas.microsoft.com/office/drawing/2014/main" id="{D5F9BC97-8386-EBBD-F4F5-597698D94413}"/>
                </a:ext>
              </a:extLst>
            </p:cNvPr>
            <p:cNvSpPr>
              <a:spLocks/>
            </p:cNvSpPr>
            <p:nvPr/>
          </p:nvSpPr>
          <p:spPr bwMode="gray">
            <a:xfrm>
              <a:off x="7512923" y="2648411"/>
              <a:ext cx="6142" cy="8598"/>
            </a:xfrm>
            <a:custGeom>
              <a:avLst/>
              <a:gdLst>
                <a:gd name="T0" fmla="*/ 0 w 2"/>
                <a:gd name="T1" fmla="*/ 0 h 3"/>
                <a:gd name="T2" fmla="*/ 0 w 2"/>
                <a:gd name="T3" fmla="*/ 0 h 3"/>
                <a:gd name="T4" fmla="*/ 0 w 2"/>
                <a:gd name="T5" fmla="*/ 0 h 3"/>
              </a:gdLst>
              <a:ahLst/>
              <a:cxnLst>
                <a:cxn ang="0">
                  <a:pos x="T0" y="T1"/>
                </a:cxn>
                <a:cxn ang="0">
                  <a:pos x="T2" y="T3"/>
                </a:cxn>
                <a:cxn ang="0">
                  <a:pos x="T4" y="T5"/>
                </a:cxn>
              </a:cxnLst>
              <a:rect l="0" t="0" r="r" b="b"/>
              <a:pathLst>
                <a:path w="2" h="3">
                  <a:moveTo>
                    <a:pt x="0" y="0"/>
                  </a:moveTo>
                  <a:cubicBezTo>
                    <a:pt x="0" y="0"/>
                    <a:pt x="0" y="0"/>
                    <a:pt x="0" y="0"/>
                  </a:cubicBezTo>
                  <a:cubicBezTo>
                    <a:pt x="2" y="3"/>
                    <a:pt x="1" y="1"/>
                    <a:pt x="0" y="0"/>
                  </a:cubicBezTo>
                  <a:close/>
                </a:path>
              </a:pathLst>
            </a:custGeom>
            <a:solidFill>
              <a:srgbClr val="1729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5">
              <a:extLst>
                <a:ext uri="{FF2B5EF4-FFF2-40B4-BE49-F238E27FC236}">
                  <a16:creationId xmlns:a16="http://schemas.microsoft.com/office/drawing/2014/main" id="{CF5D07E4-93CE-AC71-FED1-BC220E977730}"/>
                </a:ext>
              </a:extLst>
            </p:cNvPr>
            <p:cNvSpPr>
              <a:spLocks noEditPoints="1"/>
            </p:cNvSpPr>
            <p:nvPr/>
          </p:nvSpPr>
          <p:spPr bwMode="gray">
            <a:xfrm>
              <a:off x="6886515" y="2381880"/>
              <a:ext cx="1169294" cy="1435825"/>
            </a:xfrm>
            <a:custGeom>
              <a:avLst/>
              <a:gdLst>
                <a:gd name="T0" fmla="*/ 401 w 403"/>
                <a:gd name="T1" fmla="*/ 303 h 495"/>
                <a:gd name="T2" fmla="*/ 392 w 403"/>
                <a:gd name="T3" fmla="*/ 305 h 495"/>
                <a:gd name="T4" fmla="*/ 368 w 403"/>
                <a:gd name="T5" fmla="*/ 296 h 495"/>
                <a:gd name="T6" fmla="*/ 364 w 403"/>
                <a:gd name="T7" fmla="*/ 283 h 495"/>
                <a:gd name="T8" fmla="*/ 337 w 403"/>
                <a:gd name="T9" fmla="*/ 260 h 495"/>
                <a:gd name="T10" fmla="*/ 338 w 403"/>
                <a:gd name="T11" fmla="*/ 191 h 495"/>
                <a:gd name="T12" fmla="*/ 349 w 403"/>
                <a:gd name="T13" fmla="*/ 146 h 495"/>
                <a:gd name="T14" fmla="*/ 354 w 403"/>
                <a:gd name="T15" fmla="*/ 94 h 495"/>
                <a:gd name="T16" fmla="*/ 332 w 403"/>
                <a:gd name="T17" fmla="*/ 51 h 495"/>
                <a:gd name="T18" fmla="*/ 283 w 403"/>
                <a:gd name="T19" fmla="*/ 35 h 495"/>
                <a:gd name="T20" fmla="*/ 276 w 403"/>
                <a:gd name="T21" fmla="*/ 52 h 495"/>
                <a:gd name="T22" fmla="*/ 272 w 403"/>
                <a:gd name="T23" fmla="*/ 112 h 495"/>
                <a:gd name="T24" fmla="*/ 248 w 403"/>
                <a:gd name="T25" fmla="*/ 174 h 495"/>
                <a:gd name="T26" fmla="*/ 239 w 403"/>
                <a:gd name="T27" fmla="*/ 156 h 495"/>
                <a:gd name="T28" fmla="*/ 221 w 403"/>
                <a:gd name="T29" fmla="*/ 116 h 495"/>
                <a:gd name="T30" fmla="*/ 173 w 403"/>
                <a:gd name="T31" fmla="*/ 24 h 495"/>
                <a:gd name="T32" fmla="*/ 151 w 403"/>
                <a:gd name="T33" fmla="*/ 4 h 495"/>
                <a:gd name="T34" fmla="*/ 123 w 403"/>
                <a:gd name="T35" fmla="*/ 23 h 495"/>
                <a:gd name="T36" fmla="*/ 91 w 403"/>
                <a:gd name="T37" fmla="*/ 27 h 495"/>
                <a:gd name="T38" fmla="*/ 59 w 403"/>
                <a:gd name="T39" fmla="*/ 39 h 495"/>
                <a:gd name="T40" fmla="*/ 49 w 403"/>
                <a:gd name="T41" fmla="*/ 61 h 495"/>
                <a:gd name="T42" fmla="*/ 35 w 403"/>
                <a:gd name="T43" fmla="*/ 98 h 495"/>
                <a:gd name="T44" fmla="*/ 31 w 403"/>
                <a:gd name="T45" fmla="*/ 119 h 495"/>
                <a:gd name="T46" fmla="*/ 18 w 403"/>
                <a:gd name="T47" fmla="*/ 183 h 495"/>
                <a:gd name="T48" fmla="*/ 4 w 403"/>
                <a:gd name="T49" fmla="*/ 273 h 495"/>
                <a:gd name="T50" fmla="*/ 19 w 403"/>
                <a:gd name="T51" fmla="*/ 324 h 495"/>
                <a:gd name="T52" fmla="*/ 91 w 403"/>
                <a:gd name="T53" fmla="*/ 337 h 495"/>
                <a:gd name="T54" fmla="*/ 69 w 403"/>
                <a:gd name="T55" fmla="*/ 420 h 495"/>
                <a:gd name="T56" fmla="*/ 58 w 403"/>
                <a:gd name="T57" fmla="*/ 481 h 495"/>
                <a:gd name="T58" fmla="*/ 160 w 403"/>
                <a:gd name="T59" fmla="*/ 490 h 495"/>
                <a:gd name="T60" fmla="*/ 224 w 403"/>
                <a:gd name="T61" fmla="*/ 471 h 495"/>
                <a:gd name="T62" fmla="*/ 255 w 403"/>
                <a:gd name="T63" fmla="*/ 375 h 495"/>
                <a:gd name="T64" fmla="*/ 268 w 403"/>
                <a:gd name="T65" fmla="*/ 392 h 495"/>
                <a:gd name="T66" fmla="*/ 322 w 403"/>
                <a:gd name="T67" fmla="*/ 477 h 495"/>
                <a:gd name="T68" fmla="*/ 359 w 403"/>
                <a:gd name="T69" fmla="*/ 473 h 495"/>
                <a:gd name="T70" fmla="*/ 354 w 403"/>
                <a:gd name="T71" fmla="*/ 423 h 495"/>
                <a:gd name="T72" fmla="*/ 343 w 403"/>
                <a:gd name="T73" fmla="*/ 376 h 495"/>
                <a:gd name="T74" fmla="*/ 337 w 403"/>
                <a:gd name="T75" fmla="*/ 346 h 495"/>
                <a:gd name="T76" fmla="*/ 383 w 403"/>
                <a:gd name="T77" fmla="*/ 350 h 495"/>
                <a:gd name="T78" fmla="*/ 401 w 403"/>
                <a:gd name="T79" fmla="*/ 303 h 495"/>
                <a:gd name="T80" fmla="*/ 99 w 403"/>
                <a:gd name="T81" fmla="*/ 260 h 495"/>
                <a:gd name="T82" fmla="*/ 78 w 403"/>
                <a:gd name="T83" fmla="*/ 259 h 495"/>
                <a:gd name="T84" fmla="*/ 84 w 403"/>
                <a:gd name="T85" fmla="*/ 237 h 495"/>
                <a:gd name="T86" fmla="*/ 91 w 403"/>
                <a:gd name="T87" fmla="*/ 206 h 495"/>
                <a:gd name="T88" fmla="*/ 94 w 403"/>
                <a:gd name="T89" fmla="*/ 220 h 495"/>
                <a:gd name="T90" fmla="*/ 99 w 403"/>
                <a:gd name="T91" fmla="*/ 26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3" h="495">
                  <a:moveTo>
                    <a:pt x="401" y="303"/>
                  </a:moveTo>
                  <a:cubicBezTo>
                    <a:pt x="401" y="300"/>
                    <a:pt x="395" y="305"/>
                    <a:pt x="392" y="305"/>
                  </a:cubicBezTo>
                  <a:cubicBezTo>
                    <a:pt x="385" y="304"/>
                    <a:pt x="376" y="298"/>
                    <a:pt x="368" y="296"/>
                  </a:cubicBezTo>
                  <a:cubicBezTo>
                    <a:pt x="356" y="293"/>
                    <a:pt x="364" y="284"/>
                    <a:pt x="364" y="283"/>
                  </a:cubicBezTo>
                  <a:cubicBezTo>
                    <a:pt x="364" y="282"/>
                    <a:pt x="341" y="269"/>
                    <a:pt x="337" y="260"/>
                  </a:cubicBezTo>
                  <a:cubicBezTo>
                    <a:pt x="333" y="250"/>
                    <a:pt x="339" y="198"/>
                    <a:pt x="338" y="191"/>
                  </a:cubicBezTo>
                  <a:cubicBezTo>
                    <a:pt x="338" y="183"/>
                    <a:pt x="347" y="155"/>
                    <a:pt x="349" y="146"/>
                  </a:cubicBezTo>
                  <a:cubicBezTo>
                    <a:pt x="352" y="137"/>
                    <a:pt x="354" y="94"/>
                    <a:pt x="354" y="94"/>
                  </a:cubicBezTo>
                  <a:cubicBezTo>
                    <a:pt x="355" y="83"/>
                    <a:pt x="338" y="53"/>
                    <a:pt x="332" y="51"/>
                  </a:cubicBezTo>
                  <a:cubicBezTo>
                    <a:pt x="327" y="50"/>
                    <a:pt x="301" y="42"/>
                    <a:pt x="283" y="35"/>
                  </a:cubicBezTo>
                  <a:cubicBezTo>
                    <a:pt x="266" y="27"/>
                    <a:pt x="275" y="37"/>
                    <a:pt x="276" y="52"/>
                  </a:cubicBezTo>
                  <a:cubicBezTo>
                    <a:pt x="277" y="66"/>
                    <a:pt x="276" y="104"/>
                    <a:pt x="272" y="112"/>
                  </a:cubicBezTo>
                  <a:cubicBezTo>
                    <a:pt x="269" y="121"/>
                    <a:pt x="248" y="174"/>
                    <a:pt x="248" y="174"/>
                  </a:cubicBezTo>
                  <a:cubicBezTo>
                    <a:pt x="248" y="174"/>
                    <a:pt x="244" y="165"/>
                    <a:pt x="239" y="156"/>
                  </a:cubicBezTo>
                  <a:cubicBezTo>
                    <a:pt x="235" y="148"/>
                    <a:pt x="227" y="125"/>
                    <a:pt x="221" y="116"/>
                  </a:cubicBezTo>
                  <a:cubicBezTo>
                    <a:pt x="216" y="107"/>
                    <a:pt x="179" y="35"/>
                    <a:pt x="173" y="24"/>
                  </a:cubicBezTo>
                  <a:cubicBezTo>
                    <a:pt x="167" y="13"/>
                    <a:pt x="158" y="0"/>
                    <a:pt x="151" y="4"/>
                  </a:cubicBezTo>
                  <a:cubicBezTo>
                    <a:pt x="145" y="8"/>
                    <a:pt x="127" y="21"/>
                    <a:pt x="123" y="23"/>
                  </a:cubicBezTo>
                  <a:cubicBezTo>
                    <a:pt x="118" y="25"/>
                    <a:pt x="101" y="27"/>
                    <a:pt x="91" y="27"/>
                  </a:cubicBezTo>
                  <a:cubicBezTo>
                    <a:pt x="82" y="27"/>
                    <a:pt x="65" y="35"/>
                    <a:pt x="59" y="39"/>
                  </a:cubicBezTo>
                  <a:cubicBezTo>
                    <a:pt x="54" y="43"/>
                    <a:pt x="51" y="50"/>
                    <a:pt x="49" y="61"/>
                  </a:cubicBezTo>
                  <a:cubicBezTo>
                    <a:pt x="47" y="72"/>
                    <a:pt x="40" y="94"/>
                    <a:pt x="35" y="98"/>
                  </a:cubicBezTo>
                  <a:cubicBezTo>
                    <a:pt x="31" y="102"/>
                    <a:pt x="31" y="107"/>
                    <a:pt x="31" y="119"/>
                  </a:cubicBezTo>
                  <a:cubicBezTo>
                    <a:pt x="30" y="131"/>
                    <a:pt x="23" y="172"/>
                    <a:pt x="18" y="183"/>
                  </a:cubicBezTo>
                  <a:cubicBezTo>
                    <a:pt x="12" y="193"/>
                    <a:pt x="8" y="260"/>
                    <a:pt x="4" y="273"/>
                  </a:cubicBezTo>
                  <a:cubicBezTo>
                    <a:pt x="0" y="287"/>
                    <a:pt x="13" y="320"/>
                    <a:pt x="19" y="324"/>
                  </a:cubicBezTo>
                  <a:cubicBezTo>
                    <a:pt x="25" y="328"/>
                    <a:pt x="87" y="335"/>
                    <a:pt x="91" y="337"/>
                  </a:cubicBezTo>
                  <a:cubicBezTo>
                    <a:pt x="95" y="339"/>
                    <a:pt x="71" y="417"/>
                    <a:pt x="69" y="420"/>
                  </a:cubicBezTo>
                  <a:cubicBezTo>
                    <a:pt x="68" y="423"/>
                    <a:pt x="58" y="467"/>
                    <a:pt x="58" y="481"/>
                  </a:cubicBezTo>
                  <a:cubicBezTo>
                    <a:pt x="57" y="495"/>
                    <a:pt x="145" y="488"/>
                    <a:pt x="160" y="490"/>
                  </a:cubicBezTo>
                  <a:cubicBezTo>
                    <a:pt x="176" y="492"/>
                    <a:pt x="216" y="478"/>
                    <a:pt x="224" y="471"/>
                  </a:cubicBezTo>
                  <a:cubicBezTo>
                    <a:pt x="232" y="464"/>
                    <a:pt x="252" y="386"/>
                    <a:pt x="255" y="375"/>
                  </a:cubicBezTo>
                  <a:cubicBezTo>
                    <a:pt x="258" y="364"/>
                    <a:pt x="262" y="381"/>
                    <a:pt x="268" y="392"/>
                  </a:cubicBezTo>
                  <a:cubicBezTo>
                    <a:pt x="273" y="402"/>
                    <a:pt x="306" y="469"/>
                    <a:pt x="322" y="477"/>
                  </a:cubicBezTo>
                  <a:cubicBezTo>
                    <a:pt x="338" y="486"/>
                    <a:pt x="351" y="476"/>
                    <a:pt x="359" y="473"/>
                  </a:cubicBezTo>
                  <a:cubicBezTo>
                    <a:pt x="368" y="470"/>
                    <a:pt x="355" y="429"/>
                    <a:pt x="354" y="423"/>
                  </a:cubicBezTo>
                  <a:cubicBezTo>
                    <a:pt x="354" y="417"/>
                    <a:pt x="345" y="384"/>
                    <a:pt x="343" y="376"/>
                  </a:cubicBezTo>
                  <a:cubicBezTo>
                    <a:pt x="340" y="369"/>
                    <a:pt x="335" y="347"/>
                    <a:pt x="337" y="346"/>
                  </a:cubicBezTo>
                  <a:cubicBezTo>
                    <a:pt x="339" y="344"/>
                    <a:pt x="375" y="349"/>
                    <a:pt x="383" y="350"/>
                  </a:cubicBezTo>
                  <a:cubicBezTo>
                    <a:pt x="392" y="351"/>
                    <a:pt x="403" y="312"/>
                    <a:pt x="401" y="303"/>
                  </a:cubicBezTo>
                  <a:close/>
                  <a:moveTo>
                    <a:pt x="99" y="260"/>
                  </a:moveTo>
                  <a:cubicBezTo>
                    <a:pt x="98" y="265"/>
                    <a:pt x="81" y="260"/>
                    <a:pt x="78" y="259"/>
                  </a:cubicBezTo>
                  <a:cubicBezTo>
                    <a:pt x="78" y="259"/>
                    <a:pt x="82" y="248"/>
                    <a:pt x="84" y="237"/>
                  </a:cubicBezTo>
                  <a:cubicBezTo>
                    <a:pt x="85" y="227"/>
                    <a:pt x="89" y="213"/>
                    <a:pt x="91" y="206"/>
                  </a:cubicBezTo>
                  <a:cubicBezTo>
                    <a:pt x="92" y="200"/>
                    <a:pt x="94" y="208"/>
                    <a:pt x="94" y="220"/>
                  </a:cubicBezTo>
                  <a:cubicBezTo>
                    <a:pt x="94" y="232"/>
                    <a:pt x="99" y="254"/>
                    <a:pt x="99" y="260"/>
                  </a:cubicBezTo>
                  <a:close/>
                </a:path>
              </a:pathLst>
            </a:custGeom>
            <a:solidFill>
              <a:schemeClr val="accent1">
                <a:lumMod val="50000"/>
              </a:scheme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36">
              <a:extLst>
                <a:ext uri="{FF2B5EF4-FFF2-40B4-BE49-F238E27FC236}">
                  <a16:creationId xmlns:a16="http://schemas.microsoft.com/office/drawing/2014/main" id="{78D42CBE-4A87-E11A-EDC1-A5340FF64068}"/>
                </a:ext>
              </a:extLst>
            </p:cNvPr>
            <p:cNvSpPr>
              <a:spLocks/>
            </p:cNvSpPr>
            <p:nvPr/>
          </p:nvSpPr>
          <p:spPr bwMode="gray">
            <a:xfrm>
              <a:off x="7124796" y="2645954"/>
              <a:ext cx="74924" cy="370932"/>
            </a:xfrm>
            <a:custGeom>
              <a:avLst/>
              <a:gdLst>
                <a:gd name="T0" fmla="*/ 9 w 26"/>
                <a:gd name="T1" fmla="*/ 101 h 128"/>
                <a:gd name="T2" fmla="*/ 12 w 26"/>
                <a:gd name="T3" fmla="*/ 69 h 128"/>
                <a:gd name="T4" fmla="*/ 19 w 26"/>
                <a:gd name="T5" fmla="*/ 18 h 128"/>
                <a:gd name="T6" fmla="*/ 22 w 26"/>
                <a:gd name="T7" fmla="*/ 15 h 128"/>
                <a:gd name="T8" fmla="*/ 22 w 26"/>
                <a:gd name="T9" fmla="*/ 73 h 128"/>
                <a:gd name="T10" fmla="*/ 26 w 26"/>
                <a:gd name="T11" fmla="*/ 109 h 128"/>
                <a:gd name="T12" fmla="*/ 20 w 26"/>
                <a:gd name="T13" fmla="*/ 127 h 128"/>
                <a:gd name="T14" fmla="*/ 9 w 26"/>
                <a:gd name="T15" fmla="*/ 113 h 128"/>
                <a:gd name="T16" fmla="*/ 5 w 26"/>
                <a:gd name="T17" fmla="*/ 120 h 128"/>
                <a:gd name="T18" fmla="*/ 1 w 26"/>
                <a:gd name="T19" fmla="*/ 119 h 128"/>
                <a:gd name="T20" fmla="*/ 9 w 26"/>
                <a:gd name="T21" fmla="*/ 101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28">
                  <a:moveTo>
                    <a:pt x="9" y="101"/>
                  </a:moveTo>
                  <a:cubicBezTo>
                    <a:pt x="9" y="101"/>
                    <a:pt x="10" y="84"/>
                    <a:pt x="12" y="69"/>
                  </a:cubicBezTo>
                  <a:cubicBezTo>
                    <a:pt x="15" y="55"/>
                    <a:pt x="19" y="33"/>
                    <a:pt x="19" y="18"/>
                  </a:cubicBezTo>
                  <a:cubicBezTo>
                    <a:pt x="18" y="4"/>
                    <a:pt x="22" y="0"/>
                    <a:pt x="22" y="15"/>
                  </a:cubicBezTo>
                  <a:cubicBezTo>
                    <a:pt x="21" y="30"/>
                    <a:pt x="22" y="63"/>
                    <a:pt x="22" y="73"/>
                  </a:cubicBezTo>
                  <a:cubicBezTo>
                    <a:pt x="22" y="82"/>
                    <a:pt x="26" y="109"/>
                    <a:pt x="26" y="109"/>
                  </a:cubicBezTo>
                  <a:cubicBezTo>
                    <a:pt x="20" y="127"/>
                    <a:pt x="20" y="127"/>
                    <a:pt x="20" y="127"/>
                  </a:cubicBezTo>
                  <a:cubicBezTo>
                    <a:pt x="20" y="127"/>
                    <a:pt x="12" y="114"/>
                    <a:pt x="9" y="113"/>
                  </a:cubicBezTo>
                  <a:cubicBezTo>
                    <a:pt x="7" y="112"/>
                    <a:pt x="7" y="116"/>
                    <a:pt x="5" y="120"/>
                  </a:cubicBezTo>
                  <a:cubicBezTo>
                    <a:pt x="3" y="124"/>
                    <a:pt x="0" y="128"/>
                    <a:pt x="1" y="119"/>
                  </a:cubicBezTo>
                  <a:cubicBezTo>
                    <a:pt x="2" y="109"/>
                    <a:pt x="9" y="101"/>
                    <a:pt x="9" y="101"/>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37">
              <a:extLst>
                <a:ext uri="{FF2B5EF4-FFF2-40B4-BE49-F238E27FC236}">
                  <a16:creationId xmlns:a16="http://schemas.microsoft.com/office/drawing/2014/main" id="{5C2B1021-A3D9-328F-4937-C7289E904611}"/>
                </a:ext>
              </a:extLst>
            </p:cNvPr>
            <p:cNvSpPr>
              <a:spLocks/>
            </p:cNvSpPr>
            <p:nvPr/>
          </p:nvSpPr>
          <p:spPr bwMode="gray">
            <a:xfrm>
              <a:off x="7240252" y="2448206"/>
              <a:ext cx="214944" cy="293552"/>
            </a:xfrm>
            <a:custGeom>
              <a:avLst/>
              <a:gdLst>
                <a:gd name="T0" fmla="*/ 15 w 74"/>
                <a:gd name="T1" fmla="*/ 0 h 101"/>
                <a:gd name="T2" fmla="*/ 5 w 74"/>
                <a:gd name="T3" fmla="*/ 23 h 101"/>
                <a:gd name="T4" fmla="*/ 52 w 74"/>
                <a:gd name="T5" fmla="*/ 70 h 101"/>
                <a:gd name="T6" fmla="*/ 73 w 74"/>
                <a:gd name="T7" fmla="*/ 98 h 101"/>
                <a:gd name="T8" fmla="*/ 50 w 74"/>
                <a:gd name="T9" fmla="*/ 72 h 101"/>
                <a:gd name="T10" fmla="*/ 2 w 74"/>
                <a:gd name="T11" fmla="*/ 27 h 101"/>
                <a:gd name="T12" fmla="*/ 3 w 74"/>
                <a:gd name="T13" fmla="*/ 16 h 101"/>
                <a:gd name="T14" fmla="*/ 15 w 7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01">
                  <a:moveTo>
                    <a:pt x="15" y="0"/>
                  </a:moveTo>
                  <a:cubicBezTo>
                    <a:pt x="5" y="23"/>
                    <a:pt x="5" y="23"/>
                    <a:pt x="5" y="23"/>
                  </a:cubicBezTo>
                  <a:cubicBezTo>
                    <a:pt x="5" y="23"/>
                    <a:pt x="43" y="62"/>
                    <a:pt x="52" y="70"/>
                  </a:cubicBezTo>
                  <a:cubicBezTo>
                    <a:pt x="61" y="79"/>
                    <a:pt x="73" y="96"/>
                    <a:pt x="73" y="98"/>
                  </a:cubicBezTo>
                  <a:cubicBezTo>
                    <a:pt x="74" y="101"/>
                    <a:pt x="58" y="79"/>
                    <a:pt x="50" y="72"/>
                  </a:cubicBezTo>
                  <a:cubicBezTo>
                    <a:pt x="42" y="65"/>
                    <a:pt x="3" y="28"/>
                    <a:pt x="2" y="27"/>
                  </a:cubicBezTo>
                  <a:cubicBezTo>
                    <a:pt x="1" y="27"/>
                    <a:pt x="0" y="20"/>
                    <a:pt x="3" y="16"/>
                  </a:cubicBezTo>
                  <a:cubicBezTo>
                    <a:pt x="6" y="13"/>
                    <a:pt x="15" y="0"/>
                    <a:pt x="15" y="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38">
              <a:extLst>
                <a:ext uri="{FF2B5EF4-FFF2-40B4-BE49-F238E27FC236}">
                  <a16:creationId xmlns:a16="http://schemas.microsoft.com/office/drawing/2014/main" id="{4983B5D0-23D6-8A16-BF2E-5209352E3FC1}"/>
                </a:ext>
              </a:extLst>
            </p:cNvPr>
            <p:cNvSpPr>
              <a:spLocks/>
            </p:cNvSpPr>
            <p:nvPr/>
          </p:nvSpPr>
          <p:spPr bwMode="gray">
            <a:xfrm>
              <a:off x="7742606" y="2518216"/>
              <a:ext cx="42989" cy="194064"/>
            </a:xfrm>
            <a:custGeom>
              <a:avLst/>
              <a:gdLst>
                <a:gd name="T0" fmla="*/ 0 w 15"/>
                <a:gd name="T1" fmla="*/ 67 h 67"/>
                <a:gd name="T2" fmla="*/ 7 w 15"/>
                <a:gd name="T3" fmla="*/ 42 h 67"/>
                <a:gd name="T4" fmla="*/ 12 w 15"/>
                <a:gd name="T5" fmla="*/ 13 h 67"/>
                <a:gd name="T6" fmla="*/ 12 w 15"/>
                <a:gd name="T7" fmla="*/ 3 h 67"/>
                <a:gd name="T8" fmla="*/ 15 w 15"/>
                <a:gd name="T9" fmla="*/ 16 h 67"/>
                <a:gd name="T10" fmla="*/ 8 w 15"/>
                <a:gd name="T11" fmla="*/ 52 h 67"/>
                <a:gd name="T12" fmla="*/ 0 w 15"/>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5" h="67">
                  <a:moveTo>
                    <a:pt x="0" y="67"/>
                  </a:moveTo>
                  <a:cubicBezTo>
                    <a:pt x="2" y="62"/>
                    <a:pt x="6" y="46"/>
                    <a:pt x="7" y="42"/>
                  </a:cubicBezTo>
                  <a:cubicBezTo>
                    <a:pt x="8" y="39"/>
                    <a:pt x="14" y="17"/>
                    <a:pt x="12" y="13"/>
                  </a:cubicBezTo>
                  <a:cubicBezTo>
                    <a:pt x="10" y="9"/>
                    <a:pt x="10" y="0"/>
                    <a:pt x="12" y="3"/>
                  </a:cubicBezTo>
                  <a:cubicBezTo>
                    <a:pt x="14" y="6"/>
                    <a:pt x="15" y="12"/>
                    <a:pt x="15" y="16"/>
                  </a:cubicBezTo>
                  <a:cubicBezTo>
                    <a:pt x="15" y="20"/>
                    <a:pt x="8" y="50"/>
                    <a:pt x="8" y="52"/>
                  </a:cubicBezTo>
                  <a:cubicBezTo>
                    <a:pt x="7" y="53"/>
                    <a:pt x="0" y="67"/>
                    <a:pt x="0" y="67"/>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9" name="Freeform 39">
              <a:extLst>
                <a:ext uri="{FF2B5EF4-FFF2-40B4-BE49-F238E27FC236}">
                  <a16:creationId xmlns:a16="http://schemas.microsoft.com/office/drawing/2014/main" id="{A4363BB4-8161-9F43-1281-D4A1051942EE}"/>
                </a:ext>
              </a:extLst>
            </p:cNvPr>
            <p:cNvSpPr>
              <a:spLocks/>
            </p:cNvSpPr>
            <p:nvPr/>
          </p:nvSpPr>
          <p:spPr bwMode="gray">
            <a:xfrm>
              <a:off x="7159187" y="3357111"/>
              <a:ext cx="240737" cy="60185"/>
            </a:xfrm>
            <a:custGeom>
              <a:avLst/>
              <a:gdLst>
                <a:gd name="T0" fmla="*/ 0 w 83"/>
                <a:gd name="T1" fmla="*/ 1 h 21"/>
                <a:gd name="T2" fmla="*/ 43 w 83"/>
                <a:gd name="T3" fmla="*/ 4 h 21"/>
                <a:gd name="T4" fmla="*/ 65 w 83"/>
                <a:gd name="T5" fmla="*/ 17 h 21"/>
                <a:gd name="T6" fmla="*/ 83 w 83"/>
                <a:gd name="T7" fmla="*/ 20 h 21"/>
                <a:gd name="T8" fmla="*/ 60 w 83"/>
                <a:gd name="T9" fmla="*/ 11 h 21"/>
                <a:gd name="T10" fmla="*/ 46 w 83"/>
                <a:gd name="T11" fmla="*/ 1 h 21"/>
                <a:gd name="T12" fmla="*/ 22 w 83"/>
                <a:gd name="T13" fmla="*/ 0 h 21"/>
                <a:gd name="T14" fmla="*/ 0 w 83"/>
                <a:gd name="T15" fmla="*/ 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3" h="21">
                  <a:moveTo>
                    <a:pt x="0" y="1"/>
                  </a:moveTo>
                  <a:cubicBezTo>
                    <a:pt x="2" y="2"/>
                    <a:pt x="36" y="3"/>
                    <a:pt x="43" y="4"/>
                  </a:cubicBezTo>
                  <a:cubicBezTo>
                    <a:pt x="50" y="6"/>
                    <a:pt x="55" y="13"/>
                    <a:pt x="65" y="17"/>
                  </a:cubicBezTo>
                  <a:cubicBezTo>
                    <a:pt x="75" y="21"/>
                    <a:pt x="83" y="20"/>
                    <a:pt x="83" y="20"/>
                  </a:cubicBezTo>
                  <a:cubicBezTo>
                    <a:pt x="83" y="20"/>
                    <a:pt x="67" y="14"/>
                    <a:pt x="60" y="11"/>
                  </a:cubicBezTo>
                  <a:cubicBezTo>
                    <a:pt x="53" y="7"/>
                    <a:pt x="55" y="2"/>
                    <a:pt x="46" y="1"/>
                  </a:cubicBezTo>
                  <a:cubicBezTo>
                    <a:pt x="36" y="0"/>
                    <a:pt x="31" y="0"/>
                    <a:pt x="22" y="0"/>
                  </a:cubicBezTo>
                  <a:cubicBezTo>
                    <a:pt x="12" y="0"/>
                    <a:pt x="0" y="1"/>
                    <a:pt x="0" y="1"/>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40">
              <a:extLst>
                <a:ext uri="{FF2B5EF4-FFF2-40B4-BE49-F238E27FC236}">
                  <a16:creationId xmlns:a16="http://schemas.microsoft.com/office/drawing/2014/main" id="{4B5A0605-7986-C582-E76E-6854BD236A96}"/>
                </a:ext>
              </a:extLst>
            </p:cNvPr>
            <p:cNvSpPr>
              <a:spLocks/>
            </p:cNvSpPr>
            <p:nvPr/>
          </p:nvSpPr>
          <p:spPr bwMode="gray">
            <a:xfrm>
              <a:off x="6918450" y="3121287"/>
              <a:ext cx="187923" cy="78608"/>
            </a:xfrm>
            <a:custGeom>
              <a:avLst/>
              <a:gdLst>
                <a:gd name="T0" fmla="*/ 65 w 65"/>
                <a:gd name="T1" fmla="*/ 5 h 27"/>
                <a:gd name="T2" fmla="*/ 41 w 65"/>
                <a:gd name="T3" fmla="*/ 5 h 27"/>
                <a:gd name="T4" fmla="*/ 0 w 65"/>
                <a:gd name="T5" fmla="*/ 27 h 27"/>
                <a:gd name="T6" fmla="*/ 6 w 65"/>
                <a:gd name="T7" fmla="*/ 16 h 27"/>
                <a:gd name="T8" fmla="*/ 28 w 65"/>
                <a:gd name="T9" fmla="*/ 8 h 27"/>
                <a:gd name="T10" fmla="*/ 53 w 65"/>
                <a:gd name="T11" fmla="*/ 1 h 27"/>
                <a:gd name="T12" fmla="*/ 65 w 65"/>
                <a:gd name="T13" fmla="*/ 5 h 27"/>
              </a:gdLst>
              <a:ahLst/>
              <a:cxnLst>
                <a:cxn ang="0">
                  <a:pos x="T0" y="T1"/>
                </a:cxn>
                <a:cxn ang="0">
                  <a:pos x="T2" y="T3"/>
                </a:cxn>
                <a:cxn ang="0">
                  <a:pos x="T4" y="T5"/>
                </a:cxn>
                <a:cxn ang="0">
                  <a:pos x="T6" y="T7"/>
                </a:cxn>
                <a:cxn ang="0">
                  <a:pos x="T8" y="T9"/>
                </a:cxn>
                <a:cxn ang="0">
                  <a:pos x="T10" y="T11"/>
                </a:cxn>
                <a:cxn ang="0">
                  <a:pos x="T12" y="T13"/>
                </a:cxn>
              </a:cxnLst>
              <a:rect l="0" t="0" r="r" b="b"/>
              <a:pathLst>
                <a:path w="65" h="27">
                  <a:moveTo>
                    <a:pt x="65" y="5"/>
                  </a:moveTo>
                  <a:cubicBezTo>
                    <a:pt x="65" y="5"/>
                    <a:pt x="51" y="2"/>
                    <a:pt x="41" y="5"/>
                  </a:cubicBezTo>
                  <a:cubicBezTo>
                    <a:pt x="31" y="9"/>
                    <a:pt x="0" y="27"/>
                    <a:pt x="0" y="27"/>
                  </a:cubicBezTo>
                  <a:cubicBezTo>
                    <a:pt x="0" y="27"/>
                    <a:pt x="0" y="18"/>
                    <a:pt x="6" y="16"/>
                  </a:cubicBezTo>
                  <a:cubicBezTo>
                    <a:pt x="12" y="13"/>
                    <a:pt x="24" y="9"/>
                    <a:pt x="28" y="8"/>
                  </a:cubicBezTo>
                  <a:cubicBezTo>
                    <a:pt x="33" y="7"/>
                    <a:pt x="46" y="0"/>
                    <a:pt x="53" y="1"/>
                  </a:cubicBezTo>
                  <a:cubicBezTo>
                    <a:pt x="60" y="3"/>
                    <a:pt x="65" y="5"/>
                    <a:pt x="65" y="5"/>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41">
              <a:extLst>
                <a:ext uri="{FF2B5EF4-FFF2-40B4-BE49-F238E27FC236}">
                  <a16:creationId xmlns:a16="http://schemas.microsoft.com/office/drawing/2014/main" id="{1F626E91-09F4-4494-BE57-D7AC5E49AAA8}"/>
                </a:ext>
              </a:extLst>
            </p:cNvPr>
            <p:cNvSpPr>
              <a:spLocks/>
            </p:cNvSpPr>
            <p:nvPr/>
          </p:nvSpPr>
          <p:spPr bwMode="gray">
            <a:xfrm>
              <a:off x="6927048" y="3197438"/>
              <a:ext cx="52815" cy="57728"/>
            </a:xfrm>
            <a:custGeom>
              <a:avLst/>
              <a:gdLst>
                <a:gd name="T0" fmla="*/ 18 w 18"/>
                <a:gd name="T1" fmla="*/ 0 h 20"/>
                <a:gd name="T2" fmla="*/ 6 w 18"/>
                <a:gd name="T3" fmla="*/ 12 h 20"/>
                <a:gd name="T4" fmla="*/ 3 w 18"/>
                <a:gd name="T5" fmla="*/ 14 h 20"/>
                <a:gd name="T6" fmla="*/ 10 w 18"/>
                <a:gd name="T7" fmla="*/ 2 h 20"/>
                <a:gd name="T8" fmla="*/ 18 w 18"/>
                <a:gd name="T9" fmla="*/ 0 h 20"/>
              </a:gdLst>
              <a:ahLst/>
              <a:cxnLst>
                <a:cxn ang="0">
                  <a:pos x="T0" y="T1"/>
                </a:cxn>
                <a:cxn ang="0">
                  <a:pos x="T2" y="T3"/>
                </a:cxn>
                <a:cxn ang="0">
                  <a:pos x="T4" y="T5"/>
                </a:cxn>
                <a:cxn ang="0">
                  <a:pos x="T6" y="T7"/>
                </a:cxn>
                <a:cxn ang="0">
                  <a:pos x="T8" y="T9"/>
                </a:cxn>
              </a:cxnLst>
              <a:rect l="0" t="0" r="r" b="b"/>
              <a:pathLst>
                <a:path w="18" h="20">
                  <a:moveTo>
                    <a:pt x="18" y="0"/>
                  </a:moveTo>
                  <a:cubicBezTo>
                    <a:pt x="15" y="2"/>
                    <a:pt x="9" y="4"/>
                    <a:pt x="6" y="12"/>
                  </a:cubicBezTo>
                  <a:cubicBezTo>
                    <a:pt x="3" y="20"/>
                    <a:pt x="0" y="20"/>
                    <a:pt x="3" y="14"/>
                  </a:cubicBezTo>
                  <a:cubicBezTo>
                    <a:pt x="5" y="8"/>
                    <a:pt x="5" y="3"/>
                    <a:pt x="10" y="2"/>
                  </a:cubicBezTo>
                  <a:cubicBezTo>
                    <a:pt x="14" y="1"/>
                    <a:pt x="18" y="0"/>
                    <a:pt x="18"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 name="Freeform 42">
              <a:extLst>
                <a:ext uri="{FF2B5EF4-FFF2-40B4-BE49-F238E27FC236}">
                  <a16:creationId xmlns:a16="http://schemas.microsoft.com/office/drawing/2014/main" id="{956CF07D-4D2B-FA74-4FBA-EC8262911376}"/>
                </a:ext>
              </a:extLst>
            </p:cNvPr>
            <p:cNvSpPr>
              <a:spLocks/>
            </p:cNvSpPr>
            <p:nvPr/>
          </p:nvSpPr>
          <p:spPr bwMode="gray">
            <a:xfrm>
              <a:off x="6979863" y="2892832"/>
              <a:ext cx="68782" cy="168271"/>
            </a:xfrm>
            <a:custGeom>
              <a:avLst/>
              <a:gdLst>
                <a:gd name="T0" fmla="*/ 0 w 24"/>
                <a:gd name="T1" fmla="*/ 0 h 58"/>
                <a:gd name="T2" fmla="*/ 16 w 24"/>
                <a:gd name="T3" fmla="*/ 31 h 58"/>
                <a:gd name="T4" fmla="*/ 22 w 24"/>
                <a:gd name="T5" fmla="*/ 56 h 58"/>
                <a:gd name="T6" fmla="*/ 19 w 24"/>
                <a:gd name="T7" fmla="*/ 35 h 58"/>
                <a:gd name="T8" fmla="*/ 14 w 24"/>
                <a:gd name="T9" fmla="*/ 15 h 58"/>
                <a:gd name="T10" fmla="*/ 0 w 24"/>
                <a:gd name="T11" fmla="*/ 0 h 58"/>
              </a:gdLst>
              <a:ahLst/>
              <a:cxnLst>
                <a:cxn ang="0">
                  <a:pos x="T0" y="T1"/>
                </a:cxn>
                <a:cxn ang="0">
                  <a:pos x="T2" y="T3"/>
                </a:cxn>
                <a:cxn ang="0">
                  <a:pos x="T4" y="T5"/>
                </a:cxn>
                <a:cxn ang="0">
                  <a:pos x="T6" y="T7"/>
                </a:cxn>
                <a:cxn ang="0">
                  <a:pos x="T8" y="T9"/>
                </a:cxn>
                <a:cxn ang="0">
                  <a:pos x="T10" y="T11"/>
                </a:cxn>
              </a:cxnLst>
              <a:rect l="0" t="0" r="r" b="b"/>
              <a:pathLst>
                <a:path w="24" h="58">
                  <a:moveTo>
                    <a:pt x="0" y="0"/>
                  </a:moveTo>
                  <a:cubicBezTo>
                    <a:pt x="2" y="1"/>
                    <a:pt x="16" y="22"/>
                    <a:pt x="16" y="31"/>
                  </a:cubicBezTo>
                  <a:cubicBezTo>
                    <a:pt x="16" y="39"/>
                    <a:pt x="20" y="54"/>
                    <a:pt x="22" y="56"/>
                  </a:cubicBezTo>
                  <a:cubicBezTo>
                    <a:pt x="24" y="58"/>
                    <a:pt x="19" y="42"/>
                    <a:pt x="19" y="35"/>
                  </a:cubicBezTo>
                  <a:cubicBezTo>
                    <a:pt x="19" y="28"/>
                    <a:pt x="16" y="18"/>
                    <a:pt x="14" y="15"/>
                  </a:cubicBezTo>
                  <a:cubicBezTo>
                    <a:pt x="12" y="12"/>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 name="Freeform 43">
              <a:extLst>
                <a:ext uri="{FF2B5EF4-FFF2-40B4-BE49-F238E27FC236}">
                  <a16:creationId xmlns:a16="http://schemas.microsoft.com/office/drawing/2014/main" id="{0237CD7B-CA40-0C8E-F2A4-54A9373088C7}"/>
                </a:ext>
              </a:extLst>
            </p:cNvPr>
            <p:cNvSpPr>
              <a:spLocks/>
            </p:cNvSpPr>
            <p:nvPr/>
          </p:nvSpPr>
          <p:spPr bwMode="gray">
            <a:xfrm>
              <a:off x="6956526" y="2999690"/>
              <a:ext cx="95804" cy="98260"/>
            </a:xfrm>
            <a:custGeom>
              <a:avLst/>
              <a:gdLst>
                <a:gd name="T0" fmla="*/ 0 w 33"/>
                <a:gd name="T1" fmla="*/ 0 h 34"/>
                <a:gd name="T2" fmla="*/ 17 w 33"/>
                <a:gd name="T3" fmla="*/ 19 h 34"/>
                <a:gd name="T4" fmla="*/ 31 w 33"/>
                <a:gd name="T5" fmla="*/ 32 h 34"/>
                <a:gd name="T6" fmla="*/ 15 w 33"/>
                <a:gd name="T7" fmla="*/ 22 h 34"/>
                <a:gd name="T8" fmla="*/ 0 w 33"/>
                <a:gd name="T9" fmla="*/ 0 h 34"/>
              </a:gdLst>
              <a:ahLst/>
              <a:cxnLst>
                <a:cxn ang="0">
                  <a:pos x="T0" y="T1"/>
                </a:cxn>
                <a:cxn ang="0">
                  <a:pos x="T2" y="T3"/>
                </a:cxn>
                <a:cxn ang="0">
                  <a:pos x="T4" y="T5"/>
                </a:cxn>
                <a:cxn ang="0">
                  <a:pos x="T6" y="T7"/>
                </a:cxn>
                <a:cxn ang="0">
                  <a:pos x="T8" y="T9"/>
                </a:cxn>
              </a:cxnLst>
              <a:rect l="0" t="0" r="r" b="b"/>
              <a:pathLst>
                <a:path w="33" h="34">
                  <a:moveTo>
                    <a:pt x="0" y="0"/>
                  </a:moveTo>
                  <a:cubicBezTo>
                    <a:pt x="0" y="0"/>
                    <a:pt x="13" y="14"/>
                    <a:pt x="17" y="19"/>
                  </a:cubicBezTo>
                  <a:cubicBezTo>
                    <a:pt x="20" y="24"/>
                    <a:pt x="29" y="31"/>
                    <a:pt x="31" y="32"/>
                  </a:cubicBezTo>
                  <a:cubicBezTo>
                    <a:pt x="33" y="34"/>
                    <a:pt x="20" y="27"/>
                    <a:pt x="15" y="22"/>
                  </a:cubicBezTo>
                  <a:cubicBezTo>
                    <a:pt x="11" y="17"/>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44">
              <a:extLst>
                <a:ext uri="{FF2B5EF4-FFF2-40B4-BE49-F238E27FC236}">
                  <a16:creationId xmlns:a16="http://schemas.microsoft.com/office/drawing/2014/main" id="{E25D2F97-AD09-4E4A-4A74-FC929B60C1F0}"/>
                </a:ext>
              </a:extLst>
            </p:cNvPr>
            <p:cNvSpPr>
              <a:spLocks/>
            </p:cNvSpPr>
            <p:nvPr/>
          </p:nvSpPr>
          <p:spPr bwMode="gray">
            <a:xfrm>
              <a:off x="7016710" y="2773692"/>
              <a:ext cx="67554" cy="179325"/>
            </a:xfrm>
            <a:custGeom>
              <a:avLst/>
              <a:gdLst>
                <a:gd name="T0" fmla="*/ 0 w 23"/>
                <a:gd name="T1" fmla="*/ 0 h 62"/>
                <a:gd name="T2" fmla="*/ 18 w 23"/>
                <a:gd name="T3" fmla="*/ 29 h 62"/>
                <a:gd name="T4" fmla="*/ 21 w 23"/>
                <a:gd name="T5" fmla="*/ 54 h 62"/>
                <a:gd name="T6" fmla="*/ 21 w 23"/>
                <a:gd name="T7" fmla="*/ 34 h 62"/>
                <a:gd name="T8" fmla="*/ 15 w 23"/>
                <a:gd name="T9" fmla="*/ 14 h 62"/>
                <a:gd name="T10" fmla="*/ 0 w 23"/>
                <a:gd name="T11" fmla="*/ 0 h 62"/>
              </a:gdLst>
              <a:ahLst/>
              <a:cxnLst>
                <a:cxn ang="0">
                  <a:pos x="T0" y="T1"/>
                </a:cxn>
                <a:cxn ang="0">
                  <a:pos x="T2" y="T3"/>
                </a:cxn>
                <a:cxn ang="0">
                  <a:pos x="T4" y="T5"/>
                </a:cxn>
                <a:cxn ang="0">
                  <a:pos x="T6" y="T7"/>
                </a:cxn>
                <a:cxn ang="0">
                  <a:pos x="T8" y="T9"/>
                </a:cxn>
                <a:cxn ang="0">
                  <a:pos x="T10" y="T11"/>
                </a:cxn>
              </a:cxnLst>
              <a:rect l="0" t="0" r="r" b="b"/>
              <a:pathLst>
                <a:path w="23" h="62">
                  <a:moveTo>
                    <a:pt x="0" y="0"/>
                  </a:moveTo>
                  <a:cubicBezTo>
                    <a:pt x="1" y="1"/>
                    <a:pt x="17" y="23"/>
                    <a:pt x="18" y="29"/>
                  </a:cubicBezTo>
                  <a:cubicBezTo>
                    <a:pt x="19" y="35"/>
                    <a:pt x="19" y="46"/>
                    <a:pt x="21" y="54"/>
                  </a:cubicBezTo>
                  <a:cubicBezTo>
                    <a:pt x="23" y="62"/>
                    <a:pt x="21" y="37"/>
                    <a:pt x="21" y="34"/>
                  </a:cubicBezTo>
                  <a:cubicBezTo>
                    <a:pt x="21" y="31"/>
                    <a:pt x="17" y="15"/>
                    <a:pt x="15" y="14"/>
                  </a:cubicBezTo>
                  <a:cubicBezTo>
                    <a:pt x="14" y="13"/>
                    <a:pt x="0" y="0"/>
                    <a:pt x="0" y="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 name="Freeform 45">
              <a:extLst>
                <a:ext uri="{FF2B5EF4-FFF2-40B4-BE49-F238E27FC236}">
                  <a16:creationId xmlns:a16="http://schemas.microsoft.com/office/drawing/2014/main" id="{DAF45939-1C8A-DC60-24C7-55A504D347A2}"/>
                </a:ext>
              </a:extLst>
            </p:cNvPr>
            <p:cNvSpPr>
              <a:spLocks/>
            </p:cNvSpPr>
            <p:nvPr/>
          </p:nvSpPr>
          <p:spPr bwMode="gray">
            <a:xfrm>
              <a:off x="7060927" y="2492423"/>
              <a:ext cx="109315" cy="173184"/>
            </a:xfrm>
            <a:custGeom>
              <a:avLst/>
              <a:gdLst>
                <a:gd name="T0" fmla="*/ 7 w 38"/>
                <a:gd name="T1" fmla="*/ 10 h 60"/>
                <a:gd name="T2" fmla="*/ 22 w 38"/>
                <a:gd name="T3" fmla="*/ 30 h 60"/>
                <a:gd name="T4" fmla="*/ 33 w 38"/>
                <a:gd name="T5" fmla="*/ 56 h 60"/>
                <a:gd name="T6" fmla="*/ 30 w 38"/>
                <a:gd name="T7" fmla="*/ 43 h 60"/>
                <a:gd name="T8" fmla="*/ 2 w 38"/>
                <a:gd name="T9" fmla="*/ 3 h 60"/>
                <a:gd name="T10" fmla="*/ 7 w 38"/>
                <a:gd name="T11" fmla="*/ 10 h 60"/>
              </a:gdLst>
              <a:ahLst/>
              <a:cxnLst>
                <a:cxn ang="0">
                  <a:pos x="T0" y="T1"/>
                </a:cxn>
                <a:cxn ang="0">
                  <a:pos x="T2" y="T3"/>
                </a:cxn>
                <a:cxn ang="0">
                  <a:pos x="T4" y="T5"/>
                </a:cxn>
                <a:cxn ang="0">
                  <a:pos x="T6" y="T7"/>
                </a:cxn>
                <a:cxn ang="0">
                  <a:pos x="T8" y="T9"/>
                </a:cxn>
                <a:cxn ang="0">
                  <a:pos x="T10" y="T11"/>
                </a:cxn>
              </a:cxnLst>
              <a:rect l="0" t="0" r="r" b="b"/>
              <a:pathLst>
                <a:path w="38" h="60">
                  <a:moveTo>
                    <a:pt x="7" y="10"/>
                  </a:moveTo>
                  <a:cubicBezTo>
                    <a:pt x="8" y="11"/>
                    <a:pt x="20" y="24"/>
                    <a:pt x="22" y="30"/>
                  </a:cubicBezTo>
                  <a:cubicBezTo>
                    <a:pt x="25" y="36"/>
                    <a:pt x="28" y="51"/>
                    <a:pt x="33" y="56"/>
                  </a:cubicBezTo>
                  <a:cubicBezTo>
                    <a:pt x="38" y="60"/>
                    <a:pt x="35" y="54"/>
                    <a:pt x="30" y="43"/>
                  </a:cubicBezTo>
                  <a:cubicBezTo>
                    <a:pt x="25" y="31"/>
                    <a:pt x="0" y="0"/>
                    <a:pt x="2" y="3"/>
                  </a:cubicBezTo>
                  <a:cubicBezTo>
                    <a:pt x="4" y="7"/>
                    <a:pt x="7" y="10"/>
                    <a:pt x="7" y="10"/>
                  </a:cubicBezTo>
                  <a:close/>
                </a:path>
              </a:pathLst>
            </a:custGeom>
            <a:solidFill>
              <a:srgbClr val="282727"/>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 name="Freeform 46">
              <a:extLst>
                <a:ext uri="{FF2B5EF4-FFF2-40B4-BE49-F238E27FC236}">
                  <a16:creationId xmlns:a16="http://schemas.microsoft.com/office/drawing/2014/main" id="{F3D3036F-0347-680F-F582-785CCB9A6D1E}"/>
                </a:ext>
              </a:extLst>
            </p:cNvPr>
            <p:cNvSpPr>
              <a:spLocks/>
            </p:cNvSpPr>
            <p:nvPr/>
          </p:nvSpPr>
          <p:spPr bwMode="gray">
            <a:xfrm>
              <a:off x="7629607" y="3180243"/>
              <a:ext cx="25794" cy="190379"/>
            </a:xfrm>
            <a:custGeom>
              <a:avLst/>
              <a:gdLst>
                <a:gd name="T0" fmla="*/ 3 w 9"/>
                <a:gd name="T1" fmla="*/ 66 h 66"/>
                <a:gd name="T2" fmla="*/ 1 w 9"/>
                <a:gd name="T3" fmla="*/ 25 h 66"/>
                <a:gd name="T4" fmla="*/ 2 w 9"/>
                <a:gd name="T5" fmla="*/ 24 h 66"/>
                <a:gd name="T6" fmla="*/ 8 w 9"/>
                <a:gd name="T7" fmla="*/ 3 h 66"/>
                <a:gd name="T8" fmla="*/ 8 w 9"/>
                <a:gd name="T9" fmla="*/ 11 h 66"/>
                <a:gd name="T10" fmla="*/ 3 w 9"/>
                <a:gd name="T11" fmla="*/ 27 h 66"/>
                <a:gd name="T12" fmla="*/ 3 w 9"/>
                <a:gd name="T13" fmla="*/ 41 h 66"/>
                <a:gd name="T14" fmla="*/ 3 w 9"/>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66">
                  <a:moveTo>
                    <a:pt x="3" y="66"/>
                  </a:moveTo>
                  <a:cubicBezTo>
                    <a:pt x="2" y="63"/>
                    <a:pt x="0" y="29"/>
                    <a:pt x="1" y="25"/>
                  </a:cubicBezTo>
                  <a:cubicBezTo>
                    <a:pt x="1" y="25"/>
                    <a:pt x="1" y="24"/>
                    <a:pt x="2" y="24"/>
                  </a:cubicBezTo>
                  <a:cubicBezTo>
                    <a:pt x="3" y="19"/>
                    <a:pt x="8" y="6"/>
                    <a:pt x="8" y="3"/>
                  </a:cubicBezTo>
                  <a:cubicBezTo>
                    <a:pt x="8" y="0"/>
                    <a:pt x="9" y="7"/>
                    <a:pt x="8" y="11"/>
                  </a:cubicBezTo>
                  <a:cubicBezTo>
                    <a:pt x="8" y="14"/>
                    <a:pt x="3" y="24"/>
                    <a:pt x="3" y="27"/>
                  </a:cubicBezTo>
                  <a:cubicBezTo>
                    <a:pt x="3" y="31"/>
                    <a:pt x="2" y="36"/>
                    <a:pt x="3" y="41"/>
                  </a:cubicBezTo>
                  <a:cubicBezTo>
                    <a:pt x="3" y="45"/>
                    <a:pt x="3" y="66"/>
                    <a:pt x="3" y="66"/>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 name="Freeform 47">
              <a:extLst>
                <a:ext uri="{FF2B5EF4-FFF2-40B4-BE49-F238E27FC236}">
                  <a16:creationId xmlns:a16="http://schemas.microsoft.com/office/drawing/2014/main" id="{724014B4-A33D-1CEC-5D52-B78D9EF4D02B}"/>
                </a:ext>
              </a:extLst>
            </p:cNvPr>
            <p:cNvSpPr>
              <a:spLocks/>
            </p:cNvSpPr>
            <p:nvPr/>
          </p:nvSpPr>
          <p:spPr bwMode="gray">
            <a:xfrm>
              <a:off x="7440456" y="2941962"/>
              <a:ext cx="133880" cy="72467"/>
            </a:xfrm>
            <a:custGeom>
              <a:avLst/>
              <a:gdLst>
                <a:gd name="T0" fmla="*/ 46 w 46"/>
                <a:gd name="T1" fmla="*/ 25 h 25"/>
                <a:gd name="T2" fmla="*/ 29 w 46"/>
                <a:gd name="T3" fmla="*/ 10 h 25"/>
                <a:gd name="T4" fmla="*/ 0 w 46"/>
                <a:gd name="T5" fmla="*/ 0 h 25"/>
                <a:gd name="T6" fmla="*/ 21 w 46"/>
                <a:gd name="T7" fmla="*/ 11 h 25"/>
                <a:gd name="T8" fmla="*/ 39 w 46"/>
                <a:gd name="T9" fmla="*/ 19 h 25"/>
                <a:gd name="T10" fmla="*/ 46 w 46"/>
                <a:gd name="T11" fmla="*/ 25 h 25"/>
              </a:gdLst>
              <a:ahLst/>
              <a:cxnLst>
                <a:cxn ang="0">
                  <a:pos x="T0" y="T1"/>
                </a:cxn>
                <a:cxn ang="0">
                  <a:pos x="T2" y="T3"/>
                </a:cxn>
                <a:cxn ang="0">
                  <a:pos x="T4" y="T5"/>
                </a:cxn>
                <a:cxn ang="0">
                  <a:pos x="T6" y="T7"/>
                </a:cxn>
                <a:cxn ang="0">
                  <a:pos x="T8" y="T9"/>
                </a:cxn>
                <a:cxn ang="0">
                  <a:pos x="T10" y="T11"/>
                </a:cxn>
              </a:cxnLst>
              <a:rect l="0" t="0" r="r" b="b"/>
              <a:pathLst>
                <a:path w="46" h="25">
                  <a:moveTo>
                    <a:pt x="46" y="25"/>
                  </a:moveTo>
                  <a:cubicBezTo>
                    <a:pt x="42" y="20"/>
                    <a:pt x="39" y="14"/>
                    <a:pt x="29" y="10"/>
                  </a:cubicBezTo>
                  <a:cubicBezTo>
                    <a:pt x="19" y="7"/>
                    <a:pt x="0" y="0"/>
                    <a:pt x="0" y="0"/>
                  </a:cubicBezTo>
                  <a:cubicBezTo>
                    <a:pt x="0" y="0"/>
                    <a:pt x="16" y="8"/>
                    <a:pt x="21" y="11"/>
                  </a:cubicBezTo>
                  <a:cubicBezTo>
                    <a:pt x="26" y="14"/>
                    <a:pt x="37" y="17"/>
                    <a:pt x="39" y="19"/>
                  </a:cubicBezTo>
                  <a:cubicBezTo>
                    <a:pt x="41" y="21"/>
                    <a:pt x="46" y="25"/>
                    <a:pt x="46" y="25"/>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48">
              <a:extLst>
                <a:ext uri="{FF2B5EF4-FFF2-40B4-BE49-F238E27FC236}">
                  <a16:creationId xmlns:a16="http://schemas.microsoft.com/office/drawing/2014/main" id="{168BC6D1-5544-E652-C1A7-EE05C8C2E13D}"/>
                </a:ext>
              </a:extLst>
            </p:cNvPr>
            <p:cNvSpPr>
              <a:spLocks/>
            </p:cNvSpPr>
            <p:nvPr/>
          </p:nvSpPr>
          <p:spPr bwMode="gray">
            <a:xfrm>
              <a:off x="7295523" y="3029168"/>
              <a:ext cx="206346" cy="87206"/>
            </a:xfrm>
            <a:custGeom>
              <a:avLst/>
              <a:gdLst>
                <a:gd name="T0" fmla="*/ 71 w 71"/>
                <a:gd name="T1" fmla="*/ 30 h 30"/>
                <a:gd name="T2" fmla="*/ 56 w 71"/>
                <a:gd name="T3" fmla="*/ 18 h 30"/>
                <a:gd name="T4" fmla="*/ 14 w 71"/>
                <a:gd name="T5" fmla="*/ 8 h 30"/>
                <a:gd name="T6" fmla="*/ 1 w 71"/>
                <a:gd name="T7" fmla="*/ 4 h 30"/>
                <a:gd name="T8" fmla="*/ 7 w 71"/>
                <a:gd name="T9" fmla="*/ 10 h 30"/>
                <a:gd name="T10" fmla="*/ 25 w 71"/>
                <a:gd name="T11" fmla="*/ 12 h 30"/>
                <a:gd name="T12" fmla="*/ 45 w 71"/>
                <a:gd name="T13" fmla="*/ 16 h 30"/>
                <a:gd name="T14" fmla="*/ 71 w 71"/>
                <a:gd name="T15" fmla="*/ 3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30">
                  <a:moveTo>
                    <a:pt x="71" y="30"/>
                  </a:moveTo>
                  <a:cubicBezTo>
                    <a:pt x="70" y="28"/>
                    <a:pt x="66" y="24"/>
                    <a:pt x="56" y="18"/>
                  </a:cubicBezTo>
                  <a:cubicBezTo>
                    <a:pt x="46" y="11"/>
                    <a:pt x="19" y="8"/>
                    <a:pt x="14" y="8"/>
                  </a:cubicBezTo>
                  <a:cubicBezTo>
                    <a:pt x="10" y="8"/>
                    <a:pt x="3" y="7"/>
                    <a:pt x="1" y="4"/>
                  </a:cubicBezTo>
                  <a:cubicBezTo>
                    <a:pt x="0" y="0"/>
                    <a:pt x="5" y="9"/>
                    <a:pt x="7" y="10"/>
                  </a:cubicBezTo>
                  <a:cubicBezTo>
                    <a:pt x="9" y="12"/>
                    <a:pt x="21" y="12"/>
                    <a:pt x="25" y="12"/>
                  </a:cubicBezTo>
                  <a:cubicBezTo>
                    <a:pt x="30" y="12"/>
                    <a:pt x="41" y="14"/>
                    <a:pt x="45" y="16"/>
                  </a:cubicBezTo>
                  <a:cubicBezTo>
                    <a:pt x="48" y="18"/>
                    <a:pt x="71" y="30"/>
                    <a:pt x="71" y="3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49">
              <a:extLst>
                <a:ext uri="{FF2B5EF4-FFF2-40B4-BE49-F238E27FC236}">
                  <a16:creationId xmlns:a16="http://schemas.microsoft.com/office/drawing/2014/main" id="{D606DA4F-D80B-4A72-2EC1-FBEAF1C16D87}"/>
                </a:ext>
              </a:extLst>
            </p:cNvPr>
            <p:cNvSpPr>
              <a:spLocks/>
            </p:cNvSpPr>
            <p:nvPr/>
          </p:nvSpPr>
          <p:spPr bwMode="gray">
            <a:xfrm>
              <a:off x="7811388" y="2686486"/>
              <a:ext cx="58956" cy="293552"/>
            </a:xfrm>
            <a:custGeom>
              <a:avLst/>
              <a:gdLst>
                <a:gd name="T0" fmla="*/ 18 w 20"/>
                <a:gd name="T1" fmla="*/ 0 h 101"/>
                <a:gd name="T2" fmla="*/ 16 w 20"/>
                <a:gd name="T3" fmla="*/ 46 h 101"/>
                <a:gd name="T4" fmla="*/ 10 w 20"/>
                <a:gd name="T5" fmla="*/ 69 h 101"/>
                <a:gd name="T6" fmla="*/ 0 w 20"/>
                <a:gd name="T7" fmla="*/ 89 h 101"/>
                <a:gd name="T8" fmla="*/ 0 w 20"/>
                <a:gd name="T9" fmla="*/ 101 h 101"/>
                <a:gd name="T10" fmla="*/ 5 w 20"/>
                <a:gd name="T11" fmla="*/ 83 h 101"/>
                <a:gd name="T12" fmla="*/ 18 w 20"/>
                <a:gd name="T13" fmla="*/ 56 h 101"/>
                <a:gd name="T14" fmla="*/ 20 w 20"/>
                <a:gd name="T15" fmla="*/ 2 h 101"/>
                <a:gd name="T16" fmla="*/ 18 w 20"/>
                <a:gd name="T1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101">
                  <a:moveTo>
                    <a:pt x="18" y="0"/>
                  </a:moveTo>
                  <a:cubicBezTo>
                    <a:pt x="18" y="0"/>
                    <a:pt x="17" y="40"/>
                    <a:pt x="16" y="46"/>
                  </a:cubicBezTo>
                  <a:cubicBezTo>
                    <a:pt x="16" y="52"/>
                    <a:pt x="17" y="58"/>
                    <a:pt x="10" y="69"/>
                  </a:cubicBezTo>
                  <a:cubicBezTo>
                    <a:pt x="3" y="81"/>
                    <a:pt x="0" y="84"/>
                    <a:pt x="0" y="89"/>
                  </a:cubicBezTo>
                  <a:cubicBezTo>
                    <a:pt x="0" y="95"/>
                    <a:pt x="0" y="101"/>
                    <a:pt x="0" y="101"/>
                  </a:cubicBezTo>
                  <a:cubicBezTo>
                    <a:pt x="0" y="101"/>
                    <a:pt x="1" y="89"/>
                    <a:pt x="5" y="83"/>
                  </a:cubicBezTo>
                  <a:cubicBezTo>
                    <a:pt x="8" y="78"/>
                    <a:pt x="17" y="63"/>
                    <a:pt x="18" y="56"/>
                  </a:cubicBezTo>
                  <a:cubicBezTo>
                    <a:pt x="20" y="49"/>
                    <a:pt x="20" y="2"/>
                    <a:pt x="20" y="2"/>
                  </a:cubicBezTo>
                  <a:lnTo>
                    <a:pt x="18" y="0"/>
                  </a:ln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50">
              <a:extLst>
                <a:ext uri="{FF2B5EF4-FFF2-40B4-BE49-F238E27FC236}">
                  <a16:creationId xmlns:a16="http://schemas.microsoft.com/office/drawing/2014/main" id="{8918AA65-7784-FCD0-6B08-5B3FD7E64794}"/>
                </a:ext>
              </a:extLst>
            </p:cNvPr>
            <p:cNvSpPr>
              <a:spLocks/>
            </p:cNvSpPr>
            <p:nvPr/>
          </p:nvSpPr>
          <p:spPr bwMode="gray">
            <a:xfrm>
              <a:off x="7759801" y="3199895"/>
              <a:ext cx="211259" cy="189151"/>
            </a:xfrm>
            <a:custGeom>
              <a:avLst/>
              <a:gdLst>
                <a:gd name="T0" fmla="*/ 73 w 73"/>
                <a:gd name="T1" fmla="*/ 65 h 65"/>
                <a:gd name="T2" fmla="*/ 49 w 73"/>
                <a:gd name="T3" fmla="*/ 54 h 65"/>
                <a:gd name="T4" fmla="*/ 8 w 73"/>
                <a:gd name="T5" fmla="*/ 25 h 65"/>
                <a:gd name="T6" fmla="*/ 0 w 73"/>
                <a:gd name="T7" fmla="*/ 0 h 65"/>
                <a:gd name="T8" fmla="*/ 12 w 73"/>
                <a:gd name="T9" fmla="*/ 26 h 65"/>
                <a:gd name="T10" fmla="*/ 28 w 73"/>
                <a:gd name="T11" fmla="*/ 36 h 65"/>
                <a:gd name="T12" fmla="*/ 44 w 73"/>
                <a:gd name="T13" fmla="*/ 48 h 65"/>
                <a:gd name="T14" fmla="*/ 73 w 73"/>
                <a:gd name="T15" fmla="*/ 65 h 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65">
                  <a:moveTo>
                    <a:pt x="73" y="65"/>
                  </a:moveTo>
                  <a:cubicBezTo>
                    <a:pt x="73" y="65"/>
                    <a:pt x="60" y="60"/>
                    <a:pt x="49" y="54"/>
                  </a:cubicBezTo>
                  <a:cubicBezTo>
                    <a:pt x="37" y="48"/>
                    <a:pt x="11" y="33"/>
                    <a:pt x="8" y="25"/>
                  </a:cubicBezTo>
                  <a:cubicBezTo>
                    <a:pt x="6" y="18"/>
                    <a:pt x="0" y="0"/>
                    <a:pt x="0" y="0"/>
                  </a:cubicBezTo>
                  <a:cubicBezTo>
                    <a:pt x="0" y="0"/>
                    <a:pt x="10" y="24"/>
                    <a:pt x="12" y="26"/>
                  </a:cubicBezTo>
                  <a:cubicBezTo>
                    <a:pt x="14" y="29"/>
                    <a:pt x="26" y="35"/>
                    <a:pt x="28" y="36"/>
                  </a:cubicBezTo>
                  <a:cubicBezTo>
                    <a:pt x="30" y="37"/>
                    <a:pt x="43" y="47"/>
                    <a:pt x="44" y="48"/>
                  </a:cubicBezTo>
                  <a:cubicBezTo>
                    <a:pt x="46" y="48"/>
                    <a:pt x="73" y="65"/>
                    <a:pt x="73" y="65"/>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51">
              <a:extLst>
                <a:ext uri="{FF2B5EF4-FFF2-40B4-BE49-F238E27FC236}">
                  <a16:creationId xmlns:a16="http://schemas.microsoft.com/office/drawing/2014/main" id="{FFFC912C-08BD-E964-784E-E4B41439BFC3}"/>
                </a:ext>
              </a:extLst>
            </p:cNvPr>
            <p:cNvSpPr>
              <a:spLocks/>
            </p:cNvSpPr>
            <p:nvPr/>
          </p:nvSpPr>
          <p:spPr bwMode="gray">
            <a:xfrm>
              <a:off x="7921930" y="3214634"/>
              <a:ext cx="138793" cy="176868"/>
            </a:xfrm>
            <a:custGeom>
              <a:avLst/>
              <a:gdLst>
                <a:gd name="T0" fmla="*/ 31 w 48"/>
                <a:gd name="T1" fmla="*/ 14 h 61"/>
                <a:gd name="T2" fmla="*/ 9 w 48"/>
                <a:gd name="T3" fmla="*/ 6 h 61"/>
                <a:gd name="T4" fmla="*/ 4 w 48"/>
                <a:gd name="T5" fmla="*/ 0 h 61"/>
                <a:gd name="T6" fmla="*/ 0 w 48"/>
                <a:gd name="T7" fmla="*/ 5 h 61"/>
                <a:gd name="T8" fmla="*/ 6 w 48"/>
                <a:gd name="T9" fmla="*/ 10 h 61"/>
                <a:gd name="T10" fmla="*/ 8 w 48"/>
                <a:gd name="T11" fmla="*/ 16 h 61"/>
                <a:gd name="T12" fmla="*/ 14 w 48"/>
                <a:gd name="T13" fmla="*/ 39 h 61"/>
                <a:gd name="T14" fmla="*/ 26 w 48"/>
                <a:gd name="T15" fmla="*/ 61 h 61"/>
                <a:gd name="T16" fmla="*/ 33 w 48"/>
                <a:gd name="T17" fmla="*/ 47 h 61"/>
                <a:gd name="T18" fmla="*/ 40 w 48"/>
                <a:gd name="T19" fmla="*/ 25 h 61"/>
                <a:gd name="T20" fmla="*/ 41 w 48"/>
                <a:gd name="T21" fmla="*/ 22 h 61"/>
                <a:gd name="T22" fmla="*/ 44 w 48"/>
                <a:gd name="T23" fmla="*/ 16 h 61"/>
                <a:gd name="T24" fmla="*/ 31 w 48"/>
                <a:gd name="T25" fmla="*/ 1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 h="61">
                  <a:moveTo>
                    <a:pt x="31" y="14"/>
                  </a:moveTo>
                  <a:cubicBezTo>
                    <a:pt x="30" y="14"/>
                    <a:pt x="13" y="9"/>
                    <a:pt x="9" y="6"/>
                  </a:cubicBezTo>
                  <a:cubicBezTo>
                    <a:pt x="5" y="4"/>
                    <a:pt x="4" y="0"/>
                    <a:pt x="4" y="0"/>
                  </a:cubicBezTo>
                  <a:cubicBezTo>
                    <a:pt x="4" y="0"/>
                    <a:pt x="0" y="2"/>
                    <a:pt x="0" y="5"/>
                  </a:cubicBezTo>
                  <a:cubicBezTo>
                    <a:pt x="0" y="6"/>
                    <a:pt x="2" y="8"/>
                    <a:pt x="6" y="10"/>
                  </a:cubicBezTo>
                  <a:cubicBezTo>
                    <a:pt x="7" y="13"/>
                    <a:pt x="8" y="16"/>
                    <a:pt x="8" y="16"/>
                  </a:cubicBezTo>
                  <a:cubicBezTo>
                    <a:pt x="9" y="21"/>
                    <a:pt x="11" y="35"/>
                    <a:pt x="14" y="39"/>
                  </a:cubicBezTo>
                  <a:cubicBezTo>
                    <a:pt x="16" y="42"/>
                    <a:pt x="24" y="61"/>
                    <a:pt x="26" y="61"/>
                  </a:cubicBezTo>
                  <a:cubicBezTo>
                    <a:pt x="27" y="61"/>
                    <a:pt x="32" y="49"/>
                    <a:pt x="33" y="47"/>
                  </a:cubicBezTo>
                  <a:cubicBezTo>
                    <a:pt x="36" y="42"/>
                    <a:pt x="39" y="28"/>
                    <a:pt x="40" y="25"/>
                  </a:cubicBezTo>
                  <a:cubicBezTo>
                    <a:pt x="40" y="24"/>
                    <a:pt x="41" y="23"/>
                    <a:pt x="41" y="22"/>
                  </a:cubicBezTo>
                  <a:cubicBezTo>
                    <a:pt x="46" y="22"/>
                    <a:pt x="41" y="17"/>
                    <a:pt x="44" y="16"/>
                  </a:cubicBezTo>
                  <a:cubicBezTo>
                    <a:pt x="48" y="14"/>
                    <a:pt x="33" y="14"/>
                    <a:pt x="31" y="14"/>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52">
              <a:extLst>
                <a:ext uri="{FF2B5EF4-FFF2-40B4-BE49-F238E27FC236}">
                  <a16:creationId xmlns:a16="http://schemas.microsoft.com/office/drawing/2014/main" id="{DAC62024-81A7-D48F-D0DA-D0746D50A0E2}"/>
                </a:ext>
              </a:extLst>
            </p:cNvPr>
            <p:cNvSpPr>
              <a:spLocks/>
            </p:cNvSpPr>
            <p:nvPr/>
          </p:nvSpPr>
          <p:spPr bwMode="gray">
            <a:xfrm>
              <a:off x="7438000" y="3530294"/>
              <a:ext cx="144934" cy="200205"/>
            </a:xfrm>
            <a:custGeom>
              <a:avLst/>
              <a:gdLst>
                <a:gd name="T0" fmla="*/ 50 w 50"/>
                <a:gd name="T1" fmla="*/ 0 h 69"/>
                <a:gd name="T2" fmla="*/ 37 w 50"/>
                <a:gd name="T3" fmla="*/ 28 h 69"/>
                <a:gd name="T4" fmla="*/ 2 w 50"/>
                <a:gd name="T5" fmla="*/ 69 h 69"/>
                <a:gd name="T6" fmla="*/ 32 w 50"/>
                <a:gd name="T7" fmla="*/ 43 h 69"/>
                <a:gd name="T8" fmla="*/ 50 w 50"/>
                <a:gd name="T9" fmla="*/ 0 h 69"/>
              </a:gdLst>
              <a:ahLst/>
              <a:cxnLst>
                <a:cxn ang="0">
                  <a:pos x="T0" y="T1"/>
                </a:cxn>
                <a:cxn ang="0">
                  <a:pos x="T2" y="T3"/>
                </a:cxn>
                <a:cxn ang="0">
                  <a:pos x="T4" y="T5"/>
                </a:cxn>
                <a:cxn ang="0">
                  <a:pos x="T6" y="T7"/>
                </a:cxn>
                <a:cxn ang="0">
                  <a:pos x="T8" y="T9"/>
                </a:cxn>
              </a:cxnLst>
              <a:rect l="0" t="0" r="r" b="b"/>
              <a:pathLst>
                <a:path w="50" h="69">
                  <a:moveTo>
                    <a:pt x="50" y="0"/>
                  </a:moveTo>
                  <a:cubicBezTo>
                    <a:pt x="50" y="0"/>
                    <a:pt x="42" y="20"/>
                    <a:pt x="37" y="28"/>
                  </a:cubicBezTo>
                  <a:cubicBezTo>
                    <a:pt x="32" y="37"/>
                    <a:pt x="4" y="68"/>
                    <a:pt x="2" y="69"/>
                  </a:cubicBezTo>
                  <a:cubicBezTo>
                    <a:pt x="0" y="69"/>
                    <a:pt x="27" y="51"/>
                    <a:pt x="32" y="43"/>
                  </a:cubicBezTo>
                  <a:cubicBezTo>
                    <a:pt x="36" y="36"/>
                    <a:pt x="50" y="0"/>
                    <a:pt x="50" y="0"/>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53">
              <a:extLst>
                <a:ext uri="{FF2B5EF4-FFF2-40B4-BE49-F238E27FC236}">
                  <a16:creationId xmlns:a16="http://schemas.microsoft.com/office/drawing/2014/main" id="{94B12276-22B7-64C2-793C-430AEEB06467}"/>
                </a:ext>
              </a:extLst>
            </p:cNvPr>
            <p:cNvSpPr>
              <a:spLocks/>
            </p:cNvSpPr>
            <p:nvPr/>
          </p:nvSpPr>
          <p:spPr bwMode="gray">
            <a:xfrm>
              <a:off x="7832268" y="3626098"/>
              <a:ext cx="81065" cy="140021"/>
            </a:xfrm>
            <a:custGeom>
              <a:avLst/>
              <a:gdLst>
                <a:gd name="T0" fmla="*/ 19 w 28"/>
                <a:gd name="T1" fmla="*/ 33 h 48"/>
                <a:gd name="T2" fmla="*/ 21 w 28"/>
                <a:gd name="T3" fmla="*/ 14 h 48"/>
                <a:gd name="T4" fmla="*/ 24 w 28"/>
                <a:gd name="T5" fmla="*/ 6 h 48"/>
                <a:gd name="T6" fmla="*/ 26 w 28"/>
                <a:gd name="T7" fmla="*/ 32 h 48"/>
                <a:gd name="T8" fmla="*/ 4 w 28"/>
                <a:gd name="T9" fmla="*/ 45 h 48"/>
                <a:gd name="T10" fmla="*/ 19 w 28"/>
                <a:gd name="T11" fmla="*/ 33 h 48"/>
              </a:gdLst>
              <a:ahLst/>
              <a:cxnLst>
                <a:cxn ang="0">
                  <a:pos x="T0" y="T1"/>
                </a:cxn>
                <a:cxn ang="0">
                  <a:pos x="T2" y="T3"/>
                </a:cxn>
                <a:cxn ang="0">
                  <a:pos x="T4" y="T5"/>
                </a:cxn>
                <a:cxn ang="0">
                  <a:pos x="T6" y="T7"/>
                </a:cxn>
                <a:cxn ang="0">
                  <a:pos x="T8" y="T9"/>
                </a:cxn>
                <a:cxn ang="0">
                  <a:pos x="T10" y="T11"/>
                </a:cxn>
              </a:cxnLst>
              <a:rect l="0" t="0" r="r" b="b"/>
              <a:pathLst>
                <a:path w="28" h="48">
                  <a:moveTo>
                    <a:pt x="19" y="33"/>
                  </a:moveTo>
                  <a:cubicBezTo>
                    <a:pt x="21" y="29"/>
                    <a:pt x="24" y="28"/>
                    <a:pt x="21" y="14"/>
                  </a:cubicBezTo>
                  <a:cubicBezTo>
                    <a:pt x="19" y="0"/>
                    <a:pt x="22" y="0"/>
                    <a:pt x="24" y="6"/>
                  </a:cubicBezTo>
                  <a:cubicBezTo>
                    <a:pt x="27" y="13"/>
                    <a:pt x="28" y="29"/>
                    <a:pt x="26" y="32"/>
                  </a:cubicBezTo>
                  <a:cubicBezTo>
                    <a:pt x="24" y="36"/>
                    <a:pt x="0" y="48"/>
                    <a:pt x="4" y="45"/>
                  </a:cubicBezTo>
                  <a:cubicBezTo>
                    <a:pt x="9" y="43"/>
                    <a:pt x="19" y="33"/>
                    <a:pt x="19" y="33"/>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54">
              <a:extLst>
                <a:ext uri="{FF2B5EF4-FFF2-40B4-BE49-F238E27FC236}">
                  <a16:creationId xmlns:a16="http://schemas.microsoft.com/office/drawing/2014/main" id="{8AB03598-2DA8-1E4F-82A9-4FE1F2D15D2B}"/>
                </a:ext>
              </a:extLst>
            </p:cNvPr>
            <p:cNvSpPr>
              <a:spLocks/>
            </p:cNvSpPr>
            <p:nvPr/>
          </p:nvSpPr>
          <p:spPr bwMode="gray">
            <a:xfrm>
              <a:off x="7393783" y="2956701"/>
              <a:ext cx="432344" cy="338997"/>
            </a:xfrm>
            <a:custGeom>
              <a:avLst/>
              <a:gdLst>
                <a:gd name="T0" fmla="*/ 10 w 149"/>
                <a:gd name="T1" fmla="*/ 70 h 117"/>
                <a:gd name="T2" fmla="*/ 33 w 149"/>
                <a:gd name="T3" fmla="*/ 66 h 117"/>
                <a:gd name="T4" fmla="*/ 51 w 149"/>
                <a:gd name="T5" fmla="*/ 51 h 117"/>
                <a:gd name="T6" fmla="*/ 70 w 149"/>
                <a:gd name="T7" fmla="*/ 23 h 117"/>
                <a:gd name="T8" fmla="*/ 82 w 149"/>
                <a:gd name="T9" fmla="*/ 3 h 117"/>
                <a:gd name="T10" fmla="*/ 104 w 149"/>
                <a:gd name="T11" fmla="*/ 0 h 117"/>
                <a:gd name="T12" fmla="*/ 127 w 149"/>
                <a:gd name="T13" fmla="*/ 3 h 117"/>
                <a:gd name="T14" fmla="*/ 140 w 149"/>
                <a:gd name="T15" fmla="*/ 9 h 117"/>
                <a:gd name="T16" fmla="*/ 148 w 149"/>
                <a:gd name="T17" fmla="*/ 21 h 117"/>
                <a:gd name="T18" fmla="*/ 135 w 149"/>
                <a:gd name="T19" fmla="*/ 26 h 117"/>
                <a:gd name="T20" fmla="*/ 125 w 149"/>
                <a:gd name="T21" fmla="*/ 24 h 117"/>
                <a:gd name="T22" fmla="*/ 105 w 149"/>
                <a:gd name="T23" fmla="*/ 43 h 117"/>
                <a:gd name="T24" fmla="*/ 77 w 149"/>
                <a:gd name="T25" fmla="*/ 81 h 117"/>
                <a:gd name="T26" fmla="*/ 23 w 149"/>
                <a:gd name="T27" fmla="*/ 108 h 117"/>
                <a:gd name="T28" fmla="*/ 1 w 149"/>
                <a:gd name="T29" fmla="*/ 117 h 117"/>
                <a:gd name="T30" fmla="*/ 2 w 149"/>
                <a:gd name="T31" fmla="*/ 98 h 117"/>
                <a:gd name="T32" fmla="*/ 3 w 149"/>
                <a:gd name="T33" fmla="*/ 72 h 117"/>
                <a:gd name="T34" fmla="*/ 10 w 149"/>
                <a:gd name="T35" fmla="*/ 7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117">
                  <a:moveTo>
                    <a:pt x="10" y="70"/>
                  </a:moveTo>
                  <a:cubicBezTo>
                    <a:pt x="10" y="70"/>
                    <a:pt x="30" y="68"/>
                    <a:pt x="33" y="66"/>
                  </a:cubicBezTo>
                  <a:cubicBezTo>
                    <a:pt x="37" y="65"/>
                    <a:pt x="48" y="56"/>
                    <a:pt x="51" y="51"/>
                  </a:cubicBezTo>
                  <a:cubicBezTo>
                    <a:pt x="53" y="46"/>
                    <a:pt x="63" y="32"/>
                    <a:pt x="70" y="23"/>
                  </a:cubicBezTo>
                  <a:cubicBezTo>
                    <a:pt x="78" y="14"/>
                    <a:pt x="78" y="5"/>
                    <a:pt x="82" y="3"/>
                  </a:cubicBezTo>
                  <a:cubicBezTo>
                    <a:pt x="87" y="0"/>
                    <a:pt x="96" y="0"/>
                    <a:pt x="104" y="0"/>
                  </a:cubicBezTo>
                  <a:cubicBezTo>
                    <a:pt x="111" y="1"/>
                    <a:pt x="122" y="0"/>
                    <a:pt x="127" y="3"/>
                  </a:cubicBezTo>
                  <a:cubicBezTo>
                    <a:pt x="133" y="6"/>
                    <a:pt x="134" y="5"/>
                    <a:pt x="140" y="9"/>
                  </a:cubicBezTo>
                  <a:cubicBezTo>
                    <a:pt x="146" y="13"/>
                    <a:pt x="146" y="16"/>
                    <a:pt x="148" y="21"/>
                  </a:cubicBezTo>
                  <a:cubicBezTo>
                    <a:pt x="149" y="26"/>
                    <a:pt x="140" y="29"/>
                    <a:pt x="135" y="26"/>
                  </a:cubicBezTo>
                  <a:cubicBezTo>
                    <a:pt x="131" y="22"/>
                    <a:pt x="128" y="22"/>
                    <a:pt x="125" y="24"/>
                  </a:cubicBezTo>
                  <a:cubicBezTo>
                    <a:pt x="123" y="27"/>
                    <a:pt x="110" y="37"/>
                    <a:pt x="105" y="43"/>
                  </a:cubicBezTo>
                  <a:cubicBezTo>
                    <a:pt x="100" y="49"/>
                    <a:pt x="84" y="76"/>
                    <a:pt x="77" y="81"/>
                  </a:cubicBezTo>
                  <a:cubicBezTo>
                    <a:pt x="70" y="86"/>
                    <a:pt x="32" y="102"/>
                    <a:pt x="23" y="108"/>
                  </a:cubicBezTo>
                  <a:cubicBezTo>
                    <a:pt x="13" y="114"/>
                    <a:pt x="1" y="117"/>
                    <a:pt x="1" y="117"/>
                  </a:cubicBezTo>
                  <a:cubicBezTo>
                    <a:pt x="1" y="117"/>
                    <a:pt x="4" y="113"/>
                    <a:pt x="2" y="98"/>
                  </a:cubicBezTo>
                  <a:cubicBezTo>
                    <a:pt x="0" y="83"/>
                    <a:pt x="2" y="72"/>
                    <a:pt x="3" y="72"/>
                  </a:cubicBezTo>
                  <a:cubicBezTo>
                    <a:pt x="4" y="72"/>
                    <a:pt x="10" y="70"/>
                    <a:pt x="10" y="70"/>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55">
              <a:extLst>
                <a:ext uri="{FF2B5EF4-FFF2-40B4-BE49-F238E27FC236}">
                  <a16:creationId xmlns:a16="http://schemas.microsoft.com/office/drawing/2014/main" id="{AEA92F2C-8CD3-1C48-8F7F-1C2067D37F26}"/>
                </a:ext>
              </a:extLst>
            </p:cNvPr>
            <p:cNvSpPr>
              <a:spLocks/>
            </p:cNvSpPr>
            <p:nvPr/>
          </p:nvSpPr>
          <p:spPr bwMode="gray">
            <a:xfrm>
              <a:off x="7617324" y="3002147"/>
              <a:ext cx="81065" cy="40533"/>
            </a:xfrm>
            <a:custGeom>
              <a:avLst/>
              <a:gdLst>
                <a:gd name="T0" fmla="*/ 0 w 28"/>
                <a:gd name="T1" fmla="*/ 2 h 14"/>
                <a:gd name="T2" fmla="*/ 12 w 28"/>
                <a:gd name="T3" fmla="*/ 1 h 14"/>
                <a:gd name="T4" fmla="*/ 25 w 28"/>
                <a:gd name="T5" fmla="*/ 1 h 14"/>
                <a:gd name="T6" fmla="*/ 27 w 28"/>
                <a:gd name="T7" fmla="*/ 5 h 14"/>
                <a:gd name="T8" fmla="*/ 19 w 28"/>
                <a:gd name="T9" fmla="*/ 13 h 14"/>
                <a:gd name="T10" fmla="*/ 25 w 28"/>
                <a:gd name="T11" fmla="*/ 7 h 14"/>
                <a:gd name="T12" fmla="*/ 21 w 28"/>
                <a:gd name="T13" fmla="*/ 2 h 14"/>
                <a:gd name="T14" fmla="*/ 0 w 28"/>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4">
                  <a:moveTo>
                    <a:pt x="0" y="2"/>
                  </a:moveTo>
                  <a:cubicBezTo>
                    <a:pt x="0" y="2"/>
                    <a:pt x="6" y="1"/>
                    <a:pt x="12" y="1"/>
                  </a:cubicBezTo>
                  <a:cubicBezTo>
                    <a:pt x="19" y="1"/>
                    <a:pt x="23" y="0"/>
                    <a:pt x="25" y="1"/>
                  </a:cubicBezTo>
                  <a:cubicBezTo>
                    <a:pt x="27" y="3"/>
                    <a:pt x="28" y="2"/>
                    <a:pt x="27" y="5"/>
                  </a:cubicBezTo>
                  <a:cubicBezTo>
                    <a:pt x="26" y="9"/>
                    <a:pt x="20" y="13"/>
                    <a:pt x="19" y="13"/>
                  </a:cubicBezTo>
                  <a:cubicBezTo>
                    <a:pt x="18" y="14"/>
                    <a:pt x="25" y="11"/>
                    <a:pt x="25" y="7"/>
                  </a:cubicBezTo>
                  <a:cubicBezTo>
                    <a:pt x="25" y="3"/>
                    <a:pt x="22" y="2"/>
                    <a:pt x="21" y="2"/>
                  </a:cubicBezTo>
                  <a:cubicBezTo>
                    <a:pt x="19" y="2"/>
                    <a:pt x="0" y="2"/>
                    <a:pt x="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56">
              <a:extLst>
                <a:ext uri="{FF2B5EF4-FFF2-40B4-BE49-F238E27FC236}">
                  <a16:creationId xmlns:a16="http://schemas.microsoft.com/office/drawing/2014/main" id="{88D7A639-2B3C-CA46-9178-6F8E18F7AD60}"/>
                </a:ext>
              </a:extLst>
            </p:cNvPr>
            <p:cNvSpPr>
              <a:spLocks/>
            </p:cNvSpPr>
            <p:nvPr/>
          </p:nvSpPr>
          <p:spPr bwMode="gray">
            <a:xfrm>
              <a:off x="7649259" y="2980038"/>
              <a:ext cx="148619" cy="36848"/>
            </a:xfrm>
            <a:custGeom>
              <a:avLst/>
              <a:gdLst>
                <a:gd name="T0" fmla="*/ 0 w 51"/>
                <a:gd name="T1" fmla="*/ 7 h 13"/>
                <a:gd name="T2" fmla="*/ 15 w 51"/>
                <a:gd name="T3" fmla="*/ 3 h 13"/>
                <a:gd name="T4" fmla="*/ 37 w 51"/>
                <a:gd name="T5" fmla="*/ 3 h 13"/>
                <a:gd name="T6" fmla="*/ 50 w 51"/>
                <a:gd name="T7" fmla="*/ 12 h 13"/>
                <a:gd name="T8" fmla="*/ 42 w 51"/>
                <a:gd name="T9" fmla="*/ 6 h 13"/>
                <a:gd name="T10" fmla="*/ 28 w 51"/>
                <a:gd name="T11" fmla="*/ 0 h 13"/>
                <a:gd name="T12" fmla="*/ 8 w 51"/>
                <a:gd name="T13" fmla="*/ 2 h 13"/>
                <a:gd name="T14" fmla="*/ 0 w 51"/>
                <a:gd name="T15" fmla="*/ 7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13">
                  <a:moveTo>
                    <a:pt x="0" y="7"/>
                  </a:moveTo>
                  <a:cubicBezTo>
                    <a:pt x="0" y="7"/>
                    <a:pt x="8" y="3"/>
                    <a:pt x="15" y="3"/>
                  </a:cubicBezTo>
                  <a:cubicBezTo>
                    <a:pt x="21" y="3"/>
                    <a:pt x="34" y="2"/>
                    <a:pt x="37" y="3"/>
                  </a:cubicBezTo>
                  <a:cubicBezTo>
                    <a:pt x="39" y="5"/>
                    <a:pt x="50" y="11"/>
                    <a:pt x="50" y="12"/>
                  </a:cubicBezTo>
                  <a:cubicBezTo>
                    <a:pt x="51" y="13"/>
                    <a:pt x="44" y="7"/>
                    <a:pt x="42" y="6"/>
                  </a:cubicBezTo>
                  <a:cubicBezTo>
                    <a:pt x="40" y="5"/>
                    <a:pt x="31" y="0"/>
                    <a:pt x="28" y="0"/>
                  </a:cubicBezTo>
                  <a:cubicBezTo>
                    <a:pt x="24" y="0"/>
                    <a:pt x="11" y="1"/>
                    <a:pt x="8" y="2"/>
                  </a:cubicBezTo>
                  <a:cubicBezTo>
                    <a:pt x="5" y="3"/>
                    <a:pt x="0" y="7"/>
                    <a:pt x="0" y="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57">
              <a:extLst>
                <a:ext uri="{FF2B5EF4-FFF2-40B4-BE49-F238E27FC236}">
                  <a16:creationId xmlns:a16="http://schemas.microsoft.com/office/drawing/2014/main" id="{46EE27C2-D00F-D165-9E5E-C83FBFC53AAA}"/>
                </a:ext>
              </a:extLst>
            </p:cNvPr>
            <p:cNvSpPr>
              <a:spLocks/>
            </p:cNvSpPr>
            <p:nvPr/>
          </p:nvSpPr>
          <p:spPr bwMode="gray">
            <a:xfrm>
              <a:off x="7776997" y="2999690"/>
              <a:ext cx="49130" cy="38076"/>
            </a:xfrm>
            <a:custGeom>
              <a:avLst/>
              <a:gdLst>
                <a:gd name="T0" fmla="*/ 14 w 17"/>
                <a:gd name="T1" fmla="*/ 0 h 13"/>
                <a:gd name="T2" fmla="*/ 17 w 17"/>
                <a:gd name="T3" fmla="*/ 7 h 13"/>
                <a:gd name="T4" fmla="*/ 13 w 17"/>
                <a:gd name="T5" fmla="*/ 12 h 13"/>
                <a:gd name="T6" fmla="*/ 5 w 17"/>
                <a:gd name="T7" fmla="*/ 12 h 13"/>
                <a:gd name="T8" fmla="*/ 0 w 17"/>
                <a:gd name="T9" fmla="*/ 9 h 13"/>
                <a:gd name="T10" fmla="*/ 8 w 17"/>
                <a:gd name="T11" fmla="*/ 10 h 13"/>
                <a:gd name="T12" fmla="*/ 14 w 17"/>
                <a:gd name="T13" fmla="*/ 8 h 13"/>
                <a:gd name="T14" fmla="*/ 14 w 17"/>
                <a:gd name="T15" fmla="*/ 0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3">
                  <a:moveTo>
                    <a:pt x="14" y="0"/>
                  </a:moveTo>
                  <a:cubicBezTo>
                    <a:pt x="14" y="0"/>
                    <a:pt x="17" y="6"/>
                    <a:pt x="17" y="7"/>
                  </a:cubicBezTo>
                  <a:cubicBezTo>
                    <a:pt x="16" y="8"/>
                    <a:pt x="13" y="12"/>
                    <a:pt x="13" y="12"/>
                  </a:cubicBezTo>
                  <a:cubicBezTo>
                    <a:pt x="12" y="12"/>
                    <a:pt x="6" y="13"/>
                    <a:pt x="5" y="12"/>
                  </a:cubicBezTo>
                  <a:cubicBezTo>
                    <a:pt x="4" y="12"/>
                    <a:pt x="0" y="9"/>
                    <a:pt x="0" y="9"/>
                  </a:cubicBezTo>
                  <a:cubicBezTo>
                    <a:pt x="0" y="9"/>
                    <a:pt x="6" y="10"/>
                    <a:pt x="8" y="10"/>
                  </a:cubicBezTo>
                  <a:cubicBezTo>
                    <a:pt x="10" y="10"/>
                    <a:pt x="13" y="11"/>
                    <a:pt x="14" y="8"/>
                  </a:cubicBezTo>
                  <a:cubicBezTo>
                    <a:pt x="14" y="5"/>
                    <a:pt x="14" y="0"/>
                    <a:pt x="1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58">
              <a:extLst>
                <a:ext uri="{FF2B5EF4-FFF2-40B4-BE49-F238E27FC236}">
                  <a16:creationId xmlns:a16="http://schemas.microsoft.com/office/drawing/2014/main" id="{4A41DF9F-A1FE-5138-7DE2-AC78068F11D1}"/>
                </a:ext>
              </a:extLst>
            </p:cNvPr>
            <p:cNvSpPr>
              <a:spLocks/>
            </p:cNvSpPr>
            <p:nvPr/>
          </p:nvSpPr>
          <p:spPr bwMode="gray">
            <a:xfrm>
              <a:off x="7657857" y="2961614"/>
              <a:ext cx="127738" cy="23337"/>
            </a:xfrm>
            <a:custGeom>
              <a:avLst/>
              <a:gdLst>
                <a:gd name="T0" fmla="*/ 44 w 44"/>
                <a:gd name="T1" fmla="*/ 8 h 8"/>
                <a:gd name="T2" fmla="*/ 33 w 44"/>
                <a:gd name="T3" fmla="*/ 3 h 8"/>
                <a:gd name="T4" fmla="*/ 15 w 44"/>
                <a:gd name="T5" fmla="*/ 1 h 8"/>
                <a:gd name="T6" fmla="*/ 0 w 44"/>
                <a:gd name="T7" fmla="*/ 4 h 8"/>
                <a:gd name="T8" fmla="*/ 10 w 44"/>
                <a:gd name="T9" fmla="*/ 0 h 8"/>
                <a:gd name="T10" fmla="*/ 27 w 44"/>
                <a:gd name="T11" fmla="*/ 0 h 8"/>
                <a:gd name="T12" fmla="*/ 38 w 44"/>
                <a:gd name="T13" fmla="*/ 3 h 8"/>
                <a:gd name="T14" fmla="*/ 44 w 44"/>
                <a:gd name="T15" fmla="*/ 8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
                  <a:moveTo>
                    <a:pt x="44" y="8"/>
                  </a:moveTo>
                  <a:cubicBezTo>
                    <a:pt x="43" y="7"/>
                    <a:pt x="35" y="3"/>
                    <a:pt x="33" y="3"/>
                  </a:cubicBezTo>
                  <a:cubicBezTo>
                    <a:pt x="31" y="2"/>
                    <a:pt x="23" y="1"/>
                    <a:pt x="15" y="1"/>
                  </a:cubicBezTo>
                  <a:cubicBezTo>
                    <a:pt x="8" y="2"/>
                    <a:pt x="0" y="4"/>
                    <a:pt x="0" y="4"/>
                  </a:cubicBezTo>
                  <a:cubicBezTo>
                    <a:pt x="0" y="4"/>
                    <a:pt x="7" y="0"/>
                    <a:pt x="10" y="0"/>
                  </a:cubicBezTo>
                  <a:cubicBezTo>
                    <a:pt x="14" y="0"/>
                    <a:pt x="24" y="0"/>
                    <a:pt x="27" y="0"/>
                  </a:cubicBezTo>
                  <a:cubicBezTo>
                    <a:pt x="30" y="0"/>
                    <a:pt x="37" y="2"/>
                    <a:pt x="38" y="3"/>
                  </a:cubicBezTo>
                  <a:cubicBezTo>
                    <a:pt x="39" y="3"/>
                    <a:pt x="44" y="8"/>
                    <a:pt x="44" y="8"/>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59">
              <a:extLst>
                <a:ext uri="{FF2B5EF4-FFF2-40B4-BE49-F238E27FC236}">
                  <a16:creationId xmlns:a16="http://schemas.microsoft.com/office/drawing/2014/main" id="{141D0AD3-8FE4-F9E8-6A4F-5AB23B3DF2EA}"/>
                </a:ext>
              </a:extLst>
            </p:cNvPr>
            <p:cNvSpPr>
              <a:spLocks/>
            </p:cNvSpPr>
            <p:nvPr/>
          </p:nvSpPr>
          <p:spPr bwMode="gray">
            <a:xfrm>
              <a:off x="7597672" y="3066016"/>
              <a:ext cx="68782" cy="116684"/>
            </a:xfrm>
            <a:custGeom>
              <a:avLst/>
              <a:gdLst>
                <a:gd name="T0" fmla="*/ 0 w 24"/>
                <a:gd name="T1" fmla="*/ 40 h 40"/>
                <a:gd name="T2" fmla="*/ 10 w 24"/>
                <a:gd name="T3" fmla="*/ 29 h 40"/>
                <a:gd name="T4" fmla="*/ 15 w 24"/>
                <a:gd name="T5" fmla="*/ 8 h 40"/>
                <a:gd name="T6" fmla="*/ 24 w 24"/>
                <a:gd name="T7" fmla="*/ 0 h 40"/>
                <a:gd name="T8" fmla="*/ 16 w 24"/>
                <a:gd name="T9" fmla="*/ 8 h 40"/>
                <a:gd name="T10" fmla="*/ 13 w 24"/>
                <a:gd name="T11" fmla="*/ 22 h 40"/>
                <a:gd name="T12" fmla="*/ 8 w 24"/>
                <a:gd name="T13" fmla="*/ 36 h 40"/>
                <a:gd name="T14" fmla="*/ 0 w 24"/>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0">
                  <a:moveTo>
                    <a:pt x="0" y="40"/>
                  </a:moveTo>
                  <a:cubicBezTo>
                    <a:pt x="2" y="39"/>
                    <a:pt x="9" y="36"/>
                    <a:pt x="10" y="29"/>
                  </a:cubicBezTo>
                  <a:cubicBezTo>
                    <a:pt x="12" y="21"/>
                    <a:pt x="12" y="11"/>
                    <a:pt x="15" y="8"/>
                  </a:cubicBezTo>
                  <a:cubicBezTo>
                    <a:pt x="18" y="4"/>
                    <a:pt x="24" y="0"/>
                    <a:pt x="24" y="0"/>
                  </a:cubicBezTo>
                  <a:cubicBezTo>
                    <a:pt x="24" y="0"/>
                    <a:pt x="17" y="7"/>
                    <a:pt x="16" y="8"/>
                  </a:cubicBezTo>
                  <a:cubicBezTo>
                    <a:pt x="15" y="10"/>
                    <a:pt x="13" y="20"/>
                    <a:pt x="13" y="22"/>
                  </a:cubicBezTo>
                  <a:cubicBezTo>
                    <a:pt x="13" y="24"/>
                    <a:pt x="10" y="35"/>
                    <a:pt x="8" y="36"/>
                  </a:cubicBezTo>
                  <a:cubicBezTo>
                    <a:pt x="6" y="37"/>
                    <a:pt x="0" y="40"/>
                    <a:pt x="0" y="4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60">
              <a:extLst>
                <a:ext uri="{FF2B5EF4-FFF2-40B4-BE49-F238E27FC236}">
                  <a16:creationId xmlns:a16="http://schemas.microsoft.com/office/drawing/2014/main" id="{551D1E79-BB3E-4F27-8EA4-ABB8C32BACF0}"/>
                </a:ext>
              </a:extLst>
            </p:cNvPr>
            <p:cNvSpPr>
              <a:spLocks/>
            </p:cNvSpPr>
            <p:nvPr/>
          </p:nvSpPr>
          <p:spPr bwMode="gray">
            <a:xfrm>
              <a:off x="7661541" y="3020570"/>
              <a:ext cx="92119" cy="112999"/>
            </a:xfrm>
            <a:custGeom>
              <a:avLst/>
              <a:gdLst>
                <a:gd name="T0" fmla="*/ 6 w 32"/>
                <a:gd name="T1" fmla="*/ 25 h 39"/>
                <a:gd name="T2" fmla="*/ 16 w 32"/>
                <a:gd name="T3" fmla="*/ 9 h 39"/>
                <a:gd name="T4" fmla="*/ 25 w 32"/>
                <a:gd name="T5" fmla="*/ 3 h 39"/>
                <a:gd name="T6" fmla="*/ 32 w 32"/>
                <a:gd name="T7" fmla="*/ 1 h 39"/>
                <a:gd name="T8" fmla="*/ 29 w 32"/>
                <a:gd name="T9" fmla="*/ 7 h 39"/>
                <a:gd name="T10" fmla="*/ 18 w 32"/>
                <a:gd name="T11" fmla="*/ 15 h 39"/>
                <a:gd name="T12" fmla="*/ 9 w 32"/>
                <a:gd name="T13" fmla="*/ 26 h 39"/>
                <a:gd name="T14" fmla="*/ 0 w 32"/>
                <a:gd name="T15" fmla="*/ 39 h 39"/>
                <a:gd name="T16" fmla="*/ 4 w 32"/>
                <a:gd name="T17" fmla="*/ 31 h 39"/>
                <a:gd name="T18" fmla="*/ 6 w 32"/>
                <a:gd name="T19"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9">
                  <a:moveTo>
                    <a:pt x="6" y="25"/>
                  </a:moveTo>
                  <a:cubicBezTo>
                    <a:pt x="8" y="20"/>
                    <a:pt x="13" y="10"/>
                    <a:pt x="16" y="9"/>
                  </a:cubicBezTo>
                  <a:cubicBezTo>
                    <a:pt x="18" y="7"/>
                    <a:pt x="21" y="6"/>
                    <a:pt x="25" y="3"/>
                  </a:cubicBezTo>
                  <a:cubicBezTo>
                    <a:pt x="28" y="0"/>
                    <a:pt x="32" y="1"/>
                    <a:pt x="32" y="1"/>
                  </a:cubicBezTo>
                  <a:cubicBezTo>
                    <a:pt x="32" y="1"/>
                    <a:pt x="31" y="5"/>
                    <a:pt x="29" y="7"/>
                  </a:cubicBezTo>
                  <a:cubicBezTo>
                    <a:pt x="26" y="8"/>
                    <a:pt x="19" y="15"/>
                    <a:pt x="18" y="15"/>
                  </a:cubicBezTo>
                  <a:cubicBezTo>
                    <a:pt x="18" y="16"/>
                    <a:pt x="10" y="25"/>
                    <a:pt x="9" y="26"/>
                  </a:cubicBezTo>
                  <a:cubicBezTo>
                    <a:pt x="8" y="27"/>
                    <a:pt x="0" y="39"/>
                    <a:pt x="0" y="39"/>
                  </a:cubicBezTo>
                  <a:cubicBezTo>
                    <a:pt x="0" y="39"/>
                    <a:pt x="3" y="33"/>
                    <a:pt x="4" y="31"/>
                  </a:cubicBezTo>
                  <a:cubicBezTo>
                    <a:pt x="5" y="28"/>
                    <a:pt x="6" y="25"/>
                    <a:pt x="6" y="25"/>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61">
              <a:extLst>
                <a:ext uri="{FF2B5EF4-FFF2-40B4-BE49-F238E27FC236}">
                  <a16:creationId xmlns:a16="http://schemas.microsoft.com/office/drawing/2014/main" id="{4291FA04-3BB1-BF1B-2FC7-B88E55CD1B17}"/>
                </a:ext>
              </a:extLst>
            </p:cNvPr>
            <p:cNvSpPr>
              <a:spLocks/>
            </p:cNvSpPr>
            <p:nvPr/>
          </p:nvSpPr>
          <p:spPr bwMode="gray">
            <a:xfrm>
              <a:off x="7399924" y="3159363"/>
              <a:ext cx="95804" cy="138793"/>
            </a:xfrm>
            <a:custGeom>
              <a:avLst/>
              <a:gdLst>
                <a:gd name="T0" fmla="*/ 5 w 33"/>
                <a:gd name="T1" fmla="*/ 0 h 48"/>
                <a:gd name="T2" fmla="*/ 7 w 33"/>
                <a:gd name="T3" fmla="*/ 16 h 48"/>
                <a:gd name="T4" fmla="*/ 5 w 33"/>
                <a:gd name="T5" fmla="*/ 39 h 48"/>
                <a:gd name="T6" fmla="*/ 33 w 33"/>
                <a:gd name="T7" fmla="*/ 32 h 48"/>
                <a:gd name="T8" fmla="*/ 29 w 33"/>
                <a:gd name="T9" fmla="*/ 35 h 48"/>
                <a:gd name="T10" fmla="*/ 6 w 33"/>
                <a:gd name="T11" fmla="*/ 46 h 48"/>
                <a:gd name="T12" fmla="*/ 1 w 33"/>
                <a:gd name="T13" fmla="*/ 43 h 48"/>
                <a:gd name="T14" fmla="*/ 0 w 33"/>
                <a:gd name="T15" fmla="*/ 27 h 48"/>
                <a:gd name="T16" fmla="*/ 3 w 33"/>
                <a:gd name="T17" fmla="*/ 10 h 48"/>
                <a:gd name="T18" fmla="*/ 5 w 33"/>
                <a:gd name="T1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48">
                  <a:moveTo>
                    <a:pt x="5" y="0"/>
                  </a:moveTo>
                  <a:cubicBezTo>
                    <a:pt x="5" y="0"/>
                    <a:pt x="7" y="12"/>
                    <a:pt x="7" y="16"/>
                  </a:cubicBezTo>
                  <a:cubicBezTo>
                    <a:pt x="7" y="20"/>
                    <a:pt x="2" y="38"/>
                    <a:pt x="5" y="39"/>
                  </a:cubicBezTo>
                  <a:cubicBezTo>
                    <a:pt x="9" y="40"/>
                    <a:pt x="33" y="32"/>
                    <a:pt x="33" y="32"/>
                  </a:cubicBezTo>
                  <a:cubicBezTo>
                    <a:pt x="33" y="32"/>
                    <a:pt x="32" y="34"/>
                    <a:pt x="29" y="35"/>
                  </a:cubicBezTo>
                  <a:cubicBezTo>
                    <a:pt x="26" y="36"/>
                    <a:pt x="11" y="44"/>
                    <a:pt x="6" y="46"/>
                  </a:cubicBezTo>
                  <a:cubicBezTo>
                    <a:pt x="1" y="47"/>
                    <a:pt x="1" y="48"/>
                    <a:pt x="1" y="43"/>
                  </a:cubicBezTo>
                  <a:cubicBezTo>
                    <a:pt x="1" y="39"/>
                    <a:pt x="0" y="31"/>
                    <a:pt x="0" y="27"/>
                  </a:cubicBezTo>
                  <a:cubicBezTo>
                    <a:pt x="0" y="23"/>
                    <a:pt x="0" y="14"/>
                    <a:pt x="3" y="10"/>
                  </a:cubicBezTo>
                  <a:cubicBezTo>
                    <a:pt x="7" y="7"/>
                    <a:pt x="5" y="0"/>
                    <a:pt x="5"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62">
              <a:extLst>
                <a:ext uri="{FF2B5EF4-FFF2-40B4-BE49-F238E27FC236}">
                  <a16:creationId xmlns:a16="http://schemas.microsoft.com/office/drawing/2014/main" id="{4A5721DD-AB3B-5B0F-6BED-BAB34C9C41DB}"/>
                </a:ext>
              </a:extLst>
            </p:cNvPr>
            <p:cNvSpPr>
              <a:spLocks/>
            </p:cNvSpPr>
            <p:nvPr/>
          </p:nvSpPr>
          <p:spPr bwMode="gray">
            <a:xfrm>
              <a:off x="7151818" y="3142167"/>
              <a:ext cx="264074" cy="272672"/>
            </a:xfrm>
            <a:custGeom>
              <a:avLst/>
              <a:gdLst>
                <a:gd name="T0" fmla="*/ 83 w 91"/>
                <a:gd name="T1" fmla="*/ 2 h 94"/>
                <a:gd name="T2" fmla="*/ 82 w 91"/>
                <a:gd name="T3" fmla="*/ 2 h 94"/>
                <a:gd name="T4" fmla="*/ 81 w 91"/>
                <a:gd name="T5" fmla="*/ 1 h 94"/>
                <a:gd name="T6" fmla="*/ 81 w 91"/>
                <a:gd name="T7" fmla="*/ 1 h 94"/>
                <a:gd name="T8" fmla="*/ 79 w 91"/>
                <a:gd name="T9" fmla="*/ 1 h 94"/>
                <a:gd name="T10" fmla="*/ 79 w 91"/>
                <a:gd name="T11" fmla="*/ 2 h 94"/>
                <a:gd name="T12" fmla="*/ 52 w 91"/>
                <a:gd name="T13" fmla="*/ 2 h 94"/>
                <a:gd name="T14" fmla="*/ 10 w 91"/>
                <a:gd name="T15" fmla="*/ 0 h 94"/>
                <a:gd name="T16" fmla="*/ 2 w 91"/>
                <a:gd name="T17" fmla="*/ 0 h 94"/>
                <a:gd name="T18" fmla="*/ 27 w 91"/>
                <a:gd name="T19" fmla="*/ 3 h 94"/>
                <a:gd name="T20" fmla="*/ 62 w 91"/>
                <a:gd name="T21" fmla="*/ 4 h 94"/>
                <a:gd name="T22" fmla="*/ 80 w 91"/>
                <a:gd name="T23" fmla="*/ 9 h 94"/>
                <a:gd name="T24" fmla="*/ 83 w 91"/>
                <a:gd name="T25" fmla="*/ 11 h 94"/>
                <a:gd name="T26" fmla="*/ 81 w 91"/>
                <a:gd name="T27" fmla="*/ 31 h 94"/>
                <a:gd name="T28" fmla="*/ 82 w 91"/>
                <a:gd name="T29" fmla="*/ 81 h 94"/>
                <a:gd name="T30" fmla="*/ 84 w 91"/>
                <a:gd name="T31" fmla="*/ 81 h 94"/>
                <a:gd name="T32" fmla="*/ 85 w 91"/>
                <a:gd name="T33" fmla="*/ 47 h 94"/>
                <a:gd name="T34" fmla="*/ 88 w 91"/>
                <a:gd name="T35" fmla="*/ 18 h 94"/>
                <a:gd name="T36" fmla="*/ 83 w 91"/>
                <a:gd name="T37"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94">
                  <a:moveTo>
                    <a:pt x="83" y="2"/>
                  </a:moveTo>
                  <a:cubicBezTo>
                    <a:pt x="83" y="2"/>
                    <a:pt x="83" y="2"/>
                    <a:pt x="82" y="2"/>
                  </a:cubicBezTo>
                  <a:cubicBezTo>
                    <a:pt x="82" y="1"/>
                    <a:pt x="82" y="1"/>
                    <a:pt x="81" y="1"/>
                  </a:cubicBezTo>
                  <a:cubicBezTo>
                    <a:pt x="81" y="1"/>
                    <a:pt x="81" y="1"/>
                    <a:pt x="81" y="1"/>
                  </a:cubicBezTo>
                  <a:cubicBezTo>
                    <a:pt x="80" y="1"/>
                    <a:pt x="80" y="1"/>
                    <a:pt x="79" y="1"/>
                  </a:cubicBezTo>
                  <a:cubicBezTo>
                    <a:pt x="79" y="1"/>
                    <a:pt x="79" y="2"/>
                    <a:pt x="79" y="2"/>
                  </a:cubicBezTo>
                  <a:cubicBezTo>
                    <a:pt x="73" y="2"/>
                    <a:pt x="61" y="2"/>
                    <a:pt x="52" y="2"/>
                  </a:cubicBezTo>
                  <a:cubicBezTo>
                    <a:pt x="43" y="2"/>
                    <a:pt x="22" y="0"/>
                    <a:pt x="10" y="0"/>
                  </a:cubicBezTo>
                  <a:cubicBezTo>
                    <a:pt x="10" y="0"/>
                    <a:pt x="5" y="0"/>
                    <a:pt x="2" y="0"/>
                  </a:cubicBezTo>
                  <a:cubicBezTo>
                    <a:pt x="0" y="0"/>
                    <a:pt x="20" y="3"/>
                    <a:pt x="27" y="3"/>
                  </a:cubicBezTo>
                  <a:cubicBezTo>
                    <a:pt x="35" y="4"/>
                    <a:pt x="54" y="3"/>
                    <a:pt x="62" y="4"/>
                  </a:cubicBezTo>
                  <a:cubicBezTo>
                    <a:pt x="69" y="4"/>
                    <a:pt x="80" y="9"/>
                    <a:pt x="80" y="9"/>
                  </a:cubicBezTo>
                  <a:cubicBezTo>
                    <a:pt x="80" y="9"/>
                    <a:pt x="83" y="10"/>
                    <a:pt x="83" y="11"/>
                  </a:cubicBezTo>
                  <a:cubicBezTo>
                    <a:pt x="83" y="12"/>
                    <a:pt x="83" y="26"/>
                    <a:pt x="81" y="31"/>
                  </a:cubicBezTo>
                  <a:cubicBezTo>
                    <a:pt x="80" y="35"/>
                    <a:pt x="82" y="69"/>
                    <a:pt x="82" y="81"/>
                  </a:cubicBezTo>
                  <a:cubicBezTo>
                    <a:pt x="82" y="94"/>
                    <a:pt x="84" y="84"/>
                    <a:pt x="84" y="81"/>
                  </a:cubicBezTo>
                  <a:cubicBezTo>
                    <a:pt x="84" y="79"/>
                    <a:pt x="85" y="60"/>
                    <a:pt x="85" y="47"/>
                  </a:cubicBezTo>
                  <a:cubicBezTo>
                    <a:pt x="85" y="35"/>
                    <a:pt x="85" y="31"/>
                    <a:pt x="88" y="18"/>
                  </a:cubicBezTo>
                  <a:cubicBezTo>
                    <a:pt x="91" y="6"/>
                    <a:pt x="83" y="2"/>
                    <a:pt x="83" y="2"/>
                  </a:cubicBezTo>
                  <a:close/>
                </a:path>
              </a:pathLst>
            </a:custGeom>
            <a:solidFill>
              <a:srgbClr val="124364"/>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63">
              <a:extLst>
                <a:ext uri="{FF2B5EF4-FFF2-40B4-BE49-F238E27FC236}">
                  <a16:creationId xmlns:a16="http://schemas.microsoft.com/office/drawing/2014/main" id="{D5B50890-ABD6-DF57-A9AB-B59C596952B0}"/>
                </a:ext>
              </a:extLst>
            </p:cNvPr>
            <p:cNvSpPr>
              <a:spLocks/>
            </p:cNvSpPr>
            <p:nvPr/>
          </p:nvSpPr>
          <p:spPr bwMode="gray">
            <a:xfrm>
              <a:off x="7266045" y="1870928"/>
              <a:ext cx="708701" cy="824156"/>
            </a:xfrm>
            <a:custGeom>
              <a:avLst/>
              <a:gdLst>
                <a:gd name="T0" fmla="*/ 225 w 244"/>
                <a:gd name="T1" fmla="*/ 53 h 284"/>
                <a:gd name="T2" fmla="*/ 187 w 244"/>
                <a:gd name="T3" fmla="*/ 13 h 284"/>
                <a:gd name="T4" fmla="*/ 151 w 244"/>
                <a:gd name="T5" fmla="*/ 2 h 284"/>
                <a:gd name="T6" fmla="*/ 139 w 244"/>
                <a:gd name="T7" fmla="*/ 0 h 284"/>
                <a:gd name="T8" fmla="*/ 118 w 244"/>
                <a:gd name="T9" fmla="*/ 14 h 284"/>
                <a:gd name="T10" fmla="*/ 88 w 244"/>
                <a:gd name="T11" fmla="*/ 41 h 284"/>
                <a:gd name="T12" fmla="*/ 58 w 244"/>
                <a:gd name="T13" fmla="*/ 89 h 284"/>
                <a:gd name="T14" fmla="*/ 45 w 244"/>
                <a:gd name="T15" fmla="*/ 134 h 284"/>
                <a:gd name="T16" fmla="*/ 32 w 244"/>
                <a:gd name="T17" fmla="*/ 163 h 284"/>
                <a:gd name="T18" fmla="*/ 5 w 244"/>
                <a:gd name="T19" fmla="*/ 189 h 284"/>
                <a:gd name="T20" fmla="*/ 5 w 244"/>
                <a:gd name="T21" fmla="*/ 196 h 284"/>
                <a:gd name="T22" fmla="*/ 9 w 244"/>
                <a:gd name="T23" fmla="*/ 195 h 284"/>
                <a:gd name="T24" fmla="*/ 20 w 244"/>
                <a:gd name="T25" fmla="*/ 188 h 284"/>
                <a:gd name="T26" fmla="*/ 36 w 244"/>
                <a:gd name="T27" fmla="*/ 185 h 284"/>
                <a:gd name="T28" fmla="*/ 57 w 244"/>
                <a:gd name="T29" fmla="*/ 228 h 284"/>
                <a:gd name="T30" fmla="*/ 85 w 244"/>
                <a:gd name="T31" fmla="*/ 267 h 284"/>
                <a:gd name="T32" fmla="*/ 79 w 244"/>
                <a:gd name="T33" fmla="*/ 254 h 284"/>
                <a:gd name="T34" fmla="*/ 70 w 244"/>
                <a:gd name="T35" fmla="*/ 228 h 284"/>
                <a:gd name="T36" fmla="*/ 106 w 244"/>
                <a:gd name="T37" fmla="*/ 259 h 284"/>
                <a:gd name="T38" fmla="*/ 116 w 244"/>
                <a:gd name="T39" fmla="*/ 262 h 284"/>
                <a:gd name="T40" fmla="*/ 82 w 244"/>
                <a:gd name="T41" fmla="*/ 214 h 284"/>
                <a:gd name="T42" fmla="*/ 84 w 244"/>
                <a:gd name="T43" fmla="*/ 175 h 284"/>
                <a:gd name="T44" fmla="*/ 103 w 244"/>
                <a:gd name="T45" fmla="*/ 204 h 284"/>
                <a:gd name="T46" fmla="*/ 119 w 244"/>
                <a:gd name="T47" fmla="*/ 213 h 284"/>
                <a:gd name="T48" fmla="*/ 104 w 244"/>
                <a:gd name="T49" fmla="*/ 187 h 284"/>
                <a:gd name="T50" fmla="*/ 95 w 244"/>
                <a:gd name="T51" fmla="*/ 145 h 284"/>
                <a:gd name="T52" fmla="*/ 101 w 244"/>
                <a:gd name="T53" fmla="*/ 103 h 284"/>
                <a:gd name="T54" fmla="*/ 136 w 244"/>
                <a:gd name="T55" fmla="*/ 78 h 284"/>
                <a:gd name="T56" fmla="*/ 183 w 244"/>
                <a:gd name="T57" fmla="*/ 60 h 284"/>
                <a:gd name="T58" fmla="*/ 204 w 244"/>
                <a:gd name="T59" fmla="*/ 59 h 284"/>
                <a:gd name="T60" fmla="*/ 217 w 244"/>
                <a:gd name="T61" fmla="*/ 100 h 284"/>
                <a:gd name="T62" fmla="*/ 211 w 244"/>
                <a:gd name="T63" fmla="*/ 123 h 284"/>
                <a:gd name="T64" fmla="*/ 198 w 244"/>
                <a:gd name="T65" fmla="*/ 140 h 284"/>
                <a:gd name="T66" fmla="*/ 189 w 244"/>
                <a:gd name="T67" fmla="*/ 163 h 284"/>
                <a:gd name="T68" fmla="*/ 159 w 244"/>
                <a:gd name="T69" fmla="*/ 185 h 284"/>
                <a:gd name="T70" fmla="*/ 133 w 244"/>
                <a:gd name="T71" fmla="*/ 200 h 284"/>
                <a:gd name="T72" fmla="*/ 126 w 244"/>
                <a:gd name="T73" fmla="*/ 216 h 284"/>
                <a:gd name="T74" fmla="*/ 140 w 244"/>
                <a:gd name="T75" fmla="*/ 242 h 284"/>
                <a:gd name="T76" fmla="*/ 143 w 244"/>
                <a:gd name="T77" fmla="*/ 263 h 284"/>
                <a:gd name="T78" fmla="*/ 147 w 244"/>
                <a:gd name="T79" fmla="*/ 254 h 284"/>
                <a:gd name="T80" fmla="*/ 145 w 244"/>
                <a:gd name="T81" fmla="*/ 221 h 284"/>
                <a:gd name="T82" fmla="*/ 158 w 244"/>
                <a:gd name="T83" fmla="*/ 217 h 284"/>
                <a:gd name="T84" fmla="*/ 175 w 244"/>
                <a:gd name="T85" fmla="*/ 262 h 284"/>
                <a:gd name="T86" fmla="*/ 184 w 244"/>
                <a:gd name="T87" fmla="*/ 251 h 284"/>
                <a:gd name="T88" fmla="*/ 197 w 244"/>
                <a:gd name="T89" fmla="*/ 262 h 284"/>
                <a:gd name="T90" fmla="*/ 197 w 244"/>
                <a:gd name="T91" fmla="*/ 249 h 284"/>
                <a:gd name="T92" fmla="*/ 203 w 244"/>
                <a:gd name="T93" fmla="*/ 246 h 284"/>
                <a:gd name="T94" fmla="*/ 210 w 244"/>
                <a:gd name="T95" fmla="*/ 253 h 284"/>
                <a:gd name="T96" fmla="*/ 200 w 244"/>
                <a:gd name="T97" fmla="*/ 234 h 284"/>
                <a:gd name="T98" fmla="*/ 195 w 244"/>
                <a:gd name="T99" fmla="*/ 199 h 284"/>
                <a:gd name="T100" fmla="*/ 224 w 244"/>
                <a:gd name="T101" fmla="*/ 183 h 284"/>
                <a:gd name="T102" fmla="*/ 244 w 244"/>
                <a:gd name="T103" fmla="*/ 114 h 284"/>
                <a:gd name="T104" fmla="*/ 225 w 244"/>
                <a:gd name="T105" fmla="*/ 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4" h="284">
                  <a:moveTo>
                    <a:pt x="225" y="53"/>
                  </a:moveTo>
                  <a:cubicBezTo>
                    <a:pt x="220" y="45"/>
                    <a:pt x="191" y="17"/>
                    <a:pt x="187" y="13"/>
                  </a:cubicBezTo>
                  <a:cubicBezTo>
                    <a:pt x="182" y="9"/>
                    <a:pt x="151" y="2"/>
                    <a:pt x="151" y="2"/>
                  </a:cubicBezTo>
                  <a:cubicBezTo>
                    <a:pt x="151" y="2"/>
                    <a:pt x="144" y="0"/>
                    <a:pt x="139" y="0"/>
                  </a:cubicBezTo>
                  <a:cubicBezTo>
                    <a:pt x="134" y="0"/>
                    <a:pt x="122" y="11"/>
                    <a:pt x="118" y="14"/>
                  </a:cubicBezTo>
                  <a:cubicBezTo>
                    <a:pt x="114" y="18"/>
                    <a:pt x="101" y="32"/>
                    <a:pt x="88" y="41"/>
                  </a:cubicBezTo>
                  <a:cubicBezTo>
                    <a:pt x="75" y="51"/>
                    <a:pt x="61" y="85"/>
                    <a:pt x="58" y="89"/>
                  </a:cubicBezTo>
                  <a:cubicBezTo>
                    <a:pt x="55" y="93"/>
                    <a:pt x="46" y="121"/>
                    <a:pt x="45" y="134"/>
                  </a:cubicBezTo>
                  <a:cubicBezTo>
                    <a:pt x="43" y="147"/>
                    <a:pt x="37" y="159"/>
                    <a:pt x="32" y="163"/>
                  </a:cubicBezTo>
                  <a:cubicBezTo>
                    <a:pt x="26" y="167"/>
                    <a:pt x="9" y="185"/>
                    <a:pt x="5" y="189"/>
                  </a:cubicBezTo>
                  <a:cubicBezTo>
                    <a:pt x="0" y="193"/>
                    <a:pt x="0" y="198"/>
                    <a:pt x="5" y="196"/>
                  </a:cubicBezTo>
                  <a:cubicBezTo>
                    <a:pt x="6" y="196"/>
                    <a:pt x="8" y="195"/>
                    <a:pt x="9" y="195"/>
                  </a:cubicBezTo>
                  <a:cubicBezTo>
                    <a:pt x="12" y="193"/>
                    <a:pt x="16" y="190"/>
                    <a:pt x="20" y="188"/>
                  </a:cubicBezTo>
                  <a:cubicBezTo>
                    <a:pt x="29" y="183"/>
                    <a:pt x="34" y="180"/>
                    <a:pt x="36" y="185"/>
                  </a:cubicBezTo>
                  <a:cubicBezTo>
                    <a:pt x="38" y="190"/>
                    <a:pt x="49" y="216"/>
                    <a:pt x="57" y="228"/>
                  </a:cubicBezTo>
                  <a:cubicBezTo>
                    <a:pt x="66" y="240"/>
                    <a:pt x="82" y="264"/>
                    <a:pt x="85" y="267"/>
                  </a:cubicBezTo>
                  <a:cubicBezTo>
                    <a:pt x="84" y="265"/>
                    <a:pt x="82" y="262"/>
                    <a:pt x="79" y="254"/>
                  </a:cubicBezTo>
                  <a:cubicBezTo>
                    <a:pt x="70" y="235"/>
                    <a:pt x="66" y="224"/>
                    <a:pt x="70" y="228"/>
                  </a:cubicBezTo>
                  <a:cubicBezTo>
                    <a:pt x="73" y="231"/>
                    <a:pt x="94" y="253"/>
                    <a:pt x="106" y="259"/>
                  </a:cubicBezTo>
                  <a:cubicBezTo>
                    <a:pt x="117" y="265"/>
                    <a:pt x="126" y="268"/>
                    <a:pt x="116" y="262"/>
                  </a:cubicBezTo>
                  <a:cubicBezTo>
                    <a:pt x="106" y="256"/>
                    <a:pt x="81" y="221"/>
                    <a:pt x="82" y="214"/>
                  </a:cubicBezTo>
                  <a:cubicBezTo>
                    <a:pt x="82" y="207"/>
                    <a:pt x="83" y="174"/>
                    <a:pt x="84" y="175"/>
                  </a:cubicBezTo>
                  <a:cubicBezTo>
                    <a:pt x="86" y="177"/>
                    <a:pt x="98" y="201"/>
                    <a:pt x="103" y="204"/>
                  </a:cubicBezTo>
                  <a:cubicBezTo>
                    <a:pt x="108" y="207"/>
                    <a:pt x="123" y="219"/>
                    <a:pt x="119" y="213"/>
                  </a:cubicBezTo>
                  <a:cubicBezTo>
                    <a:pt x="115" y="207"/>
                    <a:pt x="107" y="193"/>
                    <a:pt x="104" y="187"/>
                  </a:cubicBezTo>
                  <a:cubicBezTo>
                    <a:pt x="101" y="180"/>
                    <a:pt x="96" y="150"/>
                    <a:pt x="95" y="145"/>
                  </a:cubicBezTo>
                  <a:cubicBezTo>
                    <a:pt x="95" y="140"/>
                    <a:pt x="96" y="110"/>
                    <a:pt x="101" y="103"/>
                  </a:cubicBezTo>
                  <a:cubicBezTo>
                    <a:pt x="106" y="96"/>
                    <a:pt x="123" y="80"/>
                    <a:pt x="136" y="78"/>
                  </a:cubicBezTo>
                  <a:cubicBezTo>
                    <a:pt x="148" y="76"/>
                    <a:pt x="178" y="65"/>
                    <a:pt x="183" y="60"/>
                  </a:cubicBezTo>
                  <a:cubicBezTo>
                    <a:pt x="188" y="56"/>
                    <a:pt x="201" y="54"/>
                    <a:pt x="204" y="59"/>
                  </a:cubicBezTo>
                  <a:cubicBezTo>
                    <a:pt x="207" y="64"/>
                    <a:pt x="217" y="94"/>
                    <a:pt x="217" y="100"/>
                  </a:cubicBezTo>
                  <a:cubicBezTo>
                    <a:pt x="217" y="106"/>
                    <a:pt x="215" y="115"/>
                    <a:pt x="211" y="123"/>
                  </a:cubicBezTo>
                  <a:cubicBezTo>
                    <a:pt x="208" y="131"/>
                    <a:pt x="198" y="136"/>
                    <a:pt x="198" y="140"/>
                  </a:cubicBezTo>
                  <a:cubicBezTo>
                    <a:pt x="198" y="144"/>
                    <a:pt x="194" y="160"/>
                    <a:pt x="189" y="163"/>
                  </a:cubicBezTo>
                  <a:cubicBezTo>
                    <a:pt x="184" y="166"/>
                    <a:pt x="163" y="180"/>
                    <a:pt x="159" y="185"/>
                  </a:cubicBezTo>
                  <a:cubicBezTo>
                    <a:pt x="155" y="190"/>
                    <a:pt x="137" y="200"/>
                    <a:pt x="133" y="200"/>
                  </a:cubicBezTo>
                  <a:cubicBezTo>
                    <a:pt x="129" y="200"/>
                    <a:pt x="125" y="210"/>
                    <a:pt x="126" y="216"/>
                  </a:cubicBezTo>
                  <a:cubicBezTo>
                    <a:pt x="127" y="222"/>
                    <a:pt x="136" y="232"/>
                    <a:pt x="140" y="242"/>
                  </a:cubicBezTo>
                  <a:cubicBezTo>
                    <a:pt x="143" y="250"/>
                    <a:pt x="144" y="259"/>
                    <a:pt x="143" y="263"/>
                  </a:cubicBezTo>
                  <a:cubicBezTo>
                    <a:pt x="145" y="260"/>
                    <a:pt x="146" y="257"/>
                    <a:pt x="147" y="254"/>
                  </a:cubicBezTo>
                  <a:cubicBezTo>
                    <a:pt x="150" y="241"/>
                    <a:pt x="145" y="227"/>
                    <a:pt x="145" y="221"/>
                  </a:cubicBezTo>
                  <a:cubicBezTo>
                    <a:pt x="146" y="215"/>
                    <a:pt x="152" y="214"/>
                    <a:pt x="158" y="217"/>
                  </a:cubicBezTo>
                  <a:cubicBezTo>
                    <a:pt x="164" y="220"/>
                    <a:pt x="167" y="241"/>
                    <a:pt x="175" y="262"/>
                  </a:cubicBezTo>
                  <a:cubicBezTo>
                    <a:pt x="184" y="284"/>
                    <a:pt x="181" y="256"/>
                    <a:pt x="184" y="251"/>
                  </a:cubicBezTo>
                  <a:cubicBezTo>
                    <a:pt x="186" y="246"/>
                    <a:pt x="193" y="255"/>
                    <a:pt x="197" y="262"/>
                  </a:cubicBezTo>
                  <a:cubicBezTo>
                    <a:pt x="201" y="269"/>
                    <a:pt x="199" y="257"/>
                    <a:pt x="197" y="249"/>
                  </a:cubicBezTo>
                  <a:cubicBezTo>
                    <a:pt x="196" y="241"/>
                    <a:pt x="197" y="240"/>
                    <a:pt x="203" y="246"/>
                  </a:cubicBezTo>
                  <a:cubicBezTo>
                    <a:pt x="209" y="252"/>
                    <a:pt x="211" y="258"/>
                    <a:pt x="210" y="253"/>
                  </a:cubicBezTo>
                  <a:cubicBezTo>
                    <a:pt x="209" y="249"/>
                    <a:pt x="205" y="238"/>
                    <a:pt x="200" y="234"/>
                  </a:cubicBezTo>
                  <a:cubicBezTo>
                    <a:pt x="194" y="230"/>
                    <a:pt x="194" y="207"/>
                    <a:pt x="195" y="199"/>
                  </a:cubicBezTo>
                  <a:cubicBezTo>
                    <a:pt x="197" y="191"/>
                    <a:pt x="208" y="187"/>
                    <a:pt x="224" y="183"/>
                  </a:cubicBezTo>
                  <a:cubicBezTo>
                    <a:pt x="240" y="178"/>
                    <a:pt x="243" y="128"/>
                    <a:pt x="244" y="114"/>
                  </a:cubicBezTo>
                  <a:cubicBezTo>
                    <a:pt x="244" y="101"/>
                    <a:pt x="229" y="61"/>
                    <a:pt x="225" y="53"/>
                  </a:cubicBezTo>
                  <a:close/>
                </a:path>
              </a:pathLst>
            </a:custGeom>
            <a:solidFill>
              <a:srgbClr val="F4CF7A"/>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Freeform 64">
              <a:extLst>
                <a:ext uri="{FF2B5EF4-FFF2-40B4-BE49-F238E27FC236}">
                  <a16:creationId xmlns:a16="http://schemas.microsoft.com/office/drawing/2014/main" id="{C4345B4E-4ABE-0EA9-A4B0-6B481B10C346}"/>
                </a:ext>
              </a:extLst>
            </p:cNvPr>
            <p:cNvSpPr>
              <a:spLocks/>
            </p:cNvSpPr>
            <p:nvPr/>
          </p:nvSpPr>
          <p:spPr bwMode="gray">
            <a:xfrm>
              <a:off x="7713128" y="1900406"/>
              <a:ext cx="125282" cy="109315"/>
            </a:xfrm>
            <a:custGeom>
              <a:avLst/>
              <a:gdLst>
                <a:gd name="T0" fmla="*/ 43 w 43"/>
                <a:gd name="T1" fmla="*/ 38 h 38"/>
                <a:gd name="T2" fmla="*/ 32 w 43"/>
                <a:gd name="T3" fmla="*/ 17 h 38"/>
                <a:gd name="T4" fmla="*/ 0 w 43"/>
                <a:gd name="T5" fmla="*/ 0 h 38"/>
                <a:gd name="T6" fmla="*/ 11 w 43"/>
                <a:gd name="T7" fmla="*/ 3 h 38"/>
                <a:gd name="T8" fmla="*/ 30 w 43"/>
                <a:gd name="T9" fmla="*/ 13 h 38"/>
                <a:gd name="T10" fmla="*/ 37 w 43"/>
                <a:gd name="T11" fmla="*/ 20 h 38"/>
                <a:gd name="T12" fmla="*/ 43 w 43"/>
                <a:gd name="T13" fmla="*/ 38 h 38"/>
              </a:gdLst>
              <a:ahLst/>
              <a:cxnLst>
                <a:cxn ang="0">
                  <a:pos x="T0" y="T1"/>
                </a:cxn>
                <a:cxn ang="0">
                  <a:pos x="T2" y="T3"/>
                </a:cxn>
                <a:cxn ang="0">
                  <a:pos x="T4" y="T5"/>
                </a:cxn>
                <a:cxn ang="0">
                  <a:pos x="T6" y="T7"/>
                </a:cxn>
                <a:cxn ang="0">
                  <a:pos x="T8" y="T9"/>
                </a:cxn>
                <a:cxn ang="0">
                  <a:pos x="T10" y="T11"/>
                </a:cxn>
                <a:cxn ang="0">
                  <a:pos x="T12" y="T13"/>
                </a:cxn>
              </a:cxnLst>
              <a:rect l="0" t="0" r="r" b="b"/>
              <a:pathLst>
                <a:path w="43" h="38">
                  <a:moveTo>
                    <a:pt x="43" y="38"/>
                  </a:moveTo>
                  <a:cubicBezTo>
                    <a:pt x="43" y="37"/>
                    <a:pt x="36" y="22"/>
                    <a:pt x="32" y="17"/>
                  </a:cubicBezTo>
                  <a:cubicBezTo>
                    <a:pt x="28" y="13"/>
                    <a:pt x="0" y="0"/>
                    <a:pt x="0" y="0"/>
                  </a:cubicBezTo>
                  <a:cubicBezTo>
                    <a:pt x="0" y="0"/>
                    <a:pt x="8" y="3"/>
                    <a:pt x="11" y="3"/>
                  </a:cubicBezTo>
                  <a:cubicBezTo>
                    <a:pt x="13" y="4"/>
                    <a:pt x="28" y="11"/>
                    <a:pt x="30" y="13"/>
                  </a:cubicBezTo>
                  <a:cubicBezTo>
                    <a:pt x="32" y="14"/>
                    <a:pt x="36" y="18"/>
                    <a:pt x="37" y="20"/>
                  </a:cubicBezTo>
                  <a:cubicBezTo>
                    <a:pt x="38" y="22"/>
                    <a:pt x="43" y="38"/>
                    <a:pt x="43" y="38"/>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65">
              <a:extLst>
                <a:ext uri="{FF2B5EF4-FFF2-40B4-BE49-F238E27FC236}">
                  <a16:creationId xmlns:a16="http://schemas.microsoft.com/office/drawing/2014/main" id="{BDE4D34B-0B81-57A3-D3A6-F22F55BB4D01}"/>
                </a:ext>
              </a:extLst>
            </p:cNvPr>
            <p:cNvSpPr>
              <a:spLocks/>
            </p:cNvSpPr>
            <p:nvPr/>
          </p:nvSpPr>
          <p:spPr bwMode="gray">
            <a:xfrm>
              <a:off x="7866659" y="2056394"/>
              <a:ext cx="81065" cy="293552"/>
            </a:xfrm>
            <a:custGeom>
              <a:avLst/>
              <a:gdLst>
                <a:gd name="T0" fmla="*/ 7 w 28"/>
                <a:gd name="T1" fmla="*/ 0 h 101"/>
                <a:gd name="T2" fmla="*/ 18 w 28"/>
                <a:gd name="T3" fmla="*/ 25 h 101"/>
                <a:gd name="T4" fmla="*/ 23 w 28"/>
                <a:gd name="T5" fmla="*/ 61 h 101"/>
                <a:gd name="T6" fmla="*/ 7 w 28"/>
                <a:gd name="T7" fmla="*/ 86 h 101"/>
                <a:gd name="T8" fmla="*/ 5 w 28"/>
                <a:gd name="T9" fmla="*/ 95 h 101"/>
                <a:gd name="T10" fmla="*/ 12 w 28"/>
                <a:gd name="T11" fmla="*/ 83 h 101"/>
                <a:gd name="T12" fmla="*/ 28 w 28"/>
                <a:gd name="T13" fmla="*/ 63 h 101"/>
                <a:gd name="T14" fmla="*/ 22 w 28"/>
                <a:gd name="T15" fmla="*/ 29 h 101"/>
                <a:gd name="T16" fmla="*/ 10 w 28"/>
                <a:gd name="T17" fmla="*/ 2 h 101"/>
                <a:gd name="T18" fmla="*/ 7 w 28"/>
                <a:gd name="T19"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01">
                  <a:moveTo>
                    <a:pt x="7" y="0"/>
                  </a:moveTo>
                  <a:cubicBezTo>
                    <a:pt x="7" y="0"/>
                    <a:pt x="17" y="18"/>
                    <a:pt x="18" y="25"/>
                  </a:cubicBezTo>
                  <a:cubicBezTo>
                    <a:pt x="19" y="31"/>
                    <a:pt x="24" y="59"/>
                    <a:pt x="23" y="61"/>
                  </a:cubicBezTo>
                  <a:cubicBezTo>
                    <a:pt x="21" y="64"/>
                    <a:pt x="14" y="70"/>
                    <a:pt x="7" y="86"/>
                  </a:cubicBezTo>
                  <a:cubicBezTo>
                    <a:pt x="0" y="101"/>
                    <a:pt x="5" y="95"/>
                    <a:pt x="5" y="95"/>
                  </a:cubicBezTo>
                  <a:cubicBezTo>
                    <a:pt x="5" y="95"/>
                    <a:pt x="6" y="89"/>
                    <a:pt x="12" y="83"/>
                  </a:cubicBezTo>
                  <a:cubicBezTo>
                    <a:pt x="17" y="77"/>
                    <a:pt x="27" y="64"/>
                    <a:pt x="28" y="63"/>
                  </a:cubicBezTo>
                  <a:cubicBezTo>
                    <a:pt x="28" y="62"/>
                    <a:pt x="22" y="30"/>
                    <a:pt x="22" y="29"/>
                  </a:cubicBezTo>
                  <a:cubicBezTo>
                    <a:pt x="22" y="27"/>
                    <a:pt x="12" y="4"/>
                    <a:pt x="10" y="2"/>
                  </a:cubicBezTo>
                  <a:cubicBezTo>
                    <a:pt x="9" y="1"/>
                    <a:pt x="7" y="0"/>
                    <a:pt x="7"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66">
              <a:extLst>
                <a:ext uri="{FF2B5EF4-FFF2-40B4-BE49-F238E27FC236}">
                  <a16:creationId xmlns:a16="http://schemas.microsoft.com/office/drawing/2014/main" id="{CE7F5EFB-8FFD-A355-3507-DBA22ACC93F6}"/>
                </a:ext>
              </a:extLst>
            </p:cNvPr>
            <p:cNvSpPr>
              <a:spLocks/>
            </p:cNvSpPr>
            <p:nvPr/>
          </p:nvSpPr>
          <p:spPr bwMode="gray">
            <a:xfrm>
              <a:off x="7783138" y="2399076"/>
              <a:ext cx="49130" cy="176868"/>
            </a:xfrm>
            <a:custGeom>
              <a:avLst/>
              <a:gdLst>
                <a:gd name="T0" fmla="*/ 17 w 17"/>
                <a:gd name="T1" fmla="*/ 0 h 61"/>
                <a:gd name="T2" fmla="*/ 5 w 17"/>
                <a:gd name="T3" fmla="*/ 32 h 61"/>
                <a:gd name="T4" fmla="*/ 11 w 17"/>
                <a:gd name="T5" fmla="*/ 58 h 61"/>
                <a:gd name="T6" fmla="*/ 4 w 17"/>
                <a:gd name="T7" fmla="*/ 36 h 61"/>
                <a:gd name="T8" fmla="*/ 6 w 17"/>
                <a:gd name="T9" fmla="*/ 13 h 61"/>
                <a:gd name="T10" fmla="*/ 17 w 17"/>
                <a:gd name="T11" fmla="*/ 0 h 61"/>
              </a:gdLst>
              <a:ahLst/>
              <a:cxnLst>
                <a:cxn ang="0">
                  <a:pos x="T0" y="T1"/>
                </a:cxn>
                <a:cxn ang="0">
                  <a:pos x="T2" y="T3"/>
                </a:cxn>
                <a:cxn ang="0">
                  <a:pos x="T4" y="T5"/>
                </a:cxn>
                <a:cxn ang="0">
                  <a:pos x="T6" y="T7"/>
                </a:cxn>
                <a:cxn ang="0">
                  <a:pos x="T8" y="T9"/>
                </a:cxn>
                <a:cxn ang="0">
                  <a:pos x="T10" y="T11"/>
                </a:cxn>
              </a:cxnLst>
              <a:rect l="0" t="0" r="r" b="b"/>
              <a:pathLst>
                <a:path w="17" h="61">
                  <a:moveTo>
                    <a:pt x="17" y="0"/>
                  </a:moveTo>
                  <a:cubicBezTo>
                    <a:pt x="13" y="2"/>
                    <a:pt x="2" y="21"/>
                    <a:pt x="5" y="32"/>
                  </a:cubicBezTo>
                  <a:cubicBezTo>
                    <a:pt x="8" y="42"/>
                    <a:pt x="12" y="54"/>
                    <a:pt x="11" y="58"/>
                  </a:cubicBezTo>
                  <a:cubicBezTo>
                    <a:pt x="10" y="61"/>
                    <a:pt x="7" y="41"/>
                    <a:pt x="4" y="36"/>
                  </a:cubicBezTo>
                  <a:cubicBezTo>
                    <a:pt x="0" y="31"/>
                    <a:pt x="4" y="15"/>
                    <a:pt x="6" y="13"/>
                  </a:cubicBezTo>
                  <a:cubicBezTo>
                    <a:pt x="7" y="11"/>
                    <a:pt x="17" y="0"/>
                    <a:pt x="17"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67">
              <a:extLst>
                <a:ext uri="{FF2B5EF4-FFF2-40B4-BE49-F238E27FC236}">
                  <a16:creationId xmlns:a16="http://schemas.microsoft.com/office/drawing/2014/main" id="{D5E4C181-B760-DDE7-034B-952ED9B0FE13}"/>
                </a:ext>
              </a:extLst>
            </p:cNvPr>
            <p:cNvSpPr>
              <a:spLocks/>
            </p:cNvSpPr>
            <p:nvPr/>
          </p:nvSpPr>
          <p:spPr bwMode="gray">
            <a:xfrm>
              <a:off x="7365533" y="2358544"/>
              <a:ext cx="2457" cy="2457"/>
            </a:xfrm>
            <a:custGeom>
              <a:avLst/>
              <a:gdLst>
                <a:gd name="T0" fmla="*/ 1 w 1"/>
                <a:gd name="T1" fmla="*/ 0 h 1"/>
                <a:gd name="T2" fmla="*/ 0 w 1"/>
                <a:gd name="T3" fmla="*/ 0 h 1"/>
                <a:gd name="T4" fmla="*/ 1 w 1"/>
                <a:gd name="T5" fmla="*/ 0 h 1"/>
              </a:gdLst>
              <a:ahLst/>
              <a:cxnLst>
                <a:cxn ang="0">
                  <a:pos x="T0" y="T1"/>
                </a:cxn>
                <a:cxn ang="0">
                  <a:pos x="T2" y="T3"/>
                </a:cxn>
                <a:cxn ang="0">
                  <a:pos x="T4" y="T5"/>
                </a:cxn>
              </a:cxnLst>
              <a:rect l="0" t="0" r="r" b="b"/>
              <a:pathLst>
                <a:path w="1" h="1">
                  <a:moveTo>
                    <a:pt x="1" y="0"/>
                  </a:moveTo>
                  <a:cubicBezTo>
                    <a:pt x="1" y="0"/>
                    <a:pt x="0" y="0"/>
                    <a:pt x="0" y="0"/>
                  </a:cubicBezTo>
                  <a:cubicBezTo>
                    <a:pt x="0" y="1"/>
                    <a:pt x="0" y="1"/>
                    <a:pt x="1" y="0"/>
                  </a:cubicBezTo>
                  <a:close/>
                </a:path>
              </a:pathLst>
            </a:custGeom>
            <a:solidFill>
              <a:srgbClr val="7A62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8">
              <a:extLst>
                <a:ext uri="{FF2B5EF4-FFF2-40B4-BE49-F238E27FC236}">
                  <a16:creationId xmlns:a16="http://schemas.microsoft.com/office/drawing/2014/main" id="{0E10B65A-5853-CAC0-B110-F68A276101B8}"/>
                </a:ext>
              </a:extLst>
            </p:cNvPr>
            <p:cNvSpPr>
              <a:spLocks/>
            </p:cNvSpPr>
            <p:nvPr/>
          </p:nvSpPr>
          <p:spPr bwMode="gray">
            <a:xfrm>
              <a:off x="7367990" y="1955678"/>
              <a:ext cx="409008" cy="402866"/>
            </a:xfrm>
            <a:custGeom>
              <a:avLst/>
              <a:gdLst>
                <a:gd name="T0" fmla="*/ 140 w 141"/>
                <a:gd name="T1" fmla="*/ 11 h 139"/>
                <a:gd name="T2" fmla="*/ 132 w 141"/>
                <a:gd name="T3" fmla="*/ 18 h 139"/>
                <a:gd name="T4" fmla="*/ 95 w 141"/>
                <a:gd name="T5" fmla="*/ 36 h 139"/>
                <a:gd name="T6" fmla="*/ 79 w 141"/>
                <a:gd name="T7" fmla="*/ 44 h 139"/>
                <a:gd name="T8" fmla="*/ 85 w 141"/>
                <a:gd name="T9" fmla="*/ 34 h 139"/>
                <a:gd name="T10" fmla="*/ 121 w 141"/>
                <a:gd name="T11" fmla="*/ 0 h 139"/>
                <a:gd name="T12" fmla="*/ 87 w 141"/>
                <a:gd name="T13" fmla="*/ 28 h 139"/>
                <a:gd name="T14" fmla="*/ 68 w 141"/>
                <a:gd name="T15" fmla="*/ 55 h 139"/>
                <a:gd name="T16" fmla="*/ 42 w 141"/>
                <a:gd name="T17" fmla="*/ 92 h 139"/>
                <a:gd name="T18" fmla="*/ 12 w 141"/>
                <a:gd name="T19" fmla="*/ 119 h 139"/>
                <a:gd name="T20" fmla="*/ 0 w 141"/>
                <a:gd name="T21" fmla="*/ 139 h 139"/>
                <a:gd name="T22" fmla="*/ 24 w 141"/>
                <a:gd name="T23" fmla="*/ 112 h 139"/>
                <a:gd name="T24" fmla="*/ 63 w 141"/>
                <a:gd name="T25" fmla="*/ 66 h 139"/>
                <a:gd name="T26" fmla="*/ 73 w 141"/>
                <a:gd name="T27" fmla="*/ 52 h 139"/>
                <a:gd name="T28" fmla="*/ 120 w 141"/>
                <a:gd name="T29" fmla="*/ 28 h 139"/>
                <a:gd name="T30" fmla="*/ 139 w 141"/>
                <a:gd name="T31" fmla="*/ 19 h 139"/>
                <a:gd name="T32" fmla="*/ 140 w 141"/>
                <a:gd name="T33" fmla="*/ 11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139">
                  <a:moveTo>
                    <a:pt x="140" y="11"/>
                  </a:moveTo>
                  <a:cubicBezTo>
                    <a:pt x="140" y="13"/>
                    <a:pt x="138" y="16"/>
                    <a:pt x="132" y="18"/>
                  </a:cubicBezTo>
                  <a:cubicBezTo>
                    <a:pt x="127" y="20"/>
                    <a:pt x="116" y="28"/>
                    <a:pt x="95" y="36"/>
                  </a:cubicBezTo>
                  <a:cubicBezTo>
                    <a:pt x="86" y="39"/>
                    <a:pt x="81" y="42"/>
                    <a:pt x="79" y="44"/>
                  </a:cubicBezTo>
                  <a:cubicBezTo>
                    <a:pt x="82" y="40"/>
                    <a:pt x="84" y="36"/>
                    <a:pt x="85" y="34"/>
                  </a:cubicBezTo>
                  <a:cubicBezTo>
                    <a:pt x="89" y="29"/>
                    <a:pt x="121" y="0"/>
                    <a:pt x="121" y="0"/>
                  </a:cubicBezTo>
                  <a:cubicBezTo>
                    <a:pt x="121" y="0"/>
                    <a:pt x="91" y="23"/>
                    <a:pt x="87" y="28"/>
                  </a:cubicBezTo>
                  <a:cubicBezTo>
                    <a:pt x="82" y="33"/>
                    <a:pt x="72" y="49"/>
                    <a:pt x="68" y="55"/>
                  </a:cubicBezTo>
                  <a:cubicBezTo>
                    <a:pt x="63" y="61"/>
                    <a:pt x="49" y="87"/>
                    <a:pt x="42" y="92"/>
                  </a:cubicBezTo>
                  <a:cubicBezTo>
                    <a:pt x="36" y="97"/>
                    <a:pt x="23" y="110"/>
                    <a:pt x="12" y="119"/>
                  </a:cubicBezTo>
                  <a:cubicBezTo>
                    <a:pt x="4" y="125"/>
                    <a:pt x="1" y="135"/>
                    <a:pt x="0" y="139"/>
                  </a:cubicBezTo>
                  <a:cubicBezTo>
                    <a:pt x="1" y="135"/>
                    <a:pt x="8" y="125"/>
                    <a:pt x="24" y="112"/>
                  </a:cubicBezTo>
                  <a:cubicBezTo>
                    <a:pt x="40" y="100"/>
                    <a:pt x="54" y="78"/>
                    <a:pt x="63" y="66"/>
                  </a:cubicBezTo>
                  <a:cubicBezTo>
                    <a:pt x="66" y="61"/>
                    <a:pt x="70" y="56"/>
                    <a:pt x="73" y="52"/>
                  </a:cubicBezTo>
                  <a:cubicBezTo>
                    <a:pt x="83" y="47"/>
                    <a:pt x="115" y="30"/>
                    <a:pt x="120" y="28"/>
                  </a:cubicBezTo>
                  <a:cubicBezTo>
                    <a:pt x="125" y="27"/>
                    <a:pt x="137" y="23"/>
                    <a:pt x="139" y="19"/>
                  </a:cubicBezTo>
                  <a:cubicBezTo>
                    <a:pt x="141" y="16"/>
                    <a:pt x="141" y="8"/>
                    <a:pt x="140" y="11"/>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Freeform 69">
              <a:extLst>
                <a:ext uri="{FF2B5EF4-FFF2-40B4-BE49-F238E27FC236}">
                  <a16:creationId xmlns:a16="http://schemas.microsoft.com/office/drawing/2014/main" id="{1DD369A9-1867-8A92-C49E-031B61FF887E}"/>
                </a:ext>
              </a:extLst>
            </p:cNvPr>
            <p:cNvSpPr>
              <a:spLocks/>
            </p:cNvSpPr>
            <p:nvPr/>
          </p:nvSpPr>
          <p:spPr bwMode="gray">
            <a:xfrm>
              <a:off x="7449054" y="2329066"/>
              <a:ext cx="40533" cy="183010"/>
            </a:xfrm>
            <a:custGeom>
              <a:avLst/>
              <a:gdLst>
                <a:gd name="T0" fmla="*/ 14 w 14"/>
                <a:gd name="T1" fmla="*/ 0 h 63"/>
                <a:gd name="T2" fmla="*/ 5 w 14"/>
                <a:gd name="T3" fmla="*/ 27 h 63"/>
                <a:gd name="T4" fmla="*/ 4 w 14"/>
                <a:gd name="T5" fmla="*/ 57 h 63"/>
                <a:gd name="T6" fmla="*/ 2 w 14"/>
                <a:gd name="T7" fmla="*/ 36 h 63"/>
                <a:gd name="T8" fmla="*/ 7 w 14"/>
                <a:gd name="T9" fmla="*/ 12 h 63"/>
                <a:gd name="T10" fmla="*/ 14 w 14"/>
                <a:gd name="T11" fmla="*/ 0 h 63"/>
              </a:gdLst>
              <a:ahLst/>
              <a:cxnLst>
                <a:cxn ang="0">
                  <a:pos x="T0" y="T1"/>
                </a:cxn>
                <a:cxn ang="0">
                  <a:pos x="T2" y="T3"/>
                </a:cxn>
                <a:cxn ang="0">
                  <a:pos x="T4" y="T5"/>
                </a:cxn>
                <a:cxn ang="0">
                  <a:pos x="T6" y="T7"/>
                </a:cxn>
                <a:cxn ang="0">
                  <a:pos x="T8" y="T9"/>
                </a:cxn>
                <a:cxn ang="0">
                  <a:pos x="T10" y="T11"/>
                </a:cxn>
              </a:cxnLst>
              <a:rect l="0" t="0" r="r" b="b"/>
              <a:pathLst>
                <a:path w="14" h="63">
                  <a:moveTo>
                    <a:pt x="14" y="0"/>
                  </a:moveTo>
                  <a:cubicBezTo>
                    <a:pt x="14" y="0"/>
                    <a:pt x="4" y="21"/>
                    <a:pt x="5" y="27"/>
                  </a:cubicBezTo>
                  <a:cubicBezTo>
                    <a:pt x="6" y="33"/>
                    <a:pt x="5" y="52"/>
                    <a:pt x="4" y="57"/>
                  </a:cubicBezTo>
                  <a:cubicBezTo>
                    <a:pt x="4" y="63"/>
                    <a:pt x="0" y="44"/>
                    <a:pt x="2" y="36"/>
                  </a:cubicBezTo>
                  <a:cubicBezTo>
                    <a:pt x="4" y="29"/>
                    <a:pt x="5" y="16"/>
                    <a:pt x="7" y="12"/>
                  </a:cubicBezTo>
                  <a:cubicBezTo>
                    <a:pt x="9" y="8"/>
                    <a:pt x="14" y="0"/>
                    <a:pt x="14"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Freeform 70">
              <a:extLst>
                <a:ext uri="{FF2B5EF4-FFF2-40B4-BE49-F238E27FC236}">
                  <a16:creationId xmlns:a16="http://schemas.microsoft.com/office/drawing/2014/main" id="{E6D18EAC-4BF7-54C1-5270-7B6BF06604DF}"/>
                </a:ext>
              </a:extLst>
            </p:cNvPr>
            <p:cNvSpPr>
              <a:spLocks/>
            </p:cNvSpPr>
            <p:nvPr/>
          </p:nvSpPr>
          <p:spPr bwMode="gray">
            <a:xfrm>
              <a:off x="7515380" y="2273794"/>
              <a:ext cx="55272" cy="174412"/>
            </a:xfrm>
            <a:custGeom>
              <a:avLst/>
              <a:gdLst>
                <a:gd name="T0" fmla="*/ 5 w 19"/>
                <a:gd name="T1" fmla="*/ 0 h 60"/>
                <a:gd name="T2" fmla="*/ 4 w 19"/>
                <a:gd name="T3" fmla="*/ 24 h 60"/>
                <a:gd name="T4" fmla="*/ 19 w 19"/>
                <a:gd name="T5" fmla="*/ 60 h 60"/>
                <a:gd name="T6" fmla="*/ 4 w 19"/>
                <a:gd name="T7" fmla="*/ 30 h 60"/>
                <a:gd name="T8" fmla="*/ 0 w 19"/>
                <a:gd name="T9" fmla="*/ 23 h 60"/>
                <a:gd name="T10" fmla="*/ 5 w 19"/>
                <a:gd name="T11" fmla="*/ 0 h 60"/>
              </a:gdLst>
              <a:ahLst/>
              <a:cxnLst>
                <a:cxn ang="0">
                  <a:pos x="T0" y="T1"/>
                </a:cxn>
                <a:cxn ang="0">
                  <a:pos x="T2" y="T3"/>
                </a:cxn>
                <a:cxn ang="0">
                  <a:pos x="T4" y="T5"/>
                </a:cxn>
                <a:cxn ang="0">
                  <a:pos x="T6" y="T7"/>
                </a:cxn>
                <a:cxn ang="0">
                  <a:pos x="T8" y="T9"/>
                </a:cxn>
                <a:cxn ang="0">
                  <a:pos x="T10" y="T11"/>
                </a:cxn>
              </a:cxnLst>
              <a:rect l="0" t="0" r="r" b="b"/>
              <a:pathLst>
                <a:path w="19" h="60">
                  <a:moveTo>
                    <a:pt x="5" y="0"/>
                  </a:moveTo>
                  <a:cubicBezTo>
                    <a:pt x="5" y="0"/>
                    <a:pt x="0" y="11"/>
                    <a:pt x="4" y="24"/>
                  </a:cubicBezTo>
                  <a:cubicBezTo>
                    <a:pt x="8" y="36"/>
                    <a:pt x="19" y="60"/>
                    <a:pt x="19" y="60"/>
                  </a:cubicBezTo>
                  <a:cubicBezTo>
                    <a:pt x="19" y="60"/>
                    <a:pt x="6" y="32"/>
                    <a:pt x="4" y="30"/>
                  </a:cubicBezTo>
                  <a:cubicBezTo>
                    <a:pt x="3" y="28"/>
                    <a:pt x="0" y="28"/>
                    <a:pt x="0" y="23"/>
                  </a:cubicBezTo>
                  <a:cubicBezTo>
                    <a:pt x="0" y="18"/>
                    <a:pt x="5" y="0"/>
                    <a:pt x="5" y="0"/>
                  </a:cubicBezTo>
                  <a:close/>
                </a:path>
              </a:pathLst>
            </a:custGeom>
            <a:solidFill>
              <a:srgbClr val="EFC36C"/>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71">
              <a:extLst>
                <a:ext uri="{FF2B5EF4-FFF2-40B4-BE49-F238E27FC236}">
                  <a16:creationId xmlns:a16="http://schemas.microsoft.com/office/drawing/2014/main" id="{E3DFC635-3CFA-4CDD-B5ED-60C542A0F04C}"/>
                </a:ext>
              </a:extLst>
            </p:cNvPr>
            <p:cNvSpPr>
              <a:spLocks/>
            </p:cNvSpPr>
            <p:nvPr/>
          </p:nvSpPr>
          <p:spPr bwMode="gray">
            <a:xfrm>
              <a:off x="7725410" y="2833876"/>
              <a:ext cx="585876" cy="383214"/>
            </a:xfrm>
            <a:custGeom>
              <a:avLst/>
              <a:gdLst>
                <a:gd name="T0" fmla="*/ 0 w 202"/>
                <a:gd name="T1" fmla="*/ 109 h 132"/>
                <a:gd name="T2" fmla="*/ 141 w 202"/>
                <a:gd name="T3" fmla="*/ 3 h 132"/>
                <a:gd name="T4" fmla="*/ 148 w 202"/>
                <a:gd name="T5" fmla="*/ 0 h 132"/>
                <a:gd name="T6" fmla="*/ 171 w 202"/>
                <a:gd name="T7" fmla="*/ 10 h 132"/>
                <a:gd name="T8" fmla="*/ 202 w 202"/>
                <a:gd name="T9" fmla="*/ 23 h 132"/>
                <a:gd name="T10" fmla="*/ 181 w 202"/>
                <a:gd name="T11" fmla="*/ 44 h 132"/>
                <a:gd name="T12" fmla="*/ 72 w 202"/>
                <a:gd name="T13" fmla="*/ 129 h 132"/>
                <a:gd name="T14" fmla="*/ 55 w 202"/>
                <a:gd name="T15" fmla="*/ 129 h 132"/>
                <a:gd name="T16" fmla="*/ 9 w 202"/>
                <a:gd name="T17" fmla="*/ 115 h 132"/>
                <a:gd name="T18" fmla="*/ 0 w 202"/>
                <a:gd name="T19" fmla="*/ 10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2" h="132">
                  <a:moveTo>
                    <a:pt x="0" y="109"/>
                  </a:moveTo>
                  <a:cubicBezTo>
                    <a:pt x="141" y="3"/>
                    <a:pt x="141" y="3"/>
                    <a:pt x="141" y="3"/>
                  </a:cubicBezTo>
                  <a:cubicBezTo>
                    <a:pt x="141" y="3"/>
                    <a:pt x="145" y="1"/>
                    <a:pt x="148" y="0"/>
                  </a:cubicBezTo>
                  <a:cubicBezTo>
                    <a:pt x="150" y="0"/>
                    <a:pt x="166" y="7"/>
                    <a:pt x="171" y="10"/>
                  </a:cubicBezTo>
                  <a:cubicBezTo>
                    <a:pt x="175" y="13"/>
                    <a:pt x="202" y="21"/>
                    <a:pt x="202" y="23"/>
                  </a:cubicBezTo>
                  <a:cubicBezTo>
                    <a:pt x="202" y="25"/>
                    <a:pt x="190" y="39"/>
                    <a:pt x="181" y="44"/>
                  </a:cubicBezTo>
                  <a:cubicBezTo>
                    <a:pt x="173" y="49"/>
                    <a:pt x="72" y="129"/>
                    <a:pt x="72" y="129"/>
                  </a:cubicBezTo>
                  <a:cubicBezTo>
                    <a:pt x="72" y="129"/>
                    <a:pt x="68" y="132"/>
                    <a:pt x="55" y="129"/>
                  </a:cubicBezTo>
                  <a:cubicBezTo>
                    <a:pt x="43" y="127"/>
                    <a:pt x="11" y="116"/>
                    <a:pt x="9" y="115"/>
                  </a:cubicBezTo>
                  <a:cubicBezTo>
                    <a:pt x="7" y="114"/>
                    <a:pt x="0" y="109"/>
                    <a:pt x="0" y="109"/>
                  </a:cubicBezTo>
                  <a:close/>
                </a:path>
              </a:pathLst>
            </a:custGeom>
            <a:solidFill>
              <a:srgbClr val="585C5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2">
              <a:extLst>
                <a:ext uri="{FF2B5EF4-FFF2-40B4-BE49-F238E27FC236}">
                  <a16:creationId xmlns:a16="http://schemas.microsoft.com/office/drawing/2014/main" id="{4DB470D8-41C1-AD27-DF50-1515753F7A99}"/>
                </a:ext>
              </a:extLst>
            </p:cNvPr>
            <p:cNvSpPr>
              <a:spLocks/>
            </p:cNvSpPr>
            <p:nvPr/>
          </p:nvSpPr>
          <p:spPr bwMode="gray">
            <a:xfrm>
              <a:off x="7910876" y="3106548"/>
              <a:ext cx="63869" cy="101945"/>
            </a:xfrm>
            <a:custGeom>
              <a:avLst/>
              <a:gdLst>
                <a:gd name="T0" fmla="*/ 0 w 22"/>
                <a:gd name="T1" fmla="*/ 35 h 35"/>
                <a:gd name="T2" fmla="*/ 6 w 22"/>
                <a:gd name="T3" fmla="*/ 25 h 35"/>
                <a:gd name="T4" fmla="*/ 15 w 22"/>
                <a:gd name="T5" fmla="*/ 14 h 35"/>
                <a:gd name="T6" fmla="*/ 20 w 22"/>
                <a:gd name="T7" fmla="*/ 0 h 35"/>
                <a:gd name="T8" fmla="*/ 21 w 22"/>
                <a:gd name="T9" fmla="*/ 10 h 35"/>
                <a:gd name="T10" fmla="*/ 14 w 22"/>
                <a:gd name="T11" fmla="*/ 23 h 35"/>
                <a:gd name="T12" fmla="*/ 0 w 22"/>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2" h="35">
                  <a:moveTo>
                    <a:pt x="0" y="35"/>
                  </a:moveTo>
                  <a:cubicBezTo>
                    <a:pt x="0" y="35"/>
                    <a:pt x="1" y="31"/>
                    <a:pt x="6" y="25"/>
                  </a:cubicBezTo>
                  <a:cubicBezTo>
                    <a:pt x="12" y="20"/>
                    <a:pt x="13" y="17"/>
                    <a:pt x="15" y="14"/>
                  </a:cubicBezTo>
                  <a:cubicBezTo>
                    <a:pt x="17" y="11"/>
                    <a:pt x="20" y="0"/>
                    <a:pt x="20" y="0"/>
                  </a:cubicBezTo>
                  <a:cubicBezTo>
                    <a:pt x="20" y="0"/>
                    <a:pt x="22" y="6"/>
                    <a:pt x="21" y="10"/>
                  </a:cubicBezTo>
                  <a:cubicBezTo>
                    <a:pt x="19" y="14"/>
                    <a:pt x="16" y="22"/>
                    <a:pt x="14" y="23"/>
                  </a:cubicBezTo>
                  <a:cubicBezTo>
                    <a:pt x="13" y="25"/>
                    <a:pt x="0" y="35"/>
                    <a:pt x="0" y="35"/>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73">
              <a:extLst>
                <a:ext uri="{FF2B5EF4-FFF2-40B4-BE49-F238E27FC236}">
                  <a16:creationId xmlns:a16="http://schemas.microsoft.com/office/drawing/2014/main" id="{EB76281B-5053-1BEB-BDF2-4E73575D8504}"/>
                </a:ext>
              </a:extLst>
            </p:cNvPr>
            <p:cNvSpPr>
              <a:spLocks/>
            </p:cNvSpPr>
            <p:nvPr/>
          </p:nvSpPr>
          <p:spPr bwMode="gray">
            <a:xfrm>
              <a:off x="8073005" y="2860898"/>
              <a:ext cx="208803" cy="63869"/>
            </a:xfrm>
            <a:custGeom>
              <a:avLst/>
              <a:gdLst>
                <a:gd name="T0" fmla="*/ 0 w 72"/>
                <a:gd name="T1" fmla="*/ 21 h 22"/>
                <a:gd name="T2" fmla="*/ 26 w 72"/>
                <a:gd name="T3" fmla="*/ 0 h 22"/>
                <a:gd name="T4" fmla="*/ 58 w 72"/>
                <a:gd name="T5" fmla="*/ 12 h 22"/>
                <a:gd name="T6" fmla="*/ 70 w 72"/>
                <a:gd name="T7" fmla="*/ 21 h 22"/>
                <a:gd name="T8" fmla="*/ 28 w 72"/>
                <a:gd name="T9" fmla="*/ 5 h 22"/>
                <a:gd name="T10" fmla="*/ 0 w 72"/>
                <a:gd name="T11" fmla="*/ 21 h 22"/>
              </a:gdLst>
              <a:ahLst/>
              <a:cxnLst>
                <a:cxn ang="0">
                  <a:pos x="T0" y="T1"/>
                </a:cxn>
                <a:cxn ang="0">
                  <a:pos x="T2" y="T3"/>
                </a:cxn>
                <a:cxn ang="0">
                  <a:pos x="T4" y="T5"/>
                </a:cxn>
                <a:cxn ang="0">
                  <a:pos x="T6" y="T7"/>
                </a:cxn>
                <a:cxn ang="0">
                  <a:pos x="T8" y="T9"/>
                </a:cxn>
                <a:cxn ang="0">
                  <a:pos x="T10" y="T11"/>
                </a:cxn>
              </a:cxnLst>
              <a:rect l="0" t="0" r="r" b="b"/>
              <a:pathLst>
                <a:path w="72" h="22">
                  <a:moveTo>
                    <a:pt x="0" y="21"/>
                  </a:moveTo>
                  <a:cubicBezTo>
                    <a:pt x="2" y="19"/>
                    <a:pt x="24" y="0"/>
                    <a:pt x="26" y="0"/>
                  </a:cubicBezTo>
                  <a:cubicBezTo>
                    <a:pt x="28" y="0"/>
                    <a:pt x="53" y="10"/>
                    <a:pt x="58" y="12"/>
                  </a:cubicBezTo>
                  <a:cubicBezTo>
                    <a:pt x="63" y="15"/>
                    <a:pt x="72" y="22"/>
                    <a:pt x="70" y="21"/>
                  </a:cubicBezTo>
                  <a:cubicBezTo>
                    <a:pt x="68" y="21"/>
                    <a:pt x="32" y="3"/>
                    <a:pt x="28" y="5"/>
                  </a:cubicBezTo>
                  <a:cubicBezTo>
                    <a:pt x="24" y="6"/>
                    <a:pt x="0" y="21"/>
                    <a:pt x="0" y="21"/>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Freeform 74">
              <a:extLst>
                <a:ext uri="{FF2B5EF4-FFF2-40B4-BE49-F238E27FC236}">
                  <a16:creationId xmlns:a16="http://schemas.microsoft.com/office/drawing/2014/main" id="{25AC9AFA-1B69-BE56-5B3C-E97CDFCC1F4B}"/>
                </a:ext>
              </a:extLst>
            </p:cNvPr>
            <p:cNvSpPr>
              <a:spLocks/>
            </p:cNvSpPr>
            <p:nvPr/>
          </p:nvSpPr>
          <p:spPr bwMode="gray">
            <a:xfrm>
              <a:off x="7747519" y="3048820"/>
              <a:ext cx="157216" cy="140021"/>
            </a:xfrm>
            <a:custGeom>
              <a:avLst/>
              <a:gdLst>
                <a:gd name="T0" fmla="*/ 54 w 54"/>
                <a:gd name="T1" fmla="*/ 0 h 48"/>
                <a:gd name="T2" fmla="*/ 0 w 54"/>
                <a:gd name="T3" fmla="*/ 35 h 48"/>
                <a:gd name="T4" fmla="*/ 47 w 54"/>
                <a:gd name="T5" fmla="*/ 48 h 48"/>
                <a:gd name="T6" fmla="*/ 10 w 54"/>
                <a:gd name="T7" fmla="*/ 33 h 48"/>
                <a:gd name="T8" fmla="*/ 33 w 54"/>
                <a:gd name="T9" fmla="*/ 20 h 48"/>
                <a:gd name="T10" fmla="*/ 54 w 54"/>
                <a:gd name="T11" fmla="*/ 0 h 48"/>
              </a:gdLst>
              <a:ahLst/>
              <a:cxnLst>
                <a:cxn ang="0">
                  <a:pos x="T0" y="T1"/>
                </a:cxn>
                <a:cxn ang="0">
                  <a:pos x="T2" y="T3"/>
                </a:cxn>
                <a:cxn ang="0">
                  <a:pos x="T4" y="T5"/>
                </a:cxn>
                <a:cxn ang="0">
                  <a:pos x="T6" y="T7"/>
                </a:cxn>
                <a:cxn ang="0">
                  <a:pos x="T8" y="T9"/>
                </a:cxn>
                <a:cxn ang="0">
                  <a:pos x="T10" y="T11"/>
                </a:cxn>
              </a:cxnLst>
              <a:rect l="0" t="0" r="r" b="b"/>
              <a:pathLst>
                <a:path w="54" h="48">
                  <a:moveTo>
                    <a:pt x="54" y="0"/>
                  </a:moveTo>
                  <a:cubicBezTo>
                    <a:pt x="0" y="35"/>
                    <a:pt x="0" y="35"/>
                    <a:pt x="0" y="35"/>
                  </a:cubicBezTo>
                  <a:cubicBezTo>
                    <a:pt x="47" y="48"/>
                    <a:pt x="47" y="48"/>
                    <a:pt x="47" y="48"/>
                  </a:cubicBezTo>
                  <a:cubicBezTo>
                    <a:pt x="47" y="48"/>
                    <a:pt x="7" y="36"/>
                    <a:pt x="10" y="33"/>
                  </a:cubicBezTo>
                  <a:cubicBezTo>
                    <a:pt x="14" y="30"/>
                    <a:pt x="26" y="24"/>
                    <a:pt x="33" y="20"/>
                  </a:cubicBezTo>
                  <a:cubicBezTo>
                    <a:pt x="39" y="16"/>
                    <a:pt x="54" y="0"/>
                    <a:pt x="54" y="0"/>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5" name="Freeform 75">
              <a:extLst>
                <a:ext uri="{FF2B5EF4-FFF2-40B4-BE49-F238E27FC236}">
                  <a16:creationId xmlns:a16="http://schemas.microsoft.com/office/drawing/2014/main" id="{48AB9684-2111-9B32-E3AB-BEDD286A41BA}"/>
                </a:ext>
              </a:extLst>
            </p:cNvPr>
            <p:cNvSpPr>
              <a:spLocks/>
            </p:cNvSpPr>
            <p:nvPr/>
          </p:nvSpPr>
          <p:spPr bwMode="gray">
            <a:xfrm>
              <a:off x="7736465" y="2846159"/>
              <a:ext cx="400410" cy="304606"/>
            </a:xfrm>
            <a:custGeom>
              <a:avLst/>
              <a:gdLst>
                <a:gd name="T0" fmla="*/ 138 w 138"/>
                <a:gd name="T1" fmla="*/ 0 h 105"/>
                <a:gd name="T2" fmla="*/ 110 w 138"/>
                <a:gd name="T3" fmla="*/ 22 h 105"/>
                <a:gd name="T4" fmla="*/ 46 w 138"/>
                <a:gd name="T5" fmla="*/ 71 h 105"/>
                <a:gd name="T6" fmla="*/ 0 w 138"/>
                <a:gd name="T7" fmla="*/ 105 h 105"/>
                <a:gd name="T8" fmla="*/ 10 w 138"/>
                <a:gd name="T9" fmla="*/ 97 h 105"/>
                <a:gd name="T10" fmla="*/ 36 w 138"/>
                <a:gd name="T11" fmla="*/ 77 h 105"/>
                <a:gd name="T12" fmla="*/ 93 w 138"/>
                <a:gd name="T13" fmla="*/ 34 h 105"/>
                <a:gd name="T14" fmla="*/ 118 w 138"/>
                <a:gd name="T15" fmla="*/ 15 h 105"/>
                <a:gd name="T16" fmla="*/ 138 w 138"/>
                <a:gd name="T17"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05">
                  <a:moveTo>
                    <a:pt x="138" y="0"/>
                  </a:moveTo>
                  <a:cubicBezTo>
                    <a:pt x="138" y="0"/>
                    <a:pt x="113" y="20"/>
                    <a:pt x="110" y="22"/>
                  </a:cubicBezTo>
                  <a:cubicBezTo>
                    <a:pt x="107" y="24"/>
                    <a:pt x="49" y="69"/>
                    <a:pt x="46" y="71"/>
                  </a:cubicBezTo>
                  <a:cubicBezTo>
                    <a:pt x="44" y="73"/>
                    <a:pt x="0" y="105"/>
                    <a:pt x="0" y="105"/>
                  </a:cubicBezTo>
                  <a:cubicBezTo>
                    <a:pt x="10" y="97"/>
                    <a:pt x="10" y="97"/>
                    <a:pt x="10" y="97"/>
                  </a:cubicBezTo>
                  <a:cubicBezTo>
                    <a:pt x="36" y="77"/>
                    <a:pt x="36" y="77"/>
                    <a:pt x="36" y="77"/>
                  </a:cubicBezTo>
                  <a:cubicBezTo>
                    <a:pt x="93" y="34"/>
                    <a:pt x="93" y="34"/>
                    <a:pt x="93" y="34"/>
                  </a:cubicBezTo>
                  <a:cubicBezTo>
                    <a:pt x="118" y="15"/>
                    <a:pt x="118" y="15"/>
                    <a:pt x="118" y="15"/>
                  </a:cubicBezTo>
                  <a:lnTo>
                    <a:pt x="138" y="0"/>
                  </a:ln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Freeform 76">
              <a:extLst>
                <a:ext uri="{FF2B5EF4-FFF2-40B4-BE49-F238E27FC236}">
                  <a16:creationId xmlns:a16="http://schemas.microsoft.com/office/drawing/2014/main" id="{09B85C24-E5B4-9C88-A749-6213AA188ECC}"/>
                </a:ext>
              </a:extLst>
            </p:cNvPr>
            <p:cNvSpPr>
              <a:spLocks/>
            </p:cNvSpPr>
            <p:nvPr/>
          </p:nvSpPr>
          <p:spPr bwMode="gray">
            <a:xfrm>
              <a:off x="8154070" y="2842474"/>
              <a:ext cx="142477" cy="58956"/>
            </a:xfrm>
            <a:custGeom>
              <a:avLst/>
              <a:gdLst>
                <a:gd name="T0" fmla="*/ 0 w 49"/>
                <a:gd name="T1" fmla="*/ 0 h 20"/>
                <a:gd name="T2" fmla="*/ 18 w 49"/>
                <a:gd name="T3" fmla="*/ 8 h 20"/>
                <a:gd name="T4" fmla="*/ 39 w 49"/>
                <a:gd name="T5" fmla="*/ 18 h 20"/>
                <a:gd name="T6" fmla="*/ 49 w 49"/>
                <a:gd name="T7" fmla="*/ 20 h 20"/>
                <a:gd name="T8" fmla="*/ 35 w 49"/>
                <a:gd name="T9" fmla="*/ 15 h 20"/>
                <a:gd name="T10" fmla="*/ 21 w 49"/>
                <a:gd name="T11" fmla="*/ 8 h 20"/>
                <a:gd name="T12" fmla="*/ 2 w 49"/>
                <a:gd name="T13" fmla="*/ 0 h 20"/>
                <a:gd name="T14" fmla="*/ 0 w 49"/>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0">
                  <a:moveTo>
                    <a:pt x="0" y="0"/>
                  </a:moveTo>
                  <a:cubicBezTo>
                    <a:pt x="1" y="0"/>
                    <a:pt x="13" y="5"/>
                    <a:pt x="18" y="8"/>
                  </a:cubicBezTo>
                  <a:cubicBezTo>
                    <a:pt x="22" y="11"/>
                    <a:pt x="36" y="17"/>
                    <a:pt x="39" y="18"/>
                  </a:cubicBezTo>
                  <a:cubicBezTo>
                    <a:pt x="42" y="19"/>
                    <a:pt x="49" y="20"/>
                    <a:pt x="49" y="20"/>
                  </a:cubicBezTo>
                  <a:cubicBezTo>
                    <a:pt x="49" y="20"/>
                    <a:pt x="38" y="16"/>
                    <a:pt x="35" y="15"/>
                  </a:cubicBezTo>
                  <a:cubicBezTo>
                    <a:pt x="31" y="13"/>
                    <a:pt x="26" y="9"/>
                    <a:pt x="21" y="8"/>
                  </a:cubicBezTo>
                  <a:cubicBezTo>
                    <a:pt x="17" y="6"/>
                    <a:pt x="2" y="0"/>
                    <a:pt x="2" y="0"/>
                  </a:cubicBezTo>
                  <a:lnTo>
                    <a:pt x="0" y="0"/>
                  </a:ln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7" name="Freeform 77">
              <a:extLst>
                <a:ext uri="{FF2B5EF4-FFF2-40B4-BE49-F238E27FC236}">
                  <a16:creationId xmlns:a16="http://schemas.microsoft.com/office/drawing/2014/main" id="{FF724586-C700-A874-CBFA-AAA975E68A01}"/>
                </a:ext>
              </a:extLst>
            </p:cNvPr>
            <p:cNvSpPr>
              <a:spLocks/>
            </p:cNvSpPr>
            <p:nvPr/>
          </p:nvSpPr>
          <p:spPr bwMode="gray">
            <a:xfrm>
              <a:off x="7745062" y="3159363"/>
              <a:ext cx="183010" cy="52815"/>
            </a:xfrm>
            <a:custGeom>
              <a:avLst/>
              <a:gdLst>
                <a:gd name="T0" fmla="*/ 0 w 63"/>
                <a:gd name="T1" fmla="*/ 0 h 18"/>
                <a:gd name="T2" fmla="*/ 5 w 63"/>
                <a:gd name="T3" fmla="*/ 2 h 18"/>
                <a:gd name="T4" fmla="*/ 13 w 63"/>
                <a:gd name="T5" fmla="*/ 5 h 18"/>
                <a:gd name="T6" fmla="*/ 40 w 63"/>
                <a:gd name="T7" fmla="*/ 12 h 18"/>
                <a:gd name="T8" fmla="*/ 57 w 63"/>
                <a:gd name="T9" fmla="*/ 17 h 18"/>
                <a:gd name="T10" fmla="*/ 63 w 63"/>
                <a:gd name="T11" fmla="*/ 16 h 18"/>
                <a:gd name="T12" fmla="*/ 53 w 63"/>
                <a:gd name="T13" fmla="*/ 17 h 18"/>
                <a:gd name="T14" fmla="*/ 35 w 63"/>
                <a:gd name="T15" fmla="*/ 12 h 18"/>
                <a:gd name="T16" fmla="*/ 22 w 63"/>
                <a:gd name="T17" fmla="*/ 8 h 18"/>
                <a:gd name="T18" fmla="*/ 0 w 63"/>
                <a:gd name="T1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8">
                  <a:moveTo>
                    <a:pt x="0" y="0"/>
                  </a:moveTo>
                  <a:cubicBezTo>
                    <a:pt x="0" y="0"/>
                    <a:pt x="2" y="1"/>
                    <a:pt x="5" y="2"/>
                  </a:cubicBezTo>
                  <a:cubicBezTo>
                    <a:pt x="8" y="3"/>
                    <a:pt x="12" y="5"/>
                    <a:pt x="13" y="5"/>
                  </a:cubicBezTo>
                  <a:cubicBezTo>
                    <a:pt x="15" y="6"/>
                    <a:pt x="38" y="11"/>
                    <a:pt x="40" y="12"/>
                  </a:cubicBezTo>
                  <a:cubicBezTo>
                    <a:pt x="42" y="12"/>
                    <a:pt x="55" y="17"/>
                    <a:pt x="57" y="17"/>
                  </a:cubicBezTo>
                  <a:cubicBezTo>
                    <a:pt x="58" y="17"/>
                    <a:pt x="63" y="16"/>
                    <a:pt x="63" y="16"/>
                  </a:cubicBezTo>
                  <a:cubicBezTo>
                    <a:pt x="63" y="16"/>
                    <a:pt x="57" y="18"/>
                    <a:pt x="53" y="17"/>
                  </a:cubicBezTo>
                  <a:cubicBezTo>
                    <a:pt x="50" y="16"/>
                    <a:pt x="39" y="14"/>
                    <a:pt x="35" y="12"/>
                  </a:cubicBezTo>
                  <a:cubicBezTo>
                    <a:pt x="31" y="11"/>
                    <a:pt x="26" y="9"/>
                    <a:pt x="22" y="8"/>
                  </a:cubicBezTo>
                  <a:cubicBezTo>
                    <a:pt x="18" y="7"/>
                    <a:pt x="0" y="0"/>
                    <a:pt x="0" y="0"/>
                  </a:cubicBezTo>
                  <a:close/>
                </a:path>
              </a:pathLst>
            </a:custGeom>
            <a:solidFill>
              <a:srgbClr val="3B3E3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Freeform 78">
              <a:extLst>
                <a:ext uri="{FF2B5EF4-FFF2-40B4-BE49-F238E27FC236}">
                  <a16:creationId xmlns:a16="http://schemas.microsoft.com/office/drawing/2014/main" id="{7C355425-8309-CBCF-930B-33DAFFB60C28}"/>
                </a:ext>
              </a:extLst>
            </p:cNvPr>
            <p:cNvSpPr>
              <a:spLocks/>
            </p:cNvSpPr>
            <p:nvPr/>
          </p:nvSpPr>
          <p:spPr bwMode="gray">
            <a:xfrm>
              <a:off x="7924387" y="2916169"/>
              <a:ext cx="299693" cy="437257"/>
            </a:xfrm>
            <a:custGeom>
              <a:avLst/>
              <a:gdLst>
                <a:gd name="T0" fmla="*/ 23 w 103"/>
                <a:gd name="T1" fmla="*/ 66 h 151"/>
                <a:gd name="T2" fmla="*/ 11 w 103"/>
                <a:gd name="T3" fmla="*/ 48 h 151"/>
                <a:gd name="T4" fmla="*/ 15 w 103"/>
                <a:gd name="T5" fmla="*/ 39 h 151"/>
                <a:gd name="T6" fmla="*/ 22 w 103"/>
                <a:gd name="T7" fmla="*/ 46 h 151"/>
                <a:gd name="T8" fmla="*/ 30 w 103"/>
                <a:gd name="T9" fmla="*/ 53 h 151"/>
                <a:gd name="T10" fmla="*/ 37 w 103"/>
                <a:gd name="T11" fmla="*/ 51 h 151"/>
                <a:gd name="T12" fmla="*/ 40 w 103"/>
                <a:gd name="T13" fmla="*/ 26 h 151"/>
                <a:gd name="T14" fmla="*/ 44 w 103"/>
                <a:gd name="T15" fmla="*/ 18 h 151"/>
                <a:gd name="T16" fmla="*/ 51 w 103"/>
                <a:gd name="T17" fmla="*/ 33 h 151"/>
                <a:gd name="T18" fmla="*/ 56 w 103"/>
                <a:gd name="T19" fmla="*/ 45 h 151"/>
                <a:gd name="T20" fmla="*/ 68 w 103"/>
                <a:gd name="T21" fmla="*/ 31 h 151"/>
                <a:gd name="T22" fmla="*/ 76 w 103"/>
                <a:gd name="T23" fmla="*/ 7 h 151"/>
                <a:gd name="T24" fmla="*/ 83 w 103"/>
                <a:gd name="T25" fmla="*/ 2 h 151"/>
                <a:gd name="T26" fmla="*/ 88 w 103"/>
                <a:gd name="T27" fmla="*/ 13 h 151"/>
                <a:gd name="T28" fmla="*/ 90 w 103"/>
                <a:gd name="T29" fmla="*/ 16 h 151"/>
                <a:gd name="T30" fmla="*/ 101 w 103"/>
                <a:gd name="T31" fmla="*/ 3 h 151"/>
                <a:gd name="T32" fmla="*/ 103 w 103"/>
                <a:gd name="T33" fmla="*/ 14 h 151"/>
                <a:gd name="T34" fmla="*/ 96 w 103"/>
                <a:gd name="T35" fmla="*/ 32 h 151"/>
                <a:gd name="T36" fmla="*/ 84 w 103"/>
                <a:gd name="T37" fmla="*/ 55 h 151"/>
                <a:gd name="T38" fmla="*/ 78 w 103"/>
                <a:gd name="T39" fmla="*/ 69 h 151"/>
                <a:gd name="T40" fmla="*/ 58 w 103"/>
                <a:gd name="T41" fmla="*/ 91 h 151"/>
                <a:gd name="T42" fmla="*/ 36 w 103"/>
                <a:gd name="T43" fmla="*/ 118 h 151"/>
                <a:gd name="T44" fmla="*/ 23 w 103"/>
                <a:gd name="T45" fmla="*/ 147 h 151"/>
                <a:gd name="T46" fmla="*/ 3 w 103"/>
                <a:gd name="T47" fmla="*/ 105 h 151"/>
                <a:gd name="T48" fmla="*/ 13 w 103"/>
                <a:gd name="T49" fmla="*/ 87 h 151"/>
                <a:gd name="T50" fmla="*/ 23 w 103"/>
                <a:gd name="T51" fmla="*/ 6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 h="151">
                  <a:moveTo>
                    <a:pt x="23" y="66"/>
                  </a:moveTo>
                  <a:cubicBezTo>
                    <a:pt x="23" y="66"/>
                    <a:pt x="11" y="54"/>
                    <a:pt x="11" y="48"/>
                  </a:cubicBezTo>
                  <a:cubicBezTo>
                    <a:pt x="11" y="43"/>
                    <a:pt x="12" y="38"/>
                    <a:pt x="15" y="39"/>
                  </a:cubicBezTo>
                  <a:cubicBezTo>
                    <a:pt x="16" y="40"/>
                    <a:pt x="19" y="43"/>
                    <a:pt x="22" y="46"/>
                  </a:cubicBezTo>
                  <a:cubicBezTo>
                    <a:pt x="25" y="49"/>
                    <a:pt x="28" y="52"/>
                    <a:pt x="30" y="53"/>
                  </a:cubicBezTo>
                  <a:cubicBezTo>
                    <a:pt x="30" y="53"/>
                    <a:pt x="34" y="57"/>
                    <a:pt x="37" y="51"/>
                  </a:cubicBezTo>
                  <a:cubicBezTo>
                    <a:pt x="40" y="46"/>
                    <a:pt x="40" y="30"/>
                    <a:pt x="40" y="26"/>
                  </a:cubicBezTo>
                  <a:cubicBezTo>
                    <a:pt x="40" y="21"/>
                    <a:pt x="42" y="18"/>
                    <a:pt x="44" y="18"/>
                  </a:cubicBezTo>
                  <a:cubicBezTo>
                    <a:pt x="46" y="18"/>
                    <a:pt x="51" y="30"/>
                    <a:pt x="51" y="33"/>
                  </a:cubicBezTo>
                  <a:cubicBezTo>
                    <a:pt x="52" y="36"/>
                    <a:pt x="54" y="46"/>
                    <a:pt x="56" y="45"/>
                  </a:cubicBezTo>
                  <a:cubicBezTo>
                    <a:pt x="57" y="45"/>
                    <a:pt x="66" y="36"/>
                    <a:pt x="68" y="31"/>
                  </a:cubicBezTo>
                  <a:cubicBezTo>
                    <a:pt x="69" y="26"/>
                    <a:pt x="75" y="11"/>
                    <a:pt x="76" y="7"/>
                  </a:cubicBezTo>
                  <a:cubicBezTo>
                    <a:pt x="78" y="2"/>
                    <a:pt x="80" y="0"/>
                    <a:pt x="83" y="2"/>
                  </a:cubicBezTo>
                  <a:cubicBezTo>
                    <a:pt x="85" y="5"/>
                    <a:pt x="87" y="8"/>
                    <a:pt x="88" y="13"/>
                  </a:cubicBezTo>
                  <a:cubicBezTo>
                    <a:pt x="88" y="18"/>
                    <a:pt x="87" y="23"/>
                    <a:pt x="90" y="16"/>
                  </a:cubicBezTo>
                  <a:cubicBezTo>
                    <a:pt x="93" y="10"/>
                    <a:pt x="100" y="2"/>
                    <a:pt x="101" y="3"/>
                  </a:cubicBezTo>
                  <a:cubicBezTo>
                    <a:pt x="102" y="5"/>
                    <a:pt x="103" y="11"/>
                    <a:pt x="103" y="14"/>
                  </a:cubicBezTo>
                  <a:cubicBezTo>
                    <a:pt x="103" y="17"/>
                    <a:pt x="99" y="28"/>
                    <a:pt x="96" y="32"/>
                  </a:cubicBezTo>
                  <a:cubicBezTo>
                    <a:pt x="93" y="36"/>
                    <a:pt x="85" y="51"/>
                    <a:pt x="84" y="55"/>
                  </a:cubicBezTo>
                  <a:cubicBezTo>
                    <a:pt x="82" y="59"/>
                    <a:pt x="81" y="66"/>
                    <a:pt x="78" y="69"/>
                  </a:cubicBezTo>
                  <a:cubicBezTo>
                    <a:pt x="75" y="72"/>
                    <a:pt x="62" y="86"/>
                    <a:pt x="58" y="91"/>
                  </a:cubicBezTo>
                  <a:cubicBezTo>
                    <a:pt x="55" y="95"/>
                    <a:pt x="42" y="117"/>
                    <a:pt x="36" y="118"/>
                  </a:cubicBezTo>
                  <a:cubicBezTo>
                    <a:pt x="30" y="119"/>
                    <a:pt x="27" y="151"/>
                    <a:pt x="23" y="147"/>
                  </a:cubicBezTo>
                  <a:cubicBezTo>
                    <a:pt x="20" y="144"/>
                    <a:pt x="0" y="108"/>
                    <a:pt x="3" y="105"/>
                  </a:cubicBezTo>
                  <a:cubicBezTo>
                    <a:pt x="6" y="102"/>
                    <a:pt x="12" y="90"/>
                    <a:pt x="13" y="87"/>
                  </a:cubicBezTo>
                  <a:cubicBezTo>
                    <a:pt x="15" y="83"/>
                    <a:pt x="23" y="66"/>
                    <a:pt x="23" y="66"/>
                  </a:cubicBezTo>
                  <a:close/>
                </a:path>
              </a:pathLst>
            </a:custGeom>
            <a:solidFill>
              <a:srgbClr val="E7B49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9" name="Freeform 79">
              <a:extLst>
                <a:ext uri="{FF2B5EF4-FFF2-40B4-BE49-F238E27FC236}">
                  <a16:creationId xmlns:a16="http://schemas.microsoft.com/office/drawing/2014/main" id="{F7BF59ED-894E-3E8F-0450-3F47F772441B}"/>
                </a:ext>
              </a:extLst>
            </p:cNvPr>
            <p:cNvSpPr>
              <a:spLocks/>
            </p:cNvSpPr>
            <p:nvPr/>
          </p:nvSpPr>
          <p:spPr bwMode="gray">
            <a:xfrm>
              <a:off x="7985799" y="3014429"/>
              <a:ext cx="57728" cy="72467"/>
            </a:xfrm>
            <a:custGeom>
              <a:avLst/>
              <a:gdLst>
                <a:gd name="T0" fmla="*/ 10 w 20"/>
                <a:gd name="T1" fmla="*/ 24 h 25"/>
                <a:gd name="T2" fmla="*/ 17 w 20"/>
                <a:gd name="T3" fmla="*/ 23 h 25"/>
                <a:gd name="T4" fmla="*/ 20 w 20"/>
                <a:gd name="T5" fmla="*/ 9 h 25"/>
                <a:gd name="T6" fmla="*/ 19 w 20"/>
                <a:gd name="T7" fmla="*/ 2 h 25"/>
                <a:gd name="T8" fmla="*/ 18 w 20"/>
                <a:gd name="T9" fmla="*/ 10 h 25"/>
                <a:gd name="T10" fmla="*/ 14 w 20"/>
                <a:gd name="T11" fmla="*/ 19 h 25"/>
                <a:gd name="T12" fmla="*/ 7 w 20"/>
                <a:gd name="T13" fmla="*/ 18 h 25"/>
                <a:gd name="T14" fmla="*/ 0 w 20"/>
                <a:gd name="T15" fmla="*/ 12 h 25"/>
                <a:gd name="T16" fmla="*/ 10 w 20"/>
                <a:gd name="T17" fmla="*/ 24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5">
                  <a:moveTo>
                    <a:pt x="10" y="24"/>
                  </a:moveTo>
                  <a:cubicBezTo>
                    <a:pt x="13" y="24"/>
                    <a:pt x="15" y="25"/>
                    <a:pt x="17" y="23"/>
                  </a:cubicBezTo>
                  <a:cubicBezTo>
                    <a:pt x="19" y="21"/>
                    <a:pt x="20" y="10"/>
                    <a:pt x="20" y="9"/>
                  </a:cubicBezTo>
                  <a:cubicBezTo>
                    <a:pt x="20" y="9"/>
                    <a:pt x="20" y="0"/>
                    <a:pt x="19" y="2"/>
                  </a:cubicBezTo>
                  <a:cubicBezTo>
                    <a:pt x="18" y="3"/>
                    <a:pt x="18" y="8"/>
                    <a:pt x="18" y="10"/>
                  </a:cubicBezTo>
                  <a:cubicBezTo>
                    <a:pt x="17" y="12"/>
                    <a:pt x="16" y="18"/>
                    <a:pt x="14" y="19"/>
                  </a:cubicBezTo>
                  <a:cubicBezTo>
                    <a:pt x="12" y="21"/>
                    <a:pt x="9" y="19"/>
                    <a:pt x="7" y="18"/>
                  </a:cubicBezTo>
                  <a:cubicBezTo>
                    <a:pt x="6" y="17"/>
                    <a:pt x="0" y="10"/>
                    <a:pt x="0" y="12"/>
                  </a:cubicBezTo>
                  <a:cubicBezTo>
                    <a:pt x="0" y="13"/>
                    <a:pt x="10" y="24"/>
                    <a:pt x="10" y="24"/>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0" name="Freeform 80">
              <a:extLst>
                <a:ext uri="{FF2B5EF4-FFF2-40B4-BE49-F238E27FC236}">
                  <a16:creationId xmlns:a16="http://schemas.microsoft.com/office/drawing/2014/main" id="{7EFB258A-ED7B-0448-2AA8-82B86D959FB3}"/>
                </a:ext>
              </a:extLst>
            </p:cNvPr>
            <p:cNvSpPr>
              <a:spLocks/>
            </p:cNvSpPr>
            <p:nvPr/>
          </p:nvSpPr>
          <p:spPr bwMode="gray">
            <a:xfrm>
              <a:off x="8073005" y="3014429"/>
              <a:ext cx="46674" cy="40533"/>
            </a:xfrm>
            <a:custGeom>
              <a:avLst/>
              <a:gdLst>
                <a:gd name="T0" fmla="*/ 0 w 16"/>
                <a:gd name="T1" fmla="*/ 2 h 14"/>
                <a:gd name="T2" fmla="*/ 5 w 16"/>
                <a:gd name="T3" fmla="*/ 11 h 14"/>
                <a:gd name="T4" fmla="*/ 11 w 16"/>
                <a:gd name="T5" fmla="*/ 4 h 14"/>
                <a:gd name="T6" fmla="*/ 15 w 16"/>
                <a:gd name="T7" fmla="*/ 3 h 14"/>
                <a:gd name="T8" fmla="*/ 8 w 16"/>
                <a:gd name="T9" fmla="*/ 12 h 14"/>
                <a:gd name="T10" fmla="*/ 1 w 16"/>
                <a:gd name="T11" fmla="*/ 10 h 14"/>
                <a:gd name="T12" fmla="*/ 0 w 16"/>
                <a:gd name="T13" fmla="*/ 2 h 14"/>
              </a:gdLst>
              <a:ahLst/>
              <a:cxnLst>
                <a:cxn ang="0">
                  <a:pos x="T0" y="T1"/>
                </a:cxn>
                <a:cxn ang="0">
                  <a:pos x="T2" y="T3"/>
                </a:cxn>
                <a:cxn ang="0">
                  <a:pos x="T4" y="T5"/>
                </a:cxn>
                <a:cxn ang="0">
                  <a:pos x="T6" y="T7"/>
                </a:cxn>
                <a:cxn ang="0">
                  <a:pos x="T8" y="T9"/>
                </a:cxn>
                <a:cxn ang="0">
                  <a:pos x="T10" y="T11"/>
                </a:cxn>
                <a:cxn ang="0">
                  <a:pos x="T12" y="T13"/>
                </a:cxn>
              </a:cxnLst>
              <a:rect l="0" t="0" r="r" b="b"/>
              <a:pathLst>
                <a:path w="16" h="14">
                  <a:moveTo>
                    <a:pt x="0" y="2"/>
                  </a:moveTo>
                  <a:cubicBezTo>
                    <a:pt x="0" y="2"/>
                    <a:pt x="3" y="12"/>
                    <a:pt x="5" y="11"/>
                  </a:cubicBezTo>
                  <a:cubicBezTo>
                    <a:pt x="6" y="11"/>
                    <a:pt x="9" y="6"/>
                    <a:pt x="11" y="4"/>
                  </a:cubicBezTo>
                  <a:cubicBezTo>
                    <a:pt x="13" y="2"/>
                    <a:pt x="16" y="0"/>
                    <a:pt x="15" y="3"/>
                  </a:cubicBezTo>
                  <a:cubicBezTo>
                    <a:pt x="14" y="6"/>
                    <a:pt x="12" y="11"/>
                    <a:pt x="8" y="12"/>
                  </a:cubicBezTo>
                  <a:cubicBezTo>
                    <a:pt x="4" y="14"/>
                    <a:pt x="2" y="13"/>
                    <a:pt x="1" y="10"/>
                  </a:cubicBezTo>
                  <a:cubicBezTo>
                    <a:pt x="0" y="6"/>
                    <a:pt x="0" y="2"/>
                    <a:pt x="0" y="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 name="Freeform 81">
              <a:extLst>
                <a:ext uri="{FF2B5EF4-FFF2-40B4-BE49-F238E27FC236}">
                  <a16:creationId xmlns:a16="http://schemas.microsoft.com/office/drawing/2014/main" id="{E9207824-2EFB-B6A1-F346-FE549E8412F7}"/>
                </a:ext>
              </a:extLst>
            </p:cNvPr>
            <p:cNvSpPr>
              <a:spLocks/>
            </p:cNvSpPr>
            <p:nvPr/>
          </p:nvSpPr>
          <p:spPr bwMode="gray">
            <a:xfrm>
              <a:off x="8139331" y="2970212"/>
              <a:ext cx="40533" cy="99489"/>
            </a:xfrm>
            <a:custGeom>
              <a:avLst/>
              <a:gdLst>
                <a:gd name="T0" fmla="*/ 14 w 14"/>
                <a:gd name="T1" fmla="*/ 0 h 34"/>
                <a:gd name="T2" fmla="*/ 10 w 14"/>
                <a:gd name="T3" fmla="*/ 13 h 34"/>
                <a:gd name="T4" fmla="*/ 2 w 14"/>
                <a:gd name="T5" fmla="*/ 30 h 34"/>
                <a:gd name="T6" fmla="*/ 5 w 14"/>
                <a:gd name="T7" fmla="*/ 27 h 34"/>
                <a:gd name="T8" fmla="*/ 13 w 14"/>
                <a:gd name="T9" fmla="*/ 12 h 34"/>
                <a:gd name="T10" fmla="*/ 14 w 14"/>
                <a:gd name="T11" fmla="*/ 0 h 34"/>
              </a:gdLst>
              <a:ahLst/>
              <a:cxnLst>
                <a:cxn ang="0">
                  <a:pos x="T0" y="T1"/>
                </a:cxn>
                <a:cxn ang="0">
                  <a:pos x="T2" y="T3"/>
                </a:cxn>
                <a:cxn ang="0">
                  <a:pos x="T4" y="T5"/>
                </a:cxn>
                <a:cxn ang="0">
                  <a:pos x="T6" y="T7"/>
                </a:cxn>
                <a:cxn ang="0">
                  <a:pos x="T8" y="T9"/>
                </a:cxn>
                <a:cxn ang="0">
                  <a:pos x="T10" y="T11"/>
                </a:cxn>
              </a:cxnLst>
              <a:rect l="0" t="0" r="r" b="b"/>
              <a:pathLst>
                <a:path w="14" h="34">
                  <a:moveTo>
                    <a:pt x="14" y="0"/>
                  </a:moveTo>
                  <a:cubicBezTo>
                    <a:pt x="14" y="0"/>
                    <a:pt x="14" y="7"/>
                    <a:pt x="10" y="13"/>
                  </a:cubicBezTo>
                  <a:cubicBezTo>
                    <a:pt x="6" y="20"/>
                    <a:pt x="3" y="26"/>
                    <a:pt x="2" y="30"/>
                  </a:cubicBezTo>
                  <a:cubicBezTo>
                    <a:pt x="0" y="34"/>
                    <a:pt x="4" y="29"/>
                    <a:pt x="5" y="27"/>
                  </a:cubicBezTo>
                  <a:cubicBezTo>
                    <a:pt x="6" y="24"/>
                    <a:pt x="13" y="15"/>
                    <a:pt x="13" y="12"/>
                  </a:cubicBezTo>
                  <a:cubicBezTo>
                    <a:pt x="14" y="9"/>
                    <a:pt x="14" y="0"/>
                    <a:pt x="14"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 name="Freeform 82">
              <a:extLst>
                <a:ext uri="{FF2B5EF4-FFF2-40B4-BE49-F238E27FC236}">
                  <a16:creationId xmlns:a16="http://schemas.microsoft.com/office/drawing/2014/main" id="{F18BC192-BA5F-7826-F81B-C604BAADD4D1}"/>
                </a:ext>
              </a:extLst>
            </p:cNvPr>
            <p:cNvSpPr>
              <a:spLocks/>
            </p:cNvSpPr>
            <p:nvPr/>
          </p:nvSpPr>
          <p:spPr bwMode="gray">
            <a:xfrm>
              <a:off x="8041071" y="2965299"/>
              <a:ext cx="25794" cy="34391"/>
            </a:xfrm>
            <a:custGeom>
              <a:avLst/>
              <a:gdLst>
                <a:gd name="T0" fmla="*/ 0 w 9"/>
                <a:gd name="T1" fmla="*/ 12 h 12"/>
                <a:gd name="T2" fmla="*/ 3 w 9"/>
                <a:gd name="T3" fmla="*/ 6 h 12"/>
                <a:gd name="T4" fmla="*/ 9 w 9"/>
                <a:gd name="T5" fmla="*/ 11 h 12"/>
                <a:gd name="T6" fmla="*/ 6 w 9"/>
                <a:gd name="T7" fmla="*/ 2 h 12"/>
                <a:gd name="T8" fmla="*/ 3 w 9"/>
                <a:gd name="T9" fmla="*/ 1 h 12"/>
                <a:gd name="T10" fmla="*/ 0 w 9"/>
                <a:gd name="T11" fmla="*/ 7 h 12"/>
                <a:gd name="T12" fmla="*/ 0 w 9"/>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9" h="12">
                  <a:moveTo>
                    <a:pt x="0" y="12"/>
                  </a:moveTo>
                  <a:cubicBezTo>
                    <a:pt x="0" y="12"/>
                    <a:pt x="1" y="5"/>
                    <a:pt x="3" y="6"/>
                  </a:cubicBezTo>
                  <a:cubicBezTo>
                    <a:pt x="6" y="6"/>
                    <a:pt x="9" y="11"/>
                    <a:pt x="9" y="11"/>
                  </a:cubicBezTo>
                  <a:cubicBezTo>
                    <a:pt x="9" y="11"/>
                    <a:pt x="7" y="3"/>
                    <a:pt x="6" y="2"/>
                  </a:cubicBezTo>
                  <a:cubicBezTo>
                    <a:pt x="6" y="2"/>
                    <a:pt x="5" y="0"/>
                    <a:pt x="3" y="1"/>
                  </a:cubicBezTo>
                  <a:cubicBezTo>
                    <a:pt x="1" y="2"/>
                    <a:pt x="0" y="6"/>
                    <a:pt x="0" y="7"/>
                  </a:cubicBezTo>
                  <a:cubicBezTo>
                    <a:pt x="0" y="9"/>
                    <a:pt x="0" y="12"/>
                    <a:pt x="0" y="12"/>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83">
              <a:extLst>
                <a:ext uri="{FF2B5EF4-FFF2-40B4-BE49-F238E27FC236}">
                  <a16:creationId xmlns:a16="http://schemas.microsoft.com/office/drawing/2014/main" id="{959077B1-6CEA-52AF-DFB7-DA87B3ADCC2E}"/>
                </a:ext>
              </a:extLst>
            </p:cNvPr>
            <p:cNvSpPr>
              <a:spLocks/>
            </p:cNvSpPr>
            <p:nvPr/>
          </p:nvSpPr>
          <p:spPr bwMode="gray">
            <a:xfrm>
              <a:off x="8139331" y="2912484"/>
              <a:ext cx="38076" cy="49130"/>
            </a:xfrm>
            <a:custGeom>
              <a:avLst/>
              <a:gdLst>
                <a:gd name="T0" fmla="*/ 0 w 13"/>
                <a:gd name="T1" fmla="*/ 17 h 17"/>
                <a:gd name="T2" fmla="*/ 4 w 13"/>
                <a:gd name="T3" fmla="*/ 10 h 17"/>
                <a:gd name="T4" fmla="*/ 12 w 13"/>
                <a:gd name="T5" fmla="*/ 10 h 17"/>
                <a:gd name="T6" fmla="*/ 11 w 13"/>
                <a:gd name="T7" fmla="*/ 5 h 17"/>
                <a:gd name="T8" fmla="*/ 4 w 13"/>
                <a:gd name="T9" fmla="*/ 4 h 17"/>
                <a:gd name="T10" fmla="*/ 1 w 13"/>
                <a:gd name="T11" fmla="*/ 13 h 17"/>
                <a:gd name="T12" fmla="*/ 0 w 1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3" h="17">
                  <a:moveTo>
                    <a:pt x="0" y="17"/>
                  </a:moveTo>
                  <a:cubicBezTo>
                    <a:pt x="0" y="17"/>
                    <a:pt x="2" y="11"/>
                    <a:pt x="4" y="10"/>
                  </a:cubicBezTo>
                  <a:cubicBezTo>
                    <a:pt x="7" y="8"/>
                    <a:pt x="12" y="10"/>
                    <a:pt x="12" y="10"/>
                  </a:cubicBezTo>
                  <a:cubicBezTo>
                    <a:pt x="12" y="10"/>
                    <a:pt x="13" y="8"/>
                    <a:pt x="11" y="5"/>
                  </a:cubicBezTo>
                  <a:cubicBezTo>
                    <a:pt x="8" y="3"/>
                    <a:pt x="6" y="0"/>
                    <a:pt x="4" y="4"/>
                  </a:cubicBezTo>
                  <a:cubicBezTo>
                    <a:pt x="3" y="8"/>
                    <a:pt x="1" y="12"/>
                    <a:pt x="1" y="13"/>
                  </a:cubicBezTo>
                  <a:cubicBezTo>
                    <a:pt x="0" y="14"/>
                    <a:pt x="0" y="17"/>
                    <a:pt x="0" y="17"/>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 name="Freeform 84">
              <a:extLst>
                <a:ext uri="{FF2B5EF4-FFF2-40B4-BE49-F238E27FC236}">
                  <a16:creationId xmlns:a16="http://schemas.microsoft.com/office/drawing/2014/main" id="{CF0EA883-5DAC-4918-04D1-E00B038FD189}"/>
                </a:ext>
              </a:extLst>
            </p:cNvPr>
            <p:cNvSpPr>
              <a:spLocks/>
            </p:cNvSpPr>
            <p:nvPr/>
          </p:nvSpPr>
          <p:spPr bwMode="gray">
            <a:xfrm>
              <a:off x="8179863" y="2921082"/>
              <a:ext cx="46674" cy="55272"/>
            </a:xfrm>
            <a:custGeom>
              <a:avLst/>
              <a:gdLst>
                <a:gd name="T0" fmla="*/ 0 w 16"/>
                <a:gd name="T1" fmla="*/ 19 h 19"/>
                <a:gd name="T2" fmla="*/ 8 w 16"/>
                <a:gd name="T3" fmla="*/ 9 h 19"/>
                <a:gd name="T4" fmla="*/ 14 w 16"/>
                <a:gd name="T5" fmla="*/ 9 h 19"/>
                <a:gd name="T6" fmla="*/ 15 w 16"/>
                <a:gd name="T7" fmla="*/ 8 h 19"/>
                <a:gd name="T8" fmla="*/ 12 w 16"/>
                <a:gd name="T9" fmla="*/ 1 h 19"/>
                <a:gd name="T10" fmla="*/ 7 w 16"/>
                <a:gd name="T11" fmla="*/ 6 h 19"/>
                <a:gd name="T12" fmla="*/ 3 w 16"/>
                <a:gd name="T13" fmla="*/ 12 h 19"/>
                <a:gd name="T14" fmla="*/ 0 w 16"/>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9">
                  <a:moveTo>
                    <a:pt x="0" y="19"/>
                  </a:moveTo>
                  <a:cubicBezTo>
                    <a:pt x="1" y="18"/>
                    <a:pt x="6" y="10"/>
                    <a:pt x="8" y="9"/>
                  </a:cubicBezTo>
                  <a:cubicBezTo>
                    <a:pt x="10" y="9"/>
                    <a:pt x="13" y="7"/>
                    <a:pt x="14" y="9"/>
                  </a:cubicBezTo>
                  <a:cubicBezTo>
                    <a:pt x="14" y="11"/>
                    <a:pt x="16" y="14"/>
                    <a:pt x="15" y="8"/>
                  </a:cubicBezTo>
                  <a:cubicBezTo>
                    <a:pt x="13" y="2"/>
                    <a:pt x="15" y="0"/>
                    <a:pt x="12" y="1"/>
                  </a:cubicBezTo>
                  <a:cubicBezTo>
                    <a:pt x="10" y="1"/>
                    <a:pt x="8" y="5"/>
                    <a:pt x="7" y="6"/>
                  </a:cubicBezTo>
                  <a:cubicBezTo>
                    <a:pt x="6" y="7"/>
                    <a:pt x="3" y="11"/>
                    <a:pt x="3" y="12"/>
                  </a:cubicBezTo>
                  <a:cubicBezTo>
                    <a:pt x="3" y="13"/>
                    <a:pt x="0" y="19"/>
                    <a:pt x="0" y="19"/>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 name="Freeform 85">
              <a:extLst>
                <a:ext uri="{FF2B5EF4-FFF2-40B4-BE49-F238E27FC236}">
                  <a16:creationId xmlns:a16="http://schemas.microsoft.com/office/drawing/2014/main" id="{7A94383C-2969-A012-631D-7345EA58552B}"/>
                </a:ext>
              </a:extLst>
            </p:cNvPr>
            <p:cNvSpPr>
              <a:spLocks/>
            </p:cNvSpPr>
            <p:nvPr/>
          </p:nvSpPr>
          <p:spPr bwMode="gray">
            <a:xfrm>
              <a:off x="7956321" y="3025483"/>
              <a:ext cx="27022" cy="58956"/>
            </a:xfrm>
            <a:custGeom>
              <a:avLst/>
              <a:gdLst>
                <a:gd name="T0" fmla="*/ 5 w 9"/>
                <a:gd name="T1" fmla="*/ 20 h 20"/>
                <a:gd name="T2" fmla="*/ 3 w 9"/>
                <a:gd name="T3" fmla="*/ 4 h 20"/>
                <a:gd name="T4" fmla="*/ 9 w 9"/>
                <a:gd name="T5" fmla="*/ 6 h 20"/>
                <a:gd name="T6" fmla="*/ 5 w 9"/>
                <a:gd name="T7" fmla="*/ 2 h 20"/>
                <a:gd name="T8" fmla="*/ 2 w 9"/>
                <a:gd name="T9" fmla="*/ 2 h 20"/>
                <a:gd name="T10" fmla="*/ 0 w 9"/>
                <a:gd name="T11" fmla="*/ 8 h 20"/>
                <a:gd name="T12" fmla="*/ 0 w 9"/>
                <a:gd name="T13" fmla="*/ 13 h 20"/>
                <a:gd name="T14" fmla="*/ 5 w 9"/>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20">
                  <a:moveTo>
                    <a:pt x="5" y="20"/>
                  </a:moveTo>
                  <a:cubicBezTo>
                    <a:pt x="5" y="20"/>
                    <a:pt x="1" y="6"/>
                    <a:pt x="3" y="4"/>
                  </a:cubicBezTo>
                  <a:cubicBezTo>
                    <a:pt x="5" y="2"/>
                    <a:pt x="9" y="6"/>
                    <a:pt x="9" y="6"/>
                  </a:cubicBezTo>
                  <a:cubicBezTo>
                    <a:pt x="9" y="6"/>
                    <a:pt x="8" y="3"/>
                    <a:pt x="5" y="2"/>
                  </a:cubicBezTo>
                  <a:cubicBezTo>
                    <a:pt x="3" y="2"/>
                    <a:pt x="2" y="0"/>
                    <a:pt x="2" y="2"/>
                  </a:cubicBezTo>
                  <a:cubicBezTo>
                    <a:pt x="1" y="4"/>
                    <a:pt x="0" y="6"/>
                    <a:pt x="0" y="8"/>
                  </a:cubicBezTo>
                  <a:cubicBezTo>
                    <a:pt x="0" y="10"/>
                    <a:pt x="0" y="11"/>
                    <a:pt x="0" y="13"/>
                  </a:cubicBezTo>
                  <a:cubicBezTo>
                    <a:pt x="1" y="15"/>
                    <a:pt x="5" y="20"/>
                    <a:pt x="5" y="2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 name="Freeform 86">
              <a:extLst>
                <a:ext uri="{FF2B5EF4-FFF2-40B4-BE49-F238E27FC236}">
                  <a16:creationId xmlns:a16="http://schemas.microsoft.com/office/drawing/2014/main" id="{C4996F57-7A5E-A003-6670-18096C90C8B8}"/>
                </a:ext>
              </a:extLst>
            </p:cNvPr>
            <p:cNvSpPr>
              <a:spLocks/>
            </p:cNvSpPr>
            <p:nvPr/>
          </p:nvSpPr>
          <p:spPr bwMode="gray">
            <a:xfrm>
              <a:off x="7930528" y="3217090"/>
              <a:ext cx="119141" cy="133880"/>
            </a:xfrm>
            <a:custGeom>
              <a:avLst/>
              <a:gdLst>
                <a:gd name="T0" fmla="*/ 0 w 41"/>
                <a:gd name="T1" fmla="*/ 0 h 46"/>
                <a:gd name="T2" fmla="*/ 9 w 41"/>
                <a:gd name="T3" fmla="*/ 10 h 46"/>
                <a:gd name="T4" fmla="*/ 21 w 41"/>
                <a:gd name="T5" fmla="*/ 23 h 46"/>
                <a:gd name="T6" fmla="*/ 35 w 41"/>
                <a:gd name="T7" fmla="*/ 12 h 46"/>
                <a:gd name="T8" fmla="*/ 39 w 41"/>
                <a:gd name="T9" fmla="*/ 11 h 46"/>
                <a:gd name="T10" fmla="*/ 30 w 41"/>
                <a:gd name="T11" fmla="*/ 25 h 46"/>
                <a:gd name="T12" fmla="*/ 21 w 41"/>
                <a:gd name="T13" fmla="*/ 45 h 46"/>
                <a:gd name="T14" fmla="*/ 2 w 41"/>
                <a:gd name="T15" fmla="*/ 8 h 46"/>
                <a:gd name="T16" fmla="*/ 0 w 41"/>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46">
                  <a:moveTo>
                    <a:pt x="0" y="0"/>
                  </a:moveTo>
                  <a:cubicBezTo>
                    <a:pt x="0" y="1"/>
                    <a:pt x="7" y="6"/>
                    <a:pt x="9" y="10"/>
                  </a:cubicBezTo>
                  <a:cubicBezTo>
                    <a:pt x="11" y="15"/>
                    <a:pt x="15" y="22"/>
                    <a:pt x="21" y="23"/>
                  </a:cubicBezTo>
                  <a:cubicBezTo>
                    <a:pt x="26" y="24"/>
                    <a:pt x="35" y="12"/>
                    <a:pt x="35" y="12"/>
                  </a:cubicBezTo>
                  <a:cubicBezTo>
                    <a:pt x="35" y="12"/>
                    <a:pt x="41" y="9"/>
                    <a:pt x="39" y="11"/>
                  </a:cubicBezTo>
                  <a:cubicBezTo>
                    <a:pt x="37" y="12"/>
                    <a:pt x="33" y="25"/>
                    <a:pt x="30" y="25"/>
                  </a:cubicBezTo>
                  <a:cubicBezTo>
                    <a:pt x="27" y="25"/>
                    <a:pt x="24" y="46"/>
                    <a:pt x="21" y="45"/>
                  </a:cubicBezTo>
                  <a:cubicBezTo>
                    <a:pt x="19" y="44"/>
                    <a:pt x="4" y="10"/>
                    <a:pt x="2" y="8"/>
                  </a:cubicBezTo>
                  <a:cubicBezTo>
                    <a:pt x="0" y="5"/>
                    <a:pt x="0" y="0"/>
                    <a:pt x="0"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87">
              <a:extLst>
                <a:ext uri="{FF2B5EF4-FFF2-40B4-BE49-F238E27FC236}">
                  <a16:creationId xmlns:a16="http://schemas.microsoft.com/office/drawing/2014/main" id="{BAB9168D-75D5-12DA-E36F-80404A7B03E2}"/>
                </a:ext>
              </a:extLst>
            </p:cNvPr>
            <p:cNvSpPr>
              <a:spLocks/>
            </p:cNvSpPr>
            <p:nvPr/>
          </p:nvSpPr>
          <p:spPr bwMode="gray">
            <a:xfrm>
              <a:off x="8128276" y="3095494"/>
              <a:ext cx="23337" cy="29478"/>
            </a:xfrm>
            <a:custGeom>
              <a:avLst/>
              <a:gdLst>
                <a:gd name="T0" fmla="*/ 8 w 8"/>
                <a:gd name="T1" fmla="*/ 0 h 10"/>
                <a:gd name="T2" fmla="*/ 6 w 8"/>
                <a:gd name="T3" fmla="*/ 5 h 10"/>
                <a:gd name="T4" fmla="*/ 0 w 8"/>
                <a:gd name="T5" fmla="*/ 10 h 10"/>
                <a:gd name="T6" fmla="*/ 7 w 8"/>
                <a:gd name="T7" fmla="*/ 5 h 10"/>
                <a:gd name="T8" fmla="*/ 8 w 8"/>
                <a:gd name="T9" fmla="*/ 0 h 10"/>
              </a:gdLst>
              <a:ahLst/>
              <a:cxnLst>
                <a:cxn ang="0">
                  <a:pos x="T0" y="T1"/>
                </a:cxn>
                <a:cxn ang="0">
                  <a:pos x="T2" y="T3"/>
                </a:cxn>
                <a:cxn ang="0">
                  <a:pos x="T4" y="T5"/>
                </a:cxn>
                <a:cxn ang="0">
                  <a:pos x="T6" y="T7"/>
                </a:cxn>
                <a:cxn ang="0">
                  <a:pos x="T8" y="T9"/>
                </a:cxn>
              </a:cxnLst>
              <a:rect l="0" t="0" r="r" b="b"/>
              <a:pathLst>
                <a:path w="8" h="10">
                  <a:moveTo>
                    <a:pt x="8" y="0"/>
                  </a:moveTo>
                  <a:cubicBezTo>
                    <a:pt x="8" y="0"/>
                    <a:pt x="6" y="4"/>
                    <a:pt x="6" y="5"/>
                  </a:cubicBezTo>
                  <a:cubicBezTo>
                    <a:pt x="5" y="5"/>
                    <a:pt x="0" y="10"/>
                    <a:pt x="0" y="10"/>
                  </a:cubicBezTo>
                  <a:cubicBezTo>
                    <a:pt x="0" y="10"/>
                    <a:pt x="6" y="6"/>
                    <a:pt x="7" y="5"/>
                  </a:cubicBezTo>
                  <a:cubicBezTo>
                    <a:pt x="8" y="5"/>
                    <a:pt x="8" y="0"/>
                    <a:pt x="8" y="0"/>
                  </a:cubicBez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 name="Freeform 88">
              <a:extLst>
                <a:ext uri="{FF2B5EF4-FFF2-40B4-BE49-F238E27FC236}">
                  <a16:creationId xmlns:a16="http://schemas.microsoft.com/office/drawing/2014/main" id="{C779D404-E484-414E-7A2B-0A2F3B0BAC60}"/>
                </a:ext>
              </a:extLst>
            </p:cNvPr>
            <p:cNvSpPr>
              <a:spLocks/>
            </p:cNvSpPr>
            <p:nvPr/>
          </p:nvSpPr>
          <p:spPr bwMode="gray">
            <a:xfrm>
              <a:off x="8092657" y="3101635"/>
              <a:ext cx="20881" cy="23337"/>
            </a:xfrm>
            <a:custGeom>
              <a:avLst/>
              <a:gdLst>
                <a:gd name="T0" fmla="*/ 17 w 17"/>
                <a:gd name="T1" fmla="*/ 0 h 19"/>
                <a:gd name="T2" fmla="*/ 10 w 17"/>
                <a:gd name="T3" fmla="*/ 12 h 19"/>
                <a:gd name="T4" fmla="*/ 0 w 17"/>
                <a:gd name="T5" fmla="*/ 19 h 19"/>
                <a:gd name="T6" fmla="*/ 8 w 17"/>
                <a:gd name="T7" fmla="*/ 9 h 19"/>
                <a:gd name="T8" fmla="*/ 17 w 17"/>
                <a:gd name="T9" fmla="*/ 0 h 19"/>
              </a:gdLst>
              <a:ahLst/>
              <a:cxnLst>
                <a:cxn ang="0">
                  <a:pos x="T0" y="T1"/>
                </a:cxn>
                <a:cxn ang="0">
                  <a:pos x="T2" y="T3"/>
                </a:cxn>
                <a:cxn ang="0">
                  <a:pos x="T4" y="T5"/>
                </a:cxn>
                <a:cxn ang="0">
                  <a:pos x="T6" y="T7"/>
                </a:cxn>
                <a:cxn ang="0">
                  <a:pos x="T8" y="T9"/>
                </a:cxn>
              </a:cxnLst>
              <a:rect l="0" t="0" r="r" b="b"/>
              <a:pathLst>
                <a:path w="17" h="19">
                  <a:moveTo>
                    <a:pt x="17" y="0"/>
                  </a:moveTo>
                  <a:lnTo>
                    <a:pt x="10" y="12"/>
                  </a:lnTo>
                  <a:lnTo>
                    <a:pt x="0" y="19"/>
                  </a:lnTo>
                  <a:lnTo>
                    <a:pt x="8" y="9"/>
                  </a:lnTo>
                  <a:lnTo>
                    <a:pt x="17" y="0"/>
                  </a:lnTo>
                  <a:close/>
                </a:path>
              </a:pathLst>
            </a:custGeom>
            <a:solidFill>
              <a:srgbClr val="E19E71"/>
            </a:solidFill>
            <a:ln w="952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4925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Effect transition="in" filter="fade">
                                      <p:cBhvr>
                                        <p:cTn id="49" dur="1000"/>
                                        <p:tgtEl>
                                          <p:spTgt spid="4">
                                            <p:txEl>
                                              <p:pRg st="6" end="6"/>
                                            </p:txEl>
                                          </p:spTgt>
                                        </p:tgtEl>
                                      </p:cBhvr>
                                    </p:animEffect>
                                    <p:anim calcmode="lin" valueType="num">
                                      <p:cBhvr>
                                        <p:cTn id="5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14CE-CDFB-4254-ABDA-6E02A943B2F6}"/>
              </a:ext>
            </a:extLst>
          </p:cNvPr>
          <p:cNvSpPr>
            <a:spLocks noGrp="1"/>
          </p:cNvSpPr>
          <p:nvPr>
            <p:ph type="title"/>
          </p:nvPr>
        </p:nvSpPr>
        <p:spPr/>
        <p:txBody>
          <a:bodyPr/>
          <a:lstStyle/>
          <a:p>
            <a:r>
              <a:rPr lang="en-US" dirty="0"/>
              <a:t>About OST</a:t>
            </a:r>
          </a:p>
        </p:txBody>
      </p:sp>
      <p:sp>
        <p:nvSpPr>
          <p:cNvPr id="4" name="Subtitle 2">
            <a:extLst>
              <a:ext uri="{FF2B5EF4-FFF2-40B4-BE49-F238E27FC236}">
                <a16:creationId xmlns:a16="http://schemas.microsoft.com/office/drawing/2014/main" id="{14EFD2CA-0ED4-4F8F-9974-79E514A8D8F2}"/>
              </a:ext>
            </a:extLst>
          </p:cNvPr>
          <p:cNvSpPr txBox="1">
            <a:spLocks/>
          </p:cNvSpPr>
          <p:nvPr/>
        </p:nvSpPr>
        <p:spPr>
          <a:xfrm>
            <a:off x="2125721" y="1770081"/>
            <a:ext cx="8692977" cy="448829"/>
          </a:xfrm>
          <a:prstGeom prst="rect">
            <a:avLst/>
          </a:prstGeom>
        </p:spPr>
        <p:txBody>
          <a:bodyPr>
            <a:noAutofit/>
          </a:bodyPr>
          <a:lstStyle>
            <a:lvl1pPr marL="228600" indent="-228600" algn="l" defTabSz="914400" rtl="0" eaLnBrk="1" latinLnBrk="0" hangingPunct="1">
              <a:spcBef>
                <a:spcPct val="20000"/>
              </a:spcBef>
              <a:buClr>
                <a:srgbClr val="1B75BB"/>
              </a:buClr>
              <a:buFont typeface="Arial"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Clr>
                <a:srgbClr val="BE1E2D"/>
              </a:buClr>
              <a:buFont typeface="Wingdings" charset="2"/>
              <a:buChar char="ü"/>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1B75BB"/>
              </a:buClr>
              <a:buSzTx/>
              <a:buFont typeface="Arial" pitchFamily="34" charset="0"/>
              <a:buNone/>
              <a:tabLst/>
              <a:defRPr/>
            </a:pPr>
            <a:r>
              <a:rPr kumimoji="0" lang="en-US" sz="1800" b="1" i="0" u="none" strike="noStrike" kern="1200" cap="all" spc="0" normalizeH="0" baseline="0" noProof="0" dirty="0">
                <a:ln>
                  <a:noFill/>
                </a:ln>
                <a:solidFill>
                  <a:srgbClr val="1B75BB"/>
                </a:solidFill>
                <a:effectLst/>
                <a:uLnTx/>
                <a:uFillTx/>
                <a:latin typeface="Calibri" panose="020F0502020204030204"/>
                <a:ea typeface="+mn-ea"/>
                <a:cs typeface="+mn-cs"/>
              </a:rPr>
              <a:t>We've Won Our Clients Over $27 Billion in Government Contracts Since 2005 </a:t>
            </a:r>
          </a:p>
        </p:txBody>
      </p:sp>
      <p:sp>
        <p:nvSpPr>
          <p:cNvPr id="5" name="TextBox 4">
            <a:extLst>
              <a:ext uri="{FF2B5EF4-FFF2-40B4-BE49-F238E27FC236}">
                <a16:creationId xmlns:a16="http://schemas.microsoft.com/office/drawing/2014/main" id="{C3E67B33-934A-4647-8211-62ED616725C9}"/>
              </a:ext>
            </a:extLst>
          </p:cNvPr>
          <p:cNvSpPr txBox="1"/>
          <p:nvPr/>
        </p:nvSpPr>
        <p:spPr>
          <a:xfrm>
            <a:off x="2099273" y="2324952"/>
            <a:ext cx="7477099" cy="307777"/>
          </a:xfrm>
          <a:prstGeom prst="rect">
            <a:avLst/>
          </a:prstGeom>
          <a:noFill/>
        </p:spPr>
        <p:txBody>
          <a:bodyPr wrap="square" rtlCol="0">
            <a:spAutoFit/>
          </a:bodyPr>
          <a:lstStyle/>
          <a:p>
            <a:pPr fontAlgn="auto">
              <a:spcBef>
                <a:spcPts val="0"/>
              </a:spcBef>
              <a:spcAft>
                <a:spcPts val="0"/>
              </a:spcAft>
            </a:pPr>
            <a:r>
              <a:rPr lang="en-US" sz="1400" b="1" dirty="0">
                <a:solidFill>
                  <a:srgbClr val="5B9BD5">
                    <a:lumMod val="75000"/>
                  </a:srgbClr>
                </a:solidFill>
                <a:latin typeface="Arial Narrow"/>
                <a:cs typeface="Arial Narrow"/>
              </a:rPr>
              <a:t>BUSINESS DEVELOPMENT, CAPTURE, AND PROPOSAL CONSULTING</a:t>
            </a:r>
          </a:p>
        </p:txBody>
      </p:sp>
      <p:grpSp>
        <p:nvGrpSpPr>
          <p:cNvPr id="6" name="Group 5">
            <a:extLst>
              <a:ext uri="{FF2B5EF4-FFF2-40B4-BE49-F238E27FC236}">
                <a16:creationId xmlns:a16="http://schemas.microsoft.com/office/drawing/2014/main" id="{858F9997-17C8-4C81-AA01-C5AFB9B9F753}"/>
              </a:ext>
            </a:extLst>
          </p:cNvPr>
          <p:cNvGrpSpPr/>
          <p:nvPr/>
        </p:nvGrpSpPr>
        <p:grpSpPr>
          <a:xfrm>
            <a:off x="1510814" y="2643224"/>
            <a:ext cx="8065559" cy="1324375"/>
            <a:chOff x="1595479" y="2727889"/>
            <a:chExt cx="8065559" cy="1324375"/>
          </a:xfrm>
        </p:grpSpPr>
        <p:sp>
          <p:nvSpPr>
            <p:cNvPr id="7" name="Rectangle 6">
              <a:extLst>
                <a:ext uri="{FF2B5EF4-FFF2-40B4-BE49-F238E27FC236}">
                  <a16:creationId xmlns:a16="http://schemas.microsoft.com/office/drawing/2014/main" id="{8904D387-C9A9-441D-9EAD-B6F787909833}"/>
                </a:ext>
              </a:extLst>
            </p:cNvPr>
            <p:cNvSpPr/>
            <p:nvPr/>
          </p:nvSpPr>
          <p:spPr>
            <a:xfrm>
              <a:off x="1595479" y="2727889"/>
              <a:ext cx="1600200" cy="128780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7CE59BB-1E3C-462D-80AD-F186C401E97B}"/>
                </a:ext>
              </a:extLst>
            </p:cNvPr>
            <p:cNvSpPr/>
            <p:nvPr/>
          </p:nvSpPr>
          <p:spPr>
            <a:xfrm>
              <a:off x="3195679" y="2727889"/>
              <a:ext cx="1637241" cy="1287800"/>
            </a:xfrm>
            <a:prstGeom prst="rect">
              <a:avLst/>
            </a:prstGeom>
            <a:solidFill>
              <a:srgbClr val="43444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FF4496D-2B3B-42A2-A691-A68BF5887CEA}"/>
                </a:ext>
              </a:extLst>
            </p:cNvPr>
            <p:cNvSpPr/>
            <p:nvPr/>
          </p:nvSpPr>
          <p:spPr>
            <a:xfrm>
              <a:off x="4819543" y="2727889"/>
              <a:ext cx="1613577" cy="1287800"/>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774EDB9-E85B-4469-97DB-B6EA1EC57EFE}"/>
                </a:ext>
              </a:extLst>
            </p:cNvPr>
            <p:cNvSpPr/>
            <p:nvPr/>
          </p:nvSpPr>
          <p:spPr>
            <a:xfrm>
              <a:off x="6433120" y="2727889"/>
              <a:ext cx="1661751" cy="1287800"/>
            </a:xfrm>
            <a:prstGeom prst="rect">
              <a:avLst/>
            </a:prstGeom>
            <a:solidFill>
              <a:srgbClr val="A5A5A5">
                <a:lumMod val="2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Technical-01.png" descr="/Users/bridget.skelly/Desktop/Technical-01.png">
              <a:extLst>
                <a:ext uri="{FF2B5EF4-FFF2-40B4-BE49-F238E27FC236}">
                  <a16:creationId xmlns:a16="http://schemas.microsoft.com/office/drawing/2014/main" id="{6736D103-C79F-4858-89AD-A5BE895C4A3E}"/>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6971702" y="3476510"/>
              <a:ext cx="50165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Engineering-01.png" descr="/Users/bridget.skelly/Desktop/Engineering-01.png">
              <a:extLst>
                <a:ext uri="{FF2B5EF4-FFF2-40B4-BE49-F238E27FC236}">
                  <a16:creationId xmlns:a16="http://schemas.microsoft.com/office/drawing/2014/main" id="{23D2474B-BA68-4961-8830-53ADDAF04470}"/>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165923" y="3535805"/>
              <a:ext cx="434158" cy="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F9A05CB-F76E-4672-B7B8-73A51BE8556F}"/>
                </a:ext>
              </a:extLst>
            </p:cNvPr>
            <p:cNvSpPr txBox="1"/>
            <p:nvPr/>
          </p:nvSpPr>
          <p:spPr>
            <a:xfrm>
              <a:off x="1627168" y="2806832"/>
              <a:ext cx="1600200"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Build Portfolio of Indefinite Delivery Vehicles</a:t>
              </a:r>
            </a:p>
          </p:txBody>
        </p:sp>
        <p:sp>
          <p:nvSpPr>
            <p:cNvPr id="14" name="TextBox 13">
              <a:extLst>
                <a:ext uri="{FF2B5EF4-FFF2-40B4-BE49-F238E27FC236}">
                  <a16:creationId xmlns:a16="http://schemas.microsoft.com/office/drawing/2014/main" id="{EF2995FA-B872-4A5F-9449-F01D5A610A16}"/>
                </a:ext>
              </a:extLst>
            </p:cNvPr>
            <p:cNvSpPr txBox="1"/>
            <p:nvPr/>
          </p:nvSpPr>
          <p:spPr>
            <a:xfrm>
              <a:off x="3233873" y="2803122"/>
              <a:ext cx="157974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Develop Opportunity Pipelines</a:t>
              </a:r>
            </a:p>
          </p:txBody>
        </p:sp>
        <p:sp>
          <p:nvSpPr>
            <p:cNvPr id="15" name="TextBox 14">
              <a:extLst>
                <a:ext uri="{FF2B5EF4-FFF2-40B4-BE49-F238E27FC236}">
                  <a16:creationId xmlns:a16="http://schemas.microsoft.com/office/drawing/2014/main" id="{C19A1C96-B24E-42F5-9A3F-AA9D50687694}"/>
                </a:ext>
              </a:extLst>
            </p:cNvPr>
            <p:cNvSpPr txBox="1"/>
            <p:nvPr/>
          </p:nvSpPr>
          <p:spPr>
            <a:xfrm>
              <a:off x="6384813" y="2815314"/>
              <a:ext cx="162200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Win Proposals</a:t>
              </a:r>
            </a:p>
          </p:txBody>
        </p:sp>
        <p:sp>
          <p:nvSpPr>
            <p:cNvPr id="16" name="TextBox 15">
              <a:extLst>
                <a:ext uri="{FF2B5EF4-FFF2-40B4-BE49-F238E27FC236}">
                  <a16:creationId xmlns:a16="http://schemas.microsoft.com/office/drawing/2014/main" id="{F6F2967F-5127-47FE-83BA-197CEBB310DA}"/>
                </a:ext>
              </a:extLst>
            </p:cNvPr>
            <p:cNvSpPr txBox="1"/>
            <p:nvPr/>
          </p:nvSpPr>
          <p:spPr>
            <a:xfrm>
              <a:off x="4826870" y="2825208"/>
              <a:ext cx="1579744"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Capture Opportunities</a:t>
              </a:r>
            </a:p>
          </p:txBody>
        </p:sp>
        <p:pic>
          <p:nvPicPr>
            <p:cNvPr id="17" name="Govt-01-01.png" descr="/Users/bridget.skelly/Desktop/Govt-01-01.png">
              <a:extLst>
                <a:ext uri="{FF2B5EF4-FFF2-40B4-BE49-F238E27FC236}">
                  <a16:creationId xmlns:a16="http://schemas.microsoft.com/office/drawing/2014/main" id="{2C938B58-2F18-499E-98BA-75BE4E76BEA9}"/>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5361035" y="3401160"/>
              <a:ext cx="526554" cy="526554"/>
            </a:xfrm>
            <a:prstGeom prst="rect">
              <a:avLst/>
            </a:prstGeom>
          </p:spPr>
        </p:pic>
        <p:sp>
          <p:nvSpPr>
            <p:cNvPr id="18" name="Rectangle 17">
              <a:extLst>
                <a:ext uri="{FF2B5EF4-FFF2-40B4-BE49-F238E27FC236}">
                  <a16:creationId xmlns:a16="http://schemas.microsoft.com/office/drawing/2014/main" id="{17ADE74C-E299-4162-85EB-C2EB328FE9CB}"/>
                </a:ext>
              </a:extLst>
            </p:cNvPr>
            <p:cNvSpPr/>
            <p:nvPr/>
          </p:nvSpPr>
          <p:spPr>
            <a:xfrm>
              <a:off x="8060838" y="2727890"/>
              <a:ext cx="1600200" cy="1287800"/>
            </a:xfrm>
            <a:prstGeom prst="rect">
              <a:avLst/>
            </a:prstGeom>
            <a:solidFill>
              <a:srgbClr val="2389B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9" name="Acquisition-01.png" descr="/Users/bridget.skelly/Desktop/Acquisition-01.png">
              <a:extLst>
                <a:ext uri="{FF2B5EF4-FFF2-40B4-BE49-F238E27FC236}">
                  <a16:creationId xmlns:a16="http://schemas.microsoft.com/office/drawing/2014/main" id="{B90DDCEF-7830-4827-BF22-07A06C532A8B}"/>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a:off x="8663535" y="3535805"/>
              <a:ext cx="395288"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F731219-C85E-4DF0-B864-E608461CA981}"/>
                </a:ext>
              </a:extLst>
            </p:cNvPr>
            <p:cNvSpPr txBox="1"/>
            <p:nvPr/>
          </p:nvSpPr>
          <p:spPr>
            <a:xfrm>
              <a:off x="8060838" y="2803122"/>
              <a:ext cx="156616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Optimize Your Processes</a:t>
              </a:r>
            </a:p>
          </p:txBody>
        </p:sp>
        <p:pic>
          <p:nvPicPr>
            <p:cNvPr id="21" name="Picture 20">
              <a:extLst>
                <a:ext uri="{FF2B5EF4-FFF2-40B4-BE49-F238E27FC236}">
                  <a16:creationId xmlns:a16="http://schemas.microsoft.com/office/drawing/2014/main" id="{124D5AB0-88A4-4691-A6F7-DA310C74F40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688" b="94141" l="3516" r="96484">
                          <a14:foregroundMark x1="37109" y1="30859" x2="37109" y2="30859"/>
                          <a14:foregroundMark x1="75781" y1="58984" x2="75781" y2="58984"/>
                          <a14:foregroundMark x1="25000" y1="58984" x2="25000" y2="58984"/>
                          <a14:backgroundMark x1="19922" y1="18750" x2="19922" y2="18750"/>
                        </a14:backgroundRemoval>
                      </a14:imgEffect>
                    </a14:imgLayer>
                  </a14:imgProps>
                </a:ext>
                <a:ext uri="{28A0092B-C50C-407E-A947-70E740481C1C}">
                  <a14:useLocalDpi xmlns:a14="http://schemas.microsoft.com/office/drawing/2010/main" val="0"/>
                </a:ext>
              </a:extLst>
            </a:blip>
            <a:stretch>
              <a:fillRect/>
            </a:stretch>
          </p:blipFill>
          <p:spPr>
            <a:xfrm>
              <a:off x="3629837" y="3373706"/>
              <a:ext cx="744656" cy="678558"/>
            </a:xfrm>
            <a:prstGeom prst="rect">
              <a:avLst/>
            </a:prstGeom>
          </p:spPr>
        </p:pic>
      </p:grpSp>
      <p:sp>
        <p:nvSpPr>
          <p:cNvPr id="22" name="TextBox 21">
            <a:extLst>
              <a:ext uri="{FF2B5EF4-FFF2-40B4-BE49-F238E27FC236}">
                <a16:creationId xmlns:a16="http://schemas.microsoft.com/office/drawing/2014/main" id="{1CC4F5A3-5521-468A-BB99-689B3B77C60B}"/>
              </a:ext>
            </a:extLst>
          </p:cNvPr>
          <p:cNvSpPr txBox="1"/>
          <p:nvPr/>
        </p:nvSpPr>
        <p:spPr>
          <a:xfrm>
            <a:off x="2099274" y="4437487"/>
            <a:ext cx="6924257" cy="523220"/>
          </a:xfrm>
          <a:prstGeom prst="rect">
            <a:avLst/>
          </a:prstGeom>
          <a:noFill/>
        </p:spPr>
        <p:txBody>
          <a:bodyPr wrap="square" rtlCol="0">
            <a:spAutoFit/>
          </a:bodyPr>
          <a:lstStyle>
            <a:defPPr>
              <a:defRPr lang="en-US"/>
            </a:defPPr>
            <a:lvl1pPr algn="ctr">
              <a:defRPr sz="1400" b="1">
                <a:solidFill>
                  <a:schemeClr val="accent4"/>
                </a:solidFill>
                <a:latin typeface="Arial Narrow"/>
                <a:cs typeface="Arial Narrow"/>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5B9BD5">
                    <a:lumMod val="75000"/>
                  </a:srgbClr>
                </a:solidFill>
                <a:effectLst/>
                <a:uLnTx/>
                <a:uFillTx/>
                <a:latin typeface="Arial Narrow"/>
              </a:rPr>
              <a:t>REGISTERED APPRENTICESHIP IN GOVERNMENT BUSINES</a:t>
            </a:r>
            <a:r>
              <a:rPr lang="en-US" kern="0" dirty="0">
                <a:solidFill>
                  <a:srgbClr val="5B9BD5">
                    <a:lumMod val="75000"/>
                  </a:srgbClr>
                </a:solidFill>
              </a:rPr>
              <a:t>S DEVELOPMENT; 1</a:t>
            </a:r>
            <a:r>
              <a:rPr kumimoji="0" lang="en-US" sz="1400" b="1" i="0" u="none" strike="noStrike" kern="0" cap="none" spc="0" normalizeH="0" baseline="0" noProof="0" dirty="0">
                <a:ln>
                  <a:noFill/>
                </a:ln>
                <a:solidFill>
                  <a:srgbClr val="5B9BD5">
                    <a:lumMod val="75000"/>
                  </a:srgbClr>
                </a:solidFill>
                <a:effectLst/>
                <a:uLnTx/>
                <a:uFillTx/>
                <a:latin typeface="Arial Narrow"/>
              </a:rPr>
              <a:t>8 COURSES IN ALL ASPECTS OF FEDERAL BUSINESS DEVELOPMENT</a:t>
            </a:r>
          </a:p>
        </p:txBody>
      </p:sp>
      <p:grpSp>
        <p:nvGrpSpPr>
          <p:cNvPr id="23" name="Group 22">
            <a:extLst>
              <a:ext uri="{FF2B5EF4-FFF2-40B4-BE49-F238E27FC236}">
                <a16:creationId xmlns:a16="http://schemas.microsoft.com/office/drawing/2014/main" id="{90BB7BAF-7E3E-471F-907F-36B7C5C492BB}"/>
              </a:ext>
            </a:extLst>
          </p:cNvPr>
          <p:cNvGrpSpPr/>
          <p:nvPr/>
        </p:nvGrpSpPr>
        <p:grpSpPr>
          <a:xfrm>
            <a:off x="1493123" y="4990168"/>
            <a:ext cx="6755869" cy="1255838"/>
            <a:chOff x="1577788" y="5074833"/>
            <a:chExt cx="6755869" cy="1255838"/>
          </a:xfrm>
        </p:grpSpPr>
        <p:sp>
          <p:nvSpPr>
            <p:cNvPr id="24" name="Rectangle 23">
              <a:extLst>
                <a:ext uri="{FF2B5EF4-FFF2-40B4-BE49-F238E27FC236}">
                  <a16:creationId xmlns:a16="http://schemas.microsoft.com/office/drawing/2014/main" id="{4CDBD849-23AB-4BFE-A688-C6098B2F494C}"/>
                </a:ext>
              </a:extLst>
            </p:cNvPr>
            <p:cNvSpPr/>
            <p:nvPr/>
          </p:nvSpPr>
          <p:spPr>
            <a:xfrm>
              <a:off x="1577788" y="5078504"/>
              <a:ext cx="1414906" cy="1248690"/>
            </a:xfrm>
            <a:prstGeom prst="rect">
              <a:avLst/>
            </a:prstGeom>
            <a:solidFill>
              <a:sysClr val="window" lastClr="FFFFFF">
                <a:lumMod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7F0D303A-74EF-4837-B0B3-EE1E50981D31}"/>
                </a:ext>
              </a:extLst>
            </p:cNvPr>
            <p:cNvSpPr/>
            <p:nvPr/>
          </p:nvSpPr>
          <p:spPr>
            <a:xfrm>
              <a:off x="2984409" y="5074833"/>
              <a:ext cx="1376431" cy="1252361"/>
            </a:xfrm>
            <a:prstGeom prst="rect">
              <a:avLst/>
            </a:prstGeom>
            <a:solidFill>
              <a:sysClr val="windowText" lastClr="000000">
                <a:lumMod val="65000"/>
                <a:lumOff val="3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9C59388-9E88-45AF-B7D1-104E2C3E8E0C}"/>
                </a:ext>
              </a:extLst>
            </p:cNvPr>
            <p:cNvSpPr/>
            <p:nvPr/>
          </p:nvSpPr>
          <p:spPr>
            <a:xfrm>
              <a:off x="4355234" y="5074833"/>
              <a:ext cx="1322693" cy="1252362"/>
            </a:xfrm>
            <a:prstGeom prst="rect">
              <a:avLst/>
            </a:prstGeom>
            <a:solidFill>
              <a:srgbClr val="70AD4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7A53036-6839-45B6-9868-4AF3CE0D01BA}"/>
                </a:ext>
              </a:extLst>
            </p:cNvPr>
            <p:cNvSpPr txBox="1"/>
            <p:nvPr/>
          </p:nvSpPr>
          <p:spPr>
            <a:xfrm>
              <a:off x="1627168" y="5120267"/>
              <a:ext cx="1443782"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Business Developer</a:t>
              </a:r>
            </a:p>
          </p:txBody>
        </p:sp>
        <p:sp>
          <p:nvSpPr>
            <p:cNvPr id="28" name="TextBox 27">
              <a:extLst>
                <a:ext uri="{FF2B5EF4-FFF2-40B4-BE49-F238E27FC236}">
                  <a16:creationId xmlns:a16="http://schemas.microsoft.com/office/drawing/2014/main" id="{AF6B0EE7-5BD2-4018-9956-26DFA65606C0}"/>
                </a:ext>
              </a:extLst>
            </p:cNvPr>
            <p:cNvSpPr txBox="1"/>
            <p:nvPr/>
          </p:nvSpPr>
          <p:spPr>
            <a:xfrm>
              <a:off x="3017246" y="5123459"/>
              <a:ext cx="126589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Capture Manager</a:t>
              </a:r>
            </a:p>
          </p:txBody>
        </p:sp>
        <p:sp>
          <p:nvSpPr>
            <p:cNvPr id="29" name="TextBox 28">
              <a:extLst>
                <a:ext uri="{FF2B5EF4-FFF2-40B4-BE49-F238E27FC236}">
                  <a16:creationId xmlns:a16="http://schemas.microsoft.com/office/drawing/2014/main" id="{D8F4C263-6CD1-4A1A-B267-6021AEDFAB17}"/>
                </a:ext>
              </a:extLst>
            </p:cNvPr>
            <p:cNvSpPr txBox="1"/>
            <p:nvPr/>
          </p:nvSpPr>
          <p:spPr>
            <a:xfrm>
              <a:off x="4302730" y="5091417"/>
              <a:ext cx="1430827"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Manager</a:t>
              </a:r>
            </a:p>
          </p:txBody>
        </p:sp>
        <p:sp>
          <p:nvSpPr>
            <p:cNvPr id="30" name="Rectangle 29">
              <a:extLst>
                <a:ext uri="{FF2B5EF4-FFF2-40B4-BE49-F238E27FC236}">
                  <a16:creationId xmlns:a16="http://schemas.microsoft.com/office/drawing/2014/main" id="{7A9200AB-D818-4E7A-992F-423AEF1700D9}"/>
                </a:ext>
              </a:extLst>
            </p:cNvPr>
            <p:cNvSpPr/>
            <p:nvPr/>
          </p:nvSpPr>
          <p:spPr>
            <a:xfrm>
              <a:off x="5672590" y="5074833"/>
              <a:ext cx="1353475" cy="1252361"/>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31" name="Standards.png" descr="/Users/bridget.skelly/Desktop/Extras/00_ICONS/Standards.png">
              <a:extLst>
                <a:ext uri="{FF2B5EF4-FFF2-40B4-BE49-F238E27FC236}">
                  <a16:creationId xmlns:a16="http://schemas.microsoft.com/office/drawing/2014/main" id="{B04F2B3F-8C30-4B14-9953-4730CD7C2B5D}"/>
                </a:ext>
              </a:extLst>
            </p:cNvPr>
            <p:cNvPicPr>
              <a:picLocks noChangeAspect="1"/>
            </p:cNvPicPr>
            <p:nvPr/>
          </p:nvPicPr>
          <p:blipFill>
            <a:blip r:embed="rId12" r:link="rId13" cstate="print">
              <a:lum bright="70000" contrast="-70000"/>
              <a:extLst>
                <a:ext uri="{28A0092B-C50C-407E-A947-70E740481C1C}">
                  <a14:useLocalDpi xmlns:a14="http://schemas.microsoft.com/office/drawing/2010/main" val="0"/>
                </a:ext>
              </a:extLst>
            </a:blip>
            <a:stretch>
              <a:fillRect/>
            </a:stretch>
          </p:blipFill>
          <p:spPr>
            <a:xfrm>
              <a:off x="2042691" y="5815158"/>
              <a:ext cx="512036" cy="512036"/>
            </a:xfrm>
            <a:prstGeom prst="rect">
              <a:avLst/>
            </a:prstGeom>
          </p:spPr>
        </p:pic>
        <p:pic>
          <p:nvPicPr>
            <p:cNvPr id="32" name="Picture 31">
              <a:extLst>
                <a:ext uri="{FF2B5EF4-FFF2-40B4-BE49-F238E27FC236}">
                  <a16:creationId xmlns:a16="http://schemas.microsoft.com/office/drawing/2014/main" id="{68DFA955-995C-4490-9B12-CD115079C0BE}"/>
                </a:ext>
              </a:extLst>
            </p:cNvPr>
            <p:cNvPicPr>
              <a:picLocks noChangeAspect="1"/>
            </p:cNvPicPr>
            <p:nvPr/>
          </p:nvPicPr>
          <p:blipFill rotWithShape="1">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rcRect l="21744" t="23344" r="24341" b="15039"/>
            <a:stretch/>
          </p:blipFill>
          <p:spPr>
            <a:xfrm>
              <a:off x="4792786" y="5857364"/>
              <a:ext cx="390716" cy="446533"/>
            </a:xfrm>
            <a:prstGeom prst="rect">
              <a:avLst/>
            </a:prstGeom>
          </p:spPr>
        </p:pic>
        <p:sp>
          <p:nvSpPr>
            <p:cNvPr id="33" name="TextBox 32">
              <a:extLst>
                <a:ext uri="{FF2B5EF4-FFF2-40B4-BE49-F238E27FC236}">
                  <a16:creationId xmlns:a16="http://schemas.microsoft.com/office/drawing/2014/main" id="{F51287F5-475D-4250-8EE6-905A0499C106}"/>
                </a:ext>
              </a:extLst>
            </p:cNvPr>
            <p:cNvSpPr txBox="1"/>
            <p:nvPr/>
          </p:nvSpPr>
          <p:spPr>
            <a:xfrm>
              <a:off x="5679485" y="5098573"/>
              <a:ext cx="125943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Coordinator</a:t>
              </a:r>
            </a:p>
          </p:txBody>
        </p:sp>
        <p:sp>
          <p:nvSpPr>
            <p:cNvPr id="34" name="Rectangle 33">
              <a:extLst>
                <a:ext uri="{FF2B5EF4-FFF2-40B4-BE49-F238E27FC236}">
                  <a16:creationId xmlns:a16="http://schemas.microsoft.com/office/drawing/2014/main" id="{0870BD55-23EA-4179-AFA4-6F4B5053E594}"/>
                </a:ext>
              </a:extLst>
            </p:cNvPr>
            <p:cNvSpPr/>
            <p:nvPr/>
          </p:nvSpPr>
          <p:spPr>
            <a:xfrm>
              <a:off x="6980876" y="5074834"/>
              <a:ext cx="1352781" cy="1252360"/>
            </a:xfrm>
            <a:prstGeom prst="rect">
              <a:avLst/>
            </a:prstGeom>
            <a:solidFill>
              <a:srgbClr val="040F1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F16970D6-6999-4641-813F-89BF71C214F1}"/>
                </a:ext>
              </a:extLst>
            </p:cNvPr>
            <p:cNvSpPr txBox="1"/>
            <p:nvPr/>
          </p:nvSpPr>
          <p:spPr>
            <a:xfrm>
              <a:off x="7032960" y="5120267"/>
              <a:ext cx="1266894"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white"/>
                  </a:solidFill>
                  <a:effectLst/>
                  <a:uLnTx/>
                  <a:uFillTx/>
                  <a:latin typeface="Calibri" panose="020F0502020204030204"/>
                </a:rPr>
                <a:t>Certified Proposal Writer</a:t>
              </a:r>
            </a:p>
          </p:txBody>
        </p:sp>
        <p:pic>
          <p:nvPicPr>
            <p:cNvPr id="36" name="Technical-01.png" descr="/Users/bridget.skelly/Desktop/Technical-01.png">
              <a:extLst>
                <a:ext uri="{FF2B5EF4-FFF2-40B4-BE49-F238E27FC236}">
                  <a16:creationId xmlns:a16="http://schemas.microsoft.com/office/drawing/2014/main" id="{C60CE645-7DB9-48EF-AD6A-507BDBE35105}"/>
                </a:ext>
              </a:extLst>
            </p:cNvPr>
            <p:cNvPicPr>
              <a:picLocks noChangeAspect="1"/>
            </p:cNvPicPr>
            <p:nvPr/>
          </p:nvPicPr>
          <p:blipFill>
            <a:blip r:embed="rId15" r:link="rId3" cstate="print">
              <a:extLst>
                <a:ext uri="{28A0092B-C50C-407E-A947-70E740481C1C}">
                  <a14:useLocalDpi xmlns:a14="http://schemas.microsoft.com/office/drawing/2010/main" val="0"/>
                </a:ext>
              </a:extLst>
            </a:blip>
            <a:srcRect/>
            <a:stretch>
              <a:fillRect/>
            </a:stretch>
          </p:blipFill>
          <p:spPr bwMode="auto">
            <a:xfrm>
              <a:off x="7478448" y="5893070"/>
              <a:ext cx="422671" cy="422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ntelligence-01.png" descr="/Users/bridget.skelly/Desktop/Intelligence-01.png">
              <a:extLst>
                <a:ext uri="{FF2B5EF4-FFF2-40B4-BE49-F238E27FC236}">
                  <a16:creationId xmlns:a16="http://schemas.microsoft.com/office/drawing/2014/main" id="{BAB6AAC2-617E-4FBC-A514-8B7E0A4928B4}"/>
                </a:ext>
              </a:extLst>
            </p:cNvPr>
            <p:cNvPicPr>
              <a:picLocks noChangeAspect="1"/>
            </p:cNvPicPr>
            <p:nvPr/>
          </p:nvPicPr>
          <p:blipFill>
            <a:blip r:embed="rId16" r:link="rId17" cstate="print">
              <a:extLst>
                <a:ext uri="{28A0092B-C50C-407E-A947-70E740481C1C}">
                  <a14:useLocalDpi xmlns:a14="http://schemas.microsoft.com/office/drawing/2010/main" val="0"/>
                </a:ext>
              </a:extLst>
            </a:blip>
            <a:srcRect/>
            <a:stretch>
              <a:fillRect/>
            </a:stretch>
          </p:blipFill>
          <p:spPr bwMode="auto">
            <a:xfrm>
              <a:off x="6115869" y="5886010"/>
              <a:ext cx="444661" cy="444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vt-01-01.png" descr="/Users/bridget.skelly/Desktop/Govt-01-01.png">
              <a:extLst>
                <a:ext uri="{FF2B5EF4-FFF2-40B4-BE49-F238E27FC236}">
                  <a16:creationId xmlns:a16="http://schemas.microsoft.com/office/drawing/2014/main" id="{E94AA7BE-58EE-4230-B4EE-316AD4AB07A5}"/>
                </a:ext>
              </a:extLst>
            </p:cNvPr>
            <p:cNvPicPr>
              <a:picLocks noChangeAspect="1"/>
            </p:cNvPicPr>
            <p:nvPr/>
          </p:nvPicPr>
          <p:blipFill>
            <a:blip r:embed="rId6" r:link="rId7" cstate="print">
              <a:extLst>
                <a:ext uri="{28A0092B-C50C-407E-A947-70E740481C1C}">
                  <a14:useLocalDpi xmlns:a14="http://schemas.microsoft.com/office/drawing/2010/main" val="0"/>
                </a:ext>
              </a:extLst>
            </a:blip>
            <a:stretch>
              <a:fillRect/>
            </a:stretch>
          </p:blipFill>
          <p:spPr>
            <a:xfrm>
              <a:off x="3428900" y="5818802"/>
              <a:ext cx="471545" cy="471545"/>
            </a:xfrm>
            <a:prstGeom prst="rect">
              <a:avLst/>
            </a:prstGeom>
          </p:spPr>
        </p:pic>
      </p:grpSp>
      <p:sp>
        <p:nvSpPr>
          <p:cNvPr id="39" name="Oval 38">
            <a:extLst>
              <a:ext uri="{FF2B5EF4-FFF2-40B4-BE49-F238E27FC236}">
                <a16:creationId xmlns:a16="http://schemas.microsoft.com/office/drawing/2014/main" id="{68B47446-38BC-4F29-90B9-8D6043AD2F63}"/>
              </a:ext>
            </a:extLst>
          </p:cNvPr>
          <p:cNvSpPr/>
          <p:nvPr/>
        </p:nvSpPr>
        <p:spPr>
          <a:xfrm>
            <a:off x="932910" y="4067980"/>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3499C56E-66C0-4661-A266-7BBD5B8F58F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28135" y="4179465"/>
            <a:ext cx="981312" cy="945818"/>
          </a:xfrm>
          <a:prstGeom prst="rect">
            <a:avLst/>
          </a:prstGeom>
        </p:spPr>
      </p:pic>
      <p:sp>
        <p:nvSpPr>
          <p:cNvPr id="41" name="Oval 40">
            <a:extLst>
              <a:ext uri="{FF2B5EF4-FFF2-40B4-BE49-F238E27FC236}">
                <a16:creationId xmlns:a16="http://schemas.microsoft.com/office/drawing/2014/main" id="{38400264-6D70-4C59-BD6C-8BD812E86B53}"/>
              </a:ext>
            </a:extLst>
          </p:cNvPr>
          <p:cNvSpPr/>
          <p:nvPr/>
        </p:nvSpPr>
        <p:spPr>
          <a:xfrm>
            <a:off x="914894" y="169033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DDD32FED-F44B-46CD-BC78-02F9C051DA80}"/>
              </a:ext>
            </a:extLst>
          </p:cNvPr>
          <p:cNvPicPr>
            <a:picLocks noChangeAspect="1"/>
          </p:cNvPicPr>
          <p:nvPr/>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188323" y="1929762"/>
            <a:ext cx="652026" cy="652026"/>
          </a:xfrm>
          <a:prstGeom prst="rect">
            <a:avLst/>
          </a:prstGeom>
        </p:spPr>
      </p:pic>
      <p:sp>
        <p:nvSpPr>
          <p:cNvPr id="43" name="Oval 42">
            <a:extLst>
              <a:ext uri="{FF2B5EF4-FFF2-40B4-BE49-F238E27FC236}">
                <a16:creationId xmlns:a16="http://schemas.microsoft.com/office/drawing/2014/main" id="{8812731B-43CB-44D6-BC2F-E8ADE0C3574E}"/>
              </a:ext>
            </a:extLst>
          </p:cNvPr>
          <p:cNvSpPr/>
          <p:nvPr/>
        </p:nvSpPr>
        <p:spPr>
          <a:xfrm>
            <a:off x="9838542" y="5123678"/>
            <a:ext cx="1166364" cy="1166364"/>
          </a:xfrm>
          <a:prstGeom prst="ellipse">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4" name="Picture 43" descr="A close up of a logo&#10;&#10;Description generated with very high confidence">
            <a:extLst>
              <a:ext uri="{FF2B5EF4-FFF2-40B4-BE49-F238E27FC236}">
                <a16:creationId xmlns:a16="http://schemas.microsoft.com/office/drawing/2014/main" id="{7194D68B-2D76-4DDF-80E2-B5434A1325AE}"/>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987368" y="5267473"/>
            <a:ext cx="868711" cy="864024"/>
          </a:xfrm>
          <a:prstGeom prst="rect">
            <a:avLst/>
          </a:prstGeom>
        </p:spPr>
      </p:pic>
      <p:sp>
        <p:nvSpPr>
          <p:cNvPr id="45" name="TextBox 44">
            <a:extLst>
              <a:ext uri="{FF2B5EF4-FFF2-40B4-BE49-F238E27FC236}">
                <a16:creationId xmlns:a16="http://schemas.microsoft.com/office/drawing/2014/main" id="{7129393B-F171-454B-8978-1961665745D4}"/>
              </a:ext>
            </a:extLst>
          </p:cNvPr>
          <p:cNvSpPr txBox="1"/>
          <p:nvPr/>
        </p:nvSpPr>
        <p:spPr>
          <a:xfrm>
            <a:off x="9259077" y="4301164"/>
            <a:ext cx="2325292" cy="738664"/>
          </a:xfrm>
          <a:prstGeom prst="rect">
            <a:avLst/>
          </a:prstGeom>
          <a:noFill/>
        </p:spPr>
        <p:txBody>
          <a:bodyPr wrap="square" rtlCol="0">
            <a:spAutoFit/>
          </a:bodyPr>
          <a:lstStyle/>
          <a:p>
            <a:pPr algn="ctr" fontAlgn="auto">
              <a:spcBef>
                <a:spcPts val="0"/>
              </a:spcBef>
              <a:spcAft>
                <a:spcPts val="0"/>
              </a:spcAft>
            </a:pPr>
            <a:r>
              <a:rPr lang="en-US" sz="1400" b="1" dirty="0">
                <a:solidFill>
                  <a:srgbClr val="5B9BD5">
                    <a:lumMod val="75000"/>
                  </a:srgbClr>
                </a:solidFill>
                <a:latin typeface="Arial Narrow"/>
                <a:cs typeface="Arial Narrow"/>
              </a:rPr>
              <a:t>SBIR/STTR Proposal Lab for Maryland and Alabama SBA FAST Grant</a:t>
            </a:r>
          </a:p>
        </p:txBody>
      </p:sp>
    </p:spTree>
    <p:extLst>
      <p:ext uri="{BB962C8B-B14F-4D97-AF65-F5344CB8AC3E}">
        <p14:creationId xmlns:p14="http://schemas.microsoft.com/office/powerpoint/2010/main" val="2514301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FAC3-E1DC-F4BF-7126-DF8E99859AD9}"/>
              </a:ext>
            </a:extLst>
          </p:cNvPr>
          <p:cNvSpPr>
            <a:spLocks noGrp="1"/>
          </p:cNvSpPr>
          <p:nvPr>
            <p:ph type="title"/>
          </p:nvPr>
        </p:nvSpPr>
        <p:spPr/>
        <p:txBody>
          <a:bodyPr>
            <a:normAutofit fontScale="90000"/>
          </a:bodyPr>
          <a:lstStyle/>
          <a:p>
            <a:r>
              <a:rPr lang="en-US" dirty="0"/>
              <a:t>Clarify for Staff How OCG Aligns with Mission Outcomes</a:t>
            </a:r>
          </a:p>
        </p:txBody>
      </p:sp>
      <p:sp>
        <p:nvSpPr>
          <p:cNvPr id="4" name="Content Placeholder 2">
            <a:extLst>
              <a:ext uri="{FF2B5EF4-FFF2-40B4-BE49-F238E27FC236}">
                <a16:creationId xmlns:a16="http://schemas.microsoft.com/office/drawing/2014/main" id="{E3649778-2854-40EB-E954-40DD764EECA0}"/>
              </a:ext>
            </a:extLst>
          </p:cNvPr>
          <p:cNvSpPr>
            <a:spLocks noGrp="1"/>
          </p:cNvSpPr>
          <p:nvPr>
            <p:ph idx="1"/>
          </p:nvPr>
        </p:nvSpPr>
        <p:spPr>
          <a:xfrm>
            <a:off x="4740910" y="5916251"/>
            <a:ext cx="3913415" cy="684118"/>
          </a:xfrm>
        </p:spPr>
        <p:txBody>
          <a:bodyPr>
            <a:noAutofit/>
          </a:bodyPr>
          <a:lstStyle/>
          <a:p>
            <a:r>
              <a:rPr lang="en-US" sz="2400" dirty="0"/>
              <a:t>Drives </a:t>
            </a:r>
            <a:r>
              <a:rPr lang="en-US" sz="2400" b="1" dirty="0"/>
              <a:t>continuous improvement</a:t>
            </a:r>
            <a:endParaRPr lang="en-US" sz="2400" dirty="0"/>
          </a:p>
        </p:txBody>
      </p:sp>
      <p:graphicFrame>
        <p:nvGraphicFramePr>
          <p:cNvPr id="5" name="Inhaltsplatzhalter 6">
            <a:extLst>
              <a:ext uri="{FF2B5EF4-FFF2-40B4-BE49-F238E27FC236}">
                <a16:creationId xmlns:a16="http://schemas.microsoft.com/office/drawing/2014/main" id="{7875E893-F021-CF3F-70AB-A1E409EB89D8}"/>
              </a:ext>
            </a:extLst>
          </p:cNvPr>
          <p:cNvGraphicFramePr>
            <a:graphicFrameLocks/>
          </p:cNvGraphicFramePr>
          <p:nvPr>
            <p:extLst>
              <p:ext uri="{D42A27DB-BD31-4B8C-83A1-F6EECF244321}">
                <p14:modId xmlns:p14="http://schemas.microsoft.com/office/powerpoint/2010/main" val="3546470080"/>
              </p:ext>
            </p:extLst>
          </p:nvPr>
        </p:nvGraphicFramePr>
        <p:xfrm>
          <a:off x="2694087" y="1653702"/>
          <a:ext cx="6303600" cy="4298950"/>
        </p:xfrm>
        <a:graphic>
          <a:graphicData uri="http://schemas.openxmlformats.org/drawingml/2006/chart">
            <c:chart xmlns:c="http://schemas.openxmlformats.org/drawingml/2006/chart" xmlns:r="http://schemas.openxmlformats.org/officeDocument/2006/relationships" r:id="rId2"/>
          </a:graphicData>
        </a:graphic>
      </p:graphicFrame>
      <p:grpSp>
        <p:nvGrpSpPr>
          <p:cNvPr id="6" name="Gruppieren 11">
            <a:extLst>
              <a:ext uri="{FF2B5EF4-FFF2-40B4-BE49-F238E27FC236}">
                <a16:creationId xmlns:a16="http://schemas.microsoft.com/office/drawing/2014/main" id="{A70C330E-289F-A514-E14B-63ABB7FF8EBC}"/>
              </a:ext>
            </a:extLst>
          </p:cNvPr>
          <p:cNvGrpSpPr/>
          <p:nvPr/>
        </p:nvGrpSpPr>
        <p:grpSpPr>
          <a:xfrm>
            <a:off x="4029229" y="1743052"/>
            <a:ext cx="3694044" cy="4146100"/>
            <a:chOff x="1335142" y="1600650"/>
            <a:chExt cx="3694044" cy="4146100"/>
          </a:xfrm>
        </p:grpSpPr>
        <p:cxnSp>
          <p:nvCxnSpPr>
            <p:cNvPr id="7" name="Gerade Verbindung mit Pfeil 62">
              <a:extLst>
                <a:ext uri="{FF2B5EF4-FFF2-40B4-BE49-F238E27FC236}">
                  <a16:creationId xmlns:a16="http://schemas.microsoft.com/office/drawing/2014/main" id="{2B08F224-428E-2C29-420E-548B977A787F}"/>
                </a:ext>
              </a:extLst>
            </p:cNvPr>
            <p:cNvCxnSpPr/>
            <p:nvPr/>
          </p:nvCxnSpPr>
          <p:spPr bwMode="gray">
            <a:xfrm flipH="1" flipV="1">
              <a:off x="2118361" y="3004303"/>
              <a:ext cx="540663" cy="313527"/>
            </a:xfrm>
            <a:prstGeom prst="straightConnector1">
              <a:avLst/>
            </a:prstGeom>
            <a:noFill/>
            <a:ln w="25400" cap="flat" cmpd="sng" algn="ctr">
              <a:solidFill>
                <a:srgbClr val="2C3E50"/>
              </a:solidFill>
              <a:prstDash val="solid"/>
              <a:tailEnd type="triangle" w="lg" len="lg"/>
            </a:ln>
            <a:effectLst/>
          </p:spPr>
        </p:cxnSp>
        <p:sp>
          <p:nvSpPr>
            <p:cNvPr id="8" name="Ellipse 55">
              <a:extLst>
                <a:ext uri="{FF2B5EF4-FFF2-40B4-BE49-F238E27FC236}">
                  <a16:creationId xmlns:a16="http://schemas.microsoft.com/office/drawing/2014/main" id="{EDABFF08-75AC-F249-168C-39F49AE7C1DF}"/>
                </a:ext>
              </a:extLst>
            </p:cNvPr>
            <p:cNvSpPr/>
            <p:nvPr/>
          </p:nvSpPr>
          <p:spPr bwMode="gray">
            <a:xfrm>
              <a:off x="2800350" y="1600650"/>
              <a:ext cx="723900" cy="723900"/>
            </a:xfrm>
            <a:prstGeom prst="ellipse">
              <a:avLst/>
            </a:prstGeom>
            <a:solidFill>
              <a:srgbClr val="3498DB">
                <a:lumMod val="50000"/>
              </a:srgbClr>
            </a:solidFill>
            <a:ln w="38100" cap="flat" cmpd="sng" algn="ctr">
              <a:solidFill>
                <a:srgbClr val="3498DB">
                  <a:lumMod val="5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9" name="Ellipse 56">
              <a:extLst>
                <a:ext uri="{FF2B5EF4-FFF2-40B4-BE49-F238E27FC236}">
                  <a16:creationId xmlns:a16="http://schemas.microsoft.com/office/drawing/2014/main" id="{D1A2D823-CD0B-2469-B290-E05ABCD03CC8}"/>
                </a:ext>
              </a:extLst>
            </p:cNvPr>
            <p:cNvSpPr/>
            <p:nvPr/>
          </p:nvSpPr>
          <p:spPr bwMode="gray">
            <a:xfrm>
              <a:off x="4305286" y="2420250"/>
              <a:ext cx="723900" cy="723900"/>
            </a:xfrm>
            <a:prstGeom prst="ellipse">
              <a:avLst/>
            </a:prstGeom>
            <a:solidFill>
              <a:srgbClr val="3498DB">
                <a:lumMod val="75000"/>
              </a:srgbClr>
            </a:solidFill>
            <a:ln w="38100" cap="flat" cmpd="sng" algn="ctr">
              <a:solidFill>
                <a:srgbClr val="3498DB">
                  <a:lumMod val="75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0" name="Ellipse 57">
              <a:extLst>
                <a:ext uri="{FF2B5EF4-FFF2-40B4-BE49-F238E27FC236}">
                  <a16:creationId xmlns:a16="http://schemas.microsoft.com/office/drawing/2014/main" id="{6C000FC3-A795-C01B-2F75-AA1203154D10}"/>
                </a:ext>
              </a:extLst>
            </p:cNvPr>
            <p:cNvSpPr/>
            <p:nvPr/>
          </p:nvSpPr>
          <p:spPr bwMode="gray">
            <a:xfrm>
              <a:off x="4292586" y="4153290"/>
              <a:ext cx="723900" cy="723900"/>
            </a:xfrm>
            <a:prstGeom prst="ellipse">
              <a:avLst/>
            </a:prstGeom>
            <a:solidFill>
              <a:srgbClr val="3498DB"/>
            </a:solidFill>
            <a:ln w="38100" cap="flat" cmpd="sng" algn="ctr">
              <a:solidFill>
                <a:srgbClr val="3498DB"/>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1" name="Ellipse 58">
              <a:extLst>
                <a:ext uri="{FF2B5EF4-FFF2-40B4-BE49-F238E27FC236}">
                  <a16:creationId xmlns:a16="http://schemas.microsoft.com/office/drawing/2014/main" id="{0F82BB82-EAFA-9FF5-A7CF-35F39D5BB5F3}"/>
                </a:ext>
              </a:extLst>
            </p:cNvPr>
            <p:cNvSpPr/>
            <p:nvPr/>
          </p:nvSpPr>
          <p:spPr bwMode="gray">
            <a:xfrm>
              <a:off x="2800350" y="5022850"/>
              <a:ext cx="723900" cy="723900"/>
            </a:xfrm>
            <a:prstGeom prst="ellipse">
              <a:avLst/>
            </a:prstGeom>
            <a:solidFill>
              <a:srgbClr val="3498DB">
                <a:lumMod val="60000"/>
                <a:lumOff val="40000"/>
              </a:srgbClr>
            </a:solidFill>
            <a:ln w="38100" cap="flat" cmpd="sng" algn="ctr">
              <a:solidFill>
                <a:srgbClr val="3498DB">
                  <a:lumMod val="60000"/>
                  <a:lumOff val="4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12" name="Ellipse 59">
              <a:extLst>
                <a:ext uri="{FF2B5EF4-FFF2-40B4-BE49-F238E27FC236}">
                  <a16:creationId xmlns:a16="http://schemas.microsoft.com/office/drawing/2014/main" id="{13E46D7A-F18A-9B7C-BA7F-42CE87B43E9B}"/>
                </a:ext>
              </a:extLst>
            </p:cNvPr>
            <p:cNvSpPr/>
            <p:nvPr/>
          </p:nvSpPr>
          <p:spPr bwMode="gray">
            <a:xfrm>
              <a:off x="1335142" y="4153290"/>
              <a:ext cx="723900" cy="723900"/>
            </a:xfrm>
            <a:prstGeom prst="ellipse">
              <a:avLst/>
            </a:prstGeom>
            <a:solidFill>
              <a:srgbClr val="3498DB">
                <a:lumMod val="40000"/>
                <a:lumOff val="60000"/>
              </a:srgbClr>
            </a:solidFill>
            <a:ln w="38100" cap="flat" cmpd="sng" algn="ctr">
              <a:solidFill>
                <a:srgbClr val="3498DB">
                  <a:lumMod val="40000"/>
                  <a:lumOff val="6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grpSp>
          <p:nvGrpSpPr>
            <p:cNvPr id="13" name="Gruppieren 7">
              <a:extLst>
                <a:ext uri="{FF2B5EF4-FFF2-40B4-BE49-F238E27FC236}">
                  <a16:creationId xmlns:a16="http://schemas.microsoft.com/office/drawing/2014/main" id="{DBF958B4-C389-D201-3C32-7973538953B3}"/>
                </a:ext>
              </a:extLst>
            </p:cNvPr>
            <p:cNvGrpSpPr/>
            <p:nvPr/>
          </p:nvGrpSpPr>
          <p:grpSpPr>
            <a:xfrm>
              <a:off x="1335142" y="2420250"/>
              <a:ext cx="723900" cy="723900"/>
              <a:chOff x="1335142" y="2420250"/>
              <a:chExt cx="723900" cy="723900"/>
            </a:xfrm>
          </p:grpSpPr>
          <p:sp>
            <p:nvSpPr>
              <p:cNvPr id="20" name="Ellipse 60">
                <a:extLst>
                  <a:ext uri="{FF2B5EF4-FFF2-40B4-BE49-F238E27FC236}">
                    <a16:creationId xmlns:a16="http://schemas.microsoft.com/office/drawing/2014/main" id="{319D6C38-D908-716C-7D96-E63D32129C56}"/>
                  </a:ext>
                </a:extLst>
              </p:cNvPr>
              <p:cNvSpPr/>
              <p:nvPr/>
            </p:nvSpPr>
            <p:spPr bwMode="gray">
              <a:xfrm>
                <a:off x="1335142" y="2420250"/>
                <a:ext cx="723900" cy="723900"/>
              </a:xfrm>
              <a:prstGeom prst="ellipse">
                <a:avLst/>
              </a:prstGeom>
              <a:solidFill>
                <a:srgbClr val="3498DB">
                  <a:lumMod val="20000"/>
                  <a:lumOff val="80000"/>
                </a:srgbClr>
              </a:solidFill>
              <a:ln w="38100" cap="flat" cmpd="sng" algn="ctr">
                <a:solidFill>
                  <a:srgbClr val="3498DB">
                    <a:lumMod val="20000"/>
                    <a:lumOff val="80000"/>
                  </a:srgbClr>
                </a:solid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sp>
            <p:nvSpPr>
              <p:cNvPr id="21" name="METRO ICON - hand 6">
                <a:extLst>
                  <a:ext uri="{FF2B5EF4-FFF2-40B4-BE49-F238E27FC236}">
                    <a16:creationId xmlns:a16="http://schemas.microsoft.com/office/drawing/2014/main" id="{ACAD8469-713C-ACF1-EFD6-98D68E88392D}"/>
                  </a:ext>
                </a:extLst>
              </p:cNvPr>
              <p:cNvSpPr>
                <a:spLocks noChangeAspect="1" noEditPoints="1"/>
              </p:cNvSpPr>
              <p:nvPr/>
            </p:nvSpPr>
            <p:spPr bwMode="gray">
              <a:xfrm>
                <a:off x="1525017" y="2585796"/>
                <a:ext cx="331450" cy="354708"/>
              </a:xfrm>
              <a:custGeom>
                <a:avLst/>
                <a:gdLst>
                  <a:gd name="T0" fmla="*/ 289 w 321"/>
                  <a:gd name="T1" fmla="*/ 193 h 342"/>
                  <a:gd name="T2" fmla="*/ 279 w 321"/>
                  <a:gd name="T3" fmla="*/ 257 h 342"/>
                  <a:gd name="T4" fmla="*/ 257 w 321"/>
                  <a:gd name="T5" fmla="*/ 310 h 342"/>
                  <a:gd name="T6" fmla="*/ 214 w 321"/>
                  <a:gd name="T7" fmla="*/ 342 h 342"/>
                  <a:gd name="T8" fmla="*/ 65 w 321"/>
                  <a:gd name="T9" fmla="*/ 310 h 342"/>
                  <a:gd name="T10" fmla="*/ 65 w 321"/>
                  <a:gd name="T11" fmla="*/ 139 h 342"/>
                  <a:gd name="T12" fmla="*/ 225 w 321"/>
                  <a:gd name="T13" fmla="*/ 0 h 342"/>
                  <a:gd name="T14" fmla="*/ 225 w 321"/>
                  <a:gd name="T15" fmla="*/ 128 h 342"/>
                  <a:gd name="T16" fmla="*/ 289 w 321"/>
                  <a:gd name="T17" fmla="*/ 128 h 342"/>
                  <a:gd name="T18" fmla="*/ 289 w 321"/>
                  <a:gd name="T19" fmla="*/ 193 h 342"/>
                  <a:gd name="T20" fmla="*/ 43 w 321"/>
                  <a:gd name="T21" fmla="*/ 139 h 342"/>
                  <a:gd name="T22" fmla="*/ 43 w 321"/>
                  <a:gd name="T23" fmla="*/ 310 h 342"/>
                  <a:gd name="T24" fmla="*/ 65 w 321"/>
                  <a:gd name="T25" fmla="*/ 310 h 342"/>
                  <a:gd name="T26" fmla="*/ 65 w 321"/>
                  <a:gd name="T27" fmla="*/ 321 h 342"/>
                  <a:gd name="T28" fmla="*/ 22 w 321"/>
                  <a:gd name="T29" fmla="*/ 321 h 342"/>
                  <a:gd name="T30" fmla="*/ 0 w 321"/>
                  <a:gd name="T31" fmla="*/ 289 h 342"/>
                  <a:gd name="T32" fmla="*/ 0 w 321"/>
                  <a:gd name="T33" fmla="*/ 161 h 342"/>
                  <a:gd name="T34" fmla="*/ 22 w 321"/>
                  <a:gd name="T35" fmla="*/ 128 h 342"/>
                  <a:gd name="T36" fmla="*/ 65 w 321"/>
                  <a:gd name="T37" fmla="*/ 128 h 342"/>
                  <a:gd name="T38" fmla="*/ 65 w 321"/>
                  <a:gd name="T39" fmla="*/ 139 h 342"/>
                  <a:gd name="T40" fmla="*/ 43 w 321"/>
                  <a:gd name="T41" fmla="*/ 13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342">
                    <a:moveTo>
                      <a:pt x="289" y="193"/>
                    </a:moveTo>
                    <a:cubicBezTo>
                      <a:pt x="314" y="193"/>
                      <a:pt x="300" y="257"/>
                      <a:pt x="279" y="257"/>
                    </a:cubicBezTo>
                    <a:cubicBezTo>
                      <a:pt x="289" y="257"/>
                      <a:pt x="279" y="310"/>
                      <a:pt x="257" y="310"/>
                    </a:cubicBezTo>
                    <a:cubicBezTo>
                      <a:pt x="257" y="332"/>
                      <a:pt x="236" y="342"/>
                      <a:pt x="214" y="342"/>
                    </a:cubicBezTo>
                    <a:cubicBezTo>
                      <a:pt x="124" y="342"/>
                      <a:pt x="156" y="320"/>
                      <a:pt x="65" y="310"/>
                    </a:cubicBezTo>
                    <a:cubicBezTo>
                      <a:pt x="65" y="139"/>
                      <a:pt x="65" y="139"/>
                      <a:pt x="65" y="139"/>
                    </a:cubicBezTo>
                    <a:cubicBezTo>
                      <a:pt x="145" y="115"/>
                      <a:pt x="225" y="54"/>
                      <a:pt x="225" y="0"/>
                    </a:cubicBezTo>
                    <a:cubicBezTo>
                      <a:pt x="243" y="0"/>
                      <a:pt x="289" y="21"/>
                      <a:pt x="225" y="128"/>
                    </a:cubicBezTo>
                    <a:cubicBezTo>
                      <a:pt x="225" y="128"/>
                      <a:pt x="279" y="128"/>
                      <a:pt x="289" y="128"/>
                    </a:cubicBezTo>
                    <a:cubicBezTo>
                      <a:pt x="321" y="128"/>
                      <a:pt x="311" y="193"/>
                      <a:pt x="289" y="193"/>
                    </a:cubicBezTo>
                    <a:close/>
                    <a:moveTo>
                      <a:pt x="43" y="139"/>
                    </a:moveTo>
                    <a:cubicBezTo>
                      <a:pt x="43" y="310"/>
                      <a:pt x="43" y="310"/>
                      <a:pt x="43" y="310"/>
                    </a:cubicBezTo>
                    <a:cubicBezTo>
                      <a:pt x="65" y="310"/>
                      <a:pt x="65" y="310"/>
                      <a:pt x="65" y="310"/>
                    </a:cubicBezTo>
                    <a:cubicBezTo>
                      <a:pt x="65" y="321"/>
                      <a:pt x="65" y="321"/>
                      <a:pt x="65" y="321"/>
                    </a:cubicBezTo>
                    <a:cubicBezTo>
                      <a:pt x="22" y="321"/>
                      <a:pt x="22" y="321"/>
                      <a:pt x="22" y="321"/>
                    </a:cubicBezTo>
                    <a:cubicBezTo>
                      <a:pt x="10" y="321"/>
                      <a:pt x="0" y="307"/>
                      <a:pt x="0" y="289"/>
                    </a:cubicBezTo>
                    <a:cubicBezTo>
                      <a:pt x="0" y="161"/>
                      <a:pt x="0" y="161"/>
                      <a:pt x="0" y="161"/>
                    </a:cubicBezTo>
                    <a:cubicBezTo>
                      <a:pt x="0" y="143"/>
                      <a:pt x="10" y="128"/>
                      <a:pt x="22" y="128"/>
                    </a:cubicBezTo>
                    <a:cubicBezTo>
                      <a:pt x="65" y="128"/>
                      <a:pt x="65" y="128"/>
                      <a:pt x="65" y="128"/>
                    </a:cubicBezTo>
                    <a:cubicBezTo>
                      <a:pt x="65" y="139"/>
                      <a:pt x="65" y="139"/>
                      <a:pt x="65" y="139"/>
                    </a:cubicBezTo>
                    <a:lnTo>
                      <a:pt x="43" y="139"/>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
          <p:nvSpPr>
            <p:cNvPr id="14" name="Ellipse 61">
              <a:extLst>
                <a:ext uri="{FF2B5EF4-FFF2-40B4-BE49-F238E27FC236}">
                  <a16:creationId xmlns:a16="http://schemas.microsoft.com/office/drawing/2014/main" id="{B5F64A03-29D5-859E-4345-5F25EE13DB53}"/>
                </a:ext>
              </a:extLst>
            </p:cNvPr>
            <p:cNvSpPr/>
            <p:nvPr/>
          </p:nvSpPr>
          <p:spPr bwMode="gray">
            <a:xfrm>
              <a:off x="2659024" y="3170424"/>
              <a:ext cx="1006552" cy="1006552"/>
            </a:xfrm>
            <a:prstGeom prst="ellipse">
              <a:avLst/>
            </a:prstGeom>
            <a:solidFill>
              <a:sysClr val="window" lastClr="FFFFFF">
                <a:lumMod val="95000"/>
              </a:sysClr>
            </a:solidFill>
            <a:ln w="25400" cap="flat" cmpd="sng" algn="ctr">
              <a:noFill/>
              <a:prstDash val="solid"/>
            </a:ln>
            <a:effectLst/>
          </p:spPr>
          <p:txBody>
            <a:bodyPr lIns="36000" tIns="36000" rIns="36000" bIns="36000" rtlCol="0" anchor="ctr"/>
            <a:lstStyle/>
            <a:p>
              <a:pPr marL="0" marR="0" lvl="0" indent="0" algn="ctr" defTabSz="914400" eaLnBrk="1" fontAlgn="auto" latinLnBrk="0" hangingPunct="1">
                <a:lnSpc>
                  <a:spcPct val="90000"/>
                </a:lnSpc>
                <a:spcBef>
                  <a:spcPts val="0"/>
                </a:spcBef>
                <a:spcAft>
                  <a:spcPts val="100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Light"/>
                <a:ea typeface="+mn-ea"/>
                <a:cs typeface="+mn-cs"/>
              </a:endParaRPr>
            </a:p>
          </p:txBody>
        </p:sp>
        <p:cxnSp>
          <p:nvCxnSpPr>
            <p:cNvPr id="15" name="Gerade Verbindung mit Pfeil 76">
              <a:extLst>
                <a:ext uri="{FF2B5EF4-FFF2-40B4-BE49-F238E27FC236}">
                  <a16:creationId xmlns:a16="http://schemas.microsoft.com/office/drawing/2014/main" id="{8AE1D433-CB16-0DB7-DDFC-331818862289}"/>
                </a:ext>
              </a:extLst>
            </p:cNvPr>
            <p:cNvCxnSpPr/>
            <p:nvPr/>
          </p:nvCxnSpPr>
          <p:spPr bwMode="gray">
            <a:xfrm flipH="1" flipV="1">
              <a:off x="3162300" y="2538806"/>
              <a:ext cx="1" cy="511472"/>
            </a:xfrm>
            <a:prstGeom prst="straightConnector1">
              <a:avLst/>
            </a:prstGeom>
            <a:noFill/>
            <a:ln w="25400" cap="flat" cmpd="sng" algn="ctr">
              <a:solidFill>
                <a:srgbClr val="2C3E50"/>
              </a:solidFill>
              <a:prstDash val="solid"/>
              <a:tailEnd type="triangle" w="lg" len="lg"/>
            </a:ln>
            <a:effectLst/>
          </p:spPr>
        </p:cxnSp>
        <p:cxnSp>
          <p:nvCxnSpPr>
            <p:cNvPr id="16" name="Gerade Verbindung mit Pfeil 77">
              <a:extLst>
                <a:ext uri="{FF2B5EF4-FFF2-40B4-BE49-F238E27FC236}">
                  <a16:creationId xmlns:a16="http://schemas.microsoft.com/office/drawing/2014/main" id="{19EEA145-229D-0FD4-E2D2-0FE2EF12D4F2}"/>
                </a:ext>
              </a:extLst>
            </p:cNvPr>
            <p:cNvCxnSpPr/>
            <p:nvPr/>
          </p:nvCxnSpPr>
          <p:spPr bwMode="gray">
            <a:xfrm flipV="1">
              <a:off x="3665576" y="3050278"/>
              <a:ext cx="563524" cy="267552"/>
            </a:xfrm>
            <a:prstGeom prst="straightConnector1">
              <a:avLst/>
            </a:prstGeom>
            <a:noFill/>
            <a:ln w="25400" cap="flat" cmpd="sng" algn="ctr">
              <a:solidFill>
                <a:srgbClr val="2C3E50"/>
              </a:solidFill>
              <a:prstDash val="solid"/>
              <a:tailEnd type="triangle" w="lg" len="lg"/>
            </a:ln>
            <a:effectLst/>
          </p:spPr>
        </p:cxnSp>
        <p:cxnSp>
          <p:nvCxnSpPr>
            <p:cNvPr id="17" name="Gerade Verbindung mit Pfeil 78">
              <a:extLst>
                <a:ext uri="{FF2B5EF4-FFF2-40B4-BE49-F238E27FC236}">
                  <a16:creationId xmlns:a16="http://schemas.microsoft.com/office/drawing/2014/main" id="{AC301C9F-003D-A3C9-FF89-3BE90423DD68}"/>
                </a:ext>
              </a:extLst>
            </p:cNvPr>
            <p:cNvCxnSpPr/>
            <p:nvPr/>
          </p:nvCxnSpPr>
          <p:spPr bwMode="gray">
            <a:xfrm flipH="1">
              <a:off x="2115279" y="4027832"/>
              <a:ext cx="540663" cy="313527"/>
            </a:xfrm>
            <a:prstGeom prst="straightConnector1">
              <a:avLst/>
            </a:prstGeom>
            <a:noFill/>
            <a:ln w="25400" cap="flat" cmpd="sng" algn="ctr">
              <a:solidFill>
                <a:srgbClr val="2C3E50"/>
              </a:solidFill>
              <a:prstDash val="solid"/>
              <a:tailEnd type="triangle" w="lg" len="lg"/>
            </a:ln>
            <a:effectLst/>
          </p:spPr>
        </p:cxnSp>
        <p:cxnSp>
          <p:nvCxnSpPr>
            <p:cNvPr id="18" name="Gerade Verbindung mit Pfeil 79">
              <a:extLst>
                <a:ext uri="{FF2B5EF4-FFF2-40B4-BE49-F238E27FC236}">
                  <a16:creationId xmlns:a16="http://schemas.microsoft.com/office/drawing/2014/main" id="{0C6BDFEF-1144-8314-EBA5-EDCC64634297}"/>
                </a:ext>
              </a:extLst>
            </p:cNvPr>
            <p:cNvCxnSpPr/>
            <p:nvPr/>
          </p:nvCxnSpPr>
          <p:spPr bwMode="gray">
            <a:xfrm flipH="1">
              <a:off x="3159218" y="4293340"/>
              <a:ext cx="1" cy="511472"/>
            </a:xfrm>
            <a:prstGeom prst="straightConnector1">
              <a:avLst/>
            </a:prstGeom>
            <a:noFill/>
            <a:ln w="25400" cap="flat" cmpd="sng" algn="ctr">
              <a:solidFill>
                <a:srgbClr val="2C3E50"/>
              </a:solidFill>
              <a:prstDash val="solid"/>
              <a:tailEnd type="triangle" w="lg" len="lg"/>
            </a:ln>
            <a:effectLst/>
          </p:spPr>
        </p:cxnSp>
        <p:cxnSp>
          <p:nvCxnSpPr>
            <p:cNvPr id="19" name="Gerade Verbindung mit Pfeil 80">
              <a:extLst>
                <a:ext uri="{FF2B5EF4-FFF2-40B4-BE49-F238E27FC236}">
                  <a16:creationId xmlns:a16="http://schemas.microsoft.com/office/drawing/2014/main" id="{781A5A85-A20C-23BA-CA8F-04B085DC35B3}"/>
                </a:ext>
              </a:extLst>
            </p:cNvPr>
            <p:cNvCxnSpPr/>
            <p:nvPr/>
          </p:nvCxnSpPr>
          <p:spPr bwMode="gray">
            <a:xfrm>
              <a:off x="3662494" y="4073807"/>
              <a:ext cx="563524" cy="267552"/>
            </a:xfrm>
            <a:prstGeom prst="straightConnector1">
              <a:avLst/>
            </a:prstGeom>
            <a:noFill/>
            <a:ln w="25400" cap="flat" cmpd="sng" algn="ctr">
              <a:solidFill>
                <a:srgbClr val="2C3E50"/>
              </a:solidFill>
              <a:prstDash val="solid"/>
              <a:tailEnd type="triangle" w="lg" len="lg"/>
            </a:ln>
            <a:effectLst/>
          </p:spPr>
        </p:cxnSp>
      </p:grpSp>
      <p:sp>
        <p:nvSpPr>
          <p:cNvPr id="22" name="METRO ICON - temple">
            <a:extLst>
              <a:ext uri="{FF2B5EF4-FFF2-40B4-BE49-F238E27FC236}">
                <a16:creationId xmlns:a16="http://schemas.microsoft.com/office/drawing/2014/main" id="{856373AA-7563-4EE1-0B92-2A22C402F002}"/>
              </a:ext>
            </a:extLst>
          </p:cNvPr>
          <p:cNvSpPr>
            <a:spLocks noEditPoints="1"/>
          </p:cNvSpPr>
          <p:nvPr/>
        </p:nvSpPr>
        <p:spPr bwMode="gray">
          <a:xfrm>
            <a:off x="5594025" y="3356742"/>
            <a:ext cx="517750" cy="517750"/>
          </a:xfrm>
          <a:custGeom>
            <a:avLst/>
            <a:gdLst>
              <a:gd name="T0" fmla="*/ 29 w 171"/>
              <a:gd name="T1" fmla="*/ 125 h 171"/>
              <a:gd name="T2" fmla="*/ 23 w 171"/>
              <a:gd name="T3" fmla="*/ 128 h 171"/>
              <a:gd name="T4" fmla="*/ 26 w 171"/>
              <a:gd name="T5" fmla="*/ 137 h 171"/>
              <a:gd name="T6" fmla="*/ 50 w 171"/>
              <a:gd name="T7" fmla="*/ 134 h 171"/>
              <a:gd name="T8" fmla="*/ 47 w 171"/>
              <a:gd name="T9" fmla="*/ 125 h 171"/>
              <a:gd name="T10" fmla="*/ 44 w 171"/>
              <a:gd name="T11" fmla="*/ 69 h 171"/>
              <a:gd name="T12" fmla="*/ 50 w 171"/>
              <a:gd name="T13" fmla="*/ 66 h 171"/>
              <a:gd name="T14" fmla="*/ 47 w 171"/>
              <a:gd name="T15" fmla="*/ 57 h 171"/>
              <a:gd name="T16" fmla="*/ 23 w 171"/>
              <a:gd name="T17" fmla="*/ 60 h 171"/>
              <a:gd name="T18" fmla="*/ 26 w 171"/>
              <a:gd name="T19" fmla="*/ 69 h 171"/>
              <a:gd name="T20" fmla="*/ 142 w 171"/>
              <a:gd name="T21" fmla="*/ 125 h 171"/>
              <a:gd name="T22" fmla="*/ 148 w 171"/>
              <a:gd name="T23" fmla="*/ 128 h 171"/>
              <a:gd name="T24" fmla="*/ 145 w 171"/>
              <a:gd name="T25" fmla="*/ 137 h 171"/>
              <a:gd name="T26" fmla="*/ 121 w 171"/>
              <a:gd name="T27" fmla="*/ 134 h 171"/>
              <a:gd name="T28" fmla="*/ 124 w 171"/>
              <a:gd name="T29" fmla="*/ 125 h 171"/>
              <a:gd name="T30" fmla="*/ 127 w 171"/>
              <a:gd name="T31" fmla="*/ 69 h 171"/>
              <a:gd name="T32" fmla="*/ 121 w 171"/>
              <a:gd name="T33" fmla="*/ 66 h 171"/>
              <a:gd name="T34" fmla="*/ 124 w 171"/>
              <a:gd name="T35" fmla="*/ 57 h 171"/>
              <a:gd name="T36" fmla="*/ 148 w 171"/>
              <a:gd name="T37" fmla="*/ 60 h 171"/>
              <a:gd name="T38" fmla="*/ 145 w 171"/>
              <a:gd name="T39" fmla="*/ 69 h 171"/>
              <a:gd name="T40" fmla="*/ 142 w 171"/>
              <a:gd name="T41" fmla="*/ 125 h 171"/>
              <a:gd name="T42" fmla="*/ 159 w 171"/>
              <a:gd name="T43" fmla="*/ 145 h 171"/>
              <a:gd name="T44" fmla="*/ 156 w 171"/>
              <a:gd name="T45" fmla="*/ 154 h 171"/>
              <a:gd name="T46" fmla="*/ 12 w 171"/>
              <a:gd name="T47" fmla="*/ 151 h 171"/>
              <a:gd name="T48" fmla="*/ 15 w 171"/>
              <a:gd name="T49" fmla="*/ 142 h 171"/>
              <a:gd name="T50" fmla="*/ 171 w 171"/>
              <a:gd name="T51" fmla="*/ 49 h 171"/>
              <a:gd name="T52" fmla="*/ 3 w 171"/>
              <a:gd name="T53" fmla="*/ 52 h 171"/>
              <a:gd name="T54" fmla="*/ 0 w 171"/>
              <a:gd name="T55" fmla="*/ 42 h 171"/>
              <a:gd name="T56" fmla="*/ 84 w 171"/>
              <a:gd name="T57" fmla="*/ 1 h 171"/>
              <a:gd name="T58" fmla="*/ 169 w 171"/>
              <a:gd name="T59" fmla="*/ 39 h 171"/>
              <a:gd name="T60" fmla="*/ 171 w 171"/>
              <a:gd name="T61" fmla="*/ 49 h 171"/>
              <a:gd name="T62" fmla="*/ 171 w 171"/>
              <a:gd name="T63" fmla="*/ 168 h 171"/>
              <a:gd name="T64" fmla="*/ 168 w 171"/>
              <a:gd name="T65" fmla="*/ 159 h 171"/>
              <a:gd name="T66" fmla="*/ 0 w 171"/>
              <a:gd name="T67" fmla="*/ 162 h 171"/>
              <a:gd name="T68" fmla="*/ 3 w 171"/>
              <a:gd name="T69" fmla="*/ 171 h 171"/>
              <a:gd name="T70" fmla="*/ 78 w 171"/>
              <a:gd name="T71" fmla="*/ 69 h 171"/>
              <a:gd name="T72" fmla="*/ 75 w 171"/>
              <a:gd name="T73" fmla="*/ 125 h 171"/>
              <a:gd name="T74" fmla="*/ 72 w 171"/>
              <a:gd name="T75" fmla="*/ 134 h 171"/>
              <a:gd name="T76" fmla="*/ 96 w 171"/>
              <a:gd name="T77" fmla="*/ 137 h 171"/>
              <a:gd name="T78" fmla="*/ 99 w 171"/>
              <a:gd name="T79" fmla="*/ 128 h 171"/>
              <a:gd name="T80" fmla="*/ 93 w 171"/>
              <a:gd name="T81" fmla="*/ 125 h 171"/>
              <a:gd name="T82" fmla="*/ 96 w 171"/>
              <a:gd name="T83" fmla="*/ 69 h 171"/>
              <a:gd name="T84" fmla="*/ 99 w 171"/>
              <a:gd name="T85" fmla="*/ 60 h 171"/>
              <a:gd name="T86" fmla="*/ 75 w 171"/>
              <a:gd name="T87" fmla="*/ 57 h 171"/>
              <a:gd name="T88" fmla="*/ 72 w 171"/>
              <a:gd name="T89" fmla="*/ 66 h 171"/>
              <a:gd name="T90" fmla="*/ 78 w 171"/>
              <a:gd name="T91" fmla="*/ 6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1" h="171">
                <a:moveTo>
                  <a:pt x="29" y="69"/>
                </a:moveTo>
                <a:cubicBezTo>
                  <a:pt x="29" y="125"/>
                  <a:pt x="29" y="125"/>
                  <a:pt x="29" y="125"/>
                </a:cubicBezTo>
                <a:cubicBezTo>
                  <a:pt x="26" y="125"/>
                  <a:pt x="26" y="125"/>
                  <a:pt x="26" y="125"/>
                </a:cubicBezTo>
                <a:cubicBezTo>
                  <a:pt x="24" y="125"/>
                  <a:pt x="23" y="126"/>
                  <a:pt x="23" y="128"/>
                </a:cubicBezTo>
                <a:cubicBezTo>
                  <a:pt x="23" y="134"/>
                  <a:pt x="23" y="134"/>
                  <a:pt x="23" y="134"/>
                </a:cubicBezTo>
                <a:cubicBezTo>
                  <a:pt x="23" y="135"/>
                  <a:pt x="24" y="137"/>
                  <a:pt x="26" y="137"/>
                </a:cubicBezTo>
                <a:cubicBezTo>
                  <a:pt x="47" y="137"/>
                  <a:pt x="47" y="137"/>
                  <a:pt x="47" y="137"/>
                </a:cubicBezTo>
                <a:cubicBezTo>
                  <a:pt x="49" y="137"/>
                  <a:pt x="50" y="135"/>
                  <a:pt x="50" y="134"/>
                </a:cubicBezTo>
                <a:cubicBezTo>
                  <a:pt x="50" y="128"/>
                  <a:pt x="50" y="128"/>
                  <a:pt x="50" y="128"/>
                </a:cubicBezTo>
                <a:cubicBezTo>
                  <a:pt x="50" y="126"/>
                  <a:pt x="49" y="125"/>
                  <a:pt x="47" y="125"/>
                </a:cubicBezTo>
                <a:cubicBezTo>
                  <a:pt x="44" y="125"/>
                  <a:pt x="44" y="125"/>
                  <a:pt x="44" y="125"/>
                </a:cubicBezTo>
                <a:cubicBezTo>
                  <a:pt x="44" y="69"/>
                  <a:pt x="44" y="69"/>
                  <a:pt x="44" y="69"/>
                </a:cubicBezTo>
                <a:cubicBezTo>
                  <a:pt x="47" y="69"/>
                  <a:pt x="47" y="69"/>
                  <a:pt x="47" y="69"/>
                </a:cubicBezTo>
                <a:cubicBezTo>
                  <a:pt x="49" y="69"/>
                  <a:pt x="50" y="67"/>
                  <a:pt x="50" y="66"/>
                </a:cubicBezTo>
                <a:cubicBezTo>
                  <a:pt x="50" y="60"/>
                  <a:pt x="50" y="60"/>
                  <a:pt x="50" y="60"/>
                </a:cubicBezTo>
                <a:cubicBezTo>
                  <a:pt x="50" y="58"/>
                  <a:pt x="49" y="57"/>
                  <a:pt x="47" y="57"/>
                </a:cubicBezTo>
                <a:cubicBezTo>
                  <a:pt x="26" y="57"/>
                  <a:pt x="26" y="57"/>
                  <a:pt x="26" y="57"/>
                </a:cubicBezTo>
                <a:cubicBezTo>
                  <a:pt x="24" y="57"/>
                  <a:pt x="23" y="58"/>
                  <a:pt x="23" y="60"/>
                </a:cubicBezTo>
                <a:cubicBezTo>
                  <a:pt x="23" y="66"/>
                  <a:pt x="23" y="66"/>
                  <a:pt x="23" y="66"/>
                </a:cubicBezTo>
                <a:cubicBezTo>
                  <a:pt x="23" y="67"/>
                  <a:pt x="24" y="69"/>
                  <a:pt x="26" y="69"/>
                </a:cubicBezTo>
                <a:lnTo>
                  <a:pt x="29" y="69"/>
                </a:lnTo>
                <a:close/>
                <a:moveTo>
                  <a:pt x="142" y="125"/>
                </a:moveTo>
                <a:cubicBezTo>
                  <a:pt x="145" y="125"/>
                  <a:pt x="145" y="125"/>
                  <a:pt x="145" y="125"/>
                </a:cubicBezTo>
                <a:cubicBezTo>
                  <a:pt x="147" y="125"/>
                  <a:pt x="148" y="126"/>
                  <a:pt x="148" y="128"/>
                </a:cubicBezTo>
                <a:cubicBezTo>
                  <a:pt x="148" y="134"/>
                  <a:pt x="148" y="134"/>
                  <a:pt x="148" y="134"/>
                </a:cubicBezTo>
                <a:cubicBezTo>
                  <a:pt x="148" y="135"/>
                  <a:pt x="147" y="137"/>
                  <a:pt x="145" y="137"/>
                </a:cubicBezTo>
                <a:cubicBezTo>
                  <a:pt x="124" y="137"/>
                  <a:pt x="124" y="137"/>
                  <a:pt x="124" y="137"/>
                </a:cubicBezTo>
                <a:cubicBezTo>
                  <a:pt x="122" y="137"/>
                  <a:pt x="121" y="135"/>
                  <a:pt x="121" y="134"/>
                </a:cubicBezTo>
                <a:cubicBezTo>
                  <a:pt x="121" y="128"/>
                  <a:pt x="121" y="128"/>
                  <a:pt x="121" y="128"/>
                </a:cubicBezTo>
                <a:cubicBezTo>
                  <a:pt x="121" y="126"/>
                  <a:pt x="122" y="125"/>
                  <a:pt x="124" y="125"/>
                </a:cubicBezTo>
                <a:cubicBezTo>
                  <a:pt x="127" y="125"/>
                  <a:pt x="127" y="125"/>
                  <a:pt x="127" y="125"/>
                </a:cubicBezTo>
                <a:cubicBezTo>
                  <a:pt x="127" y="69"/>
                  <a:pt x="127" y="69"/>
                  <a:pt x="127" y="69"/>
                </a:cubicBezTo>
                <a:cubicBezTo>
                  <a:pt x="124" y="69"/>
                  <a:pt x="124" y="69"/>
                  <a:pt x="124" y="69"/>
                </a:cubicBezTo>
                <a:cubicBezTo>
                  <a:pt x="122" y="69"/>
                  <a:pt x="121" y="67"/>
                  <a:pt x="121" y="66"/>
                </a:cubicBezTo>
                <a:cubicBezTo>
                  <a:pt x="121" y="60"/>
                  <a:pt x="121" y="60"/>
                  <a:pt x="121" y="60"/>
                </a:cubicBezTo>
                <a:cubicBezTo>
                  <a:pt x="121" y="58"/>
                  <a:pt x="122" y="57"/>
                  <a:pt x="124" y="57"/>
                </a:cubicBezTo>
                <a:cubicBezTo>
                  <a:pt x="145" y="57"/>
                  <a:pt x="145" y="57"/>
                  <a:pt x="145" y="57"/>
                </a:cubicBezTo>
                <a:cubicBezTo>
                  <a:pt x="147" y="57"/>
                  <a:pt x="148" y="58"/>
                  <a:pt x="148" y="60"/>
                </a:cubicBezTo>
                <a:cubicBezTo>
                  <a:pt x="148" y="66"/>
                  <a:pt x="148" y="66"/>
                  <a:pt x="148" y="66"/>
                </a:cubicBezTo>
                <a:cubicBezTo>
                  <a:pt x="148" y="67"/>
                  <a:pt x="147" y="69"/>
                  <a:pt x="145" y="69"/>
                </a:cubicBezTo>
                <a:cubicBezTo>
                  <a:pt x="142" y="69"/>
                  <a:pt x="142" y="69"/>
                  <a:pt x="142" y="69"/>
                </a:cubicBezTo>
                <a:lnTo>
                  <a:pt x="142" y="125"/>
                </a:lnTo>
                <a:close/>
                <a:moveTo>
                  <a:pt x="156" y="142"/>
                </a:moveTo>
                <a:cubicBezTo>
                  <a:pt x="158" y="142"/>
                  <a:pt x="159" y="144"/>
                  <a:pt x="159" y="145"/>
                </a:cubicBezTo>
                <a:cubicBezTo>
                  <a:pt x="159" y="151"/>
                  <a:pt x="159" y="151"/>
                  <a:pt x="159" y="151"/>
                </a:cubicBezTo>
                <a:cubicBezTo>
                  <a:pt x="159" y="152"/>
                  <a:pt x="158" y="154"/>
                  <a:pt x="156" y="154"/>
                </a:cubicBezTo>
                <a:cubicBezTo>
                  <a:pt x="15" y="154"/>
                  <a:pt x="15" y="154"/>
                  <a:pt x="15" y="154"/>
                </a:cubicBezTo>
                <a:cubicBezTo>
                  <a:pt x="13" y="154"/>
                  <a:pt x="12" y="152"/>
                  <a:pt x="12" y="151"/>
                </a:cubicBezTo>
                <a:cubicBezTo>
                  <a:pt x="12" y="145"/>
                  <a:pt x="12" y="145"/>
                  <a:pt x="12" y="145"/>
                </a:cubicBezTo>
                <a:cubicBezTo>
                  <a:pt x="12" y="144"/>
                  <a:pt x="13" y="142"/>
                  <a:pt x="15" y="142"/>
                </a:cubicBezTo>
                <a:lnTo>
                  <a:pt x="156" y="142"/>
                </a:lnTo>
                <a:close/>
                <a:moveTo>
                  <a:pt x="171" y="49"/>
                </a:moveTo>
                <a:cubicBezTo>
                  <a:pt x="171" y="50"/>
                  <a:pt x="169" y="52"/>
                  <a:pt x="168" y="52"/>
                </a:cubicBezTo>
                <a:cubicBezTo>
                  <a:pt x="3" y="52"/>
                  <a:pt x="3" y="52"/>
                  <a:pt x="3" y="52"/>
                </a:cubicBezTo>
                <a:cubicBezTo>
                  <a:pt x="2" y="52"/>
                  <a:pt x="0" y="50"/>
                  <a:pt x="0" y="49"/>
                </a:cubicBezTo>
                <a:cubicBezTo>
                  <a:pt x="0" y="42"/>
                  <a:pt x="0" y="42"/>
                  <a:pt x="0" y="42"/>
                </a:cubicBezTo>
                <a:cubicBezTo>
                  <a:pt x="0" y="41"/>
                  <a:pt x="1" y="40"/>
                  <a:pt x="2" y="39"/>
                </a:cubicBezTo>
                <a:cubicBezTo>
                  <a:pt x="84" y="1"/>
                  <a:pt x="84" y="1"/>
                  <a:pt x="84" y="1"/>
                </a:cubicBezTo>
                <a:cubicBezTo>
                  <a:pt x="85" y="0"/>
                  <a:pt x="86" y="0"/>
                  <a:pt x="87" y="1"/>
                </a:cubicBezTo>
                <a:cubicBezTo>
                  <a:pt x="169" y="39"/>
                  <a:pt x="169" y="39"/>
                  <a:pt x="169" y="39"/>
                </a:cubicBezTo>
                <a:cubicBezTo>
                  <a:pt x="170" y="40"/>
                  <a:pt x="171" y="41"/>
                  <a:pt x="171" y="42"/>
                </a:cubicBezTo>
                <a:lnTo>
                  <a:pt x="171" y="49"/>
                </a:lnTo>
                <a:close/>
                <a:moveTo>
                  <a:pt x="168" y="171"/>
                </a:moveTo>
                <a:cubicBezTo>
                  <a:pt x="169" y="171"/>
                  <a:pt x="171" y="169"/>
                  <a:pt x="171" y="168"/>
                </a:cubicBezTo>
                <a:cubicBezTo>
                  <a:pt x="171" y="162"/>
                  <a:pt x="171" y="162"/>
                  <a:pt x="171" y="162"/>
                </a:cubicBezTo>
                <a:cubicBezTo>
                  <a:pt x="171" y="161"/>
                  <a:pt x="169" y="159"/>
                  <a:pt x="168" y="159"/>
                </a:cubicBezTo>
                <a:cubicBezTo>
                  <a:pt x="3" y="159"/>
                  <a:pt x="3" y="159"/>
                  <a:pt x="3" y="159"/>
                </a:cubicBezTo>
                <a:cubicBezTo>
                  <a:pt x="2" y="159"/>
                  <a:pt x="0" y="161"/>
                  <a:pt x="0" y="162"/>
                </a:cubicBezTo>
                <a:cubicBezTo>
                  <a:pt x="0" y="168"/>
                  <a:pt x="0" y="168"/>
                  <a:pt x="0" y="168"/>
                </a:cubicBezTo>
                <a:cubicBezTo>
                  <a:pt x="0" y="169"/>
                  <a:pt x="2" y="171"/>
                  <a:pt x="3" y="171"/>
                </a:cubicBezTo>
                <a:lnTo>
                  <a:pt x="168" y="171"/>
                </a:lnTo>
                <a:close/>
                <a:moveTo>
                  <a:pt x="78" y="69"/>
                </a:moveTo>
                <a:cubicBezTo>
                  <a:pt x="78" y="125"/>
                  <a:pt x="78" y="125"/>
                  <a:pt x="78" y="125"/>
                </a:cubicBezTo>
                <a:cubicBezTo>
                  <a:pt x="75" y="125"/>
                  <a:pt x="75" y="125"/>
                  <a:pt x="75" y="125"/>
                </a:cubicBezTo>
                <a:cubicBezTo>
                  <a:pt x="73" y="125"/>
                  <a:pt x="72" y="126"/>
                  <a:pt x="72" y="128"/>
                </a:cubicBezTo>
                <a:cubicBezTo>
                  <a:pt x="72" y="134"/>
                  <a:pt x="72" y="134"/>
                  <a:pt x="72" y="134"/>
                </a:cubicBezTo>
                <a:cubicBezTo>
                  <a:pt x="72" y="135"/>
                  <a:pt x="73" y="137"/>
                  <a:pt x="75" y="137"/>
                </a:cubicBezTo>
                <a:cubicBezTo>
                  <a:pt x="96" y="137"/>
                  <a:pt x="96" y="137"/>
                  <a:pt x="96" y="137"/>
                </a:cubicBezTo>
                <a:cubicBezTo>
                  <a:pt x="98" y="137"/>
                  <a:pt x="99" y="135"/>
                  <a:pt x="99" y="134"/>
                </a:cubicBezTo>
                <a:cubicBezTo>
                  <a:pt x="99" y="128"/>
                  <a:pt x="99" y="128"/>
                  <a:pt x="99" y="128"/>
                </a:cubicBezTo>
                <a:cubicBezTo>
                  <a:pt x="99" y="126"/>
                  <a:pt x="98" y="125"/>
                  <a:pt x="96" y="125"/>
                </a:cubicBezTo>
                <a:cubicBezTo>
                  <a:pt x="93" y="125"/>
                  <a:pt x="93" y="125"/>
                  <a:pt x="93" y="125"/>
                </a:cubicBezTo>
                <a:cubicBezTo>
                  <a:pt x="93" y="69"/>
                  <a:pt x="93" y="69"/>
                  <a:pt x="93" y="69"/>
                </a:cubicBezTo>
                <a:cubicBezTo>
                  <a:pt x="96" y="69"/>
                  <a:pt x="96" y="69"/>
                  <a:pt x="96" y="69"/>
                </a:cubicBezTo>
                <a:cubicBezTo>
                  <a:pt x="98" y="69"/>
                  <a:pt x="99" y="67"/>
                  <a:pt x="99" y="66"/>
                </a:cubicBezTo>
                <a:cubicBezTo>
                  <a:pt x="99" y="60"/>
                  <a:pt x="99" y="60"/>
                  <a:pt x="99" y="60"/>
                </a:cubicBezTo>
                <a:cubicBezTo>
                  <a:pt x="99" y="58"/>
                  <a:pt x="98" y="57"/>
                  <a:pt x="96" y="57"/>
                </a:cubicBezTo>
                <a:cubicBezTo>
                  <a:pt x="75" y="57"/>
                  <a:pt x="75" y="57"/>
                  <a:pt x="75" y="57"/>
                </a:cubicBezTo>
                <a:cubicBezTo>
                  <a:pt x="73" y="57"/>
                  <a:pt x="72" y="58"/>
                  <a:pt x="72" y="60"/>
                </a:cubicBezTo>
                <a:cubicBezTo>
                  <a:pt x="72" y="66"/>
                  <a:pt x="72" y="66"/>
                  <a:pt x="72" y="66"/>
                </a:cubicBezTo>
                <a:cubicBezTo>
                  <a:pt x="72" y="67"/>
                  <a:pt x="73" y="69"/>
                  <a:pt x="75" y="69"/>
                </a:cubicBezTo>
                <a:lnTo>
                  <a:pt x="78" y="6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 name="TextBox 22">
            <a:extLst>
              <a:ext uri="{FF2B5EF4-FFF2-40B4-BE49-F238E27FC236}">
                <a16:creationId xmlns:a16="http://schemas.microsoft.com/office/drawing/2014/main" id="{48D0434B-AC68-257E-ECA3-78164760ECC2}"/>
              </a:ext>
            </a:extLst>
          </p:cNvPr>
          <p:cNvSpPr txBox="1"/>
          <p:nvPr/>
        </p:nvSpPr>
        <p:spPr>
          <a:xfrm>
            <a:off x="5396276" y="3853325"/>
            <a:ext cx="953967" cy="369332"/>
          </a:xfrm>
          <a:prstGeom prst="rect">
            <a:avLst/>
          </a:prstGeom>
          <a:noFill/>
        </p:spPr>
        <p:txBody>
          <a:bodyPr wrap="square" rtlCol="0">
            <a:spAutoFit/>
          </a:bodyPr>
          <a:lstStyle/>
          <a:p>
            <a:r>
              <a:rPr lang="en-US" b="1">
                <a:solidFill>
                  <a:schemeClr val="accent2"/>
                </a:solidFill>
              </a:rPr>
              <a:t>Mission</a:t>
            </a:r>
          </a:p>
        </p:txBody>
      </p:sp>
      <p:sp>
        <p:nvSpPr>
          <p:cNvPr id="24" name="METRO ICON - star">
            <a:extLst>
              <a:ext uri="{FF2B5EF4-FFF2-40B4-BE49-F238E27FC236}">
                <a16:creationId xmlns:a16="http://schemas.microsoft.com/office/drawing/2014/main" id="{2235E841-4247-1E79-120D-36C235D244A4}"/>
              </a:ext>
            </a:extLst>
          </p:cNvPr>
          <p:cNvSpPr>
            <a:spLocks noChangeAspect="1"/>
          </p:cNvSpPr>
          <p:nvPr/>
        </p:nvSpPr>
        <p:spPr bwMode="gray">
          <a:xfrm>
            <a:off x="7153881" y="2708777"/>
            <a:ext cx="397816" cy="379658"/>
          </a:xfrm>
          <a:custGeom>
            <a:avLst/>
            <a:gdLst>
              <a:gd name="T0" fmla="*/ 241 w 241"/>
              <a:gd name="T1" fmla="*/ 88 h 230"/>
              <a:gd name="T2" fmla="*/ 158 w 241"/>
              <a:gd name="T3" fmla="*/ 76 h 230"/>
              <a:gd name="T4" fmla="*/ 121 w 241"/>
              <a:gd name="T5" fmla="*/ 0 h 230"/>
              <a:gd name="T6" fmla="*/ 83 w 241"/>
              <a:gd name="T7" fmla="*/ 76 h 230"/>
              <a:gd name="T8" fmla="*/ 0 w 241"/>
              <a:gd name="T9" fmla="*/ 88 h 230"/>
              <a:gd name="T10" fmla="*/ 61 w 241"/>
              <a:gd name="T11" fmla="*/ 147 h 230"/>
              <a:gd name="T12" fmla="*/ 46 w 241"/>
              <a:gd name="T13" fmla="*/ 230 h 230"/>
              <a:gd name="T14" fmla="*/ 121 w 241"/>
              <a:gd name="T15" fmla="*/ 191 h 230"/>
              <a:gd name="T16" fmla="*/ 196 w 241"/>
              <a:gd name="T17" fmla="*/ 230 h 230"/>
              <a:gd name="T18" fmla="*/ 182 w 241"/>
              <a:gd name="T19" fmla="*/ 147 h 230"/>
              <a:gd name="T20" fmla="*/ 241 w 241"/>
              <a:gd name="T21" fmla="*/ 8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1" h="230">
                <a:moveTo>
                  <a:pt x="241" y="88"/>
                </a:moveTo>
                <a:lnTo>
                  <a:pt x="158" y="76"/>
                </a:lnTo>
                <a:lnTo>
                  <a:pt x="121" y="0"/>
                </a:lnTo>
                <a:lnTo>
                  <a:pt x="83" y="76"/>
                </a:lnTo>
                <a:lnTo>
                  <a:pt x="0" y="88"/>
                </a:lnTo>
                <a:lnTo>
                  <a:pt x="61" y="147"/>
                </a:lnTo>
                <a:lnTo>
                  <a:pt x="46" y="230"/>
                </a:lnTo>
                <a:lnTo>
                  <a:pt x="121" y="191"/>
                </a:lnTo>
                <a:lnTo>
                  <a:pt x="196" y="230"/>
                </a:lnTo>
                <a:lnTo>
                  <a:pt x="182" y="147"/>
                </a:lnTo>
                <a:lnTo>
                  <a:pt x="241" y="88"/>
                </a:ln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nvGrpSpPr>
          <p:cNvPr id="25" name="Gruppieren 367">
            <a:extLst>
              <a:ext uri="{FF2B5EF4-FFF2-40B4-BE49-F238E27FC236}">
                <a16:creationId xmlns:a16="http://schemas.microsoft.com/office/drawing/2014/main" id="{B4C70147-AD56-21C0-B5E2-F5C4F0AF1855}"/>
              </a:ext>
            </a:extLst>
          </p:cNvPr>
          <p:cNvGrpSpPr/>
          <p:nvPr/>
        </p:nvGrpSpPr>
        <p:grpSpPr>
          <a:xfrm>
            <a:off x="5621807" y="1835335"/>
            <a:ext cx="448167" cy="509106"/>
            <a:chOff x="4183166" y="2471567"/>
            <a:chExt cx="376991" cy="428264"/>
          </a:xfrm>
          <a:solidFill>
            <a:schemeClr val="bg1"/>
          </a:solidFill>
        </p:grpSpPr>
        <p:sp>
          <p:nvSpPr>
            <p:cNvPr id="26" name="Freeform 1028">
              <a:extLst>
                <a:ext uri="{FF2B5EF4-FFF2-40B4-BE49-F238E27FC236}">
                  <a16:creationId xmlns:a16="http://schemas.microsoft.com/office/drawing/2014/main" id="{A0C4C6F9-7F45-A007-AEF1-2BC701044127}"/>
                </a:ext>
              </a:extLst>
            </p:cNvPr>
            <p:cNvSpPr>
              <a:spLocks/>
            </p:cNvSpPr>
            <p:nvPr/>
          </p:nvSpPr>
          <p:spPr bwMode="auto">
            <a:xfrm>
              <a:off x="4261237" y="2542951"/>
              <a:ext cx="220843" cy="258772"/>
            </a:xfrm>
            <a:custGeom>
              <a:avLst/>
              <a:gdLst>
                <a:gd name="T0" fmla="*/ 103 w 139"/>
                <a:gd name="T1" fmla="*/ 163 h 163"/>
                <a:gd name="T2" fmla="*/ 37 w 139"/>
                <a:gd name="T3" fmla="*/ 163 h 163"/>
                <a:gd name="T4" fmla="*/ 36 w 139"/>
                <a:gd name="T5" fmla="*/ 157 h 163"/>
                <a:gd name="T6" fmla="*/ 25 w 139"/>
                <a:gd name="T7" fmla="*/ 128 h 163"/>
                <a:gd name="T8" fmla="*/ 8 w 139"/>
                <a:gd name="T9" fmla="*/ 97 h 163"/>
                <a:gd name="T10" fmla="*/ 4 w 139"/>
                <a:gd name="T11" fmla="*/ 51 h 163"/>
                <a:gd name="T12" fmla="*/ 37 w 139"/>
                <a:gd name="T13" fmla="*/ 10 h 163"/>
                <a:gd name="T14" fmla="*/ 102 w 139"/>
                <a:gd name="T15" fmla="*/ 9 h 163"/>
                <a:gd name="T16" fmla="*/ 138 w 139"/>
                <a:gd name="T17" fmla="*/ 73 h 163"/>
                <a:gd name="T18" fmla="*/ 126 w 139"/>
                <a:gd name="T19" fmla="*/ 109 h 163"/>
                <a:gd name="T20" fmla="*/ 111 w 139"/>
                <a:gd name="T21" fmla="*/ 136 h 163"/>
                <a:gd name="T22" fmla="*/ 103 w 139"/>
                <a:gd name="T23" fmla="*/ 161 h 163"/>
                <a:gd name="T24" fmla="*/ 103 w 139"/>
                <a:gd name="T25"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9" h="163">
                  <a:moveTo>
                    <a:pt x="103" y="163"/>
                  </a:moveTo>
                  <a:cubicBezTo>
                    <a:pt x="81" y="163"/>
                    <a:pt x="59" y="163"/>
                    <a:pt x="37" y="163"/>
                  </a:cubicBezTo>
                  <a:cubicBezTo>
                    <a:pt x="37" y="161"/>
                    <a:pt x="36" y="159"/>
                    <a:pt x="36" y="157"/>
                  </a:cubicBezTo>
                  <a:cubicBezTo>
                    <a:pt x="35" y="146"/>
                    <a:pt x="30" y="137"/>
                    <a:pt x="25" y="128"/>
                  </a:cubicBezTo>
                  <a:cubicBezTo>
                    <a:pt x="19" y="118"/>
                    <a:pt x="13" y="108"/>
                    <a:pt x="8" y="97"/>
                  </a:cubicBezTo>
                  <a:cubicBezTo>
                    <a:pt x="1" y="82"/>
                    <a:pt x="0" y="67"/>
                    <a:pt x="4" y="51"/>
                  </a:cubicBezTo>
                  <a:cubicBezTo>
                    <a:pt x="8" y="32"/>
                    <a:pt x="19" y="18"/>
                    <a:pt x="37" y="10"/>
                  </a:cubicBezTo>
                  <a:cubicBezTo>
                    <a:pt x="58" y="0"/>
                    <a:pt x="80" y="0"/>
                    <a:pt x="102" y="9"/>
                  </a:cubicBezTo>
                  <a:cubicBezTo>
                    <a:pt x="128" y="21"/>
                    <a:pt x="139" y="45"/>
                    <a:pt x="138" y="73"/>
                  </a:cubicBezTo>
                  <a:cubicBezTo>
                    <a:pt x="137" y="86"/>
                    <a:pt x="132" y="98"/>
                    <a:pt x="126" y="109"/>
                  </a:cubicBezTo>
                  <a:cubicBezTo>
                    <a:pt x="121" y="118"/>
                    <a:pt x="115" y="127"/>
                    <a:pt x="111" y="136"/>
                  </a:cubicBezTo>
                  <a:cubicBezTo>
                    <a:pt x="106" y="144"/>
                    <a:pt x="104" y="152"/>
                    <a:pt x="103" y="161"/>
                  </a:cubicBezTo>
                  <a:cubicBezTo>
                    <a:pt x="103" y="161"/>
                    <a:pt x="103" y="162"/>
                    <a:pt x="103" y="1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29">
              <a:extLst>
                <a:ext uri="{FF2B5EF4-FFF2-40B4-BE49-F238E27FC236}">
                  <a16:creationId xmlns:a16="http://schemas.microsoft.com/office/drawing/2014/main" id="{A1D315CD-9CD8-B046-FB1E-A9A5EED60CE8}"/>
                </a:ext>
              </a:extLst>
            </p:cNvPr>
            <p:cNvSpPr>
              <a:spLocks/>
            </p:cNvSpPr>
            <p:nvPr/>
          </p:nvSpPr>
          <p:spPr bwMode="auto">
            <a:xfrm>
              <a:off x="4325928" y="2815108"/>
              <a:ext cx="95922" cy="17846"/>
            </a:xfrm>
            <a:custGeom>
              <a:avLst/>
              <a:gdLst>
                <a:gd name="T0" fmla="*/ 30 w 60"/>
                <a:gd name="T1" fmla="*/ 12 h 12"/>
                <a:gd name="T2" fmla="*/ 8 w 60"/>
                <a:gd name="T3" fmla="*/ 12 h 12"/>
                <a:gd name="T4" fmla="*/ 0 w 60"/>
                <a:gd name="T5" fmla="*/ 6 h 12"/>
                <a:gd name="T6" fmla="*/ 8 w 60"/>
                <a:gd name="T7" fmla="*/ 0 h 12"/>
                <a:gd name="T8" fmla="*/ 52 w 60"/>
                <a:gd name="T9" fmla="*/ 0 h 12"/>
                <a:gd name="T10" fmla="*/ 59 w 60"/>
                <a:gd name="T11" fmla="*/ 7 h 12"/>
                <a:gd name="T12" fmla="*/ 52 w 60"/>
                <a:gd name="T13" fmla="*/ 12 h 12"/>
                <a:gd name="T14" fmla="*/ 50 w 60"/>
                <a:gd name="T15" fmla="*/ 12 h 12"/>
                <a:gd name="T16" fmla="*/ 30 w 60"/>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30" y="12"/>
                  </a:moveTo>
                  <a:cubicBezTo>
                    <a:pt x="22" y="12"/>
                    <a:pt x="15" y="12"/>
                    <a:pt x="8" y="12"/>
                  </a:cubicBezTo>
                  <a:cubicBezTo>
                    <a:pt x="3" y="12"/>
                    <a:pt x="0" y="10"/>
                    <a:pt x="0" y="6"/>
                  </a:cubicBezTo>
                  <a:cubicBezTo>
                    <a:pt x="0" y="3"/>
                    <a:pt x="3" y="0"/>
                    <a:pt x="8" y="0"/>
                  </a:cubicBezTo>
                  <a:cubicBezTo>
                    <a:pt x="23" y="0"/>
                    <a:pt x="37" y="0"/>
                    <a:pt x="52" y="0"/>
                  </a:cubicBezTo>
                  <a:cubicBezTo>
                    <a:pt x="57" y="0"/>
                    <a:pt x="60" y="3"/>
                    <a:pt x="59" y="7"/>
                  </a:cubicBezTo>
                  <a:cubicBezTo>
                    <a:pt x="59" y="10"/>
                    <a:pt x="56" y="12"/>
                    <a:pt x="52" y="12"/>
                  </a:cubicBezTo>
                  <a:cubicBezTo>
                    <a:pt x="52" y="12"/>
                    <a:pt x="51" y="12"/>
                    <a:pt x="50" y="12"/>
                  </a:cubicBezTo>
                  <a:cubicBezTo>
                    <a:pt x="43" y="12"/>
                    <a:pt x="37" y="12"/>
                    <a:pt x="3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030">
              <a:extLst>
                <a:ext uri="{FF2B5EF4-FFF2-40B4-BE49-F238E27FC236}">
                  <a16:creationId xmlns:a16="http://schemas.microsoft.com/office/drawing/2014/main" id="{7687D511-3B69-6E86-926A-9ABA4646E22D}"/>
                </a:ext>
              </a:extLst>
            </p:cNvPr>
            <p:cNvSpPr>
              <a:spLocks/>
            </p:cNvSpPr>
            <p:nvPr/>
          </p:nvSpPr>
          <p:spPr bwMode="auto">
            <a:xfrm>
              <a:off x="4328159" y="2846339"/>
              <a:ext cx="89229" cy="20076"/>
            </a:xfrm>
            <a:custGeom>
              <a:avLst/>
              <a:gdLst>
                <a:gd name="T0" fmla="*/ 29 w 57"/>
                <a:gd name="T1" fmla="*/ 12 h 12"/>
                <a:gd name="T2" fmla="*/ 7 w 57"/>
                <a:gd name="T3" fmla="*/ 12 h 12"/>
                <a:gd name="T4" fmla="*/ 1 w 57"/>
                <a:gd name="T5" fmla="*/ 6 h 12"/>
                <a:gd name="T6" fmla="*/ 7 w 57"/>
                <a:gd name="T7" fmla="*/ 0 h 12"/>
                <a:gd name="T8" fmla="*/ 51 w 57"/>
                <a:gd name="T9" fmla="*/ 0 h 12"/>
                <a:gd name="T10" fmla="*/ 57 w 57"/>
                <a:gd name="T11" fmla="*/ 6 h 12"/>
                <a:gd name="T12" fmla="*/ 51 w 57"/>
                <a:gd name="T13" fmla="*/ 12 h 12"/>
                <a:gd name="T14" fmla="*/ 29 w 57"/>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12">
                  <a:moveTo>
                    <a:pt x="29" y="12"/>
                  </a:moveTo>
                  <a:cubicBezTo>
                    <a:pt x="22" y="12"/>
                    <a:pt x="14" y="12"/>
                    <a:pt x="7" y="12"/>
                  </a:cubicBezTo>
                  <a:cubicBezTo>
                    <a:pt x="3" y="12"/>
                    <a:pt x="0" y="10"/>
                    <a:pt x="1" y="6"/>
                  </a:cubicBezTo>
                  <a:cubicBezTo>
                    <a:pt x="1" y="3"/>
                    <a:pt x="3" y="0"/>
                    <a:pt x="7" y="0"/>
                  </a:cubicBezTo>
                  <a:cubicBezTo>
                    <a:pt x="22" y="0"/>
                    <a:pt x="36" y="0"/>
                    <a:pt x="51" y="0"/>
                  </a:cubicBezTo>
                  <a:cubicBezTo>
                    <a:pt x="55" y="0"/>
                    <a:pt x="57" y="3"/>
                    <a:pt x="57" y="6"/>
                  </a:cubicBezTo>
                  <a:cubicBezTo>
                    <a:pt x="57" y="10"/>
                    <a:pt x="55" y="12"/>
                    <a:pt x="51" y="12"/>
                  </a:cubicBezTo>
                  <a:cubicBezTo>
                    <a:pt x="43" y="12"/>
                    <a:pt x="36"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31">
              <a:extLst>
                <a:ext uri="{FF2B5EF4-FFF2-40B4-BE49-F238E27FC236}">
                  <a16:creationId xmlns:a16="http://schemas.microsoft.com/office/drawing/2014/main" id="{754B2A0C-050D-DFAD-ED93-24D00B42B5CD}"/>
                </a:ext>
              </a:extLst>
            </p:cNvPr>
            <p:cNvSpPr>
              <a:spLocks/>
            </p:cNvSpPr>
            <p:nvPr/>
          </p:nvSpPr>
          <p:spPr bwMode="auto">
            <a:xfrm>
              <a:off x="4511081" y="2634415"/>
              <a:ext cx="49076" cy="24538"/>
            </a:xfrm>
            <a:custGeom>
              <a:avLst/>
              <a:gdLst>
                <a:gd name="T0" fmla="*/ 32 w 32"/>
                <a:gd name="T1" fmla="*/ 0 h 15"/>
                <a:gd name="T2" fmla="*/ 32 w 32"/>
                <a:gd name="T3" fmla="*/ 15 h 15"/>
                <a:gd name="T4" fmla="*/ 0 w 32"/>
                <a:gd name="T5" fmla="*/ 15 h 15"/>
                <a:gd name="T6" fmla="*/ 0 w 32"/>
                <a:gd name="T7" fmla="*/ 0 h 15"/>
                <a:gd name="T8" fmla="*/ 32 w 32"/>
                <a:gd name="T9" fmla="*/ 0 h 15"/>
              </a:gdLst>
              <a:ahLst/>
              <a:cxnLst>
                <a:cxn ang="0">
                  <a:pos x="T0" y="T1"/>
                </a:cxn>
                <a:cxn ang="0">
                  <a:pos x="T2" y="T3"/>
                </a:cxn>
                <a:cxn ang="0">
                  <a:pos x="T4" y="T5"/>
                </a:cxn>
                <a:cxn ang="0">
                  <a:pos x="T6" y="T7"/>
                </a:cxn>
                <a:cxn ang="0">
                  <a:pos x="T8" y="T9"/>
                </a:cxn>
              </a:cxnLst>
              <a:rect l="0" t="0" r="r" b="b"/>
              <a:pathLst>
                <a:path w="32" h="15">
                  <a:moveTo>
                    <a:pt x="32" y="0"/>
                  </a:moveTo>
                  <a:cubicBezTo>
                    <a:pt x="32" y="5"/>
                    <a:pt x="32" y="10"/>
                    <a:pt x="32" y="15"/>
                  </a:cubicBezTo>
                  <a:cubicBezTo>
                    <a:pt x="21" y="15"/>
                    <a:pt x="11" y="15"/>
                    <a:pt x="0" y="15"/>
                  </a:cubicBezTo>
                  <a:cubicBezTo>
                    <a:pt x="0" y="10"/>
                    <a:pt x="0" y="5"/>
                    <a:pt x="0" y="0"/>
                  </a:cubicBezTo>
                  <a:cubicBezTo>
                    <a:pt x="10" y="0"/>
                    <a:pt x="21" y="0"/>
                    <a:pt x="3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032">
              <a:extLst>
                <a:ext uri="{FF2B5EF4-FFF2-40B4-BE49-F238E27FC236}">
                  <a16:creationId xmlns:a16="http://schemas.microsoft.com/office/drawing/2014/main" id="{D5917F9A-6AFC-9EA0-4E2B-2B463F8F9CFC}"/>
                </a:ext>
              </a:extLst>
            </p:cNvPr>
            <p:cNvSpPr>
              <a:spLocks/>
            </p:cNvSpPr>
            <p:nvPr/>
          </p:nvSpPr>
          <p:spPr bwMode="auto">
            <a:xfrm>
              <a:off x="4183166" y="2634415"/>
              <a:ext cx="53537" cy="24538"/>
            </a:xfrm>
            <a:custGeom>
              <a:avLst/>
              <a:gdLst>
                <a:gd name="T0" fmla="*/ 0 w 33"/>
                <a:gd name="T1" fmla="*/ 16 h 16"/>
                <a:gd name="T2" fmla="*/ 0 w 33"/>
                <a:gd name="T3" fmla="*/ 0 h 16"/>
                <a:gd name="T4" fmla="*/ 33 w 33"/>
                <a:gd name="T5" fmla="*/ 0 h 16"/>
                <a:gd name="T6" fmla="*/ 33 w 33"/>
                <a:gd name="T7" fmla="*/ 16 h 16"/>
                <a:gd name="T8" fmla="*/ 0 w 33"/>
                <a:gd name="T9" fmla="*/ 16 h 16"/>
              </a:gdLst>
              <a:ahLst/>
              <a:cxnLst>
                <a:cxn ang="0">
                  <a:pos x="T0" y="T1"/>
                </a:cxn>
                <a:cxn ang="0">
                  <a:pos x="T2" y="T3"/>
                </a:cxn>
                <a:cxn ang="0">
                  <a:pos x="T4" y="T5"/>
                </a:cxn>
                <a:cxn ang="0">
                  <a:pos x="T6" y="T7"/>
                </a:cxn>
                <a:cxn ang="0">
                  <a:pos x="T8" y="T9"/>
                </a:cxn>
              </a:cxnLst>
              <a:rect l="0" t="0" r="r" b="b"/>
              <a:pathLst>
                <a:path w="33" h="16">
                  <a:moveTo>
                    <a:pt x="0" y="16"/>
                  </a:moveTo>
                  <a:cubicBezTo>
                    <a:pt x="0" y="11"/>
                    <a:pt x="0" y="6"/>
                    <a:pt x="0" y="0"/>
                  </a:cubicBezTo>
                  <a:cubicBezTo>
                    <a:pt x="11" y="0"/>
                    <a:pt x="22" y="0"/>
                    <a:pt x="33" y="0"/>
                  </a:cubicBezTo>
                  <a:cubicBezTo>
                    <a:pt x="33" y="6"/>
                    <a:pt x="33" y="11"/>
                    <a:pt x="33" y="16"/>
                  </a:cubicBezTo>
                  <a:cubicBezTo>
                    <a:pt x="22" y="16"/>
                    <a:pt x="12" y="16"/>
                    <a:pt x="0"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033">
              <a:extLst>
                <a:ext uri="{FF2B5EF4-FFF2-40B4-BE49-F238E27FC236}">
                  <a16:creationId xmlns:a16="http://schemas.microsoft.com/office/drawing/2014/main" id="{5DB487FA-6080-FC85-76B3-BD9FAF0068AC}"/>
                </a:ext>
              </a:extLst>
            </p:cNvPr>
            <p:cNvSpPr>
              <a:spLocks/>
            </p:cNvSpPr>
            <p:nvPr/>
          </p:nvSpPr>
          <p:spPr bwMode="auto">
            <a:xfrm>
              <a:off x="4484315" y="2540721"/>
              <a:ext cx="58000" cy="51308"/>
            </a:xfrm>
            <a:custGeom>
              <a:avLst/>
              <a:gdLst>
                <a:gd name="T0" fmla="*/ 10 w 36"/>
                <a:gd name="T1" fmla="*/ 32 h 32"/>
                <a:gd name="T2" fmla="*/ 0 w 36"/>
                <a:gd name="T3" fmla="*/ 19 h 32"/>
                <a:gd name="T4" fmla="*/ 26 w 36"/>
                <a:gd name="T5" fmla="*/ 0 h 32"/>
                <a:gd name="T6" fmla="*/ 36 w 36"/>
                <a:gd name="T7" fmla="*/ 13 h 32"/>
                <a:gd name="T8" fmla="*/ 10 w 36"/>
                <a:gd name="T9" fmla="*/ 32 h 32"/>
              </a:gdLst>
              <a:ahLst/>
              <a:cxnLst>
                <a:cxn ang="0">
                  <a:pos x="T0" y="T1"/>
                </a:cxn>
                <a:cxn ang="0">
                  <a:pos x="T2" y="T3"/>
                </a:cxn>
                <a:cxn ang="0">
                  <a:pos x="T4" y="T5"/>
                </a:cxn>
                <a:cxn ang="0">
                  <a:pos x="T6" y="T7"/>
                </a:cxn>
                <a:cxn ang="0">
                  <a:pos x="T8" y="T9"/>
                </a:cxn>
              </a:cxnLst>
              <a:rect l="0" t="0" r="r" b="b"/>
              <a:pathLst>
                <a:path w="36" h="32">
                  <a:moveTo>
                    <a:pt x="10" y="32"/>
                  </a:moveTo>
                  <a:cubicBezTo>
                    <a:pt x="7" y="27"/>
                    <a:pt x="4" y="23"/>
                    <a:pt x="0" y="19"/>
                  </a:cubicBezTo>
                  <a:cubicBezTo>
                    <a:pt x="9" y="12"/>
                    <a:pt x="18" y="6"/>
                    <a:pt x="26" y="0"/>
                  </a:cubicBezTo>
                  <a:cubicBezTo>
                    <a:pt x="30" y="4"/>
                    <a:pt x="33" y="9"/>
                    <a:pt x="36" y="13"/>
                  </a:cubicBezTo>
                  <a:cubicBezTo>
                    <a:pt x="27" y="19"/>
                    <a:pt x="19" y="25"/>
                    <a:pt x="1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34">
              <a:extLst>
                <a:ext uri="{FF2B5EF4-FFF2-40B4-BE49-F238E27FC236}">
                  <a16:creationId xmlns:a16="http://schemas.microsoft.com/office/drawing/2014/main" id="{D88725BA-412E-2899-B4BF-EAE07065393B}"/>
                </a:ext>
              </a:extLst>
            </p:cNvPr>
            <p:cNvSpPr>
              <a:spLocks/>
            </p:cNvSpPr>
            <p:nvPr/>
          </p:nvSpPr>
          <p:spPr bwMode="auto">
            <a:xfrm>
              <a:off x="4201014" y="2705800"/>
              <a:ext cx="55769" cy="44616"/>
            </a:xfrm>
            <a:custGeom>
              <a:avLst/>
              <a:gdLst>
                <a:gd name="T0" fmla="*/ 6 w 36"/>
                <a:gd name="T1" fmla="*/ 28 h 28"/>
                <a:gd name="T2" fmla="*/ 0 w 36"/>
                <a:gd name="T3" fmla="*/ 13 h 28"/>
                <a:gd name="T4" fmla="*/ 29 w 36"/>
                <a:gd name="T5" fmla="*/ 0 h 28"/>
                <a:gd name="T6" fmla="*/ 36 w 36"/>
                <a:gd name="T7" fmla="*/ 15 h 28"/>
                <a:gd name="T8" fmla="*/ 6 w 36"/>
                <a:gd name="T9" fmla="*/ 28 h 28"/>
              </a:gdLst>
              <a:ahLst/>
              <a:cxnLst>
                <a:cxn ang="0">
                  <a:pos x="T0" y="T1"/>
                </a:cxn>
                <a:cxn ang="0">
                  <a:pos x="T2" y="T3"/>
                </a:cxn>
                <a:cxn ang="0">
                  <a:pos x="T4" y="T5"/>
                </a:cxn>
                <a:cxn ang="0">
                  <a:pos x="T6" y="T7"/>
                </a:cxn>
                <a:cxn ang="0">
                  <a:pos x="T8" y="T9"/>
                </a:cxn>
              </a:cxnLst>
              <a:rect l="0" t="0" r="r" b="b"/>
              <a:pathLst>
                <a:path w="36" h="28">
                  <a:moveTo>
                    <a:pt x="6" y="28"/>
                  </a:moveTo>
                  <a:cubicBezTo>
                    <a:pt x="4" y="23"/>
                    <a:pt x="2" y="18"/>
                    <a:pt x="0" y="13"/>
                  </a:cubicBezTo>
                  <a:cubicBezTo>
                    <a:pt x="9" y="9"/>
                    <a:pt x="19" y="4"/>
                    <a:pt x="29" y="0"/>
                  </a:cubicBezTo>
                  <a:cubicBezTo>
                    <a:pt x="31" y="5"/>
                    <a:pt x="33" y="9"/>
                    <a:pt x="36" y="15"/>
                  </a:cubicBezTo>
                  <a:cubicBezTo>
                    <a:pt x="26" y="19"/>
                    <a:pt x="16" y="23"/>
                    <a:pt x="6"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35">
              <a:extLst>
                <a:ext uri="{FF2B5EF4-FFF2-40B4-BE49-F238E27FC236}">
                  <a16:creationId xmlns:a16="http://schemas.microsoft.com/office/drawing/2014/main" id="{0135BBD8-F416-C10D-6551-D90CF7D25F9B}"/>
                </a:ext>
              </a:extLst>
            </p:cNvPr>
            <p:cNvSpPr>
              <a:spLocks/>
            </p:cNvSpPr>
            <p:nvPr/>
          </p:nvSpPr>
          <p:spPr bwMode="auto">
            <a:xfrm>
              <a:off x="4205478" y="2540721"/>
              <a:ext cx="55769" cy="51308"/>
            </a:xfrm>
            <a:custGeom>
              <a:avLst/>
              <a:gdLst>
                <a:gd name="T0" fmla="*/ 35 w 35"/>
                <a:gd name="T1" fmla="*/ 19 h 32"/>
                <a:gd name="T2" fmla="*/ 26 w 35"/>
                <a:gd name="T3" fmla="*/ 32 h 32"/>
                <a:gd name="T4" fmla="*/ 0 w 35"/>
                <a:gd name="T5" fmla="*/ 13 h 32"/>
                <a:gd name="T6" fmla="*/ 9 w 35"/>
                <a:gd name="T7" fmla="*/ 0 h 32"/>
                <a:gd name="T8" fmla="*/ 35 w 35"/>
                <a:gd name="T9" fmla="*/ 19 h 32"/>
              </a:gdLst>
              <a:ahLst/>
              <a:cxnLst>
                <a:cxn ang="0">
                  <a:pos x="T0" y="T1"/>
                </a:cxn>
                <a:cxn ang="0">
                  <a:pos x="T2" y="T3"/>
                </a:cxn>
                <a:cxn ang="0">
                  <a:pos x="T4" y="T5"/>
                </a:cxn>
                <a:cxn ang="0">
                  <a:pos x="T6" y="T7"/>
                </a:cxn>
                <a:cxn ang="0">
                  <a:pos x="T8" y="T9"/>
                </a:cxn>
              </a:cxnLst>
              <a:rect l="0" t="0" r="r" b="b"/>
              <a:pathLst>
                <a:path w="35" h="32">
                  <a:moveTo>
                    <a:pt x="35" y="19"/>
                  </a:moveTo>
                  <a:cubicBezTo>
                    <a:pt x="32" y="23"/>
                    <a:pt x="29" y="27"/>
                    <a:pt x="26" y="32"/>
                  </a:cubicBezTo>
                  <a:cubicBezTo>
                    <a:pt x="17" y="26"/>
                    <a:pt x="9" y="19"/>
                    <a:pt x="0" y="13"/>
                  </a:cubicBezTo>
                  <a:cubicBezTo>
                    <a:pt x="3" y="9"/>
                    <a:pt x="6" y="4"/>
                    <a:pt x="9" y="0"/>
                  </a:cubicBezTo>
                  <a:cubicBezTo>
                    <a:pt x="18" y="6"/>
                    <a:pt x="26" y="12"/>
                    <a:pt x="35"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36">
              <a:extLst>
                <a:ext uri="{FF2B5EF4-FFF2-40B4-BE49-F238E27FC236}">
                  <a16:creationId xmlns:a16="http://schemas.microsoft.com/office/drawing/2014/main" id="{29FAF232-9964-16F4-BAC8-2AF9014B684C}"/>
                </a:ext>
              </a:extLst>
            </p:cNvPr>
            <p:cNvSpPr>
              <a:spLocks/>
            </p:cNvSpPr>
            <p:nvPr/>
          </p:nvSpPr>
          <p:spPr bwMode="auto">
            <a:xfrm>
              <a:off x="4488784" y="2705800"/>
              <a:ext cx="58000" cy="44616"/>
            </a:xfrm>
            <a:custGeom>
              <a:avLst/>
              <a:gdLst>
                <a:gd name="T0" fmla="*/ 0 w 36"/>
                <a:gd name="T1" fmla="*/ 15 h 27"/>
                <a:gd name="T2" fmla="*/ 7 w 36"/>
                <a:gd name="T3" fmla="*/ 0 h 27"/>
                <a:gd name="T4" fmla="*/ 36 w 36"/>
                <a:gd name="T5" fmla="*/ 12 h 27"/>
                <a:gd name="T6" fmla="*/ 30 w 36"/>
                <a:gd name="T7" fmla="*/ 27 h 27"/>
                <a:gd name="T8" fmla="*/ 0 w 36"/>
                <a:gd name="T9" fmla="*/ 15 h 27"/>
              </a:gdLst>
              <a:ahLst/>
              <a:cxnLst>
                <a:cxn ang="0">
                  <a:pos x="T0" y="T1"/>
                </a:cxn>
                <a:cxn ang="0">
                  <a:pos x="T2" y="T3"/>
                </a:cxn>
                <a:cxn ang="0">
                  <a:pos x="T4" y="T5"/>
                </a:cxn>
                <a:cxn ang="0">
                  <a:pos x="T6" y="T7"/>
                </a:cxn>
                <a:cxn ang="0">
                  <a:pos x="T8" y="T9"/>
                </a:cxn>
              </a:cxnLst>
              <a:rect l="0" t="0" r="r" b="b"/>
              <a:pathLst>
                <a:path w="36" h="27">
                  <a:moveTo>
                    <a:pt x="0" y="15"/>
                  </a:moveTo>
                  <a:cubicBezTo>
                    <a:pt x="3" y="10"/>
                    <a:pt x="5" y="5"/>
                    <a:pt x="7" y="0"/>
                  </a:cubicBezTo>
                  <a:cubicBezTo>
                    <a:pt x="16" y="4"/>
                    <a:pt x="26" y="8"/>
                    <a:pt x="36" y="12"/>
                  </a:cubicBezTo>
                  <a:cubicBezTo>
                    <a:pt x="34" y="17"/>
                    <a:pt x="32" y="22"/>
                    <a:pt x="30" y="27"/>
                  </a:cubicBezTo>
                  <a:cubicBezTo>
                    <a:pt x="20" y="23"/>
                    <a:pt x="10" y="19"/>
                    <a:pt x="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037">
              <a:extLst>
                <a:ext uri="{FF2B5EF4-FFF2-40B4-BE49-F238E27FC236}">
                  <a16:creationId xmlns:a16="http://schemas.microsoft.com/office/drawing/2014/main" id="{A511BAAC-62FE-3826-FE25-5EFD2CC55887}"/>
                </a:ext>
              </a:extLst>
            </p:cNvPr>
            <p:cNvSpPr>
              <a:spLocks/>
            </p:cNvSpPr>
            <p:nvPr/>
          </p:nvSpPr>
          <p:spPr bwMode="auto">
            <a:xfrm>
              <a:off x="4430776" y="2484951"/>
              <a:ext cx="44615" cy="55769"/>
            </a:xfrm>
            <a:custGeom>
              <a:avLst/>
              <a:gdLst>
                <a:gd name="T0" fmla="*/ 14 w 28"/>
                <a:gd name="T1" fmla="*/ 0 h 35"/>
                <a:gd name="T2" fmla="*/ 28 w 28"/>
                <a:gd name="T3" fmla="*/ 8 h 35"/>
                <a:gd name="T4" fmla="*/ 14 w 28"/>
                <a:gd name="T5" fmla="*/ 35 h 35"/>
                <a:gd name="T6" fmla="*/ 0 w 28"/>
                <a:gd name="T7" fmla="*/ 27 h 35"/>
                <a:gd name="T8" fmla="*/ 14 w 28"/>
                <a:gd name="T9" fmla="*/ 0 h 35"/>
              </a:gdLst>
              <a:ahLst/>
              <a:cxnLst>
                <a:cxn ang="0">
                  <a:pos x="T0" y="T1"/>
                </a:cxn>
                <a:cxn ang="0">
                  <a:pos x="T2" y="T3"/>
                </a:cxn>
                <a:cxn ang="0">
                  <a:pos x="T4" y="T5"/>
                </a:cxn>
                <a:cxn ang="0">
                  <a:pos x="T6" y="T7"/>
                </a:cxn>
                <a:cxn ang="0">
                  <a:pos x="T8" y="T9"/>
                </a:cxn>
              </a:cxnLst>
              <a:rect l="0" t="0" r="r" b="b"/>
              <a:pathLst>
                <a:path w="28" h="35">
                  <a:moveTo>
                    <a:pt x="14" y="0"/>
                  </a:moveTo>
                  <a:cubicBezTo>
                    <a:pt x="19" y="3"/>
                    <a:pt x="23" y="5"/>
                    <a:pt x="28" y="8"/>
                  </a:cubicBezTo>
                  <a:cubicBezTo>
                    <a:pt x="24" y="17"/>
                    <a:pt x="19" y="26"/>
                    <a:pt x="14" y="35"/>
                  </a:cubicBezTo>
                  <a:cubicBezTo>
                    <a:pt x="9" y="32"/>
                    <a:pt x="5" y="29"/>
                    <a:pt x="0" y="27"/>
                  </a:cubicBezTo>
                  <a:cubicBezTo>
                    <a:pt x="4" y="18"/>
                    <a:pt x="9" y="9"/>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38">
              <a:extLst>
                <a:ext uri="{FF2B5EF4-FFF2-40B4-BE49-F238E27FC236}">
                  <a16:creationId xmlns:a16="http://schemas.microsoft.com/office/drawing/2014/main" id="{C97135D7-E5C9-ED22-0B66-554CD17CE2E8}"/>
                </a:ext>
              </a:extLst>
            </p:cNvPr>
            <p:cNvSpPr>
              <a:spLocks/>
            </p:cNvSpPr>
            <p:nvPr/>
          </p:nvSpPr>
          <p:spPr bwMode="auto">
            <a:xfrm>
              <a:off x="4270176" y="2484951"/>
              <a:ext cx="46846" cy="55769"/>
            </a:xfrm>
            <a:custGeom>
              <a:avLst/>
              <a:gdLst>
                <a:gd name="T0" fmla="*/ 15 w 29"/>
                <a:gd name="T1" fmla="*/ 35 h 35"/>
                <a:gd name="T2" fmla="*/ 0 w 29"/>
                <a:gd name="T3" fmla="*/ 8 h 35"/>
                <a:gd name="T4" fmla="*/ 15 w 29"/>
                <a:gd name="T5" fmla="*/ 0 h 35"/>
                <a:gd name="T6" fmla="*/ 29 w 29"/>
                <a:gd name="T7" fmla="*/ 27 h 35"/>
                <a:gd name="T8" fmla="*/ 15 w 29"/>
                <a:gd name="T9" fmla="*/ 35 h 35"/>
              </a:gdLst>
              <a:ahLst/>
              <a:cxnLst>
                <a:cxn ang="0">
                  <a:pos x="T0" y="T1"/>
                </a:cxn>
                <a:cxn ang="0">
                  <a:pos x="T2" y="T3"/>
                </a:cxn>
                <a:cxn ang="0">
                  <a:pos x="T4" y="T5"/>
                </a:cxn>
                <a:cxn ang="0">
                  <a:pos x="T6" y="T7"/>
                </a:cxn>
                <a:cxn ang="0">
                  <a:pos x="T8" y="T9"/>
                </a:cxn>
              </a:cxnLst>
              <a:rect l="0" t="0" r="r" b="b"/>
              <a:pathLst>
                <a:path w="29" h="35">
                  <a:moveTo>
                    <a:pt x="15" y="35"/>
                  </a:moveTo>
                  <a:cubicBezTo>
                    <a:pt x="10" y="26"/>
                    <a:pt x="5" y="17"/>
                    <a:pt x="0" y="8"/>
                  </a:cubicBezTo>
                  <a:cubicBezTo>
                    <a:pt x="5" y="5"/>
                    <a:pt x="10" y="3"/>
                    <a:pt x="15" y="0"/>
                  </a:cubicBezTo>
                  <a:cubicBezTo>
                    <a:pt x="20" y="9"/>
                    <a:pt x="24" y="18"/>
                    <a:pt x="29" y="27"/>
                  </a:cubicBezTo>
                  <a:cubicBezTo>
                    <a:pt x="24" y="29"/>
                    <a:pt x="20" y="32"/>
                    <a:pt x="15"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39">
              <a:extLst>
                <a:ext uri="{FF2B5EF4-FFF2-40B4-BE49-F238E27FC236}">
                  <a16:creationId xmlns:a16="http://schemas.microsoft.com/office/drawing/2014/main" id="{28224938-85FF-6BD9-A27E-962AC4701371}"/>
                </a:ext>
              </a:extLst>
            </p:cNvPr>
            <p:cNvSpPr>
              <a:spLocks/>
            </p:cNvSpPr>
            <p:nvPr/>
          </p:nvSpPr>
          <p:spPr bwMode="auto">
            <a:xfrm>
              <a:off x="4361635" y="2471567"/>
              <a:ext cx="24539" cy="46846"/>
            </a:xfrm>
            <a:custGeom>
              <a:avLst/>
              <a:gdLst>
                <a:gd name="T0" fmla="*/ 0 w 16"/>
                <a:gd name="T1" fmla="*/ 0 h 29"/>
                <a:gd name="T2" fmla="*/ 16 w 16"/>
                <a:gd name="T3" fmla="*/ 0 h 29"/>
                <a:gd name="T4" fmla="*/ 16 w 16"/>
                <a:gd name="T5" fmla="*/ 29 h 29"/>
                <a:gd name="T6" fmla="*/ 0 w 16"/>
                <a:gd name="T7" fmla="*/ 29 h 29"/>
                <a:gd name="T8" fmla="*/ 0 w 16"/>
                <a:gd name="T9" fmla="*/ 0 h 29"/>
              </a:gdLst>
              <a:ahLst/>
              <a:cxnLst>
                <a:cxn ang="0">
                  <a:pos x="T0" y="T1"/>
                </a:cxn>
                <a:cxn ang="0">
                  <a:pos x="T2" y="T3"/>
                </a:cxn>
                <a:cxn ang="0">
                  <a:pos x="T4" y="T5"/>
                </a:cxn>
                <a:cxn ang="0">
                  <a:pos x="T6" y="T7"/>
                </a:cxn>
                <a:cxn ang="0">
                  <a:pos x="T8" y="T9"/>
                </a:cxn>
              </a:cxnLst>
              <a:rect l="0" t="0" r="r" b="b"/>
              <a:pathLst>
                <a:path w="16" h="29">
                  <a:moveTo>
                    <a:pt x="0" y="0"/>
                  </a:moveTo>
                  <a:cubicBezTo>
                    <a:pt x="6" y="0"/>
                    <a:pt x="11" y="0"/>
                    <a:pt x="16" y="0"/>
                  </a:cubicBezTo>
                  <a:cubicBezTo>
                    <a:pt x="16" y="10"/>
                    <a:pt x="16" y="20"/>
                    <a:pt x="16" y="29"/>
                  </a:cubicBezTo>
                  <a:cubicBezTo>
                    <a:pt x="11" y="29"/>
                    <a:pt x="6" y="29"/>
                    <a:pt x="0" y="29"/>
                  </a:cubicBezTo>
                  <a:cubicBezTo>
                    <a:pt x="0" y="20"/>
                    <a:pt x="0" y="1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040">
              <a:extLst>
                <a:ext uri="{FF2B5EF4-FFF2-40B4-BE49-F238E27FC236}">
                  <a16:creationId xmlns:a16="http://schemas.microsoft.com/office/drawing/2014/main" id="{057608CD-0C39-FBC9-AC3F-28DD015E79C1}"/>
                </a:ext>
              </a:extLst>
            </p:cNvPr>
            <p:cNvSpPr>
              <a:spLocks/>
            </p:cNvSpPr>
            <p:nvPr/>
          </p:nvSpPr>
          <p:spPr bwMode="auto">
            <a:xfrm>
              <a:off x="4339354" y="2877523"/>
              <a:ext cx="69154" cy="22308"/>
            </a:xfrm>
            <a:custGeom>
              <a:avLst/>
              <a:gdLst>
                <a:gd name="T0" fmla="*/ 0 w 44"/>
                <a:gd name="T1" fmla="*/ 0 h 14"/>
                <a:gd name="T2" fmla="*/ 44 w 44"/>
                <a:gd name="T3" fmla="*/ 0 h 14"/>
                <a:gd name="T4" fmla="*/ 30 w 44"/>
                <a:gd name="T5" fmla="*/ 11 h 14"/>
                <a:gd name="T6" fmla="*/ 25 w 44"/>
                <a:gd name="T7" fmla="*/ 13 h 14"/>
                <a:gd name="T8" fmla="*/ 5 w 44"/>
                <a:gd name="T9" fmla="*/ 5 h 14"/>
                <a:gd name="T10" fmla="*/ 0 w 44"/>
                <a:gd name="T11" fmla="*/ 0 h 14"/>
              </a:gdLst>
              <a:ahLst/>
              <a:cxnLst>
                <a:cxn ang="0">
                  <a:pos x="T0" y="T1"/>
                </a:cxn>
                <a:cxn ang="0">
                  <a:pos x="T2" y="T3"/>
                </a:cxn>
                <a:cxn ang="0">
                  <a:pos x="T4" y="T5"/>
                </a:cxn>
                <a:cxn ang="0">
                  <a:pos x="T6" y="T7"/>
                </a:cxn>
                <a:cxn ang="0">
                  <a:pos x="T8" y="T9"/>
                </a:cxn>
                <a:cxn ang="0">
                  <a:pos x="T10" y="T11"/>
                </a:cxn>
              </a:cxnLst>
              <a:rect l="0" t="0" r="r" b="b"/>
              <a:pathLst>
                <a:path w="44" h="14">
                  <a:moveTo>
                    <a:pt x="0" y="0"/>
                  </a:moveTo>
                  <a:cubicBezTo>
                    <a:pt x="15" y="0"/>
                    <a:pt x="29" y="0"/>
                    <a:pt x="44" y="0"/>
                  </a:cubicBezTo>
                  <a:cubicBezTo>
                    <a:pt x="39" y="4"/>
                    <a:pt x="35" y="8"/>
                    <a:pt x="30" y="11"/>
                  </a:cubicBezTo>
                  <a:cubicBezTo>
                    <a:pt x="29" y="13"/>
                    <a:pt x="27" y="12"/>
                    <a:pt x="25" y="13"/>
                  </a:cubicBezTo>
                  <a:cubicBezTo>
                    <a:pt x="17" y="14"/>
                    <a:pt x="10" y="11"/>
                    <a:pt x="5" y="5"/>
                  </a:cubicBezTo>
                  <a:cubicBezTo>
                    <a:pt x="4" y="4"/>
                    <a:pt x="2" y="2"/>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 name="Freeform 16">
            <a:extLst>
              <a:ext uri="{FF2B5EF4-FFF2-40B4-BE49-F238E27FC236}">
                <a16:creationId xmlns:a16="http://schemas.microsoft.com/office/drawing/2014/main" id="{52133059-697A-444A-C146-04E25D84FA6C}"/>
              </a:ext>
            </a:extLst>
          </p:cNvPr>
          <p:cNvSpPr>
            <a:spLocks noEditPoints="1"/>
          </p:cNvSpPr>
          <p:nvPr/>
        </p:nvSpPr>
        <p:spPr bwMode="auto">
          <a:xfrm>
            <a:off x="7116891" y="4435742"/>
            <a:ext cx="477838" cy="327025"/>
          </a:xfrm>
          <a:custGeom>
            <a:avLst/>
            <a:gdLst>
              <a:gd name="T0" fmla="*/ 173 w 424"/>
              <a:gd name="T1" fmla="*/ 219 h 288"/>
              <a:gd name="T2" fmla="*/ 188 w 424"/>
              <a:gd name="T3" fmla="*/ 277 h 288"/>
              <a:gd name="T4" fmla="*/ 246 w 424"/>
              <a:gd name="T5" fmla="*/ 261 h 288"/>
              <a:gd name="T6" fmla="*/ 345 w 424"/>
              <a:gd name="T7" fmla="*/ 5 h 288"/>
              <a:gd name="T8" fmla="*/ 173 w 424"/>
              <a:gd name="T9" fmla="*/ 219 h 288"/>
              <a:gd name="T10" fmla="*/ 212 w 424"/>
              <a:gd name="T11" fmla="*/ 58 h 288"/>
              <a:gd name="T12" fmla="*/ 240 w 424"/>
              <a:gd name="T13" fmla="*/ 60 h 288"/>
              <a:gd name="T14" fmla="*/ 269 w 424"/>
              <a:gd name="T15" fmla="*/ 23 h 288"/>
              <a:gd name="T16" fmla="*/ 212 w 424"/>
              <a:gd name="T17" fmla="*/ 15 h 288"/>
              <a:gd name="T18" fmla="*/ 0 w 424"/>
              <a:gd name="T19" fmla="*/ 244 h 288"/>
              <a:gd name="T20" fmla="*/ 1 w 424"/>
              <a:gd name="T21" fmla="*/ 267 h 288"/>
              <a:gd name="T22" fmla="*/ 24 w 424"/>
              <a:gd name="T23" fmla="*/ 286 h 288"/>
              <a:gd name="T24" fmla="*/ 44 w 424"/>
              <a:gd name="T25" fmla="*/ 263 h 288"/>
              <a:gd name="T26" fmla="*/ 43 w 424"/>
              <a:gd name="T27" fmla="*/ 244 h 288"/>
              <a:gd name="T28" fmla="*/ 212 w 424"/>
              <a:gd name="T29" fmla="*/ 58 h 288"/>
              <a:gd name="T30" fmla="*/ 365 w 424"/>
              <a:gd name="T31" fmla="*/ 84 h 288"/>
              <a:gd name="T32" fmla="*/ 348 w 424"/>
              <a:gd name="T33" fmla="*/ 130 h 288"/>
              <a:gd name="T34" fmla="*/ 382 w 424"/>
              <a:gd name="T35" fmla="*/ 244 h 288"/>
              <a:gd name="T36" fmla="*/ 381 w 424"/>
              <a:gd name="T37" fmla="*/ 264 h 288"/>
              <a:gd name="T38" fmla="*/ 400 w 424"/>
              <a:gd name="T39" fmla="*/ 287 h 288"/>
              <a:gd name="T40" fmla="*/ 402 w 424"/>
              <a:gd name="T41" fmla="*/ 287 h 288"/>
              <a:gd name="T42" fmla="*/ 423 w 424"/>
              <a:gd name="T43" fmla="*/ 267 h 288"/>
              <a:gd name="T44" fmla="*/ 424 w 424"/>
              <a:gd name="T45" fmla="*/ 244 h 288"/>
              <a:gd name="T46" fmla="*/ 365 w 424"/>
              <a:gd name="T47" fmla="*/ 8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4" h="288">
                <a:moveTo>
                  <a:pt x="173" y="219"/>
                </a:moveTo>
                <a:cubicBezTo>
                  <a:pt x="158" y="244"/>
                  <a:pt x="168" y="265"/>
                  <a:pt x="188" y="277"/>
                </a:cubicBezTo>
                <a:cubicBezTo>
                  <a:pt x="209" y="288"/>
                  <a:pt x="232" y="287"/>
                  <a:pt x="246" y="261"/>
                </a:cubicBezTo>
                <a:cubicBezTo>
                  <a:pt x="261" y="236"/>
                  <a:pt x="353" y="10"/>
                  <a:pt x="345" y="5"/>
                </a:cubicBezTo>
                <a:cubicBezTo>
                  <a:pt x="337" y="0"/>
                  <a:pt x="187" y="194"/>
                  <a:pt x="173" y="219"/>
                </a:cubicBezTo>
                <a:close/>
                <a:moveTo>
                  <a:pt x="212" y="58"/>
                </a:moveTo>
                <a:cubicBezTo>
                  <a:pt x="222" y="58"/>
                  <a:pt x="231" y="59"/>
                  <a:pt x="240" y="60"/>
                </a:cubicBezTo>
                <a:cubicBezTo>
                  <a:pt x="249" y="48"/>
                  <a:pt x="259" y="36"/>
                  <a:pt x="269" y="23"/>
                </a:cubicBezTo>
                <a:cubicBezTo>
                  <a:pt x="251" y="18"/>
                  <a:pt x="232" y="15"/>
                  <a:pt x="212" y="15"/>
                </a:cubicBezTo>
                <a:cubicBezTo>
                  <a:pt x="94" y="15"/>
                  <a:pt x="0" y="116"/>
                  <a:pt x="0" y="244"/>
                </a:cubicBezTo>
                <a:cubicBezTo>
                  <a:pt x="0" y="251"/>
                  <a:pt x="1" y="259"/>
                  <a:pt x="1" y="267"/>
                </a:cubicBezTo>
                <a:cubicBezTo>
                  <a:pt x="3" y="279"/>
                  <a:pt x="13" y="287"/>
                  <a:pt x="24" y="286"/>
                </a:cubicBezTo>
                <a:cubicBezTo>
                  <a:pt x="36" y="285"/>
                  <a:pt x="45" y="275"/>
                  <a:pt x="44" y="263"/>
                </a:cubicBezTo>
                <a:cubicBezTo>
                  <a:pt x="43" y="257"/>
                  <a:pt x="43" y="250"/>
                  <a:pt x="43" y="244"/>
                </a:cubicBezTo>
                <a:cubicBezTo>
                  <a:pt x="43" y="139"/>
                  <a:pt x="117" y="58"/>
                  <a:pt x="212" y="58"/>
                </a:cubicBezTo>
                <a:close/>
                <a:moveTo>
                  <a:pt x="365" y="84"/>
                </a:moveTo>
                <a:cubicBezTo>
                  <a:pt x="360" y="100"/>
                  <a:pt x="353" y="116"/>
                  <a:pt x="348" y="130"/>
                </a:cubicBezTo>
                <a:cubicBezTo>
                  <a:pt x="369" y="162"/>
                  <a:pt x="382" y="201"/>
                  <a:pt x="382" y="244"/>
                </a:cubicBezTo>
                <a:cubicBezTo>
                  <a:pt x="382" y="250"/>
                  <a:pt x="382" y="257"/>
                  <a:pt x="381" y="264"/>
                </a:cubicBezTo>
                <a:cubicBezTo>
                  <a:pt x="380" y="275"/>
                  <a:pt x="389" y="286"/>
                  <a:pt x="400" y="287"/>
                </a:cubicBezTo>
                <a:cubicBezTo>
                  <a:pt x="401" y="287"/>
                  <a:pt x="402" y="287"/>
                  <a:pt x="402" y="287"/>
                </a:cubicBezTo>
                <a:cubicBezTo>
                  <a:pt x="413" y="287"/>
                  <a:pt x="422" y="278"/>
                  <a:pt x="423" y="267"/>
                </a:cubicBezTo>
                <a:cubicBezTo>
                  <a:pt x="424" y="260"/>
                  <a:pt x="424" y="252"/>
                  <a:pt x="424" y="244"/>
                </a:cubicBezTo>
                <a:cubicBezTo>
                  <a:pt x="424" y="181"/>
                  <a:pt x="402" y="125"/>
                  <a:pt x="365" y="8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Content Placeholder 2">
            <a:extLst>
              <a:ext uri="{FF2B5EF4-FFF2-40B4-BE49-F238E27FC236}">
                <a16:creationId xmlns:a16="http://schemas.microsoft.com/office/drawing/2014/main" id="{4D390DE9-0C8E-94AC-DAF8-139CD42B2F23}"/>
              </a:ext>
            </a:extLst>
          </p:cNvPr>
          <p:cNvSpPr txBox="1">
            <a:spLocks/>
          </p:cNvSpPr>
          <p:nvPr/>
        </p:nvSpPr>
        <p:spPr>
          <a:xfrm>
            <a:off x="7877781" y="2996274"/>
            <a:ext cx="3649685" cy="13816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t>Aligns</a:t>
            </a:r>
            <a:r>
              <a:rPr lang="en-US" sz="2400" dirty="0"/>
              <a:t> company’s growth efforts with customer’s evolving needs</a:t>
            </a:r>
          </a:p>
        </p:txBody>
      </p:sp>
      <p:sp>
        <p:nvSpPr>
          <p:cNvPr id="41" name="Content Placeholder 2">
            <a:extLst>
              <a:ext uri="{FF2B5EF4-FFF2-40B4-BE49-F238E27FC236}">
                <a16:creationId xmlns:a16="http://schemas.microsoft.com/office/drawing/2014/main" id="{E9B73CFB-C043-B076-9759-07DF705DE403}"/>
              </a:ext>
            </a:extLst>
          </p:cNvPr>
          <p:cNvSpPr txBox="1">
            <a:spLocks/>
          </p:cNvSpPr>
          <p:nvPr/>
        </p:nvSpPr>
        <p:spPr>
          <a:xfrm>
            <a:off x="7404353" y="1629592"/>
            <a:ext cx="4502705" cy="10311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Identifies and implements </a:t>
            </a:r>
            <a:r>
              <a:rPr lang="en-US" sz="2400" b="1" dirty="0"/>
              <a:t>improvements, innovations, and expansions</a:t>
            </a:r>
            <a:endParaRPr lang="en-US" sz="2400" dirty="0"/>
          </a:p>
        </p:txBody>
      </p:sp>
      <p:sp>
        <p:nvSpPr>
          <p:cNvPr id="42" name="Content Placeholder 2">
            <a:extLst>
              <a:ext uri="{FF2B5EF4-FFF2-40B4-BE49-F238E27FC236}">
                <a16:creationId xmlns:a16="http://schemas.microsoft.com/office/drawing/2014/main" id="{65D1E329-4D5C-66CA-50DE-8F256D66E220}"/>
              </a:ext>
            </a:extLst>
          </p:cNvPr>
          <p:cNvSpPr txBox="1">
            <a:spLocks/>
          </p:cNvSpPr>
          <p:nvPr/>
        </p:nvSpPr>
        <p:spPr>
          <a:xfrm>
            <a:off x="7710573" y="4639605"/>
            <a:ext cx="4087464" cy="13541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Ties our contributions to mission-critical </a:t>
            </a:r>
            <a:r>
              <a:rPr lang="en-US" sz="2400" b="1" dirty="0"/>
              <a:t>measurable outcomes</a:t>
            </a:r>
            <a:endParaRPr lang="en-US" sz="2400" dirty="0"/>
          </a:p>
        </p:txBody>
      </p:sp>
      <p:sp>
        <p:nvSpPr>
          <p:cNvPr id="43" name="Content Placeholder 2">
            <a:extLst>
              <a:ext uri="{FF2B5EF4-FFF2-40B4-BE49-F238E27FC236}">
                <a16:creationId xmlns:a16="http://schemas.microsoft.com/office/drawing/2014/main" id="{527BB2C4-BEB7-D7FD-1D31-CF57BC9642DF}"/>
              </a:ext>
            </a:extLst>
          </p:cNvPr>
          <p:cNvSpPr txBox="1">
            <a:spLocks/>
          </p:cNvSpPr>
          <p:nvPr/>
        </p:nvSpPr>
        <p:spPr>
          <a:xfrm>
            <a:off x="776559" y="2127855"/>
            <a:ext cx="3356474" cy="14205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Fosters </a:t>
            </a:r>
            <a:r>
              <a:rPr lang="en-US" sz="2400" b="1" dirty="0"/>
              <a:t>trust and collaboration </a:t>
            </a:r>
            <a:r>
              <a:rPr lang="en-US" sz="2400" dirty="0"/>
              <a:t>by aligning our initiatives with the customer’s priorities</a:t>
            </a:r>
          </a:p>
        </p:txBody>
      </p:sp>
      <p:sp>
        <p:nvSpPr>
          <p:cNvPr id="44" name="Content Placeholder 2">
            <a:extLst>
              <a:ext uri="{FF2B5EF4-FFF2-40B4-BE49-F238E27FC236}">
                <a16:creationId xmlns:a16="http://schemas.microsoft.com/office/drawing/2014/main" id="{04D74179-C82F-A646-7C3E-2BF44DA73501}"/>
              </a:ext>
            </a:extLst>
          </p:cNvPr>
          <p:cNvSpPr txBox="1">
            <a:spLocks/>
          </p:cNvSpPr>
          <p:nvPr/>
        </p:nvSpPr>
        <p:spPr>
          <a:xfrm>
            <a:off x="738569" y="4457389"/>
            <a:ext cx="3526227" cy="10367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US" sz="2400" dirty="0"/>
              <a:t>Anticipates and addresses </a:t>
            </a:r>
            <a:r>
              <a:rPr lang="en-US" sz="2400" b="1" dirty="0"/>
              <a:t>challenges </a:t>
            </a:r>
            <a:r>
              <a:rPr lang="en-US" sz="2400" dirty="0"/>
              <a:t>proactively</a:t>
            </a:r>
          </a:p>
        </p:txBody>
      </p:sp>
      <p:grpSp>
        <p:nvGrpSpPr>
          <p:cNvPr id="45" name="Gruppieren 911">
            <a:extLst>
              <a:ext uri="{FF2B5EF4-FFF2-40B4-BE49-F238E27FC236}">
                <a16:creationId xmlns:a16="http://schemas.microsoft.com/office/drawing/2014/main" id="{589A072D-346E-CA17-6CEE-653682BB2ED3}"/>
              </a:ext>
            </a:extLst>
          </p:cNvPr>
          <p:cNvGrpSpPr/>
          <p:nvPr/>
        </p:nvGrpSpPr>
        <p:grpSpPr>
          <a:xfrm>
            <a:off x="5635080" y="5281406"/>
            <a:ext cx="421613" cy="448382"/>
            <a:chOff x="5670142" y="-712475"/>
            <a:chExt cx="421613" cy="448382"/>
          </a:xfrm>
          <a:solidFill>
            <a:schemeClr val="bg1"/>
          </a:solidFill>
        </p:grpSpPr>
        <p:sp>
          <p:nvSpPr>
            <p:cNvPr id="46" name="Freeform 1481">
              <a:extLst>
                <a:ext uri="{FF2B5EF4-FFF2-40B4-BE49-F238E27FC236}">
                  <a16:creationId xmlns:a16="http://schemas.microsoft.com/office/drawing/2014/main" id="{0978EE63-D8B8-4452-EFED-3F75561513CF}"/>
                </a:ext>
              </a:extLst>
            </p:cNvPr>
            <p:cNvSpPr>
              <a:spLocks/>
            </p:cNvSpPr>
            <p:nvPr/>
          </p:nvSpPr>
          <p:spPr bwMode="auto">
            <a:xfrm>
              <a:off x="5679065" y="-712475"/>
              <a:ext cx="412690" cy="307844"/>
            </a:xfrm>
            <a:custGeom>
              <a:avLst/>
              <a:gdLst>
                <a:gd name="T0" fmla="*/ 90 w 260"/>
                <a:gd name="T1" fmla="*/ 80 h 194"/>
                <a:gd name="T2" fmla="*/ 123 w 260"/>
                <a:gd name="T3" fmla="*/ 111 h 194"/>
                <a:gd name="T4" fmla="*/ 214 w 260"/>
                <a:gd name="T5" fmla="*/ 24 h 194"/>
                <a:gd name="T6" fmla="*/ 200 w 260"/>
                <a:gd name="T7" fmla="*/ 12 h 194"/>
                <a:gd name="T8" fmla="*/ 201 w 260"/>
                <a:gd name="T9" fmla="*/ 11 h 194"/>
                <a:gd name="T10" fmla="*/ 260 w 260"/>
                <a:gd name="T11" fmla="*/ 0 h 194"/>
                <a:gd name="T12" fmla="*/ 249 w 260"/>
                <a:gd name="T13" fmla="*/ 60 h 194"/>
                <a:gd name="T14" fmla="*/ 236 w 260"/>
                <a:gd name="T15" fmla="*/ 47 h 194"/>
                <a:gd name="T16" fmla="*/ 123 w 260"/>
                <a:gd name="T17" fmla="*/ 158 h 194"/>
                <a:gd name="T18" fmla="*/ 89 w 260"/>
                <a:gd name="T19" fmla="*/ 126 h 194"/>
                <a:gd name="T20" fmla="*/ 21 w 260"/>
                <a:gd name="T21" fmla="*/ 194 h 194"/>
                <a:gd name="T22" fmla="*/ 0 w 260"/>
                <a:gd name="T23" fmla="*/ 171 h 194"/>
                <a:gd name="T24" fmla="*/ 90 w 260"/>
                <a:gd name="T25" fmla="*/ 8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194">
                  <a:moveTo>
                    <a:pt x="90" y="80"/>
                  </a:moveTo>
                  <a:cubicBezTo>
                    <a:pt x="101" y="90"/>
                    <a:pt x="112" y="101"/>
                    <a:pt x="123" y="111"/>
                  </a:cubicBezTo>
                  <a:cubicBezTo>
                    <a:pt x="153" y="82"/>
                    <a:pt x="183" y="53"/>
                    <a:pt x="214" y="24"/>
                  </a:cubicBezTo>
                  <a:cubicBezTo>
                    <a:pt x="209" y="20"/>
                    <a:pt x="205" y="16"/>
                    <a:pt x="200" y="12"/>
                  </a:cubicBezTo>
                  <a:cubicBezTo>
                    <a:pt x="200" y="11"/>
                    <a:pt x="201" y="11"/>
                    <a:pt x="201" y="11"/>
                  </a:cubicBezTo>
                  <a:cubicBezTo>
                    <a:pt x="221" y="7"/>
                    <a:pt x="240" y="4"/>
                    <a:pt x="260" y="0"/>
                  </a:cubicBezTo>
                  <a:cubicBezTo>
                    <a:pt x="257" y="20"/>
                    <a:pt x="253" y="40"/>
                    <a:pt x="249" y="60"/>
                  </a:cubicBezTo>
                  <a:cubicBezTo>
                    <a:pt x="244" y="56"/>
                    <a:pt x="240" y="51"/>
                    <a:pt x="236" y="47"/>
                  </a:cubicBezTo>
                  <a:cubicBezTo>
                    <a:pt x="198" y="84"/>
                    <a:pt x="161" y="121"/>
                    <a:pt x="123" y="158"/>
                  </a:cubicBezTo>
                  <a:cubicBezTo>
                    <a:pt x="112" y="147"/>
                    <a:pt x="101" y="136"/>
                    <a:pt x="89" y="126"/>
                  </a:cubicBezTo>
                  <a:cubicBezTo>
                    <a:pt x="67" y="148"/>
                    <a:pt x="44" y="171"/>
                    <a:pt x="21" y="194"/>
                  </a:cubicBezTo>
                  <a:cubicBezTo>
                    <a:pt x="13" y="186"/>
                    <a:pt x="6" y="179"/>
                    <a:pt x="0" y="171"/>
                  </a:cubicBezTo>
                  <a:cubicBezTo>
                    <a:pt x="29" y="141"/>
                    <a:pt x="59" y="111"/>
                    <a:pt x="90"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482">
              <a:extLst>
                <a:ext uri="{FF2B5EF4-FFF2-40B4-BE49-F238E27FC236}">
                  <a16:creationId xmlns:a16="http://schemas.microsoft.com/office/drawing/2014/main" id="{E4AB2276-1F1D-6BB4-FDDD-FC1BDF79DF81}"/>
                </a:ext>
              </a:extLst>
            </p:cNvPr>
            <p:cNvSpPr>
              <a:spLocks/>
            </p:cNvSpPr>
            <p:nvPr/>
          </p:nvSpPr>
          <p:spPr bwMode="auto">
            <a:xfrm>
              <a:off x="5973524" y="-502785"/>
              <a:ext cx="118231" cy="238690"/>
            </a:xfrm>
            <a:custGeom>
              <a:avLst/>
              <a:gdLst>
                <a:gd name="T0" fmla="*/ 74 w 74"/>
                <a:gd name="T1" fmla="*/ 151 h 151"/>
                <a:gd name="T2" fmla="*/ 0 w 74"/>
                <a:gd name="T3" fmla="*/ 151 h 151"/>
                <a:gd name="T4" fmla="*/ 0 w 74"/>
                <a:gd name="T5" fmla="*/ 0 h 151"/>
                <a:gd name="T6" fmla="*/ 74 w 74"/>
                <a:gd name="T7" fmla="*/ 0 h 151"/>
                <a:gd name="T8" fmla="*/ 74 w 74"/>
                <a:gd name="T9" fmla="*/ 151 h 151"/>
              </a:gdLst>
              <a:ahLst/>
              <a:cxnLst>
                <a:cxn ang="0">
                  <a:pos x="T0" y="T1"/>
                </a:cxn>
                <a:cxn ang="0">
                  <a:pos x="T2" y="T3"/>
                </a:cxn>
                <a:cxn ang="0">
                  <a:pos x="T4" y="T5"/>
                </a:cxn>
                <a:cxn ang="0">
                  <a:pos x="T6" y="T7"/>
                </a:cxn>
                <a:cxn ang="0">
                  <a:pos x="T8" y="T9"/>
                </a:cxn>
              </a:cxnLst>
              <a:rect l="0" t="0" r="r" b="b"/>
              <a:pathLst>
                <a:path w="74" h="151">
                  <a:moveTo>
                    <a:pt x="74" y="151"/>
                  </a:moveTo>
                  <a:cubicBezTo>
                    <a:pt x="49" y="151"/>
                    <a:pt x="25" y="151"/>
                    <a:pt x="0" y="151"/>
                  </a:cubicBezTo>
                  <a:cubicBezTo>
                    <a:pt x="0" y="101"/>
                    <a:pt x="0" y="50"/>
                    <a:pt x="0" y="0"/>
                  </a:cubicBezTo>
                  <a:cubicBezTo>
                    <a:pt x="25" y="0"/>
                    <a:pt x="49" y="0"/>
                    <a:pt x="74" y="0"/>
                  </a:cubicBezTo>
                  <a:cubicBezTo>
                    <a:pt x="74" y="50"/>
                    <a:pt x="74" y="100"/>
                    <a:pt x="74" y="15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1483">
              <a:extLst>
                <a:ext uri="{FF2B5EF4-FFF2-40B4-BE49-F238E27FC236}">
                  <a16:creationId xmlns:a16="http://schemas.microsoft.com/office/drawing/2014/main" id="{CC3A519D-BA06-7342-7A12-1767D8F053A5}"/>
                </a:ext>
              </a:extLst>
            </p:cNvPr>
            <p:cNvSpPr>
              <a:spLocks/>
            </p:cNvSpPr>
            <p:nvPr/>
          </p:nvSpPr>
          <p:spPr bwMode="auto">
            <a:xfrm>
              <a:off x="5821833" y="-429169"/>
              <a:ext cx="118231" cy="165076"/>
            </a:xfrm>
            <a:custGeom>
              <a:avLst/>
              <a:gdLst>
                <a:gd name="T0" fmla="*/ 0 w 74"/>
                <a:gd name="T1" fmla="*/ 105 h 105"/>
                <a:gd name="T2" fmla="*/ 0 w 74"/>
                <a:gd name="T3" fmla="*/ 0 h 105"/>
                <a:gd name="T4" fmla="*/ 74 w 74"/>
                <a:gd name="T5" fmla="*/ 0 h 105"/>
                <a:gd name="T6" fmla="*/ 74 w 74"/>
                <a:gd name="T7" fmla="*/ 105 h 105"/>
                <a:gd name="T8" fmla="*/ 0 w 74"/>
                <a:gd name="T9" fmla="*/ 105 h 105"/>
              </a:gdLst>
              <a:ahLst/>
              <a:cxnLst>
                <a:cxn ang="0">
                  <a:pos x="T0" y="T1"/>
                </a:cxn>
                <a:cxn ang="0">
                  <a:pos x="T2" y="T3"/>
                </a:cxn>
                <a:cxn ang="0">
                  <a:pos x="T4" y="T5"/>
                </a:cxn>
                <a:cxn ang="0">
                  <a:pos x="T6" y="T7"/>
                </a:cxn>
                <a:cxn ang="0">
                  <a:pos x="T8" y="T9"/>
                </a:cxn>
              </a:cxnLst>
              <a:rect l="0" t="0" r="r" b="b"/>
              <a:pathLst>
                <a:path w="74" h="105">
                  <a:moveTo>
                    <a:pt x="0" y="105"/>
                  </a:moveTo>
                  <a:cubicBezTo>
                    <a:pt x="0" y="70"/>
                    <a:pt x="0" y="35"/>
                    <a:pt x="0" y="0"/>
                  </a:cubicBezTo>
                  <a:cubicBezTo>
                    <a:pt x="24" y="0"/>
                    <a:pt x="49" y="0"/>
                    <a:pt x="74" y="0"/>
                  </a:cubicBezTo>
                  <a:cubicBezTo>
                    <a:pt x="74" y="35"/>
                    <a:pt x="74" y="70"/>
                    <a:pt x="74" y="105"/>
                  </a:cubicBezTo>
                  <a:cubicBezTo>
                    <a:pt x="49" y="105"/>
                    <a:pt x="24" y="105"/>
                    <a:pt x="0"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1484">
              <a:extLst>
                <a:ext uri="{FF2B5EF4-FFF2-40B4-BE49-F238E27FC236}">
                  <a16:creationId xmlns:a16="http://schemas.microsoft.com/office/drawing/2014/main" id="{48C42E20-9DA8-D7F7-145B-4F1189B0625B}"/>
                </a:ext>
              </a:extLst>
            </p:cNvPr>
            <p:cNvSpPr>
              <a:spLocks/>
            </p:cNvSpPr>
            <p:nvPr/>
          </p:nvSpPr>
          <p:spPr bwMode="auto">
            <a:xfrm>
              <a:off x="5670142" y="-375631"/>
              <a:ext cx="115999" cy="111538"/>
            </a:xfrm>
            <a:custGeom>
              <a:avLst/>
              <a:gdLst>
                <a:gd name="T0" fmla="*/ 73 w 73"/>
                <a:gd name="T1" fmla="*/ 0 h 71"/>
                <a:gd name="T2" fmla="*/ 73 w 73"/>
                <a:gd name="T3" fmla="*/ 71 h 71"/>
                <a:gd name="T4" fmla="*/ 0 w 73"/>
                <a:gd name="T5" fmla="*/ 71 h 71"/>
                <a:gd name="T6" fmla="*/ 0 w 73"/>
                <a:gd name="T7" fmla="*/ 0 h 71"/>
                <a:gd name="T8" fmla="*/ 73 w 73"/>
                <a:gd name="T9" fmla="*/ 0 h 71"/>
              </a:gdLst>
              <a:ahLst/>
              <a:cxnLst>
                <a:cxn ang="0">
                  <a:pos x="T0" y="T1"/>
                </a:cxn>
                <a:cxn ang="0">
                  <a:pos x="T2" y="T3"/>
                </a:cxn>
                <a:cxn ang="0">
                  <a:pos x="T4" y="T5"/>
                </a:cxn>
                <a:cxn ang="0">
                  <a:pos x="T6" y="T7"/>
                </a:cxn>
                <a:cxn ang="0">
                  <a:pos x="T8" y="T9"/>
                </a:cxn>
              </a:cxnLst>
              <a:rect l="0" t="0" r="r" b="b"/>
              <a:pathLst>
                <a:path w="73" h="71">
                  <a:moveTo>
                    <a:pt x="73" y="0"/>
                  </a:moveTo>
                  <a:cubicBezTo>
                    <a:pt x="73" y="24"/>
                    <a:pt x="73" y="47"/>
                    <a:pt x="73" y="71"/>
                  </a:cubicBezTo>
                  <a:cubicBezTo>
                    <a:pt x="48" y="71"/>
                    <a:pt x="24" y="71"/>
                    <a:pt x="0" y="71"/>
                  </a:cubicBezTo>
                  <a:cubicBezTo>
                    <a:pt x="0" y="47"/>
                    <a:pt x="0" y="24"/>
                    <a:pt x="0" y="0"/>
                  </a:cubicBezTo>
                  <a:cubicBezTo>
                    <a:pt x="24" y="0"/>
                    <a:pt x="48" y="0"/>
                    <a:pt x="7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0" name="Gruppieren 873">
            <a:extLst>
              <a:ext uri="{FF2B5EF4-FFF2-40B4-BE49-F238E27FC236}">
                <a16:creationId xmlns:a16="http://schemas.microsoft.com/office/drawing/2014/main" id="{600A023F-89FC-9FB0-795E-FCAA82B8461E}"/>
              </a:ext>
            </a:extLst>
          </p:cNvPr>
          <p:cNvGrpSpPr/>
          <p:nvPr/>
        </p:nvGrpSpPr>
        <p:grpSpPr>
          <a:xfrm>
            <a:off x="4157875" y="4435742"/>
            <a:ext cx="535647" cy="468989"/>
            <a:chOff x="7718942" y="372390"/>
            <a:chExt cx="501919" cy="439458"/>
          </a:xfrm>
          <a:solidFill>
            <a:schemeClr val="bg1"/>
          </a:solidFill>
        </p:grpSpPr>
        <p:sp>
          <p:nvSpPr>
            <p:cNvPr id="51" name="Freeform 1306">
              <a:extLst>
                <a:ext uri="{FF2B5EF4-FFF2-40B4-BE49-F238E27FC236}">
                  <a16:creationId xmlns:a16="http://schemas.microsoft.com/office/drawing/2014/main" id="{C6E7D4C0-6673-0132-8E94-78A2493BD802}"/>
                </a:ext>
              </a:extLst>
            </p:cNvPr>
            <p:cNvSpPr>
              <a:spLocks/>
            </p:cNvSpPr>
            <p:nvPr/>
          </p:nvSpPr>
          <p:spPr bwMode="auto">
            <a:xfrm>
              <a:off x="7718942" y="372390"/>
              <a:ext cx="408228" cy="361382"/>
            </a:xfrm>
            <a:custGeom>
              <a:avLst/>
              <a:gdLst>
                <a:gd name="T0" fmla="*/ 257 w 257"/>
                <a:gd name="T1" fmla="*/ 0 h 227"/>
                <a:gd name="T2" fmla="*/ 257 w 257"/>
                <a:gd name="T3" fmla="*/ 104 h 227"/>
                <a:gd name="T4" fmla="*/ 254 w 257"/>
                <a:gd name="T5" fmla="*/ 104 h 227"/>
                <a:gd name="T6" fmla="*/ 235 w 257"/>
                <a:gd name="T7" fmla="*/ 99 h 227"/>
                <a:gd name="T8" fmla="*/ 232 w 257"/>
                <a:gd name="T9" fmla="*/ 95 h 227"/>
                <a:gd name="T10" fmla="*/ 232 w 257"/>
                <a:gd name="T11" fmla="*/ 59 h 227"/>
                <a:gd name="T12" fmla="*/ 232 w 257"/>
                <a:gd name="T13" fmla="*/ 54 h 227"/>
                <a:gd name="T14" fmla="*/ 25 w 257"/>
                <a:gd name="T15" fmla="*/ 54 h 227"/>
                <a:gd name="T16" fmla="*/ 25 w 257"/>
                <a:gd name="T17" fmla="*/ 202 h 227"/>
                <a:gd name="T18" fmla="*/ 141 w 257"/>
                <a:gd name="T19" fmla="*/ 202 h 227"/>
                <a:gd name="T20" fmla="*/ 151 w 257"/>
                <a:gd name="T21" fmla="*/ 227 h 227"/>
                <a:gd name="T22" fmla="*/ 0 w 257"/>
                <a:gd name="T23" fmla="*/ 227 h 227"/>
                <a:gd name="T24" fmla="*/ 0 w 257"/>
                <a:gd name="T25" fmla="*/ 0 h 227"/>
                <a:gd name="T26" fmla="*/ 257 w 257"/>
                <a:gd name="T27"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7" h="227">
                  <a:moveTo>
                    <a:pt x="257" y="0"/>
                  </a:moveTo>
                  <a:cubicBezTo>
                    <a:pt x="257" y="35"/>
                    <a:pt x="257" y="69"/>
                    <a:pt x="257" y="104"/>
                  </a:cubicBezTo>
                  <a:cubicBezTo>
                    <a:pt x="256" y="104"/>
                    <a:pt x="255" y="104"/>
                    <a:pt x="254" y="104"/>
                  </a:cubicBezTo>
                  <a:cubicBezTo>
                    <a:pt x="248" y="102"/>
                    <a:pt x="242" y="100"/>
                    <a:pt x="235" y="99"/>
                  </a:cubicBezTo>
                  <a:cubicBezTo>
                    <a:pt x="233" y="98"/>
                    <a:pt x="232" y="97"/>
                    <a:pt x="232" y="95"/>
                  </a:cubicBezTo>
                  <a:cubicBezTo>
                    <a:pt x="232" y="83"/>
                    <a:pt x="232" y="71"/>
                    <a:pt x="232" y="59"/>
                  </a:cubicBezTo>
                  <a:cubicBezTo>
                    <a:pt x="232" y="57"/>
                    <a:pt x="232" y="56"/>
                    <a:pt x="232" y="54"/>
                  </a:cubicBezTo>
                  <a:cubicBezTo>
                    <a:pt x="163" y="54"/>
                    <a:pt x="94" y="54"/>
                    <a:pt x="25" y="54"/>
                  </a:cubicBezTo>
                  <a:cubicBezTo>
                    <a:pt x="25" y="104"/>
                    <a:pt x="25" y="153"/>
                    <a:pt x="25" y="202"/>
                  </a:cubicBezTo>
                  <a:cubicBezTo>
                    <a:pt x="64" y="202"/>
                    <a:pt x="103" y="202"/>
                    <a:pt x="141" y="202"/>
                  </a:cubicBezTo>
                  <a:cubicBezTo>
                    <a:pt x="144" y="211"/>
                    <a:pt x="148" y="219"/>
                    <a:pt x="151" y="227"/>
                  </a:cubicBezTo>
                  <a:cubicBezTo>
                    <a:pt x="101" y="227"/>
                    <a:pt x="50" y="227"/>
                    <a:pt x="0" y="227"/>
                  </a:cubicBezTo>
                  <a:cubicBezTo>
                    <a:pt x="0" y="151"/>
                    <a:pt x="0" y="76"/>
                    <a:pt x="0" y="0"/>
                  </a:cubicBezTo>
                  <a:cubicBezTo>
                    <a:pt x="85" y="0"/>
                    <a:pt x="171" y="0"/>
                    <a:pt x="25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1307">
              <a:extLst>
                <a:ext uri="{FF2B5EF4-FFF2-40B4-BE49-F238E27FC236}">
                  <a16:creationId xmlns:a16="http://schemas.microsoft.com/office/drawing/2014/main" id="{071B9E90-A828-F07C-9C60-384F3048AA7A}"/>
                </a:ext>
              </a:extLst>
            </p:cNvPr>
            <p:cNvSpPr>
              <a:spLocks noEditPoints="1"/>
            </p:cNvSpPr>
            <p:nvPr/>
          </p:nvSpPr>
          <p:spPr bwMode="auto">
            <a:xfrm>
              <a:off x="7962094" y="546389"/>
              <a:ext cx="258767" cy="265459"/>
            </a:xfrm>
            <a:custGeom>
              <a:avLst/>
              <a:gdLst>
                <a:gd name="T0" fmla="*/ 163 w 163"/>
                <a:gd name="T1" fmla="*/ 146 h 166"/>
                <a:gd name="T2" fmla="*/ 142 w 163"/>
                <a:gd name="T3" fmla="*/ 166 h 166"/>
                <a:gd name="T4" fmla="*/ 134 w 163"/>
                <a:gd name="T5" fmla="*/ 157 h 166"/>
                <a:gd name="T6" fmla="*/ 104 w 163"/>
                <a:gd name="T7" fmla="*/ 127 h 166"/>
                <a:gd name="T8" fmla="*/ 99 w 163"/>
                <a:gd name="T9" fmla="*/ 127 h 166"/>
                <a:gd name="T10" fmla="*/ 18 w 163"/>
                <a:gd name="T11" fmla="*/ 103 h 166"/>
                <a:gd name="T12" fmla="*/ 43 w 163"/>
                <a:gd name="T13" fmla="*/ 18 h 166"/>
                <a:gd name="T14" fmla="*/ 130 w 163"/>
                <a:gd name="T15" fmla="*/ 59 h 166"/>
                <a:gd name="T16" fmla="*/ 125 w 163"/>
                <a:gd name="T17" fmla="*/ 101 h 166"/>
                <a:gd name="T18" fmla="*/ 126 w 163"/>
                <a:gd name="T19" fmla="*/ 108 h 166"/>
                <a:gd name="T20" fmla="*/ 163 w 163"/>
                <a:gd name="T21" fmla="*/ 146 h 166"/>
                <a:gd name="T22" fmla="*/ 109 w 163"/>
                <a:gd name="T23" fmla="*/ 72 h 166"/>
                <a:gd name="T24" fmla="*/ 71 w 163"/>
                <a:gd name="T25" fmla="*/ 34 h 166"/>
                <a:gd name="T26" fmla="*/ 32 w 163"/>
                <a:gd name="T27" fmla="*/ 72 h 166"/>
                <a:gd name="T28" fmla="*/ 71 w 163"/>
                <a:gd name="T29" fmla="*/ 111 h 166"/>
                <a:gd name="T30" fmla="*/ 109 w 163"/>
                <a:gd name="T31" fmla="*/ 72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166">
                  <a:moveTo>
                    <a:pt x="163" y="146"/>
                  </a:moveTo>
                  <a:cubicBezTo>
                    <a:pt x="156" y="152"/>
                    <a:pt x="150" y="159"/>
                    <a:pt x="142" y="166"/>
                  </a:cubicBezTo>
                  <a:cubicBezTo>
                    <a:pt x="140" y="163"/>
                    <a:pt x="137" y="160"/>
                    <a:pt x="134" y="157"/>
                  </a:cubicBezTo>
                  <a:cubicBezTo>
                    <a:pt x="124" y="147"/>
                    <a:pt x="114" y="138"/>
                    <a:pt x="104" y="127"/>
                  </a:cubicBezTo>
                  <a:cubicBezTo>
                    <a:pt x="103" y="125"/>
                    <a:pt x="101" y="125"/>
                    <a:pt x="99" y="127"/>
                  </a:cubicBezTo>
                  <a:cubicBezTo>
                    <a:pt x="69" y="141"/>
                    <a:pt x="35" y="132"/>
                    <a:pt x="18" y="103"/>
                  </a:cubicBezTo>
                  <a:cubicBezTo>
                    <a:pt x="0" y="74"/>
                    <a:pt x="11" y="33"/>
                    <a:pt x="43" y="18"/>
                  </a:cubicBezTo>
                  <a:cubicBezTo>
                    <a:pt x="79" y="0"/>
                    <a:pt x="122" y="20"/>
                    <a:pt x="130" y="59"/>
                  </a:cubicBezTo>
                  <a:cubicBezTo>
                    <a:pt x="134" y="74"/>
                    <a:pt x="132" y="88"/>
                    <a:pt x="125" y="101"/>
                  </a:cubicBezTo>
                  <a:cubicBezTo>
                    <a:pt x="123" y="104"/>
                    <a:pt x="123" y="106"/>
                    <a:pt x="126" y="108"/>
                  </a:cubicBezTo>
                  <a:cubicBezTo>
                    <a:pt x="138" y="121"/>
                    <a:pt x="151" y="133"/>
                    <a:pt x="163" y="146"/>
                  </a:cubicBezTo>
                  <a:close/>
                  <a:moveTo>
                    <a:pt x="109" y="72"/>
                  </a:moveTo>
                  <a:cubicBezTo>
                    <a:pt x="109" y="51"/>
                    <a:pt x="92" y="34"/>
                    <a:pt x="71" y="34"/>
                  </a:cubicBezTo>
                  <a:cubicBezTo>
                    <a:pt x="49" y="34"/>
                    <a:pt x="32" y="51"/>
                    <a:pt x="32" y="72"/>
                  </a:cubicBezTo>
                  <a:cubicBezTo>
                    <a:pt x="32" y="93"/>
                    <a:pt x="50" y="111"/>
                    <a:pt x="71" y="111"/>
                  </a:cubicBezTo>
                  <a:cubicBezTo>
                    <a:pt x="92" y="111"/>
                    <a:pt x="109" y="93"/>
                    <a:pt x="109" y="7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308">
              <a:extLst>
                <a:ext uri="{FF2B5EF4-FFF2-40B4-BE49-F238E27FC236}">
                  <a16:creationId xmlns:a16="http://schemas.microsoft.com/office/drawing/2014/main" id="{0517D33E-4DC4-21A1-9BBF-D862D46263E3}"/>
                </a:ext>
              </a:extLst>
            </p:cNvPr>
            <p:cNvSpPr>
              <a:spLocks/>
            </p:cNvSpPr>
            <p:nvPr/>
          </p:nvSpPr>
          <p:spPr bwMode="auto">
            <a:xfrm>
              <a:off x="7846095" y="506235"/>
              <a:ext cx="42385" cy="138307"/>
            </a:xfrm>
            <a:custGeom>
              <a:avLst/>
              <a:gdLst>
                <a:gd name="T0" fmla="*/ 27 w 27"/>
                <a:gd name="T1" fmla="*/ 87 h 87"/>
                <a:gd name="T2" fmla="*/ 0 w 27"/>
                <a:gd name="T3" fmla="*/ 87 h 87"/>
                <a:gd name="T4" fmla="*/ 0 w 27"/>
                <a:gd name="T5" fmla="*/ 0 h 87"/>
                <a:gd name="T6" fmla="*/ 27 w 27"/>
                <a:gd name="T7" fmla="*/ 0 h 87"/>
                <a:gd name="T8" fmla="*/ 27 w 27"/>
                <a:gd name="T9" fmla="*/ 87 h 87"/>
              </a:gdLst>
              <a:ahLst/>
              <a:cxnLst>
                <a:cxn ang="0">
                  <a:pos x="T0" y="T1"/>
                </a:cxn>
                <a:cxn ang="0">
                  <a:pos x="T2" y="T3"/>
                </a:cxn>
                <a:cxn ang="0">
                  <a:pos x="T4" y="T5"/>
                </a:cxn>
                <a:cxn ang="0">
                  <a:pos x="T6" y="T7"/>
                </a:cxn>
                <a:cxn ang="0">
                  <a:pos x="T8" y="T9"/>
                </a:cxn>
              </a:cxnLst>
              <a:rect l="0" t="0" r="r" b="b"/>
              <a:pathLst>
                <a:path w="27" h="87">
                  <a:moveTo>
                    <a:pt x="27" y="87"/>
                  </a:moveTo>
                  <a:cubicBezTo>
                    <a:pt x="18" y="87"/>
                    <a:pt x="9" y="87"/>
                    <a:pt x="0" y="87"/>
                  </a:cubicBezTo>
                  <a:cubicBezTo>
                    <a:pt x="0" y="58"/>
                    <a:pt x="0" y="29"/>
                    <a:pt x="0" y="0"/>
                  </a:cubicBezTo>
                  <a:cubicBezTo>
                    <a:pt x="9" y="0"/>
                    <a:pt x="18" y="0"/>
                    <a:pt x="27" y="0"/>
                  </a:cubicBezTo>
                  <a:cubicBezTo>
                    <a:pt x="27" y="29"/>
                    <a:pt x="27" y="58"/>
                    <a:pt x="27" y="8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309">
              <a:extLst>
                <a:ext uri="{FF2B5EF4-FFF2-40B4-BE49-F238E27FC236}">
                  <a16:creationId xmlns:a16="http://schemas.microsoft.com/office/drawing/2014/main" id="{0257B2CA-12C4-9779-30D0-DAD48A45A8DF}"/>
                </a:ext>
              </a:extLst>
            </p:cNvPr>
            <p:cNvSpPr>
              <a:spLocks/>
            </p:cNvSpPr>
            <p:nvPr/>
          </p:nvSpPr>
          <p:spPr bwMode="auto">
            <a:xfrm>
              <a:off x="7785864" y="555312"/>
              <a:ext cx="42385" cy="89230"/>
            </a:xfrm>
            <a:custGeom>
              <a:avLst/>
              <a:gdLst>
                <a:gd name="T0" fmla="*/ 0 w 26"/>
                <a:gd name="T1" fmla="*/ 57 h 57"/>
                <a:gd name="T2" fmla="*/ 0 w 26"/>
                <a:gd name="T3" fmla="*/ 0 h 57"/>
                <a:gd name="T4" fmla="*/ 26 w 26"/>
                <a:gd name="T5" fmla="*/ 0 h 57"/>
                <a:gd name="T6" fmla="*/ 26 w 26"/>
                <a:gd name="T7" fmla="*/ 8 h 57"/>
                <a:gd name="T8" fmla="*/ 26 w 26"/>
                <a:gd name="T9" fmla="*/ 54 h 57"/>
                <a:gd name="T10" fmla="*/ 23 w 26"/>
                <a:gd name="T11" fmla="*/ 57 h 57"/>
                <a:gd name="T12" fmla="*/ 0 w 26"/>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6" h="57">
                  <a:moveTo>
                    <a:pt x="0" y="57"/>
                  </a:moveTo>
                  <a:cubicBezTo>
                    <a:pt x="0" y="38"/>
                    <a:pt x="0" y="19"/>
                    <a:pt x="0" y="0"/>
                  </a:cubicBezTo>
                  <a:cubicBezTo>
                    <a:pt x="8" y="0"/>
                    <a:pt x="17" y="0"/>
                    <a:pt x="26" y="0"/>
                  </a:cubicBezTo>
                  <a:cubicBezTo>
                    <a:pt x="26" y="3"/>
                    <a:pt x="26" y="5"/>
                    <a:pt x="26" y="8"/>
                  </a:cubicBezTo>
                  <a:cubicBezTo>
                    <a:pt x="26" y="23"/>
                    <a:pt x="26" y="38"/>
                    <a:pt x="26" y="54"/>
                  </a:cubicBezTo>
                  <a:cubicBezTo>
                    <a:pt x="26" y="56"/>
                    <a:pt x="25" y="57"/>
                    <a:pt x="23" y="57"/>
                  </a:cubicBezTo>
                  <a:cubicBezTo>
                    <a:pt x="15" y="57"/>
                    <a:pt x="7" y="57"/>
                    <a:pt x="0" y="5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311">
              <a:extLst>
                <a:ext uri="{FF2B5EF4-FFF2-40B4-BE49-F238E27FC236}">
                  <a16:creationId xmlns:a16="http://schemas.microsoft.com/office/drawing/2014/main" id="{4B5118BC-02FC-C969-8B35-E330D52856B7}"/>
                </a:ext>
              </a:extLst>
            </p:cNvPr>
            <p:cNvSpPr>
              <a:spLocks/>
            </p:cNvSpPr>
            <p:nvPr/>
          </p:nvSpPr>
          <p:spPr bwMode="auto">
            <a:xfrm>
              <a:off x="8011171" y="599927"/>
              <a:ext cx="122692" cy="122691"/>
            </a:xfrm>
            <a:custGeom>
              <a:avLst/>
              <a:gdLst>
                <a:gd name="T0" fmla="*/ 77 w 77"/>
                <a:gd name="T1" fmla="*/ 38 h 77"/>
                <a:gd name="T2" fmla="*/ 39 w 77"/>
                <a:gd name="T3" fmla="*/ 77 h 77"/>
                <a:gd name="T4" fmla="*/ 0 w 77"/>
                <a:gd name="T5" fmla="*/ 38 h 77"/>
                <a:gd name="T6" fmla="*/ 39 w 77"/>
                <a:gd name="T7" fmla="*/ 0 h 77"/>
                <a:gd name="T8" fmla="*/ 77 w 77"/>
                <a:gd name="T9" fmla="*/ 38 h 77"/>
              </a:gdLst>
              <a:ahLst/>
              <a:cxnLst>
                <a:cxn ang="0">
                  <a:pos x="T0" y="T1"/>
                </a:cxn>
                <a:cxn ang="0">
                  <a:pos x="T2" y="T3"/>
                </a:cxn>
                <a:cxn ang="0">
                  <a:pos x="T4" y="T5"/>
                </a:cxn>
                <a:cxn ang="0">
                  <a:pos x="T6" y="T7"/>
                </a:cxn>
                <a:cxn ang="0">
                  <a:pos x="T8" y="T9"/>
                </a:cxn>
              </a:cxnLst>
              <a:rect l="0" t="0" r="r" b="b"/>
              <a:pathLst>
                <a:path w="77" h="77">
                  <a:moveTo>
                    <a:pt x="77" y="38"/>
                  </a:moveTo>
                  <a:cubicBezTo>
                    <a:pt x="77" y="59"/>
                    <a:pt x="60" y="77"/>
                    <a:pt x="39" y="77"/>
                  </a:cubicBezTo>
                  <a:cubicBezTo>
                    <a:pt x="18" y="77"/>
                    <a:pt x="0" y="59"/>
                    <a:pt x="0" y="38"/>
                  </a:cubicBezTo>
                  <a:cubicBezTo>
                    <a:pt x="0" y="17"/>
                    <a:pt x="17" y="0"/>
                    <a:pt x="39" y="0"/>
                  </a:cubicBezTo>
                  <a:cubicBezTo>
                    <a:pt x="60" y="0"/>
                    <a:pt x="77" y="17"/>
                    <a:pt x="77" y="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8470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fade">
                                      <p:cBhvr>
                                        <p:cTn id="7" dur="1000"/>
                                        <p:tgtEl>
                                          <p:spTgt spid="41">
                                            <p:txEl>
                                              <p:pRg st="0" end="0"/>
                                            </p:txEl>
                                          </p:spTgt>
                                        </p:tgtEl>
                                      </p:cBhvr>
                                    </p:animEffect>
                                    <p:anim calcmode="lin" valueType="num">
                                      <p:cBhvr>
                                        <p:cTn id="8" dur="1000" fill="hold"/>
                                        <p:tgtEl>
                                          <p:spTgt spid="4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
                                            <p:txEl>
                                              <p:pRg st="0" end="0"/>
                                            </p:txEl>
                                          </p:spTgt>
                                        </p:tgtEl>
                                        <p:attrNameLst>
                                          <p:attrName>style.visibility</p:attrName>
                                        </p:attrNameLst>
                                      </p:cBhvr>
                                      <p:to>
                                        <p:strVal val="visible"/>
                                      </p:to>
                                    </p:set>
                                    <p:animEffect transition="in" filter="fade">
                                      <p:cBhvr>
                                        <p:cTn id="14" dur="1000"/>
                                        <p:tgtEl>
                                          <p:spTgt spid="40">
                                            <p:txEl>
                                              <p:pRg st="0" end="0"/>
                                            </p:txEl>
                                          </p:spTgt>
                                        </p:tgtEl>
                                      </p:cBhvr>
                                    </p:animEffect>
                                    <p:anim calcmode="lin" valueType="num">
                                      <p:cBhvr>
                                        <p:cTn id="15"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xEl>
                                              <p:pRg st="0" end="0"/>
                                            </p:txEl>
                                          </p:spTgt>
                                        </p:tgtEl>
                                        <p:attrNameLst>
                                          <p:attrName>style.visibility</p:attrName>
                                        </p:attrNameLst>
                                      </p:cBhvr>
                                      <p:to>
                                        <p:strVal val="visible"/>
                                      </p:to>
                                    </p:set>
                                    <p:animEffect transition="in" filter="fade">
                                      <p:cBhvr>
                                        <p:cTn id="21" dur="1000"/>
                                        <p:tgtEl>
                                          <p:spTgt spid="42">
                                            <p:txEl>
                                              <p:pRg st="0" end="0"/>
                                            </p:txEl>
                                          </p:spTgt>
                                        </p:tgtEl>
                                      </p:cBhvr>
                                    </p:animEffect>
                                    <p:anim calcmode="lin" valueType="num">
                                      <p:cBhvr>
                                        <p:cTn id="22" dur="1000" fill="hold"/>
                                        <p:tgtEl>
                                          <p:spTgt spid="4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1000"/>
                                        <p:tgtEl>
                                          <p:spTgt spid="4">
                                            <p:txEl>
                                              <p:pRg st="0" end="0"/>
                                            </p:txEl>
                                          </p:spTgt>
                                        </p:tgtEl>
                                      </p:cBhvr>
                                    </p:animEffect>
                                    <p:anim calcmode="lin" valueType="num">
                                      <p:cBhvr>
                                        <p:cTn id="29"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4">
                                            <p:txEl>
                                              <p:pRg st="0" end="0"/>
                                            </p:txEl>
                                          </p:spTgt>
                                        </p:tgtEl>
                                        <p:attrNameLst>
                                          <p:attrName>style.visibility</p:attrName>
                                        </p:attrNameLst>
                                      </p:cBhvr>
                                      <p:to>
                                        <p:strVal val="visible"/>
                                      </p:to>
                                    </p:set>
                                    <p:animEffect transition="in" filter="fade">
                                      <p:cBhvr>
                                        <p:cTn id="35" dur="1000"/>
                                        <p:tgtEl>
                                          <p:spTgt spid="44">
                                            <p:txEl>
                                              <p:pRg st="0" end="0"/>
                                            </p:txEl>
                                          </p:spTgt>
                                        </p:tgtEl>
                                      </p:cBhvr>
                                    </p:animEffect>
                                    <p:anim calcmode="lin" valueType="num">
                                      <p:cBhvr>
                                        <p:cTn id="36" dur="1000" fill="hold"/>
                                        <p:tgtEl>
                                          <p:spTgt spid="4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3">
                                            <p:txEl>
                                              <p:pRg st="0" end="0"/>
                                            </p:txEl>
                                          </p:spTgt>
                                        </p:tgtEl>
                                        <p:attrNameLst>
                                          <p:attrName>style.visibility</p:attrName>
                                        </p:attrNameLst>
                                      </p:cBhvr>
                                      <p:to>
                                        <p:strVal val="visible"/>
                                      </p:to>
                                    </p:set>
                                    <p:animEffect transition="in" filter="fade">
                                      <p:cBhvr>
                                        <p:cTn id="42" dur="1000"/>
                                        <p:tgtEl>
                                          <p:spTgt spid="43">
                                            <p:txEl>
                                              <p:pRg st="0" end="0"/>
                                            </p:txEl>
                                          </p:spTgt>
                                        </p:tgtEl>
                                      </p:cBhvr>
                                    </p:animEffect>
                                    <p:anim calcmode="lin" valueType="num">
                                      <p:cBhvr>
                                        <p:cTn id="43"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34460-72D0-6CEA-5BFC-9C06264CE701}"/>
              </a:ext>
            </a:extLst>
          </p:cNvPr>
          <p:cNvSpPr>
            <a:spLocks noGrp="1"/>
          </p:cNvSpPr>
          <p:nvPr>
            <p:ph type="title"/>
          </p:nvPr>
        </p:nvSpPr>
        <p:spPr/>
        <p:txBody>
          <a:bodyPr/>
          <a:lstStyle/>
          <a:p>
            <a:r>
              <a:rPr lang="en-US" dirty="0"/>
              <a:t>OCG Process</a:t>
            </a:r>
          </a:p>
        </p:txBody>
      </p:sp>
      <p:cxnSp>
        <p:nvCxnSpPr>
          <p:cNvPr id="4" name="Straight Connector 3">
            <a:extLst>
              <a:ext uri="{FF2B5EF4-FFF2-40B4-BE49-F238E27FC236}">
                <a16:creationId xmlns:a16="http://schemas.microsoft.com/office/drawing/2014/main" id="{3F46AF43-E7F9-91C6-5988-8AC97DACA930}"/>
              </a:ext>
            </a:extLst>
          </p:cNvPr>
          <p:cNvCxnSpPr/>
          <p:nvPr/>
        </p:nvCxnSpPr>
        <p:spPr>
          <a:xfrm>
            <a:off x="8025520" y="3895744"/>
            <a:ext cx="0" cy="139584"/>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7E0A0E-32BA-9C73-D0DC-99138D3015B8}"/>
              </a:ext>
            </a:extLst>
          </p:cNvPr>
          <p:cNvCxnSpPr/>
          <p:nvPr/>
        </p:nvCxnSpPr>
        <p:spPr>
          <a:xfrm>
            <a:off x="5334315" y="3893954"/>
            <a:ext cx="0" cy="139584"/>
          </a:xfrm>
          <a:prstGeom prst="line">
            <a:avLst/>
          </a:prstGeom>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88C5DA4-B220-F475-DC38-EF99199EA688}"/>
              </a:ext>
            </a:extLst>
          </p:cNvPr>
          <p:cNvSpPr/>
          <p:nvPr/>
        </p:nvSpPr>
        <p:spPr>
          <a:xfrm>
            <a:off x="5032822" y="2345059"/>
            <a:ext cx="2614108" cy="13047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717F0DBF-A01A-A472-91D8-4ECC21824700}"/>
              </a:ext>
            </a:extLst>
          </p:cNvPr>
          <p:cNvSpPr/>
          <p:nvPr/>
        </p:nvSpPr>
        <p:spPr>
          <a:xfrm>
            <a:off x="8286114" y="2346171"/>
            <a:ext cx="2614108" cy="130297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descr="Handshake">
            <a:extLst>
              <a:ext uri="{FF2B5EF4-FFF2-40B4-BE49-F238E27FC236}">
                <a16:creationId xmlns:a16="http://schemas.microsoft.com/office/drawing/2014/main" id="{356FC4B8-2ABE-5027-F0C5-FFB2A78687A5}"/>
              </a:ext>
            </a:extLst>
          </p:cNvPr>
          <p:cNvSpPr/>
          <p:nvPr/>
        </p:nvSpPr>
        <p:spPr>
          <a:xfrm>
            <a:off x="5787707" y="1590867"/>
            <a:ext cx="916126" cy="916126"/>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descr="Users">
            <a:extLst>
              <a:ext uri="{FF2B5EF4-FFF2-40B4-BE49-F238E27FC236}">
                <a16:creationId xmlns:a16="http://schemas.microsoft.com/office/drawing/2014/main" id="{B8EF0627-9E63-C7C9-F524-1703F4B215CA}"/>
              </a:ext>
            </a:extLst>
          </p:cNvPr>
          <p:cNvSpPr/>
          <p:nvPr/>
        </p:nvSpPr>
        <p:spPr>
          <a:xfrm>
            <a:off x="2534811" y="1582967"/>
            <a:ext cx="916126" cy="916126"/>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descr="Open Folder">
            <a:extLst>
              <a:ext uri="{FF2B5EF4-FFF2-40B4-BE49-F238E27FC236}">
                <a16:creationId xmlns:a16="http://schemas.microsoft.com/office/drawing/2014/main" id="{7F8AB7D1-3097-E13F-35DA-CDD71C9952B9}"/>
              </a:ext>
            </a:extLst>
          </p:cNvPr>
          <p:cNvSpPr/>
          <p:nvPr/>
        </p:nvSpPr>
        <p:spPr>
          <a:xfrm>
            <a:off x="9226719" y="1537619"/>
            <a:ext cx="916126" cy="916126"/>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raphic 10" descr="Puzzle pieces with solid fill">
            <a:extLst>
              <a:ext uri="{FF2B5EF4-FFF2-40B4-BE49-F238E27FC236}">
                <a16:creationId xmlns:a16="http://schemas.microsoft.com/office/drawing/2014/main" id="{3154F70F-8437-640B-BDD5-1E5AF29FED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7878" y="3985542"/>
            <a:ext cx="914400" cy="914400"/>
          </a:xfrm>
          <a:prstGeom prst="rect">
            <a:avLst/>
          </a:prstGeom>
        </p:spPr>
      </p:pic>
      <p:sp>
        <p:nvSpPr>
          <p:cNvPr id="12" name="Rectangle 11" descr="Head with Gears">
            <a:extLst>
              <a:ext uri="{FF2B5EF4-FFF2-40B4-BE49-F238E27FC236}">
                <a16:creationId xmlns:a16="http://schemas.microsoft.com/office/drawing/2014/main" id="{23C5C356-DBBC-0DA1-6C6F-3993F6B96BF0}"/>
              </a:ext>
            </a:extLst>
          </p:cNvPr>
          <p:cNvSpPr/>
          <p:nvPr/>
        </p:nvSpPr>
        <p:spPr>
          <a:xfrm>
            <a:off x="4918716" y="3935079"/>
            <a:ext cx="916126" cy="916126"/>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accent6">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descr="Ribbon">
            <a:extLst>
              <a:ext uri="{FF2B5EF4-FFF2-40B4-BE49-F238E27FC236}">
                <a16:creationId xmlns:a16="http://schemas.microsoft.com/office/drawing/2014/main" id="{BFA1FE0C-BFC9-2337-12C5-699D59EDE324}"/>
              </a:ext>
            </a:extLst>
          </p:cNvPr>
          <p:cNvSpPr/>
          <p:nvPr/>
        </p:nvSpPr>
        <p:spPr>
          <a:xfrm>
            <a:off x="7569129" y="3953674"/>
            <a:ext cx="916126" cy="916126"/>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descr="Gauge">
            <a:extLst>
              <a:ext uri="{FF2B5EF4-FFF2-40B4-BE49-F238E27FC236}">
                <a16:creationId xmlns:a16="http://schemas.microsoft.com/office/drawing/2014/main" id="{49A1BD4F-1195-84FE-9921-EEEE0DB94CC2}"/>
              </a:ext>
            </a:extLst>
          </p:cNvPr>
          <p:cNvSpPr/>
          <p:nvPr/>
        </p:nvSpPr>
        <p:spPr>
          <a:xfrm>
            <a:off x="10219543" y="3953267"/>
            <a:ext cx="916126" cy="916126"/>
          </a:xfrm>
          <a:prstGeom prst="rect">
            <a:avLst/>
          </a:prstGeom>
          <a: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BCC3BF73-AC30-74D3-32C4-9788CF929280}"/>
              </a:ext>
            </a:extLst>
          </p:cNvPr>
          <p:cNvSpPr/>
          <p:nvPr/>
        </p:nvSpPr>
        <p:spPr>
          <a:xfrm>
            <a:off x="5032822" y="2345051"/>
            <a:ext cx="2614108" cy="615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Customer Engagement</a:t>
            </a:r>
          </a:p>
        </p:txBody>
      </p:sp>
      <p:sp>
        <p:nvSpPr>
          <p:cNvPr id="16" name="Oval 15">
            <a:extLst>
              <a:ext uri="{FF2B5EF4-FFF2-40B4-BE49-F238E27FC236}">
                <a16:creationId xmlns:a16="http://schemas.microsoft.com/office/drawing/2014/main" id="{858B110C-AAED-39F6-6A32-F5B3BB9E8B1C}"/>
              </a:ext>
            </a:extLst>
          </p:cNvPr>
          <p:cNvSpPr/>
          <p:nvPr/>
        </p:nvSpPr>
        <p:spPr>
          <a:xfrm>
            <a:off x="4676813" y="2195565"/>
            <a:ext cx="494852" cy="4937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2</a:t>
            </a:r>
          </a:p>
        </p:txBody>
      </p:sp>
      <p:sp>
        <p:nvSpPr>
          <p:cNvPr id="17" name="Rectangle 16">
            <a:extLst>
              <a:ext uri="{FF2B5EF4-FFF2-40B4-BE49-F238E27FC236}">
                <a16:creationId xmlns:a16="http://schemas.microsoft.com/office/drawing/2014/main" id="{76AF0807-0D92-60E7-D335-CD27BB8ED8CC}"/>
              </a:ext>
            </a:extLst>
          </p:cNvPr>
          <p:cNvSpPr/>
          <p:nvPr/>
        </p:nvSpPr>
        <p:spPr>
          <a:xfrm>
            <a:off x="8286114" y="2345123"/>
            <a:ext cx="2614108" cy="615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Process Documentation, Knowledge, &amp; Tools</a:t>
            </a:r>
          </a:p>
        </p:txBody>
      </p:sp>
      <p:sp>
        <p:nvSpPr>
          <p:cNvPr id="18" name="Oval 17">
            <a:extLst>
              <a:ext uri="{FF2B5EF4-FFF2-40B4-BE49-F238E27FC236}">
                <a16:creationId xmlns:a16="http://schemas.microsoft.com/office/drawing/2014/main" id="{05D3E04F-A5C4-C7F1-2301-33FE20C461D6}"/>
              </a:ext>
            </a:extLst>
          </p:cNvPr>
          <p:cNvSpPr/>
          <p:nvPr/>
        </p:nvSpPr>
        <p:spPr>
          <a:xfrm>
            <a:off x="7907359" y="2195565"/>
            <a:ext cx="494852" cy="4937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3</a:t>
            </a:r>
          </a:p>
        </p:txBody>
      </p:sp>
      <p:sp>
        <p:nvSpPr>
          <p:cNvPr id="19" name="TextBox 18">
            <a:extLst>
              <a:ext uri="{FF2B5EF4-FFF2-40B4-BE49-F238E27FC236}">
                <a16:creationId xmlns:a16="http://schemas.microsoft.com/office/drawing/2014/main" id="{29CC08BC-9C80-B2EC-7471-DDEC3CC352C4}"/>
              </a:ext>
            </a:extLst>
          </p:cNvPr>
          <p:cNvSpPr txBox="1"/>
          <p:nvPr/>
        </p:nvSpPr>
        <p:spPr>
          <a:xfrm>
            <a:off x="5018802" y="2999567"/>
            <a:ext cx="261211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Understand Needs &amp; Challenges, Identify Growth Opportunities</a:t>
            </a: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grpSp>
        <p:nvGrpSpPr>
          <p:cNvPr id="20" name="Group 19">
            <a:extLst>
              <a:ext uri="{FF2B5EF4-FFF2-40B4-BE49-F238E27FC236}">
                <a16:creationId xmlns:a16="http://schemas.microsoft.com/office/drawing/2014/main" id="{8349BEF0-A64D-C338-2931-41698F3A420A}"/>
              </a:ext>
            </a:extLst>
          </p:cNvPr>
          <p:cNvGrpSpPr/>
          <p:nvPr/>
        </p:nvGrpSpPr>
        <p:grpSpPr>
          <a:xfrm>
            <a:off x="1729427" y="2338351"/>
            <a:ext cx="2636889" cy="1315518"/>
            <a:chOff x="1747715" y="2346135"/>
            <a:chExt cx="2636889" cy="1315518"/>
          </a:xfrm>
        </p:grpSpPr>
        <p:sp>
          <p:nvSpPr>
            <p:cNvPr id="21" name="Rectangle 20">
              <a:extLst>
                <a:ext uri="{FF2B5EF4-FFF2-40B4-BE49-F238E27FC236}">
                  <a16:creationId xmlns:a16="http://schemas.microsoft.com/office/drawing/2014/main" id="{D2694948-1A03-3C1A-BDAC-8B476015967B}"/>
                </a:ext>
              </a:extLst>
            </p:cNvPr>
            <p:cNvSpPr/>
            <p:nvPr/>
          </p:nvSpPr>
          <p:spPr>
            <a:xfrm>
              <a:off x="1747715" y="2346142"/>
              <a:ext cx="2614108" cy="130475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D4F08475-F235-7EB4-4A51-4CED0171FE20}"/>
                </a:ext>
              </a:extLst>
            </p:cNvPr>
            <p:cNvSpPr/>
            <p:nvPr/>
          </p:nvSpPr>
          <p:spPr>
            <a:xfrm>
              <a:off x="1749403" y="2346135"/>
              <a:ext cx="2612111" cy="6157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Cross-Functional Collaboration</a:t>
              </a:r>
            </a:p>
          </p:txBody>
        </p:sp>
        <p:sp>
          <p:nvSpPr>
            <p:cNvPr id="23" name="TextBox 22">
              <a:extLst>
                <a:ext uri="{FF2B5EF4-FFF2-40B4-BE49-F238E27FC236}">
                  <a16:creationId xmlns:a16="http://schemas.microsoft.com/office/drawing/2014/main" id="{D861AA44-A53C-72C1-680E-0D8B240469B0}"/>
                </a:ext>
              </a:extLst>
            </p:cNvPr>
            <p:cNvSpPr txBox="1"/>
            <p:nvPr/>
          </p:nvSpPr>
          <p:spPr>
            <a:xfrm>
              <a:off x="1772493" y="2922989"/>
              <a:ext cx="261211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Confirm &amp; Capture Growth Leveraging Integrated Project, BD, and Technical Teams </a:t>
              </a:r>
            </a:p>
          </p:txBody>
        </p:sp>
      </p:grpSp>
      <p:sp>
        <p:nvSpPr>
          <p:cNvPr id="24" name="TextBox 23">
            <a:extLst>
              <a:ext uri="{FF2B5EF4-FFF2-40B4-BE49-F238E27FC236}">
                <a16:creationId xmlns:a16="http://schemas.microsoft.com/office/drawing/2014/main" id="{EAAD5BEB-AC68-07DF-37BF-47DF9D308DC6}"/>
              </a:ext>
            </a:extLst>
          </p:cNvPr>
          <p:cNvSpPr txBox="1"/>
          <p:nvPr/>
        </p:nvSpPr>
        <p:spPr>
          <a:xfrm>
            <a:off x="8313436" y="2930738"/>
            <a:ext cx="261211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Develop, Update, &amp; Share Standard Processes, Resources, &amp; Templates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a:ea typeface="+mn-ea"/>
                <a:cs typeface="+mn-cs"/>
              </a:rPr>
              <a:t>xx</a:t>
            </a:r>
          </a:p>
        </p:txBody>
      </p:sp>
      <p:sp>
        <p:nvSpPr>
          <p:cNvPr id="25" name="Rectangle 24">
            <a:extLst>
              <a:ext uri="{FF2B5EF4-FFF2-40B4-BE49-F238E27FC236}">
                <a16:creationId xmlns:a16="http://schemas.microsoft.com/office/drawing/2014/main" id="{FEEC9734-145C-D342-F6BE-3F2AFB8AD0DF}"/>
              </a:ext>
            </a:extLst>
          </p:cNvPr>
          <p:cNvSpPr/>
          <p:nvPr/>
        </p:nvSpPr>
        <p:spPr>
          <a:xfrm>
            <a:off x="1460818" y="4850133"/>
            <a:ext cx="2377440" cy="130475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FFFDE6CA-F668-AEB4-79ED-11DE303EE3D1}"/>
              </a:ext>
            </a:extLst>
          </p:cNvPr>
          <p:cNvSpPr/>
          <p:nvPr/>
        </p:nvSpPr>
        <p:spPr>
          <a:xfrm>
            <a:off x="4152452" y="4851912"/>
            <a:ext cx="2377440" cy="1304753"/>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F3CA0F38-347B-525A-8CB9-C85A24B4286C}"/>
              </a:ext>
            </a:extLst>
          </p:cNvPr>
          <p:cNvSpPr/>
          <p:nvPr/>
        </p:nvSpPr>
        <p:spPr>
          <a:xfrm>
            <a:off x="6819882" y="4851911"/>
            <a:ext cx="2377440" cy="130297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a:extLst>
              <a:ext uri="{FF2B5EF4-FFF2-40B4-BE49-F238E27FC236}">
                <a16:creationId xmlns:a16="http://schemas.microsoft.com/office/drawing/2014/main" id="{3F90A9CD-CC46-A4D3-12D3-AF880083A4F8}"/>
              </a:ext>
            </a:extLst>
          </p:cNvPr>
          <p:cNvSpPr/>
          <p:nvPr/>
        </p:nvSpPr>
        <p:spPr>
          <a:xfrm>
            <a:off x="1460818" y="4850125"/>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val 28">
            <a:extLst>
              <a:ext uri="{FF2B5EF4-FFF2-40B4-BE49-F238E27FC236}">
                <a16:creationId xmlns:a16="http://schemas.microsoft.com/office/drawing/2014/main" id="{F421D5F8-9517-E942-99EF-509E93FD348F}"/>
              </a:ext>
            </a:extLst>
          </p:cNvPr>
          <p:cNvSpPr/>
          <p:nvPr/>
        </p:nvSpPr>
        <p:spPr>
          <a:xfrm>
            <a:off x="1143980" y="4741418"/>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4</a:t>
            </a:r>
          </a:p>
        </p:txBody>
      </p:sp>
      <p:sp>
        <p:nvSpPr>
          <p:cNvPr id="30" name="Rectangle 29">
            <a:extLst>
              <a:ext uri="{FF2B5EF4-FFF2-40B4-BE49-F238E27FC236}">
                <a16:creationId xmlns:a16="http://schemas.microsoft.com/office/drawing/2014/main" id="{A5C69A9F-7E9F-9BBE-00FA-36DCA4AE67A1}"/>
              </a:ext>
            </a:extLst>
          </p:cNvPr>
          <p:cNvSpPr/>
          <p:nvPr/>
        </p:nvSpPr>
        <p:spPr>
          <a:xfrm>
            <a:off x="4154140" y="4851905"/>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Training &amp; Development </a:t>
            </a:r>
          </a:p>
        </p:txBody>
      </p:sp>
      <p:sp>
        <p:nvSpPr>
          <p:cNvPr id="31" name="Oval 30">
            <a:extLst>
              <a:ext uri="{FF2B5EF4-FFF2-40B4-BE49-F238E27FC236}">
                <a16:creationId xmlns:a16="http://schemas.microsoft.com/office/drawing/2014/main" id="{37C5BD0F-B5EF-79C5-5839-48594E5C93E3}"/>
              </a:ext>
            </a:extLst>
          </p:cNvPr>
          <p:cNvSpPr/>
          <p:nvPr/>
        </p:nvSpPr>
        <p:spPr>
          <a:xfrm>
            <a:off x="3889516" y="4710015"/>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5</a:t>
            </a:r>
          </a:p>
        </p:txBody>
      </p:sp>
      <p:sp>
        <p:nvSpPr>
          <p:cNvPr id="32" name="Rectangle 31">
            <a:extLst>
              <a:ext uri="{FF2B5EF4-FFF2-40B4-BE49-F238E27FC236}">
                <a16:creationId xmlns:a16="http://schemas.microsoft.com/office/drawing/2014/main" id="{B8E342C0-3C48-B9FE-CEE3-EE98798C43D2}"/>
              </a:ext>
            </a:extLst>
          </p:cNvPr>
          <p:cNvSpPr/>
          <p:nvPr/>
        </p:nvSpPr>
        <p:spPr>
          <a:xfrm>
            <a:off x="6816770" y="4838149"/>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Incentives &amp; Recognition </a:t>
            </a:r>
          </a:p>
        </p:txBody>
      </p:sp>
      <p:sp>
        <p:nvSpPr>
          <p:cNvPr id="33" name="Oval 32">
            <a:extLst>
              <a:ext uri="{FF2B5EF4-FFF2-40B4-BE49-F238E27FC236}">
                <a16:creationId xmlns:a16="http://schemas.microsoft.com/office/drawing/2014/main" id="{4DFF8660-DDDE-3730-C03C-DD73FC63D0D3}"/>
              </a:ext>
            </a:extLst>
          </p:cNvPr>
          <p:cNvSpPr/>
          <p:nvPr/>
        </p:nvSpPr>
        <p:spPr>
          <a:xfrm>
            <a:off x="6564371" y="4699763"/>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6</a:t>
            </a:r>
          </a:p>
        </p:txBody>
      </p:sp>
      <p:cxnSp>
        <p:nvCxnSpPr>
          <p:cNvPr id="34" name="Straight Arrow Connector 33">
            <a:extLst>
              <a:ext uri="{FF2B5EF4-FFF2-40B4-BE49-F238E27FC236}">
                <a16:creationId xmlns:a16="http://schemas.microsoft.com/office/drawing/2014/main" id="{AE058EB7-E617-561E-A0AA-7FE71C6910CA}"/>
              </a:ext>
            </a:extLst>
          </p:cNvPr>
          <p:cNvCxnSpPr>
            <a:cxnSpLocks/>
            <a:stCxn id="25" idx="3"/>
            <a:endCxn id="26" idx="1"/>
          </p:cNvCxnSpPr>
          <p:nvPr/>
        </p:nvCxnSpPr>
        <p:spPr>
          <a:xfrm>
            <a:off x="3838258" y="5502510"/>
            <a:ext cx="314194" cy="17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58D7127-C0F3-3976-9C18-8E96527F2E65}"/>
              </a:ext>
            </a:extLst>
          </p:cNvPr>
          <p:cNvCxnSpPr>
            <a:cxnSpLocks/>
            <a:stCxn id="26" idx="3"/>
            <a:endCxn id="27" idx="1"/>
          </p:cNvCxnSpPr>
          <p:nvPr/>
        </p:nvCxnSpPr>
        <p:spPr>
          <a:xfrm flipV="1">
            <a:off x="6529892" y="5503399"/>
            <a:ext cx="289990" cy="8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555680E-5AC3-111C-8F62-6FC982A29EE8}"/>
              </a:ext>
            </a:extLst>
          </p:cNvPr>
          <p:cNvSpPr txBox="1"/>
          <p:nvPr/>
        </p:nvSpPr>
        <p:spPr>
          <a:xfrm>
            <a:off x="1497480" y="5438566"/>
            <a:ext cx="2183681"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Encourage Teams to Adapt to Changes and Propose New Ideas</a:t>
            </a:r>
          </a:p>
        </p:txBody>
      </p:sp>
      <p:sp>
        <p:nvSpPr>
          <p:cNvPr id="37" name="TextBox 36">
            <a:extLst>
              <a:ext uri="{FF2B5EF4-FFF2-40B4-BE49-F238E27FC236}">
                <a16:creationId xmlns:a16="http://schemas.microsoft.com/office/drawing/2014/main" id="{77F45634-B80E-8CF4-DAEC-8F2BA99F6E0D}"/>
              </a:ext>
            </a:extLst>
          </p:cNvPr>
          <p:cNvSpPr txBox="1"/>
          <p:nvPr/>
        </p:nvSpPr>
        <p:spPr>
          <a:xfrm>
            <a:off x="4152452" y="5546288"/>
            <a:ext cx="25893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Build and Expand OCG Skills &amp; Knowledge</a:t>
            </a:r>
          </a:p>
        </p:txBody>
      </p:sp>
      <p:sp>
        <p:nvSpPr>
          <p:cNvPr id="38" name="TextBox 37">
            <a:extLst>
              <a:ext uri="{FF2B5EF4-FFF2-40B4-BE49-F238E27FC236}">
                <a16:creationId xmlns:a16="http://schemas.microsoft.com/office/drawing/2014/main" id="{361E4215-E084-4642-4E3D-BDD057A9B566}"/>
              </a:ext>
            </a:extLst>
          </p:cNvPr>
          <p:cNvSpPr txBox="1"/>
          <p:nvPr/>
        </p:nvSpPr>
        <p:spPr>
          <a:xfrm>
            <a:off x="6873125" y="5496456"/>
            <a:ext cx="21854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Motivate All Personnel to Engage in OCG Activities</a:t>
            </a:r>
          </a:p>
        </p:txBody>
      </p:sp>
      <p:sp>
        <p:nvSpPr>
          <p:cNvPr id="39" name="Arrow: Pentagon 38">
            <a:extLst>
              <a:ext uri="{FF2B5EF4-FFF2-40B4-BE49-F238E27FC236}">
                <a16:creationId xmlns:a16="http://schemas.microsoft.com/office/drawing/2014/main" id="{C3F86774-B9E3-8EAE-1B31-835A60428833}"/>
              </a:ext>
            </a:extLst>
          </p:cNvPr>
          <p:cNvSpPr/>
          <p:nvPr/>
        </p:nvSpPr>
        <p:spPr>
          <a:xfrm>
            <a:off x="354173" y="2356922"/>
            <a:ext cx="838266" cy="1304761"/>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5A1E61B8-9849-7CF4-8539-B383A13C2AB3}"/>
              </a:ext>
            </a:extLst>
          </p:cNvPr>
          <p:cNvSpPr txBox="1"/>
          <p:nvPr/>
        </p:nvSpPr>
        <p:spPr>
          <a:xfrm rot="16200000">
            <a:off x="-96120" y="2824636"/>
            <a:ext cx="13047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Enabling</a:t>
            </a:r>
          </a:p>
        </p:txBody>
      </p:sp>
      <p:sp>
        <p:nvSpPr>
          <p:cNvPr id="41" name="Rectangle 40">
            <a:extLst>
              <a:ext uri="{FF2B5EF4-FFF2-40B4-BE49-F238E27FC236}">
                <a16:creationId xmlns:a16="http://schemas.microsoft.com/office/drawing/2014/main" id="{12BC346A-8E1F-31FF-9FF3-6F8CCFD3B3FC}"/>
              </a:ext>
            </a:extLst>
          </p:cNvPr>
          <p:cNvSpPr/>
          <p:nvPr/>
        </p:nvSpPr>
        <p:spPr>
          <a:xfrm>
            <a:off x="9489167" y="4841506"/>
            <a:ext cx="2377440" cy="1302976"/>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a:extLst>
              <a:ext uri="{FF2B5EF4-FFF2-40B4-BE49-F238E27FC236}">
                <a16:creationId xmlns:a16="http://schemas.microsoft.com/office/drawing/2014/main" id="{15D3B9AE-A785-499D-DCA9-0B50B8356330}"/>
              </a:ext>
            </a:extLst>
          </p:cNvPr>
          <p:cNvSpPr/>
          <p:nvPr/>
        </p:nvSpPr>
        <p:spPr>
          <a:xfrm>
            <a:off x="9489167" y="4840458"/>
            <a:ext cx="2377440" cy="615700"/>
          </a:xfrm>
          <a:prstGeom prst="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val 42">
            <a:extLst>
              <a:ext uri="{FF2B5EF4-FFF2-40B4-BE49-F238E27FC236}">
                <a16:creationId xmlns:a16="http://schemas.microsoft.com/office/drawing/2014/main" id="{54530B54-4CC9-CC3B-8C1A-87C727AE97AA}"/>
              </a:ext>
            </a:extLst>
          </p:cNvPr>
          <p:cNvSpPr/>
          <p:nvPr/>
        </p:nvSpPr>
        <p:spPr>
          <a:xfrm>
            <a:off x="9239226" y="4669847"/>
            <a:ext cx="494852" cy="493776"/>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7</a:t>
            </a:r>
          </a:p>
        </p:txBody>
      </p:sp>
      <p:sp>
        <p:nvSpPr>
          <p:cNvPr id="44" name="TextBox 43">
            <a:extLst>
              <a:ext uri="{FF2B5EF4-FFF2-40B4-BE49-F238E27FC236}">
                <a16:creationId xmlns:a16="http://schemas.microsoft.com/office/drawing/2014/main" id="{9E9CABBA-8856-2026-F39A-56968192ADA3}"/>
              </a:ext>
            </a:extLst>
          </p:cNvPr>
          <p:cNvSpPr txBox="1"/>
          <p:nvPr/>
        </p:nvSpPr>
        <p:spPr>
          <a:xfrm>
            <a:off x="9488887" y="5492994"/>
            <a:ext cx="237743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a:ea typeface="+mn-ea"/>
                <a:cs typeface="+mn-cs"/>
              </a:rPr>
              <a:t>Drive Continuous Improvement</a:t>
            </a:r>
          </a:p>
        </p:txBody>
      </p:sp>
      <p:sp>
        <p:nvSpPr>
          <p:cNvPr id="45" name="Arrow: Pentagon 44">
            <a:extLst>
              <a:ext uri="{FF2B5EF4-FFF2-40B4-BE49-F238E27FC236}">
                <a16:creationId xmlns:a16="http://schemas.microsoft.com/office/drawing/2014/main" id="{6051AA45-2C5E-038E-DDFB-A49EB3642B44}"/>
              </a:ext>
            </a:extLst>
          </p:cNvPr>
          <p:cNvSpPr/>
          <p:nvPr/>
        </p:nvSpPr>
        <p:spPr>
          <a:xfrm>
            <a:off x="354173" y="4844076"/>
            <a:ext cx="838266" cy="1304761"/>
          </a:xfrm>
          <a:prstGeom prst="homePlate">
            <a:avLst/>
          </a:prstGeom>
        </p:spPr>
        <p:style>
          <a:lnRef idx="1">
            <a:schemeClr val="accent5"/>
          </a:lnRef>
          <a:fillRef idx="3">
            <a:schemeClr val="accent5"/>
          </a:fillRef>
          <a:effectRef idx="2">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89FA0CF7-4B71-41F8-23EE-D8E258397ABC}"/>
              </a:ext>
            </a:extLst>
          </p:cNvPr>
          <p:cNvSpPr txBox="1"/>
          <p:nvPr/>
        </p:nvSpPr>
        <p:spPr>
          <a:xfrm rot="16200000">
            <a:off x="-98783" y="5311790"/>
            <a:ext cx="130476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Supporting</a:t>
            </a:r>
          </a:p>
        </p:txBody>
      </p:sp>
      <p:sp>
        <p:nvSpPr>
          <p:cNvPr id="47" name="TextBox 46">
            <a:extLst>
              <a:ext uri="{FF2B5EF4-FFF2-40B4-BE49-F238E27FC236}">
                <a16:creationId xmlns:a16="http://schemas.microsoft.com/office/drawing/2014/main" id="{EB124329-D565-E9B3-D7C8-DACFCDF2F6ED}"/>
              </a:ext>
            </a:extLst>
          </p:cNvPr>
          <p:cNvSpPr txBox="1"/>
          <p:nvPr/>
        </p:nvSpPr>
        <p:spPr>
          <a:xfrm>
            <a:off x="9435924" y="4813166"/>
            <a:ext cx="245462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Performance Monitoring &amp; Feedback </a:t>
            </a:r>
          </a:p>
        </p:txBody>
      </p:sp>
      <p:sp>
        <p:nvSpPr>
          <p:cNvPr id="48" name="TextBox 47">
            <a:extLst>
              <a:ext uri="{FF2B5EF4-FFF2-40B4-BE49-F238E27FC236}">
                <a16:creationId xmlns:a16="http://schemas.microsoft.com/office/drawing/2014/main" id="{D11C9A01-4CF8-F623-B383-F3BF7C4D706C}"/>
              </a:ext>
            </a:extLst>
          </p:cNvPr>
          <p:cNvSpPr txBox="1"/>
          <p:nvPr/>
        </p:nvSpPr>
        <p:spPr>
          <a:xfrm>
            <a:off x="1489754" y="4850125"/>
            <a:ext cx="235019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Culture of Innovation &amp; Flexibility</a:t>
            </a:r>
          </a:p>
        </p:txBody>
      </p:sp>
      <p:cxnSp>
        <p:nvCxnSpPr>
          <p:cNvPr id="49" name="Straight Connector 48">
            <a:extLst>
              <a:ext uri="{FF2B5EF4-FFF2-40B4-BE49-F238E27FC236}">
                <a16:creationId xmlns:a16="http://schemas.microsoft.com/office/drawing/2014/main" id="{D24121B7-BC81-91C9-522B-DF14AD51FD72}"/>
              </a:ext>
            </a:extLst>
          </p:cNvPr>
          <p:cNvCxnSpPr>
            <a:cxnSpLocks/>
            <a:stCxn id="23" idx="2"/>
          </p:cNvCxnSpPr>
          <p:nvPr/>
        </p:nvCxnSpPr>
        <p:spPr>
          <a:xfrm flipH="1">
            <a:off x="3060260" y="3653869"/>
            <a:ext cx="1" cy="24112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C7B63E-4600-657E-6185-D3804CA2BC10}"/>
              </a:ext>
            </a:extLst>
          </p:cNvPr>
          <p:cNvCxnSpPr>
            <a:stCxn id="6" idx="2"/>
          </p:cNvCxnSpPr>
          <p:nvPr/>
        </p:nvCxnSpPr>
        <p:spPr>
          <a:xfrm>
            <a:off x="6339876" y="3649812"/>
            <a:ext cx="0" cy="253659"/>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2E80C6B-E9D5-CFFD-E8A8-640A2AACC299}"/>
              </a:ext>
            </a:extLst>
          </p:cNvPr>
          <p:cNvCxnSpPr>
            <a:cxnSpLocks/>
          </p:cNvCxnSpPr>
          <p:nvPr/>
        </p:nvCxnSpPr>
        <p:spPr>
          <a:xfrm>
            <a:off x="9632429" y="3629956"/>
            <a:ext cx="0" cy="269522"/>
          </a:xfrm>
          <a:prstGeom prst="line">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FC4A363-E89B-8E8B-9331-AF6EADE28FAA}"/>
              </a:ext>
            </a:extLst>
          </p:cNvPr>
          <p:cNvCxnSpPr>
            <a:cxnSpLocks/>
          </p:cNvCxnSpPr>
          <p:nvPr/>
        </p:nvCxnSpPr>
        <p:spPr>
          <a:xfrm>
            <a:off x="2589320" y="3899478"/>
            <a:ext cx="80739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7F774DF-C6E0-157E-7B40-096214ECED5C}"/>
              </a:ext>
            </a:extLst>
          </p:cNvPr>
          <p:cNvCxnSpPr/>
          <p:nvPr/>
        </p:nvCxnSpPr>
        <p:spPr>
          <a:xfrm>
            <a:off x="2589320" y="3892047"/>
            <a:ext cx="0" cy="2043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C891B6-1441-AF58-0B2B-1FA0607F30A5}"/>
              </a:ext>
            </a:extLst>
          </p:cNvPr>
          <p:cNvCxnSpPr/>
          <p:nvPr/>
        </p:nvCxnSpPr>
        <p:spPr>
          <a:xfrm>
            <a:off x="10670081" y="3893837"/>
            <a:ext cx="0" cy="204365"/>
          </a:xfrm>
          <a:prstGeom prst="line">
            <a:avLst/>
          </a:prstGeom>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C27306DE-419B-F5A6-1C95-138891DE6C5C}"/>
              </a:ext>
            </a:extLst>
          </p:cNvPr>
          <p:cNvSpPr/>
          <p:nvPr/>
        </p:nvSpPr>
        <p:spPr>
          <a:xfrm>
            <a:off x="1454321" y="2193785"/>
            <a:ext cx="494852" cy="49377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1</a:t>
            </a:r>
          </a:p>
        </p:txBody>
      </p:sp>
      <p:cxnSp>
        <p:nvCxnSpPr>
          <p:cNvPr id="56" name="Straight Arrow Connector 55">
            <a:extLst>
              <a:ext uri="{FF2B5EF4-FFF2-40B4-BE49-F238E27FC236}">
                <a16:creationId xmlns:a16="http://schemas.microsoft.com/office/drawing/2014/main" id="{83AC43B4-E425-7BDA-4DC3-E4836A402371}"/>
              </a:ext>
            </a:extLst>
          </p:cNvPr>
          <p:cNvCxnSpPr/>
          <p:nvPr/>
        </p:nvCxnSpPr>
        <p:spPr>
          <a:xfrm>
            <a:off x="4343226" y="2954051"/>
            <a:ext cx="67557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14B8E469-7992-F205-220E-24DC351C46E8}"/>
              </a:ext>
            </a:extLst>
          </p:cNvPr>
          <p:cNvCxnSpPr/>
          <p:nvPr/>
        </p:nvCxnSpPr>
        <p:spPr>
          <a:xfrm>
            <a:off x="7646930" y="2960751"/>
            <a:ext cx="66650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40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anim calcmode="lin" valueType="num">
                                      <p:cBhvr>
                                        <p:cTn id="18" dur="1000" fill="hold"/>
                                        <p:tgtEl>
                                          <p:spTgt spid="55"/>
                                        </p:tgtEl>
                                        <p:attrNameLst>
                                          <p:attrName>ppt_x</p:attrName>
                                        </p:attrNameLst>
                                      </p:cBhvr>
                                      <p:tavLst>
                                        <p:tav tm="0">
                                          <p:val>
                                            <p:strVal val="#ppt_x"/>
                                          </p:val>
                                        </p:tav>
                                        <p:tav tm="100000">
                                          <p:val>
                                            <p:strVal val="#ppt_x"/>
                                          </p:val>
                                        </p:tav>
                                      </p:tavLst>
                                    </p:anim>
                                    <p:anim calcmode="lin" valueType="num">
                                      <p:cBhvr>
                                        <p:cTn id="1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fade">
                                      <p:cBhvr>
                                        <p:cTn id="24" dur="1000"/>
                                        <p:tgtEl>
                                          <p:spTgt spid="56"/>
                                        </p:tgtEl>
                                      </p:cBhvr>
                                    </p:animEffect>
                                    <p:anim calcmode="lin" valueType="num">
                                      <p:cBhvr>
                                        <p:cTn id="25" dur="1000" fill="hold"/>
                                        <p:tgtEl>
                                          <p:spTgt spid="56"/>
                                        </p:tgtEl>
                                        <p:attrNameLst>
                                          <p:attrName>ppt_x</p:attrName>
                                        </p:attrNameLst>
                                      </p:cBhvr>
                                      <p:tavLst>
                                        <p:tav tm="0">
                                          <p:val>
                                            <p:strVal val="#ppt_x"/>
                                          </p:val>
                                        </p:tav>
                                        <p:tav tm="100000">
                                          <p:val>
                                            <p:strVal val="#ppt_x"/>
                                          </p:val>
                                        </p:tav>
                                      </p:tavLst>
                                    </p:anim>
                                    <p:anim calcmode="lin" valueType="num">
                                      <p:cBhvr>
                                        <p:cTn id="26" dur="1000" fill="hold"/>
                                        <p:tgtEl>
                                          <p:spTgt spid="5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10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1000"/>
                                        <p:tgtEl>
                                          <p:spTgt spid="6"/>
                                        </p:tgtEl>
                                      </p:cBhvr>
                                    </p:animEffect>
                                    <p:anim calcmode="lin" valueType="num">
                                      <p:cBhvr>
                                        <p:cTn id="50" dur="1000" fill="hold"/>
                                        <p:tgtEl>
                                          <p:spTgt spid="6"/>
                                        </p:tgtEl>
                                        <p:attrNameLst>
                                          <p:attrName>ppt_x</p:attrName>
                                        </p:attrNameLst>
                                      </p:cBhvr>
                                      <p:tavLst>
                                        <p:tav tm="0">
                                          <p:val>
                                            <p:strVal val="#ppt_x"/>
                                          </p:val>
                                        </p:tav>
                                        <p:tav tm="100000">
                                          <p:val>
                                            <p:strVal val="#ppt_x"/>
                                          </p:val>
                                        </p:tav>
                                      </p:tavLst>
                                    </p:anim>
                                    <p:anim calcmode="lin" valueType="num">
                                      <p:cBhvr>
                                        <p:cTn id="5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1000"/>
                                        <p:tgtEl>
                                          <p:spTgt spid="24"/>
                                        </p:tgtEl>
                                      </p:cBhvr>
                                    </p:animEffect>
                                    <p:anim calcmode="lin" valueType="num">
                                      <p:cBhvr>
                                        <p:cTn id="62" dur="1000" fill="hold"/>
                                        <p:tgtEl>
                                          <p:spTgt spid="24"/>
                                        </p:tgtEl>
                                        <p:attrNameLst>
                                          <p:attrName>ppt_x</p:attrName>
                                        </p:attrNameLst>
                                      </p:cBhvr>
                                      <p:tavLst>
                                        <p:tav tm="0">
                                          <p:val>
                                            <p:strVal val="#ppt_x"/>
                                          </p:val>
                                        </p:tav>
                                        <p:tav tm="100000">
                                          <p:val>
                                            <p:strVal val="#ppt_x"/>
                                          </p:val>
                                        </p:tav>
                                      </p:tavLst>
                                    </p:anim>
                                    <p:anim calcmode="lin" valueType="num">
                                      <p:cBhvr>
                                        <p:cTn id="63" dur="1000" fill="hold"/>
                                        <p:tgtEl>
                                          <p:spTgt spid="2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1000"/>
                                        <p:tgtEl>
                                          <p:spTgt spid="10"/>
                                        </p:tgtEl>
                                      </p:cBhvr>
                                    </p:animEffect>
                                    <p:anim calcmode="lin" valueType="num">
                                      <p:cBhvr>
                                        <p:cTn id="72" dur="1000" fill="hold"/>
                                        <p:tgtEl>
                                          <p:spTgt spid="10"/>
                                        </p:tgtEl>
                                        <p:attrNameLst>
                                          <p:attrName>ppt_x</p:attrName>
                                        </p:attrNameLst>
                                      </p:cBhvr>
                                      <p:tavLst>
                                        <p:tav tm="0">
                                          <p:val>
                                            <p:strVal val="#ppt_x"/>
                                          </p:val>
                                        </p:tav>
                                        <p:tav tm="100000">
                                          <p:val>
                                            <p:strVal val="#ppt_x"/>
                                          </p:val>
                                        </p:tav>
                                      </p:tavLst>
                                    </p:anim>
                                    <p:anim calcmode="lin" valueType="num">
                                      <p:cBhvr>
                                        <p:cTn id="73" dur="1000" fill="hold"/>
                                        <p:tgtEl>
                                          <p:spTgt spid="10"/>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1000"/>
                                        <p:tgtEl>
                                          <p:spTgt spid="57"/>
                                        </p:tgtEl>
                                      </p:cBhvr>
                                    </p:animEffect>
                                    <p:anim calcmode="lin" valueType="num">
                                      <p:cBhvr>
                                        <p:cTn id="77" dur="1000" fill="hold"/>
                                        <p:tgtEl>
                                          <p:spTgt spid="57"/>
                                        </p:tgtEl>
                                        <p:attrNameLst>
                                          <p:attrName>ppt_x</p:attrName>
                                        </p:attrNameLst>
                                      </p:cBhvr>
                                      <p:tavLst>
                                        <p:tav tm="0">
                                          <p:val>
                                            <p:strVal val="#ppt_x"/>
                                          </p:val>
                                        </p:tav>
                                        <p:tav tm="100000">
                                          <p:val>
                                            <p:strVal val="#ppt_x"/>
                                          </p:val>
                                        </p:tav>
                                      </p:tavLst>
                                    </p:anim>
                                    <p:anim calcmode="lin" valueType="num">
                                      <p:cBhvr>
                                        <p:cTn id="78" dur="1000" fill="hold"/>
                                        <p:tgtEl>
                                          <p:spTgt spid="57"/>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4"/>
                                        </p:tgtEl>
                                        <p:attrNameLst>
                                          <p:attrName>style.visibility</p:attrName>
                                        </p:attrNameLst>
                                      </p:cBhvr>
                                      <p:to>
                                        <p:strVal val="visible"/>
                                      </p:to>
                                    </p:set>
                                    <p:animEffect transition="in" filter="fade">
                                      <p:cBhvr>
                                        <p:cTn id="88" dur="1000"/>
                                        <p:tgtEl>
                                          <p:spTgt spid="4"/>
                                        </p:tgtEl>
                                      </p:cBhvr>
                                    </p:animEffect>
                                    <p:anim calcmode="lin" valueType="num">
                                      <p:cBhvr>
                                        <p:cTn id="89" dur="1000" fill="hold"/>
                                        <p:tgtEl>
                                          <p:spTgt spid="4"/>
                                        </p:tgtEl>
                                        <p:attrNameLst>
                                          <p:attrName>ppt_x</p:attrName>
                                        </p:attrNameLst>
                                      </p:cBhvr>
                                      <p:tavLst>
                                        <p:tav tm="0">
                                          <p:val>
                                            <p:strVal val="#ppt_x"/>
                                          </p:val>
                                        </p:tav>
                                        <p:tav tm="100000">
                                          <p:val>
                                            <p:strVal val="#ppt_x"/>
                                          </p:val>
                                        </p:tav>
                                      </p:tavLst>
                                    </p:anim>
                                    <p:anim calcmode="lin" valueType="num">
                                      <p:cBhvr>
                                        <p:cTn id="90" dur="1000" fill="hold"/>
                                        <p:tgtEl>
                                          <p:spTgt spid="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5"/>
                                        </p:tgtEl>
                                        <p:attrNameLst>
                                          <p:attrName>style.visibility</p:attrName>
                                        </p:attrNameLst>
                                      </p:cBhvr>
                                      <p:to>
                                        <p:strVal val="visible"/>
                                      </p:to>
                                    </p:set>
                                    <p:animEffect transition="in" filter="fade">
                                      <p:cBhvr>
                                        <p:cTn id="93" dur="1000"/>
                                        <p:tgtEl>
                                          <p:spTgt spid="5"/>
                                        </p:tgtEl>
                                      </p:cBhvr>
                                    </p:animEffect>
                                    <p:anim calcmode="lin" valueType="num">
                                      <p:cBhvr>
                                        <p:cTn id="94" dur="1000" fill="hold"/>
                                        <p:tgtEl>
                                          <p:spTgt spid="5"/>
                                        </p:tgtEl>
                                        <p:attrNameLst>
                                          <p:attrName>ppt_x</p:attrName>
                                        </p:attrNameLst>
                                      </p:cBhvr>
                                      <p:tavLst>
                                        <p:tav tm="0">
                                          <p:val>
                                            <p:strVal val="#ppt_x"/>
                                          </p:val>
                                        </p:tav>
                                        <p:tav tm="100000">
                                          <p:val>
                                            <p:strVal val="#ppt_x"/>
                                          </p:val>
                                        </p:tav>
                                      </p:tavLst>
                                    </p:anim>
                                    <p:anim calcmode="lin" valueType="num">
                                      <p:cBhvr>
                                        <p:cTn id="95" dur="1000" fill="hold"/>
                                        <p:tgtEl>
                                          <p:spTgt spid="5"/>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1000"/>
                                        <p:tgtEl>
                                          <p:spTgt spid="11"/>
                                        </p:tgtEl>
                                      </p:cBhvr>
                                    </p:animEffect>
                                    <p:anim calcmode="lin" valueType="num">
                                      <p:cBhvr>
                                        <p:cTn id="99" dur="1000" fill="hold"/>
                                        <p:tgtEl>
                                          <p:spTgt spid="11"/>
                                        </p:tgtEl>
                                        <p:attrNameLst>
                                          <p:attrName>ppt_x</p:attrName>
                                        </p:attrNameLst>
                                      </p:cBhvr>
                                      <p:tavLst>
                                        <p:tav tm="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1000"/>
                                        <p:tgtEl>
                                          <p:spTgt spid="12"/>
                                        </p:tgtEl>
                                      </p:cBhvr>
                                    </p:animEffect>
                                    <p:anim calcmode="lin" valueType="num">
                                      <p:cBhvr>
                                        <p:cTn id="104" dur="1000" fill="hold"/>
                                        <p:tgtEl>
                                          <p:spTgt spid="12"/>
                                        </p:tgtEl>
                                        <p:attrNameLst>
                                          <p:attrName>ppt_x</p:attrName>
                                        </p:attrNameLst>
                                      </p:cBhvr>
                                      <p:tavLst>
                                        <p:tav tm="0">
                                          <p:val>
                                            <p:strVal val="#ppt_x"/>
                                          </p:val>
                                        </p:tav>
                                        <p:tav tm="100000">
                                          <p:val>
                                            <p:strVal val="#ppt_x"/>
                                          </p:val>
                                        </p:tav>
                                      </p:tavLst>
                                    </p:anim>
                                    <p:anim calcmode="lin" valueType="num">
                                      <p:cBhvr>
                                        <p:cTn id="105" dur="1000" fill="hold"/>
                                        <p:tgtEl>
                                          <p:spTgt spid="1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13"/>
                                        </p:tgtEl>
                                        <p:attrNameLst>
                                          <p:attrName>style.visibility</p:attrName>
                                        </p:attrNameLst>
                                      </p:cBhvr>
                                      <p:to>
                                        <p:strVal val="visible"/>
                                      </p:to>
                                    </p:set>
                                    <p:animEffect transition="in" filter="fade">
                                      <p:cBhvr>
                                        <p:cTn id="108" dur="1000"/>
                                        <p:tgtEl>
                                          <p:spTgt spid="13"/>
                                        </p:tgtEl>
                                      </p:cBhvr>
                                    </p:animEffect>
                                    <p:anim calcmode="lin" valueType="num">
                                      <p:cBhvr>
                                        <p:cTn id="109" dur="1000" fill="hold"/>
                                        <p:tgtEl>
                                          <p:spTgt spid="13"/>
                                        </p:tgtEl>
                                        <p:attrNameLst>
                                          <p:attrName>ppt_x</p:attrName>
                                        </p:attrNameLst>
                                      </p:cBhvr>
                                      <p:tavLst>
                                        <p:tav tm="0">
                                          <p:val>
                                            <p:strVal val="#ppt_x"/>
                                          </p:val>
                                        </p:tav>
                                        <p:tav tm="100000">
                                          <p:val>
                                            <p:strVal val="#ppt_x"/>
                                          </p:val>
                                        </p:tav>
                                      </p:tavLst>
                                    </p:anim>
                                    <p:anim calcmode="lin" valueType="num">
                                      <p:cBhvr>
                                        <p:cTn id="110" dur="1000" fill="hold"/>
                                        <p:tgtEl>
                                          <p:spTgt spid="1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animEffect transition="in" filter="fade">
                                      <p:cBhvr>
                                        <p:cTn id="113" dur="1000"/>
                                        <p:tgtEl>
                                          <p:spTgt spid="14"/>
                                        </p:tgtEl>
                                      </p:cBhvr>
                                    </p:animEffect>
                                    <p:anim calcmode="lin" valueType="num">
                                      <p:cBhvr>
                                        <p:cTn id="114" dur="1000" fill="hold"/>
                                        <p:tgtEl>
                                          <p:spTgt spid="14"/>
                                        </p:tgtEl>
                                        <p:attrNameLst>
                                          <p:attrName>ppt_x</p:attrName>
                                        </p:attrNameLst>
                                      </p:cBhvr>
                                      <p:tavLst>
                                        <p:tav tm="0">
                                          <p:val>
                                            <p:strVal val="#ppt_x"/>
                                          </p:val>
                                        </p:tav>
                                        <p:tav tm="100000">
                                          <p:val>
                                            <p:strVal val="#ppt_x"/>
                                          </p:val>
                                        </p:tav>
                                      </p:tavLst>
                                    </p:anim>
                                    <p:anim calcmode="lin" valueType="num">
                                      <p:cBhvr>
                                        <p:cTn id="115" dur="1000" fill="hold"/>
                                        <p:tgtEl>
                                          <p:spTgt spid="14"/>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25"/>
                                        </p:tgtEl>
                                        <p:attrNameLst>
                                          <p:attrName>style.visibility</p:attrName>
                                        </p:attrNameLst>
                                      </p:cBhvr>
                                      <p:to>
                                        <p:strVal val="visible"/>
                                      </p:to>
                                    </p:set>
                                    <p:animEffect transition="in" filter="fade">
                                      <p:cBhvr>
                                        <p:cTn id="118" dur="1000"/>
                                        <p:tgtEl>
                                          <p:spTgt spid="25"/>
                                        </p:tgtEl>
                                      </p:cBhvr>
                                    </p:animEffect>
                                    <p:anim calcmode="lin" valueType="num">
                                      <p:cBhvr>
                                        <p:cTn id="119" dur="1000" fill="hold"/>
                                        <p:tgtEl>
                                          <p:spTgt spid="25"/>
                                        </p:tgtEl>
                                        <p:attrNameLst>
                                          <p:attrName>ppt_x</p:attrName>
                                        </p:attrNameLst>
                                      </p:cBhvr>
                                      <p:tavLst>
                                        <p:tav tm="0">
                                          <p:val>
                                            <p:strVal val="#ppt_x"/>
                                          </p:val>
                                        </p:tav>
                                        <p:tav tm="100000">
                                          <p:val>
                                            <p:strVal val="#ppt_x"/>
                                          </p:val>
                                        </p:tav>
                                      </p:tavLst>
                                    </p:anim>
                                    <p:anim calcmode="lin" valueType="num">
                                      <p:cBhvr>
                                        <p:cTn id="120" dur="1000" fill="hold"/>
                                        <p:tgtEl>
                                          <p:spTgt spid="25"/>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6"/>
                                        </p:tgtEl>
                                        <p:attrNameLst>
                                          <p:attrName>style.visibility</p:attrName>
                                        </p:attrNameLst>
                                      </p:cBhvr>
                                      <p:to>
                                        <p:strVal val="visible"/>
                                      </p:to>
                                    </p:set>
                                    <p:animEffect transition="in" filter="fade">
                                      <p:cBhvr>
                                        <p:cTn id="123" dur="1000"/>
                                        <p:tgtEl>
                                          <p:spTgt spid="26"/>
                                        </p:tgtEl>
                                      </p:cBhvr>
                                    </p:animEffect>
                                    <p:anim calcmode="lin" valueType="num">
                                      <p:cBhvr>
                                        <p:cTn id="124" dur="1000" fill="hold"/>
                                        <p:tgtEl>
                                          <p:spTgt spid="26"/>
                                        </p:tgtEl>
                                        <p:attrNameLst>
                                          <p:attrName>ppt_x</p:attrName>
                                        </p:attrNameLst>
                                      </p:cBhvr>
                                      <p:tavLst>
                                        <p:tav tm="0">
                                          <p:val>
                                            <p:strVal val="#ppt_x"/>
                                          </p:val>
                                        </p:tav>
                                        <p:tav tm="100000">
                                          <p:val>
                                            <p:strVal val="#ppt_x"/>
                                          </p:val>
                                        </p:tav>
                                      </p:tavLst>
                                    </p:anim>
                                    <p:anim calcmode="lin" valueType="num">
                                      <p:cBhvr>
                                        <p:cTn id="125" dur="1000" fill="hold"/>
                                        <p:tgtEl>
                                          <p:spTgt spid="26"/>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27"/>
                                        </p:tgtEl>
                                        <p:attrNameLst>
                                          <p:attrName>style.visibility</p:attrName>
                                        </p:attrNameLst>
                                      </p:cBhvr>
                                      <p:to>
                                        <p:strVal val="visible"/>
                                      </p:to>
                                    </p:set>
                                    <p:animEffect transition="in" filter="fade">
                                      <p:cBhvr>
                                        <p:cTn id="128" dur="1000"/>
                                        <p:tgtEl>
                                          <p:spTgt spid="27"/>
                                        </p:tgtEl>
                                      </p:cBhvr>
                                    </p:animEffect>
                                    <p:anim calcmode="lin" valueType="num">
                                      <p:cBhvr>
                                        <p:cTn id="129" dur="1000" fill="hold"/>
                                        <p:tgtEl>
                                          <p:spTgt spid="27"/>
                                        </p:tgtEl>
                                        <p:attrNameLst>
                                          <p:attrName>ppt_x</p:attrName>
                                        </p:attrNameLst>
                                      </p:cBhvr>
                                      <p:tavLst>
                                        <p:tav tm="0">
                                          <p:val>
                                            <p:strVal val="#ppt_x"/>
                                          </p:val>
                                        </p:tav>
                                        <p:tav tm="100000">
                                          <p:val>
                                            <p:strVal val="#ppt_x"/>
                                          </p:val>
                                        </p:tav>
                                      </p:tavLst>
                                    </p:anim>
                                    <p:anim calcmode="lin" valueType="num">
                                      <p:cBhvr>
                                        <p:cTn id="130" dur="1000" fill="hold"/>
                                        <p:tgtEl>
                                          <p:spTgt spid="27"/>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1000"/>
                                        <p:tgtEl>
                                          <p:spTgt spid="28"/>
                                        </p:tgtEl>
                                      </p:cBhvr>
                                    </p:animEffect>
                                    <p:anim calcmode="lin" valueType="num">
                                      <p:cBhvr>
                                        <p:cTn id="134" dur="1000" fill="hold"/>
                                        <p:tgtEl>
                                          <p:spTgt spid="28"/>
                                        </p:tgtEl>
                                        <p:attrNameLst>
                                          <p:attrName>ppt_x</p:attrName>
                                        </p:attrNameLst>
                                      </p:cBhvr>
                                      <p:tavLst>
                                        <p:tav tm="0">
                                          <p:val>
                                            <p:strVal val="#ppt_x"/>
                                          </p:val>
                                        </p:tav>
                                        <p:tav tm="100000">
                                          <p:val>
                                            <p:strVal val="#ppt_x"/>
                                          </p:val>
                                        </p:tav>
                                      </p:tavLst>
                                    </p:anim>
                                    <p:anim calcmode="lin" valueType="num">
                                      <p:cBhvr>
                                        <p:cTn id="135" dur="1000" fill="hold"/>
                                        <p:tgtEl>
                                          <p:spTgt spid="28"/>
                                        </p:tgtEl>
                                        <p:attrNameLst>
                                          <p:attrName>ppt_y</p:attrName>
                                        </p:attrNameLst>
                                      </p:cBhvr>
                                      <p:tavLst>
                                        <p:tav tm="0">
                                          <p:val>
                                            <p:strVal val="#ppt_y+.1"/>
                                          </p:val>
                                        </p:tav>
                                        <p:tav tm="100000">
                                          <p:val>
                                            <p:strVal val="#ppt_y"/>
                                          </p:val>
                                        </p:tav>
                                      </p:tavLst>
                                    </p:anim>
                                  </p:childTnLst>
                                </p:cTn>
                              </p:par>
                              <p:par>
                                <p:cTn id="136" presetID="42" presetClass="entr" presetSubtype="0" fill="hold" grpId="0" nodeType="withEffect">
                                  <p:stCondLst>
                                    <p:cond delay="0"/>
                                  </p:stCondLst>
                                  <p:childTnLst>
                                    <p:set>
                                      <p:cBhvr>
                                        <p:cTn id="137" dur="1" fill="hold">
                                          <p:stCondLst>
                                            <p:cond delay="0"/>
                                          </p:stCondLst>
                                        </p:cTn>
                                        <p:tgtEl>
                                          <p:spTgt spid="29"/>
                                        </p:tgtEl>
                                        <p:attrNameLst>
                                          <p:attrName>style.visibility</p:attrName>
                                        </p:attrNameLst>
                                      </p:cBhvr>
                                      <p:to>
                                        <p:strVal val="visible"/>
                                      </p:to>
                                    </p:set>
                                    <p:animEffect transition="in" filter="fade">
                                      <p:cBhvr>
                                        <p:cTn id="138" dur="1000"/>
                                        <p:tgtEl>
                                          <p:spTgt spid="29"/>
                                        </p:tgtEl>
                                      </p:cBhvr>
                                    </p:animEffect>
                                    <p:anim calcmode="lin" valueType="num">
                                      <p:cBhvr>
                                        <p:cTn id="139" dur="1000" fill="hold"/>
                                        <p:tgtEl>
                                          <p:spTgt spid="29"/>
                                        </p:tgtEl>
                                        <p:attrNameLst>
                                          <p:attrName>ppt_x</p:attrName>
                                        </p:attrNameLst>
                                      </p:cBhvr>
                                      <p:tavLst>
                                        <p:tav tm="0">
                                          <p:val>
                                            <p:strVal val="#ppt_x"/>
                                          </p:val>
                                        </p:tav>
                                        <p:tav tm="100000">
                                          <p:val>
                                            <p:strVal val="#ppt_x"/>
                                          </p:val>
                                        </p:tav>
                                      </p:tavLst>
                                    </p:anim>
                                    <p:anim calcmode="lin" valueType="num">
                                      <p:cBhvr>
                                        <p:cTn id="140" dur="1000" fill="hold"/>
                                        <p:tgtEl>
                                          <p:spTgt spid="29"/>
                                        </p:tgtEl>
                                        <p:attrNameLst>
                                          <p:attrName>ppt_y</p:attrName>
                                        </p:attrNameLst>
                                      </p:cBhvr>
                                      <p:tavLst>
                                        <p:tav tm="0">
                                          <p:val>
                                            <p:strVal val="#ppt_y+.1"/>
                                          </p:val>
                                        </p:tav>
                                        <p:tav tm="100000">
                                          <p:val>
                                            <p:strVal val="#ppt_y"/>
                                          </p:val>
                                        </p:tav>
                                      </p:tavLst>
                                    </p:anim>
                                  </p:childTnLst>
                                </p:cTn>
                              </p:par>
                              <p:par>
                                <p:cTn id="141" presetID="42" presetClass="entr" presetSubtype="0"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fade">
                                      <p:cBhvr>
                                        <p:cTn id="143" dur="1000"/>
                                        <p:tgtEl>
                                          <p:spTgt spid="30"/>
                                        </p:tgtEl>
                                      </p:cBhvr>
                                    </p:animEffect>
                                    <p:anim calcmode="lin" valueType="num">
                                      <p:cBhvr>
                                        <p:cTn id="144" dur="1000" fill="hold"/>
                                        <p:tgtEl>
                                          <p:spTgt spid="30"/>
                                        </p:tgtEl>
                                        <p:attrNameLst>
                                          <p:attrName>ppt_x</p:attrName>
                                        </p:attrNameLst>
                                      </p:cBhvr>
                                      <p:tavLst>
                                        <p:tav tm="0">
                                          <p:val>
                                            <p:strVal val="#ppt_x"/>
                                          </p:val>
                                        </p:tav>
                                        <p:tav tm="100000">
                                          <p:val>
                                            <p:strVal val="#ppt_x"/>
                                          </p:val>
                                        </p:tav>
                                      </p:tavLst>
                                    </p:anim>
                                    <p:anim calcmode="lin" valueType="num">
                                      <p:cBhvr>
                                        <p:cTn id="145" dur="1000" fill="hold"/>
                                        <p:tgtEl>
                                          <p:spTgt spid="30"/>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31"/>
                                        </p:tgtEl>
                                        <p:attrNameLst>
                                          <p:attrName>style.visibility</p:attrName>
                                        </p:attrNameLst>
                                      </p:cBhvr>
                                      <p:to>
                                        <p:strVal val="visible"/>
                                      </p:to>
                                    </p:set>
                                    <p:animEffect transition="in" filter="fade">
                                      <p:cBhvr>
                                        <p:cTn id="148" dur="1000"/>
                                        <p:tgtEl>
                                          <p:spTgt spid="31"/>
                                        </p:tgtEl>
                                      </p:cBhvr>
                                    </p:animEffect>
                                    <p:anim calcmode="lin" valueType="num">
                                      <p:cBhvr>
                                        <p:cTn id="149" dur="1000" fill="hold"/>
                                        <p:tgtEl>
                                          <p:spTgt spid="31"/>
                                        </p:tgtEl>
                                        <p:attrNameLst>
                                          <p:attrName>ppt_x</p:attrName>
                                        </p:attrNameLst>
                                      </p:cBhvr>
                                      <p:tavLst>
                                        <p:tav tm="0">
                                          <p:val>
                                            <p:strVal val="#ppt_x"/>
                                          </p:val>
                                        </p:tav>
                                        <p:tav tm="100000">
                                          <p:val>
                                            <p:strVal val="#ppt_x"/>
                                          </p:val>
                                        </p:tav>
                                      </p:tavLst>
                                    </p:anim>
                                    <p:anim calcmode="lin" valueType="num">
                                      <p:cBhvr>
                                        <p:cTn id="150" dur="1000" fill="hold"/>
                                        <p:tgtEl>
                                          <p:spTgt spid="31"/>
                                        </p:tgtEl>
                                        <p:attrNameLst>
                                          <p:attrName>ppt_y</p:attrName>
                                        </p:attrNameLst>
                                      </p:cBhvr>
                                      <p:tavLst>
                                        <p:tav tm="0">
                                          <p:val>
                                            <p:strVal val="#ppt_y+.1"/>
                                          </p:val>
                                        </p:tav>
                                        <p:tav tm="100000">
                                          <p:val>
                                            <p:strVal val="#ppt_y"/>
                                          </p:val>
                                        </p:tav>
                                      </p:tavLst>
                                    </p:anim>
                                  </p:childTnLst>
                                </p:cTn>
                              </p:par>
                              <p:par>
                                <p:cTn id="151" presetID="42" presetClass="entr" presetSubtype="0" fill="hold" grpId="0" nodeType="withEffect">
                                  <p:stCondLst>
                                    <p:cond delay="0"/>
                                  </p:stCondLst>
                                  <p:childTnLst>
                                    <p:set>
                                      <p:cBhvr>
                                        <p:cTn id="152" dur="1" fill="hold">
                                          <p:stCondLst>
                                            <p:cond delay="0"/>
                                          </p:stCondLst>
                                        </p:cTn>
                                        <p:tgtEl>
                                          <p:spTgt spid="32"/>
                                        </p:tgtEl>
                                        <p:attrNameLst>
                                          <p:attrName>style.visibility</p:attrName>
                                        </p:attrNameLst>
                                      </p:cBhvr>
                                      <p:to>
                                        <p:strVal val="visible"/>
                                      </p:to>
                                    </p:set>
                                    <p:animEffect transition="in" filter="fade">
                                      <p:cBhvr>
                                        <p:cTn id="153" dur="1000"/>
                                        <p:tgtEl>
                                          <p:spTgt spid="32"/>
                                        </p:tgtEl>
                                      </p:cBhvr>
                                    </p:animEffect>
                                    <p:anim calcmode="lin" valueType="num">
                                      <p:cBhvr>
                                        <p:cTn id="154" dur="1000" fill="hold"/>
                                        <p:tgtEl>
                                          <p:spTgt spid="32"/>
                                        </p:tgtEl>
                                        <p:attrNameLst>
                                          <p:attrName>ppt_x</p:attrName>
                                        </p:attrNameLst>
                                      </p:cBhvr>
                                      <p:tavLst>
                                        <p:tav tm="0">
                                          <p:val>
                                            <p:strVal val="#ppt_x"/>
                                          </p:val>
                                        </p:tav>
                                        <p:tav tm="100000">
                                          <p:val>
                                            <p:strVal val="#ppt_x"/>
                                          </p:val>
                                        </p:tav>
                                      </p:tavLst>
                                    </p:anim>
                                    <p:anim calcmode="lin" valueType="num">
                                      <p:cBhvr>
                                        <p:cTn id="155" dur="1000" fill="hold"/>
                                        <p:tgtEl>
                                          <p:spTgt spid="32"/>
                                        </p:tgtEl>
                                        <p:attrNameLst>
                                          <p:attrName>ppt_y</p:attrName>
                                        </p:attrNameLst>
                                      </p:cBhvr>
                                      <p:tavLst>
                                        <p:tav tm="0">
                                          <p:val>
                                            <p:strVal val="#ppt_y+.1"/>
                                          </p:val>
                                        </p:tav>
                                        <p:tav tm="100000">
                                          <p:val>
                                            <p:strVal val="#ppt_y"/>
                                          </p:val>
                                        </p:tav>
                                      </p:tavLst>
                                    </p:anim>
                                  </p:childTnLst>
                                </p:cTn>
                              </p:par>
                              <p:par>
                                <p:cTn id="156" presetID="42" presetClass="entr" presetSubtype="0" fill="hold" grpId="0" nodeType="withEffect">
                                  <p:stCondLst>
                                    <p:cond delay="0"/>
                                  </p:stCondLst>
                                  <p:childTnLst>
                                    <p:set>
                                      <p:cBhvr>
                                        <p:cTn id="157" dur="1" fill="hold">
                                          <p:stCondLst>
                                            <p:cond delay="0"/>
                                          </p:stCondLst>
                                        </p:cTn>
                                        <p:tgtEl>
                                          <p:spTgt spid="33"/>
                                        </p:tgtEl>
                                        <p:attrNameLst>
                                          <p:attrName>style.visibility</p:attrName>
                                        </p:attrNameLst>
                                      </p:cBhvr>
                                      <p:to>
                                        <p:strVal val="visible"/>
                                      </p:to>
                                    </p:set>
                                    <p:animEffect transition="in" filter="fade">
                                      <p:cBhvr>
                                        <p:cTn id="158" dur="1000"/>
                                        <p:tgtEl>
                                          <p:spTgt spid="33"/>
                                        </p:tgtEl>
                                      </p:cBhvr>
                                    </p:animEffect>
                                    <p:anim calcmode="lin" valueType="num">
                                      <p:cBhvr>
                                        <p:cTn id="159" dur="1000" fill="hold"/>
                                        <p:tgtEl>
                                          <p:spTgt spid="33"/>
                                        </p:tgtEl>
                                        <p:attrNameLst>
                                          <p:attrName>ppt_x</p:attrName>
                                        </p:attrNameLst>
                                      </p:cBhvr>
                                      <p:tavLst>
                                        <p:tav tm="0">
                                          <p:val>
                                            <p:strVal val="#ppt_x"/>
                                          </p:val>
                                        </p:tav>
                                        <p:tav tm="100000">
                                          <p:val>
                                            <p:strVal val="#ppt_x"/>
                                          </p:val>
                                        </p:tav>
                                      </p:tavLst>
                                    </p:anim>
                                    <p:anim calcmode="lin" valueType="num">
                                      <p:cBhvr>
                                        <p:cTn id="160" dur="1000" fill="hold"/>
                                        <p:tgtEl>
                                          <p:spTgt spid="33"/>
                                        </p:tgtEl>
                                        <p:attrNameLst>
                                          <p:attrName>ppt_y</p:attrName>
                                        </p:attrNameLst>
                                      </p:cBhvr>
                                      <p:tavLst>
                                        <p:tav tm="0">
                                          <p:val>
                                            <p:strVal val="#ppt_y+.1"/>
                                          </p:val>
                                        </p:tav>
                                        <p:tav tm="100000">
                                          <p:val>
                                            <p:strVal val="#ppt_y"/>
                                          </p:val>
                                        </p:tav>
                                      </p:tavLst>
                                    </p:anim>
                                  </p:childTnLst>
                                </p:cTn>
                              </p:par>
                              <p:par>
                                <p:cTn id="161" presetID="42" presetClass="entr" presetSubtype="0" fill="hold" nodeType="withEffect">
                                  <p:stCondLst>
                                    <p:cond delay="0"/>
                                  </p:stCondLst>
                                  <p:childTnLst>
                                    <p:set>
                                      <p:cBhvr>
                                        <p:cTn id="162" dur="1" fill="hold">
                                          <p:stCondLst>
                                            <p:cond delay="0"/>
                                          </p:stCondLst>
                                        </p:cTn>
                                        <p:tgtEl>
                                          <p:spTgt spid="34"/>
                                        </p:tgtEl>
                                        <p:attrNameLst>
                                          <p:attrName>style.visibility</p:attrName>
                                        </p:attrNameLst>
                                      </p:cBhvr>
                                      <p:to>
                                        <p:strVal val="visible"/>
                                      </p:to>
                                    </p:set>
                                    <p:animEffect transition="in" filter="fade">
                                      <p:cBhvr>
                                        <p:cTn id="163" dur="1000"/>
                                        <p:tgtEl>
                                          <p:spTgt spid="34"/>
                                        </p:tgtEl>
                                      </p:cBhvr>
                                    </p:animEffect>
                                    <p:anim calcmode="lin" valueType="num">
                                      <p:cBhvr>
                                        <p:cTn id="164" dur="1000" fill="hold"/>
                                        <p:tgtEl>
                                          <p:spTgt spid="34"/>
                                        </p:tgtEl>
                                        <p:attrNameLst>
                                          <p:attrName>ppt_x</p:attrName>
                                        </p:attrNameLst>
                                      </p:cBhvr>
                                      <p:tavLst>
                                        <p:tav tm="0">
                                          <p:val>
                                            <p:strVal val="#ppt_x"/>
                                          </p:val>
                                        </p:tav>
                                        <p:tav tm="100000">
                                          <p:val>
                                            <p:strVal val="#ppt_x"/>
                                          </p:val>
                                        </p:tav>
                                      </p:tavLst>
                                    </p:anim>
                                    <p:anim calcmode="lin" valueType="num">
                                      <p:cBhvr>
                                        <p:cTn id="165" dur="1000" fill="hold"/>
                                        <p:tgtEl>
                                          <p:spTgt spid="34"/>
                                        </p:tgtEl>
                                        <p:attrNameLst>
                                          <p:attrName>ppt_y</p:attrName>
                                        </p:attrNameLst>
                                      </p:cBhvr>
                                      <p:tavLst>
                                        <p:tav tm="0">
                                          <p:val>
                                            <p:strVal val="#ppt_y+.1"/>
                                          </p:val>
                                        </p:tav>
                                        <p:tav tm="100000">
                                          <p:val>
                                            <p:strVal val="#ppt_y"/>
                                          </p:val>
                                        </p:tav>
                                      </p:tavLst>
                                    </p:anim>
                                  </p:childTnLst>
                                </p:cTn>
                              </p:par>
                              <p:par>
                                <p:cTn id="166" presetID="42" presetClass="entr" presetSubtype="0" fill="hold" nodeType="withEffect">
                                  <p:stCondLst>
                                    <p:cond delay="0"/>
                                  </p:stCondLst>
                                  <p:childTnLst>
                                    <p:set>
                                      <p:cBhvr>
                                        <p:cTn id="167" dur="1" fill="hold">
                                          <p:stCondLst>
                                            <p:cond delay="0"/>
                                          </p:stCondLst>
                                        </p:cTn>
                                        <p:tgtEl>
                                          <p:spTgt spid="35"/>
                                        </p:tgtEl>
                                        <p:attrNameLst>
                                          <p:attrName>style.visibility</p:attrName>
                                        </p:attrNameLst>
                                      </p:cBhvr>
                                      <p:to>
                                        <p:strVal val="visible"/>
                                      </p:to>
                                    </p:set>
                                    <p:animEffect transition="in" filter="fade">
                                      <p:cBhvr>
                                        <p:cTn id="168" dur="1000"/>
                                        <p:tgtEl>
                                          <p:spTgt spid="35"/>
                                        </p:tgtEl>
                                      </p:cBhvr>
                                    </p:animEffect>
                                    <p:anim calcmode="lin" valueType="num">
                                      <p:cBhvr>
                                        <p:cTn id="169" dur="1000" fill="hold"/>
                                        <p:tgtEl>
                                          <p:spTgt spid="35"/>
                                        </p:tgtEl>
                                        <p:attrNameLst>
                                          <p:attrName>ppt_x</p:attrName>
                                        </p:attrNameLst>
                                      </p:cBhvr>
                                      <p:tavLst>
                                        <p:tav tm="0">
                                          <p:val>
                                            <p:strVal val="#ppt_x"/>
                                          </p:val>
                                        </p:tav>
                                        <p:tav tm="100000">
                                          <p:val>
                                            <p:strVal val="#ppt_x"/>
                                          </p:val>
                                        </p:tav>
                                      </p:tavLst>
                                    </p:anim>
                                    <p:anim calcmode="lin" valueType="num">
                                      <p:cBhvr>
                                        <p:cTn id="170" dur="1000" fill="hold"/>
                                        <p:tgtEl>
                                          <p:spTgt spid="35"/>
                                        </p:tgtEl>
                                        <p:attrNameLst>
                                          <p:attrName>ppt_y</p:attrName>
                                        </p:attrNameLst>
                                      </p:cBhvr>
                                      <p:tavLst>
                                        <p:tav tm="0">
                                          <p:val>
                                            <p:strVal val="#ppt_y+.1"/>
                                          </p:val>
                                        </p:tav>
                                        <p:tav tm="100000">
                                          <p:val>
                                            <p:strVal val="#ppt_y"/>
                                          </p:val>
                                        </p:tav>
                                      </p:tavLst>
                                    </p:anim>
                                  </p:childTnLst>
                                </p:cTn>
                              </p:par>
                              <p:par>
                                <p:cTn id="171" presetID="42"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animEffect transition="in" filter="fade">
                                      <p:cBhvr>
                                        <p:cTn id="173" dur="1000"/>
                                        <p:tgtEl>
                                          <p:spTgt spid="36"/>
                                        </p:tgtEl>
                                      </p:cBhvr>
                                    </p:animEffect>
                                    <p:anim calcmode="lin" valueType="num">
                                      <p:cBhvr>
                                        <p:cTn id="174" dur="1000" fill="hold"/>
                                        <p:tgtEl>
                                          <p:spTgt spid="36"/>
                                        </p:tgtEl>
                                        <p:attrNameLst>
                                          <p:attrName>ppt_x</p:attrName>
                                        </p:attrNameLst>
                                      </p:cBhvr>
                                      <p:tavLst>
                                        <p:tav tm="0">
                                          <p:val>
                                            <p:strVal val="#ppt_x"/>
                                          </p:val>
                                        </p:tav>
                                        <p:tav tm="100000">
                                          <p:val>
                                            <p:strVal val="#ppt_x"/>
                                          </p:val>
                                        </p:tav>
                                      </p:tavLst>
                                    </p:anim>
                                    <p:anim calcmode="lin" valueType="num">
                                      <p:cBhvr>
                                        <p:cTn id="175" dur="1000" fill="hold"/>
                                        <p:tgtEl>
                                          <p:spTgt spid="36"/>
                                        </p:tgtEl>
                                        <p:attrNameLst>
                                          <p:attrName>ppt_y</p:attrName>
                                        </p:attrNameLst>
                                      </p:cBhvr>
                                      <p:tavLst>
                                        <p:tav tm="0">
                                          <p:val>
                                            <p:strVal val="#ppt_y+.1"/>
                                          </p:val>
                                        </p:tav>
                                        <p:tav tm="100000">
                                          <p:val>
                                            <p:strVal val="#ppt_y"/>
                                          </p:val>
                                        </p:tav>
                                      </p:tavLst>
                                    </p:anim>
                                  </p:childTnLst>
                                </p:cTn>
                              </p:par>
                              <p:par>
                                <p:cTn id="176" presetID="42" presetClass="entr" presetSubtype="0" fill="hold" grpId="0" nodeType="withEffect">
                                  <p:stCondLst>
                                    <p:cond delay="0"/>
                                  </p:stCondLst>
                                  <p:childTnLst>
                                    <p:set>
                                      <p:cBhvr>
                                        <p:cTn id="177" dur="1" fill="hold">
                                          <p:stCondLst>
                                            <p:cond delay="0"/>
                                          </p:stCondLst>
                                        </p:cTn>
                                        <p:tgtEl>
                                          <p:spTgt spid="37"/>
                                        </p:tgtEl>
                                        <p:attrNameLst>
                                          <p:attrName>style.visibility</p:attrName>
                                        </p:attrNameLst>
                                      </p:cBhvr>
                                      <p:to>
                                        <p:strVal val="visible"/>
                                      </p:to>
                                    </p:set>
                                    <p:animEffect transition="in" filter="fade">
                                      <p:cBhvr>
                                        <p:cTn id="178" dur="1000"/>
                                        <p:tgtEl>
                                          <p:spTgt spid="37"/>
                                        </p:tgtEl>
                                      </p:cBhvr>
                                    </p:animEffect>
                                    <p:anim calcmode="lin" valueType="num">
                                      <p:cBhvr>
                                        <p:cTn id="179" dur="1000" fill="hold"/>
                                        <p:tgtEl>
                                          <p:spTgt spid="37"/>
                                        </p:tgtEl>
                                        <p:attrNameLst>
                                          <p:attrName>ppt_x</p:attrName>
                                        </p:attrNameLst>
                                      </p:cBhvr>
                                      <p:tavLst>
                                        <p:tav tm="0">
                                          <p:val>
                                            <p:strVal val="#ppt_x"/>
                                          </p:val>
                                        </p:tav>
                                        <p:tav tm="100000">
                                          <p:val>
                                            <p:strVal val="#ppt_x"/>
                                          </p:val>
                                        </p:tav>
                                      </p:tavLst>
                                    </p:anim>
                                    <p:anim calcmode="lin" valueType="num">
                                      <p:cBhvr>
                                        <p:cTn id="180" dur="1000" fill="hold"/>
                                        <p:tgtEl>
                                          <p:spTgt spid="37"/>
                                        </p:tgtEl>
                                        <p:attrNameLst>
                                          <p:attrName>ppt_y</p:attrName>
                                        </p:attrNameLst>
                                      </p:cBhvr>
                                      <p:tavLst>
                                        <p:tav tm="0">
                                          <p:val>
                                            <p:strVal val="#ppt_y+.1"/>
                                          </p:val>
                                        </p:tav>
                                        <p:tav tm="100000">
                                          <p:val>
                                            <p:strVal val="#ppt_y"/>
                                          </p:val>
                                        </p:tav>
                                      </p:tavLst>
                                    </p:anim>
                                  </p:childTnLst>
                                </p:cTn>
                              </p:par>
                              <p:par>
                                <p:cTn id="181" presetID="42" presetClass="entr" presetSubtype="0" fill="hold" grpId="0" nodeType="withEffect">
                                  <p:stCondLst>
                                    <p:cond delay="0"/>
                                  </p:stCondLst>
                                  <p:childTnLst>
                                    <p:set>
                                      <p:cBhvr>
                                        <p:cTn id="182" dur="1" fill="hold">
                                          <p:stCondLst>
                                            <p:cond delay="0"/>
                                          </p:stCondLst>
                                        </p:cTn>
                                        <p:tgtEl>
                                          <p:spTgt spid="38"/>
                                        </p:tgtEl>
                                        <p:attrNameLst>
                                          <p:attrName>style.visibility</p:attrName>
                                        </p:attrNameLst>
                                      </p:cBhvr>
                                      <p:to>
                                        <p:strVal val="visible"/>
                                      </p:to>
                                    </p:set>
                                    <p:animEffect transition="in" filter="fade">
                                      <p:cBhvr>
                                        <p:cTn id="183" dur="1000"/>
                                        <p:tgtEl>
                                          <p:spTgt spid="38"/>
                                        </p:tgtEl>
                                      </p:cBhvr>
                                    </p:animEffect>
                                    <p:anim calcmode="lin" valueType="num">
                                      <p:cBhvr>
                                        <p:cTn id="184" dur="1000" fill="hold"/>
                                        <p:tgtEl>
                                          <p:spTgt spid="38"/>
                                        </p:tgtEl>
                                        <p:attrNameLst>
                                          <p:attrName>ppt_x</p:attrName>
                                        </p:attrNameLst>
                                      </p:cBhvr>
                                      <p:tavLst>
                                        <p:tav tm="0">
                                          <p:val>
                                            <p:strVal val="#ppt_x"/>
                                          </p:val>
                                        </p:tav>
                                        <p:tav tm="100000">
                                          <p:val>
                                            <p:strVal val="#ppt_x"/>
                                          </p:val>
                                        </p:tav>
                                      </p:tavLst>
                                    </p:anim>
                                    <p:anim calcmode="lin" valueType="num">
                                      <p:cBhvr>
                                        <p:cTn id="185" dur="1000" fill="hold"/>
                                        <p:tgtEl>
                                          <p:spTgt spid="38"/>
                                        </p:tgtEl>
                                        <p:attrNameLst>
                                          <p:attrName>ppt_y</p:attrName>
                                        </p:attrNameLst>
                                      </p:cBhvr>
                                      <p:tavLst>
                                        <p:tav tm="0">
                                          <p:val>
                                            <p:strVal val="#ppt_y+.1"/>
                                          </p:val>
                                        </p:tav>
                                        <p:tav tm="100000">
                                          <p:val>
                                            <p:strVal val="#ppt_y"/>
                                          </p:val>
                                        </p:tav>
                                      </p:tavLst>
                                    </p:anim>
                                  </p:childTnLst>
                                </p:cTn>
                              </p:par>
                              <p:par>
                                <p:cTn id="186" presetID="42" presetClass="entr" presetSubtype="0" fill="hold" grpId="0" nodeType="withEffect">
                                  <p:stCondLst>
                                    <p:cond delay="0"/>
                                  </p:stCondLst>
                                  <p:childTnLst>
                                    <p:set>
                                      <p:cBhvr>
                                        <p:cTn id="187" dur="1" fill="hold">
                                          <p:stCondLst>
                                            <p:cond delay="0"/>
                                          </p:stCondLst>
                                        </p:cTn>
                                        <p:tgtEl>
                                          <p:spTgt spid="41"/>
                                        </p:tgtEl>
                                        <p:attrNameLst>
                                          <p:attrName>style.visibility</p:attrName>
                                        </p:attrNameLst>
                                      </p:cBhvr>
                                      <p:to>
                                        <p:strVal val="visible"/>
                                      </p:to>
                                    </p:set>
                                    <p:animEffect transition="in" filter="fade">
                                      <p:cBhvr>
                                        <p:cTn id="188" dur="1000"/>
                                        <p:tgtEl>
                                          <p:spTgt spid="41"/>
                                        </p:tgtEl>
                                      </p:cBhvr>
                                    </p:animEffect>
                                    <p:anim calcmode="lin" valueType="num">
                                      <p:cBhvr>
                                        <p:cTn id="189" dur="1000" fill="hold"/>
                                        <p:tgtEl>
                                          <p:spTgt spid="41"/>
                                        </p:tgtEl>
                                        <p:attrNameLst>
                                          <p:attrName>ppt_x</p:attrName>
                                        </p:attrNameLst>
                                      </p:cBhvr>
                                      <p:tavLst>
                                        <p:tav tm="0">
                                          <p:val>
                                            <p:strVal val="#ppt_x"/>
                                          </p:val>
                                        </p:tav>
                                        <p:tav tm="100000">
                                          <p:val>
                                            <p:strVal val="#ppt_x"/>
                                          </p:val>
                                        </p:tav>
                                      </p:tavLst>
                                    </p:anim>
                                    <p:anim calcmode="lin" valueType="num">
                                      <p:cBhvr>
                                        <p:cTn id="190" dur="1000" fill="hold"/>
                                        <p:tgtEl>
                                          <p:spTgt spid="41"/>
                                        </p:tgtEl>
                                        <p:attrNameLst>
                                          <p:attrName>ppt_y</p:attrName>
                                        </p:attrNameLst>
                                      </p:cBhvr>
                                      <p:tavLst>
                                        <p:tav tm="0">
                                          <p:val>
                                            <p:strVal val="#ppt_y+.1"/>
                                          </p:val>
                                        </p:tav>
                                        <p:tav tm="100000">
                                          <p:val>
                                            <p:strVal val="#ppt_y"/>
                                          </p:val>
                                        </p:tav>
                                      </p:tavLst>
                                    </p:anim>
                                  </p:childTnLst>
                                </p:cTn>
                              </p:par>
                              <p:par>
                                <p:cTn id="191" presetID="42" presetClass="entr" presetSubtype="0" fill="hold" grpId="0" nodeType="withEffect">
                                  <p:stCondLst>
                                    <p:cond delay="0"/>
                                  </p:stCondLst>
                                  <p:childTnLst>
                                    <p:set>
                                      <p:cBhvr>
                                        <p:cTn id="192" dur="1" fill="hold">
                                          <p:stCondLst>
                                            <p:cond delay="0"/>
                                          </p:stCondLst>
                                        </p:cTn>
                                        <p:tgtEl>
                                          <p:spTgt spid="42"/>
                                        </p:tgtEl>
                                        <p:attrNameLst>
                                          <p:attrName>style.visibility</p:attrName>
                                        </p:attrNameLst>
                                      </p:cBhvr>
                                      <p:to>
                                        <p:strVal val="visible"/>
                                      </p:to>
                                    </p:set>
                                    <p:animEffect transition="in" filter="fade">
                                      <p:cBhvr>
                                        <p:cTn id="193" dur="1000"/>
                                        <p:tgtEl>
                                          <p:spTgt spid="42"/>
                                        </p:tgtEl>
                                      </p:cBhvr>
                                    </p:animEffect>
                                    <p:anim calcmode="lin" valueType="num">
                                      <p:cBhvr>
                                        <p:cTn id="194" dur="1000" fill="hold"/>
                                        <p:tgtEl>
                                          <p:spTgt spid="42"/>
                                        </p:tgtEl>
                                        <p:attrNameLst>
                                          <p:attrName>ppt_x</p:attrName>
                                        </p:attrNameLst>
                                      </p:cBhvr>
                                      <p:tavLst>
                                        <p:tav tm="0">
                                          <p:val>
                                            <p:strVal val="#ppt_x"/>
                                          </p:val>
                                        </p:tav>
                                        <p:tav tm="100000">
                                          <p:val>
                                            <p:strVal val="#ppt_x"/>
                                          </p:val>
                                        </p:tav>
                                      </p:tavLst>
                                    </p:anim>
                                    <p:anim calcmode="lin" valueType="num">
                                      <p:cBhvr>
                                        <p:cTn id="195" dur="1000" fill="hold"/>
                                        <p:tgtEl>
                                          <p:spTgt spid="42"/>
                                        </p:tgtEl>
                                        <p:attrNameLst>
                                          <p:attrName>ppt_y</p:attrName>
                                        </p:attrNameLst>
                                      </p:cBhvr>
                                      <p:tavLst>
                                        <p:tav tm="0">
                                          <p:val>
                                            <p:strVal val="#ppt_y+.1"/>
                                          </p:val>
                                        </p:tav>
                                        <p:tav tm="100000">
                                          <p:val>
                                            <p:strVal val="#ppt_y"/>
                                          </p:val>
                                        </p:tav>
                                      </p:tavLst>
                                    </p:anim>
                                  </p:childTnLst>
                                </p:cTn>
                              </p:par>
                              <p:par>
                                <p:cTn id="196" presetID="42" presetClass="entr" presetSubtype="0" fill="hold" grpId="0" nodeType="withEffect">
                                  <p:stCondLst>
                                    <p:cond delay="0"/>
                                  </p:stCondLst>
                                  <p:childTnLst>
                                    <p:set>
                                      <p:cBhvr>
                                        <p:cTn id="197" dur="1" fill="hold">
                                          <p:stCondLst>
                                            <p:cond delay="0"/>
                                          </p:stCondLst>
                                        </p:cTn>
                                        <p:tgtEl>
                                          <p:spTgt spid="43"/>
                                        </p:tgtEl>
                                        <p:attrNameLst>
                                          <p:attrName>style.visibility</p:attrName>
                                        </p:attrNameLst>
                                      </p:cBhvr>
                                      <p:to>
                                        <p:strVal val="visible"/>
                                      </p:to>
                                    </p:set>
                                    <p:animEffect transition="in" filter="fade">
                                      <p:cBhvr>
                                        <p:cTn id="198" dur="1000"/>
                                        <p:tgtEl>
                                          <p:spTgt spid="43"/>
                                        </p:tgtEl>
                                      </p:cBhvr>
                                    </p:animEffect>
                                    <p:anim calcmode="lin" valueType="num">
                                      <p:cBhvr>
                                        <p:cTn id="199" dur="1000" fill="hold"/>
                                        <p:tgtEl>
                                          <p:spTgt spid="43"/>
                                        </p:tgtEl>
                                        <p:attrNameLst>
                                          <p:attrName>ppt_x</p:attrName>
                                        </p:attrNameLst>
                                      </p:cBhvr>
                                      <p:tavLst>
                                        <p:tav tm="0">
                                          <p:val>
                                            <p:strVal val="#ppt_x"/>
                                          </p:val>
                                        </p:tav>
                                        <p:tav tm="100000">
                                          <p:val>
                                            <p:strVal val="#ppt_x"/>
                                          </p:val>
                                        </p:tav>
                                      </p:tavLst>
                                    </p:anim>
                                    <p:anim calcmode="lin" valueType="num">
                                      <p:cBhvr>
                                        <p:cTn id="200" dur="1000" fill="hold"/>
                                        <p:tgtEl>
                                          <p:spTgt spid="43"/>
                                        </p:tgtEl>
                                        <p:attrNameLst>
                                          <p:attrName>ppt_y</p:attrName>
                                        </p:attrNameLst>
                                      </p:cBhvr>
                                      <p:tavLst>
                                        <p:tav tm="0">
                                          <p:val>
                                            <p:strVal val="#ppt_y+.1"/>
                                          </p:val>
                                        </p:tav>
                                        <p:tav tm="100000">
                                          <p:val>
                                            <p:strVal val="#ppt_y"/>
                                          </p:val>
                                        </p:tav>
                                      </p:tavLst>
                                    </p:anim>
                                  </p:childTnLst>
                                </p:cTn>
                              </p:par>
                              <p:par>
                                <p:cTn id="201" presetID="42" presetClass="entr" presetSubtype="0" fill="hold" grpId="0" nodeType="withEffect">
                                  <p:stCondLst>
                                    <p:cond delay="0"/>
                                  </p:stCondLst>
                                  <p:childTnLst>
                                    <p:set>
                                      <p:cBhvr>
                                        <p:cTn id="202" dur="1" fill="hold">
                                          <p:stCondLst>
                                            <p:cond delay="0"/>
                                          </p:stCondLst>
                                        </p:cTn>
                                        <p:tgtEl>
                                          <p:spTgt spid="44"/>
                                        </p:tgtEl>
                                        <p:attrNameLst>
                                          <p:attrName>style.visibility</p:attrName>
                                        </p:attrNameLst>
                                      </p:cBhvr>
                                      <p:to>
                                        <p:strVal val="visible"/>
                                      </p:to>
                                    </p:set>
                                    <p:animEffect transition="in" filter="fade">
                                      <p:cBhvr>
                                        <p:cTn id="203" dur="1000"/>
                                        <p:tgtEl>
                                          <p:spTgt spid="44"/>
                                        </p:tgtEl>
                                      </p:cBhvr>
                                    </p:animEffect>
                                    <p:anim calcmode="lin" valueType="num">
                                      <p:cBhvr>
                                        <p:cTn id="204" dur="1000" fill="hold"/>
                                        <p:tgtEl>
                                          <p:spTgt spid="44"/>
                                        </p:tgtEl>
                                        <p:attrNameLst>
                                          <p:attrName>ppt_x</p:attrName>
                                        </p:attrNameLst>
                                      </p:cBhvr>
                                      <p:tavLst>
                                        <p:tav tm="0">
                                          <p:val>
                                            <p:strVal val="#ppt_x"/>
                                          </p:val>
                                        </p:tav>
                                        <p:tav tm="100000">
                                          <p:val>
                                            <p:strVal val="#ppt_x"/>
                                          </p:val>
                                        </p:tav>
                                      </p:tavLst>
                                    </p:anim>
                                    <p:anim calcmode="lin" valueType="num">
                                      <p:cBhvr>
                                        <p:cTn id="205" dur="1000" fill="hold"/>
                                        <p:tgtEl>
                                          <p:spTgt spid="44"/>
                                        </p:tgtEl>
                                        <p:attrNameLst>
                                          <p:attrName>ppt_y</p:attrName>
                                        </p:attrNameLst>
                                      </p:cBhvr>
                                      <p:tavLst>
                                        <p:tav tm="0">
                                          <p:val>
                                            <p:strVal val="#ppt_y+.1"/>
                                          </p:val>
                                        </p:tav>
                                        <p:tav tm="100000">
                                          <p:val>
                                            <p:strVal val="#ppt_y"/>
                                          </p:val>
                                        </p:tav>
                                      </p:tavLst>
                                    </p:anim>
                                  </p:childTnLst>
                                </p:cTn>
                              </p:par>
                              <p:par>
                                <p:cTn id="206" presetID="42" presetClass="entr" presetSubtype="0" fill="hold" grpId="0" nodeType="withEffect">
                                  <p:stCondLst>
                                    <p:cond delay="0"/>
                                  </p:stCondLst>
                                  <p:childTnLst>
                                    <p:set>
                                      <p:cBhvr>
                                        <p:cTn id="207" dur="1" fill="hold">
                                          <p:stCondLst>
                                            <p:cond delay="0"/>
                                          </p:stCondLst>
                                        </p:cTn>
                                        <p:tgtEl>
                                          <p:spTgt spid="45"/>
                                        </p:tgtEl>
                                        <p:attrNameLst>
                                          <p:attrName>style.visibility</p:attrName>
                                        </p:attrNameLst>
                                      </p:cBhvr>
                                      <p:to>
                                        <p:strVal val="visible"/>
                                      </p:to>
                                    </p:set>
                                    <p:animEffect transition="in" filter="fade">
                                      <p:cBhvr>
                                        <p:cTn id="208" dur="1000"/>
                                        <p:tgtEl>
                                          <p:spTgt spid="45"/>
                                        </p:tgtEl>
                                      </p:cBhvr>
                                    </p:animEffect>
                                    <p:anim calcmode="lin" valueType="num">
                                      <p:cBhvr>
                                        <p:cTn id="209" dur="1000" fill="hold"/>
                                        <p:tgtEl>
                                          <p:spTgt spid="45"/>
                                        </p:tgtEl>
                                        <p:attrNameLst>
                                          <p:attrName>ppt_x</p:attrName>
                                        </p:attrNameLst>
                                      </p:cBhvr>
                                      <p:tavLst>
                                        <p:tav tm="0">
                                          <p:val>
                                            <p:strVal val="#ppt_x"/>
                                          </p:val>
                                        </p:tav>
                                        <p:tav tm="100000">
                                          <p:val>
                                            <p:strVal val="#ppt_x"/>
                                          </p:val>
                                        </p:tav>
                                      </p:tavLst>
                                    </p:anim>
                                    <p:anim calcmode="lin" valueType="num">
                                      <p:cBhvr>
                                        <p:cTn id="210" dur="1000" fill="hold"/>
                                        <p:tgtEl>
                                          <p:spTgt spid="45"/>
                                        </p:tgtEl>
                                        <p:attrNameLst>
                                          <p:attrName>ppt_y</p:attrName>
                                        </p:attrNameLst>
                                      </p:cBhvr>
                                      <p:tavLst>
                                        <p:tav tm="0">
                                          <p:val>
                                            <p:strVal val="#ppt_y+.1"/>
                                          </p:val>
                                        </p:tav>
                                        <p:tav tm="100000">
                                          <p:val>
                                            <p:strVal val="#ppt_y"/>
                                          </p:val>
                                        </p:tav>
                                      </p:tavLst>
                                    </p:anim>
                                  </p:childTnLst>
                                </p:cTn>
                              </p:par>
                              <p:par>
                                <p:cTn id="211" presetID="42" presetClass="entr" presetSubtype="0" fill="hold" grpId="0" nodeType="withEffect">
                                  <p:stCondLst>
                                    <p:cond delay="0"/>
                                  </p:stCondLst>
                                  <p:childTnLst>
                                    <p:set>
                                      <p:cBhvr>
                                        <p:cTn id="212" dur="1" fill="hold">
                                          <p:stCondLst>
                                            <p:cond delay="0"/>
                                          </p:stCondLst>
                                        </p:cTn>
                                        <p:tgtEl>
                                          <p:spTgt spid="46"/>
                                        </p:tgtEl>
                                        <p:attrNameLst>
                                          <p:attrName>style.visibility</p:attrName>
                                        </p:attrNameLst>
                                      </p:cBhvr>
                                      <p:to>
                                        <p:strVal val="visible"/>
                                      </p:to>
                                    </p:set>
                                    <p:animEffect transition="in" filter="fade">
                                      <p:cBhvr>
                                        <p:cTn id="213" dur="1000"/>
                                        <p:tgtEl>
                                          <p:spTgt spid="46"/>
                                        </p:tgtEl>
                                      </p:cBhvr>
                                    </p:animEffect>
                                    <p:anim calcmode="lin" valueType="num">
                                      <p:cBhvr>
                                        <p:cTn id="214" dur="1000" fill="hold"/>
                                        <p:tgtEl>
                                          <p:spTgt spid="46"/>
                                        </p:tgtEl>
                                        <p:attrNameLst>
                                          <p:attrName>ppt_x</p:attrName>
                                        </p:attrNameLst>
                                      </p:cBhvr>
                                      <p:tavLst>
                                        <p:tav tm="0">
                                          <p:val>
                                            <p:strVal val="#ppt_x"/>
                                          </p:val>
                                        </p:tav>
                                        <p:tav tm="100000">
                                          <p:val>
                                            <p:strVal val="#ppt_x"/>
                                          </p:val>
                                        </p:tav>
                                      </p:tavLst>
                                    </p:anim>
                                    <p:anim calcmode="lin" valueType="num">
                                      <p:cBhvr>
                                        <p:cTn id="215" dur="1000" fill="hold"/>
                                        <p:tgtEl>
                                          <p:spTgt spid="46"/>
                                        </p:tgtEl>
                                        <p:attrNameLst>
                                          <p:attrName>ppt_y</p:attrName>
                                        </p:attrNameLst>
                                      </p:cBhvr>
                                      <p:tavLst>
                                        <p:tav tm="0">
                                          <p:val>
                                            <p:strVal val="#ppt_y+.1"/>
                                          </p:val>
                                        </p:tav>
                                        <p:tav tm="100000">
                                          <p:val>
                                            <p:strVal val="#ppt_y"/>
                                          </p:val>
                                        </p:tav>
                                      </p:tavLst>
                                    </p:anim>
                                  </p:childTnLst>
                                </p:cTn>
                              </p:par>
                              <p:par>
                                <p:cTn id="216" presetID="42" presetClass="entr" presetSubtype="0" fill="hold" grpId="0" nodeType="withEffect">
                                  <p:stCondLst>
                                    <p:cond delay="0"/>
                                  </p:stCondLst>
                                  <p:childTnLst>
                                    <p:set>
                                      <p:cBhvr>
                                        <p:cTn id="217" dur="1" fill="hold">
                                          <p:stCondLst>
                                            <p:cond delay="0"/>
                                          </p:stCondLst>
                                        </p:cTn>
                                        <p:tgtEl>
                                          <p:spTgt spid="47"/>
                                        </p:tgtEl>
                                        <p:attrNameLst>
                                          <p:attrName>style.visibility</p:attrName>
                                        </p:attrNameLst>
                                      </p:cBhvr>
                                      <p:to>
                                        <p:strVal val="visible"/>
                                      </p:to>
                                    </p:set>
                                    <p:animEffect transition="in" filter="fade">
                                      <p:cBhvr>
                                        <p:cTn id="218" dur="1000"/>
                                        <p:tgtEl>
                                          <p:spTgt spid="47"/>
                                        </p:tgtEl>
                                      </p:cBhvr>
                                    </p:animEffect>
                                    <p:anim calcmode="lin" valueType="num">
                                      <p:cBhvr>
                                        <p:cTn id="219" dur="1000" fill="hold"/>
                                        <p:tgtEl>
                                          <p:spTgt spid="47"/>
                                        </p:tgtEl>
                                        <p:attrNameLst>
                                          <p:attrName>ppt_x</p:attrName>
                                        </p:attrNameLst>
                                      </p:cBhvr>
                                      <p:tavLst>
                                        <p:tav tm="0">
                                          <p:val>
                                            <p:strVal val="#ppt_x"/>
                                          </p:val>
                                        </p:tav>
                                        <p:tav tm="100000">
                                          <p:val>
                                            <p:strVal val="#ppt_x"/>
                                          </p:val>
                                        </p:tav>
                                      </p:tavLst>
                                    </p:anim>
                                    <p:anim calcmode="lin" valueType="num">
                                      <p:cBhvr>
                                        <p:cTn id="220" dur="1000" fill="hold"/>
                                        <p:tgtEl>
                                          <p:spTgt spid="47"/>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0"/>
                                  </p:stCondLst>
                                  <p:childTnLst>
                                    <p:set>
                                      <p:cBhvr>
                                        <p:cTn id="222" dur="1" fill="hold">
                                          <p:stCondLst>
                                            <p:cond delay="0"/>
                                          </p:stCondLst>
                                        </p:cTn>
                                        <p:tgtEl>
                                          <p:spTgt spid="48"/>
                                        </p:tgtEl>
                                        <p:attrNameLst>
                                          <p:attrName>style.visibility</p:attrName>
                                        </p:attrNameLst>
                                      </p:cBhvr>
                                      <p:to>
                                        <p:strVal val="visible"/>
                                      </p:to>
                                    </p:set>
                                    <p:animEffect transition="in" filter="fade">
                                      <p:cBhvr>
                                        <p:cTn id="223" dur="1000"/>
                                        <p:tgtEl>
                                          <p:spTgt spid="48"/>
                                        </p:tgtEl>
                                      </p:cBhvr>
                                    </p:animEffect>
                                    <p:anim calcmode="lin" valueType="num">
                                      <p:cBhvr>
                                        <p:cTn id="224" dur="1000" fill="hold"/>
                                        <p:tgtEl>
                                          <p:spTgt spid="48"/>
                                        </p:tgtEl>
                                        <p:attrNameLst>
                                          <p:attrName>ppt_x</p:attrName>
                                        </p:attrNameLst>
                                      </p:cBhvr>
                                      <p:tavLst>
                                        <p:tav tm="0">
                                          <p:val>
                                            <p:strVal val="#ppt_x"/>
                                          </p:val>
                                        </p:tav>
                                        <p:tav tm="100000">
                                          <p:val>
                                            <p:strVal val="#ppt_x"/>
                                          </p:val>
                                        </p:tav>
                                      </p:tavLst>
                                    </p:anim>
                                    <p:anim calcmode="lin" valueType="num">
                                      <p:cBhvr>
                                        <p:cTn id="225" dur="1000" fill="hold"/>
                                        <p:tgtEl>
                                          <p:spTgt spid="48"/>
                                        </p:tgtEl>
                                        <p:attrNameLst>
                                          <p:attrName>ppt_y</p:attrName>
                                        </p:attrNameLst>
                                      </p:cBhvr>
                                      <p:tavLst>
                                        <p:tav tm="0">
                                          <p:val>
                                            <p:strVal val="#ppt_y+.1"/>
                                          </p:val>
                                        </p:tav>
                                        <p:tav tm="100000">
                                          <p:val>
                                            <p:strVal val="#ppt_y"/>
                                          </p:val>
                                        </p:tav>
                                      </p:tavLst>
                                    </p:anim>
                                  </p:childTnLst>
                                </p:cTn>
                              </p:par>
                              <p:par>
                                <p:cTn id="226" presetID="42" presetClass="entr" presetSubtype="0" fill="hold" nodeType="withEffect">
                                  <p:stCondLst>
                                    <p:cond delay="0"/>
                                  </p:stCondLst>
                                  <p:childTnLst>
                                    <p:set>
                                      <p:cBhvr>
                                        <p:cTn id="227" dur="1" fill="hold">
                                          <p:stCondLst>
                                            <p:cond delay="0"/>
                                          </p:stCondLst>
                                        </p:cTn>
                                        <p:tgtEl>
                                          <p:spTgt spid="49"/>
                                        </p:tgtEl>
                                        <p:attrNameLst>
                                          <p:attrName>style.visibility</p:attrName>
                                        </p:attrNameLst>
                                      </p:cBhvr>
                                      <p:to>
                                        <p:strVal val="visible"/>
                                      </p:to>
                                    </p:set>
                                    <p:animEffect transition="in" filter="fade">
                                      <p:cBhvr>
                                        <p:cTn id="228" dur="1000"/>
                                        <p:tgtEl>
                                          <p:spTgt spid="49"/>
                                        </p:tgtEl>
                                      </p:cBhvr>
                                    </p:animEffect>
                                    <p:anim calcmode="lin" valueType="num">
                                      <p:cBhvr>
                                        <p:cTn id="229" dur="1000" fill="hold"/>
                                        <p:tgtEl>
                                          <p:spTgt spid="49"/>
                                        </p:tgtEl>
                                        <p:attrNameLst>
                                          <p:attrName>ppt_x</p:attrName>
                                        </p:attrNameLst>
                                      </p:cBhvr>
                                      <p:tavLst>
                                        <p:tav tm="0">
                                          <p:val>
                                            <p:strVal val="#ppt_x"/>
                                          </p:val>
                                        </p:tav>
                                        <p:tav tm="100000">
                                          <p:val>
                                            <p:strVal val="#ppt_x"/>
                                          </p:val>
                                        </p:tav>
                                      </p:tavLst>
                                    </p:anim>
                                    <p:anim calcmode="lin" valueType="num">
                                      <p:cBhvr>
                                        <p:cTn id="230" dur="1000" fill="hold"/>
                                        <p:tgtEl>
                                          <p:spTgt spid="49"/>
                                        </p:tgtEl>
                                        <p:attrNameLst>
                                          <p:attrName>ppt_y</p:attrName>
                                        </p:attrNameLst>
                                      </p:cBhvr>
                                      <p:tavLst>
                                        <p:tav tm="0">
                                          <p:val>
                                            <p:strVal val="#ppt_y+.1"/>
                                          </p:val>
                                        </p:tav>
                                        <p:tav tm="100000">
                                          <p:val>
                                            <p:strVal val="#ppt_y"/>
                                          </p:val>
                                        </p:tav>
                                      </p:tavLst>
                                    </p:anim>
                                  </p:childTnLst>
                                </p:cTn>
                              </p:par>
                              <p:par>
                                <p:cTn id="231" presetID="42" presetClass="entr" presetSubtype="0" fill="hold" nodeType="withEffect">
                                  <p:stCondLst>
                                    <p:cond delay="0"/>
                                  </p:stCondLst>
                                  <p:childTnLst>
                                    <p:set>
                                      <p:cBhvr>
                                        <p:cTn id="232" dur="1" fill="hold">
                                          <p:stCondLst>
                                            <p:cond delay="0"/>
                                          </p:stCondLst>
                                        </p:cTn>
                                        <p:tgtEl>
                                          <p:spTgt spid="50"/>
                                        </p:tgtEl>
                                        <p:attrNameLst>
                                          <p:attrName>style.visibility</p:attrName>
                                        </p:attrNameLst>
                                      </p:cBhvr>
                                      <p:to>
                                        <p:strVal val="visible"/>
                                      </p:to>
                                    </p:set>
                                    <p:animEffect transition="in" filter="fade">
                                      <p:cBhvr>
                                        <p:cTn id="233" dur="1000"/>
                                        <p:tgtEl>
                                          <p:spTgt spid="50"/>
                                        </p:tgtEl>
                                      </p:cBhvr>
                                    </p:animEffect>
                                    <p:anim calcmode="lin" valueType="num">
                                      <p:cBhvr>
                                        <p:cTn id="234" dur="1000" fill="hold"/>
                                        <p:tgtEl>
                                          <p:spTgt spid="50"/>
                                        </p:tgtEl>
                                        <p:attrNameLst>
                                          <p:attrName>ppt_x</p:attrName>
                                        </p:attrNameLst>
                                      </p:cBhvr>
                                      <p:tavLst>
                                        <p:tav tm="0">
                                          <p:val>
                                            <p:strVal val="#ppt_x"/>
                                          </p:val>
                                        </p:tav>
                                        <p:tav tm="100000">
                                          <p:val>
                                            <p:strVal val="#ppt_x"/>
                                          </p:val>
                                        </p:tav>
                                      </p:tavLst>
                                    </p:anim>
                                    <p:anim calcmode="lin" valueType="num">
                                      <p:cBhvr>
                                        <p:cTn id="235" dur="1000" fill="hold"/>
                                        <p:tgtEl>
                                          <p:spTgt spid="50"/>
                                        </p:tgtEl>
                                        <p:attrNameLst>
                                          <p:attrName>ppt_y</p:attrName>
                                        </p:attrNameLst>
                                      </p:cBhvr>
                                      <p:tavLst>
                                        <p:tav tm="0">
                                          <p:val>
                                            <p:strVal val="#ppt_y+.1"/>
                                          </p:val>
                                        </p:tav>
                                        <p:tav tm="100000">
                                          <p:val>
                                            <p:strVal val="#ppt_y"/>
                                          </p:val>
                                        </p:tav>
                                      </p:tavLst>
                                    </p:anim>
                                  </p:childTnLst>
                                </p:cTn>
                              </p:par>
                              <p:par>
                                <p:cTn id="236" presetID="42" presetClass="entr" presetSubtype="0" fill="hold" nodeType="withEffect">
                                  <p:stCondLst>
                                    <p:cond delay="0"/>
                                  </p:stCondLst>
                                  <p:childTnLst>
                                    <p:set>
                                      <p:cBhvr>
                                        <p:cTn id="237" dur="1" fill="hold">
                                          <p:stCondLst>
                                            <p:cond delay="0"/>
                                          </p:stCondLst>
                                        </p:cTn>
                                        <p:tgtEl>
                                          <p:spTgt spid="51"/>
                                        </p:tgtEl>
                                        <p:attrNameLst>
                                          <p:attrName>style.visibility</p:attrName>
                                        </p:attrNameLst>
                                      </p:cBhvr>
                                      <p:to>
                                        <p:strVal val="visible"/>
                                      </p:to>
                                    </p:set>
                                    <p:animEffect transition="in" filter="fade">
                                      <p:cBhvr>
                                        <p:cTn id="238" dur="1000"/>
                                        <p:tgtEl>
                                          <p:spTgt spid="51"/>
                                        </p:tgtEl>
                                      </p:cBhvr>
                                    </p:animEffect>
                                    <p:anim calcmode="lin" valueType="num">
                                      <p:cBhvr>
                                        <p:cTn id="239" dur="1000" fill="hold"/>
                                        <p:tgtEl>
                                          <p:spTgt spid="51"/>
                                        </p:tgtEl>
                                        <p:attrNameLst>
                                          <p:attrName>ppt_x</p:attrName>
                                        </p:attrNameLst>
                                      </p:cBhvr>
                                      <p:tavLst>
                                        <p:tav tm="0">
                                          <p:val>
                                            <p:strVal val="#ppt_x"/>
                                          </p:val>
                                        </p:tav>
                                        <p:tav tm="100000">
                                          <p:val>
                                            <p:strVal val="#ppt_x"/>
                                          </p:val>
                                        </p:tav>
                                      </p:tavLst>
                                    </p:anim>
                                    <p:anim calcmode="lin" valueType="num">
                                      <p:cBhvr>
                                        <p:cTn id="240" dur="1000" fill="hold"/>
                                        <p:tgtEl>
                                          <p:spTgt spid="51"/>
                                        </p:tgtEl>
                                        <p:attrNameLst>
                                          <p:attrName>ppt_y</p:attrName>
                                        </p:attrNameLst>
                                      </p:cBhvr>
                                      <p:tavLst>
                                        <p:tav tm="0">
                                          <p:val>
                                            <p:strVal val="#ppt_y+.1"/>
                                          </p:val>
                                        </p:tav>
                                        <p:tav tm="100000">
                                          <p:val>
                                            <p:strVal val="#ppt_y"/>
                                          </p:val>
                                        </p:tav>
                                      </p:tavLst>
                                    </p:anim>
                                  </p:childTnLst>
                                </p:cTn>
                              </p:par>
                              <p:par>
                                <p:cTn id="241" presetID="42" presetClass="entr" presetSubtype="0" fill="hold" nodeType="withEffect">
                                  <p:stCondLst>
                                    <p:cond delay="0"/>
                                  </p:stCondLst>
                                  <p:childTnLst>
                                    <p:set>
                                      <p:cBhvr>
                                        <p:cTn id="242" dur="1" fill="hold">
                                          <p:stCondLst>
                                            <p:cond delay="0"/>
                                          </p:stCondLst>
                                        </p:cTn>
                                        <p:tgtEl>
                                          <p:spTgt spid="52"/>
                                        </p:tgtEl>
                                        <p:attrNameLst>
                                          <p:attrName>style.visibility</p:attrName>
                                        </p:attrNameLst>
                                      </p:cBhvr>
                                      <p:to>
                                        <p:strVal val="visible"/>
                                      </p:to>
                                    </p:set>
                                    <p:animEffect transition="in" filter="fade">
                                      <p:cBhvr>
                                        <p:cTn id="243" dur="1000"/>
                                        <p:tgtEl>
                                          <p:spTgt spid="52"/>
                                        </p:tgtEl>
                                      </p:cBhvr>
                                    </p:animEffect>
                                    <p:anim calcmode="lin" valueType="num">
                                      <p:cBhvr>
                                        <p:cTn id="244" dur="1000" fill="hold"/>
                                        <p:tgtEl>
                                          <p:spTgt spid="52"/>
                                        </p:tgtEl>
                                        <p:attrNameLst>
                                          <p:attrName>ppt_x</p:attrName>
                                        </p:attrNameLst>
                                      </p:cBhvr>
                                      <p:tavLst>
                                        <p:tav tm="0">
                                          <p:val>
                                            <p:strVal val="#ppt_x"/>
                                          </p:val>
                                        </p:tav>
                                        <p:tav tm="100000">
                                          <p:val>
                                            <p:strVal val="#ppt_x"/>
                                          </p:val>
                                        </p:tav>
                                      </p:tavLst>
                                    </p:anim>
                                    <p:anim calcmode="lin" valueType="num">
                                      <p:cBhvr>
                                        <p:cTn id="245" dur="1000" fill="hold"/>
                                        <p:tgtEl>
                                          <p:spTgt spid="52"/>
                                        </p:tgtEl>
                                        <p:attrNameLst>
                                          <p:attrName>ppt_y</p:attrName>
                                        </p:attrNameLst>
                                      </p:cBhvr>
                                      <p:tavLst>
                                        <p:tav tm="0">
                                          <p:val>
                                            <p:strVal val="#ppt_y+.1"/>
                                          </p:val>
                                        </p:tav>
                                        <p:tav tm="100000">
                                          <p:val>
                                            <p:strVal val="#ppt_y"/>
                                          </p:val>
                                        </p:tav>
                                      </p:tavLst>
                                    </p:anim>
                                  </p:childTnLst>
                                </p:cTn>
                              </p:par>
                              <p:par>
                                <p:cTn id="246" presetID="42" presetClass="entr" presetSubtype="0" fill="hold" nodeType="withEffect">
                                  <p:stCondLst>
                                    <p:cond delay="0"/>
                                  </p:stCondLst>
                                  <p:childTnLst>
                                    <p:set>
                                      <p:cBhvr>
                                        <p:cTn id="247" dur="1" fill="hold">
                                          <p:stCondLst>
                                            <p:cond delay="0"/>
                                          </p:stCondLst>
                                        </p:cTn>
                                        <p:tgtEl>
                                          <p:spTgt spid="53"/>
                                        </p:tgtEl>
                                        <p:attrNameLst>
                                          <p:attrName>style.visibility</p:attrName>
                                        </p:attrNameLst>
                                      </p:cBhvr>
                                      <p:to>
                                        <p:strVal val="visible"/>
                                      </p:to>
                                    </p:set>
                                    <p:animEffect transition="in" filter="fade">
                                      <p:cBhvr>
                                        <p:cTn id="248" dur="1000"/>
                                        <p:tgtEl>
                                          <p:spTgt spid="53"/>
                                        </p:tgtEl>
                                      </p:cBhvr>
                                    </p:animEffect>
                                    <p:anim calcmode="lin" valueType="num">
                                      <p:cBhvr>
                                        <p:cTn id="249" dur="1000" fill="hold"/>
                                        <p:tgtEl>
                                          <p:spTgt spid="53"/>
                                        </p:tgtEl>
                                        <p:attrNameLst>
                                          <p:attrName>ppt_x</p:attrName>
                                        </p:attrNameLst>
                                      </p:cBhvr>
                                      <p:tavLst>
                                        <p:tav tm="0">
                                          <p:val>
                                            <p:strVal val="#ppt_x"/>
                                          </p:val>
                                        </p:tav>
                                        <p:tav tm="100000">
                                          <p:val>
                                            <p:strVal val="#ppt_x"/>
                                          </p:val>
                                        </p:tav>
                                      </p:tavLst>
                                    </p:anim>
                                    <p:anim calcmode="lin" valueType="num">
                                      <p:cBhvr>
                                        <p:cTn id="250" dur="1000" fill="hold"/>
                                        <p:tgtEl>
                                          <p:spTgt spid="53"/>
                                        </p:tgtEl>
                                        <p:attrNameLst>
                                          <p:attrName>ppt_y</p:attrName>
                                        </p:attrNameLst>
                                      </p:cBhvr>
                                      <p:tavLst>
                                        <p:tav tm="0">
                                          <p:val>
                                            <p:strVal val="#ppt_y+.1"/>
                                          </p:val>
                                        </p:tav>
                                        <p:tav tm="100000">
                                          <p:val>
                                            <p:strVal val="#ppt_y"/>
                                          </p:val>
                                        </p:tav>
                                      </p:tavLst>
                                    </p:anim>
                                  </p:childTnLst>
                                </p:cTn>
                              </p:par>
                              <p:par>
                                <p:cTn id="251" presetID="42" presetClass="entr" presetSubtype="0" fill="hold" nodeType="withEffect">
                                  <p:stCondLst>
                                    <p:cond delay="0"/>
                                  </p:stCondLst>
                                  <p:childTnLst>
                                    <p:set>
                                      <p:cBhvr>
                                        <p:cTn id="252" dur="1" fill="hold">
                                          <p:stCondLst>
                                            <p:cond delay="0"/>
                                          </p:stCondLst>
                                        </p:cTn>
                                        <p:tgtEl>
                                          <p:spTgt spid="54"/>
                                        </p:tgtEl>
                                        <p:attrNameLst>
                                          <p:attrName>style.visibility</p:attrName>
                                        </p:attrNameLst>
                                      </p:cBhvr>
                                      <p:to>
                                        <p:strVal val="visible"/>
                                      </p:to>
                                    </p:set>
                                    <p:animEffect transition="in" filter="fade">
                                      <p:cBhvr>
                                        <p:cTn id="253" dur="1000"/>
                                        <p:tgtEl>
                                          <p:spTgt spid="54"/>
                                        </p:tgtEl>
                                      </p:cBhvr>
                                    </p:animEffect>
                                    <p:anim calcmode="lin" valueType="num">
                                      <p:cBhvr>
                                        <p:cTn id="254" dur="1000" fill="hold"/>
                                        <p:tgtEl>
                                          <p:spTgt spid="54"/>
                                        </p:tgtEl>
                                        <p:attrNameLst>
                                          <p:attrName>ppt_x</p:attrName>
                                        </p:attrNameLst>
                                      </p:cBhvr>
                                      <p:tavLst>
                                        <p:tav tm="0">
                                          <p:val>
                                            <p:strVal val="#ppt_x"/>
                                          </p:val>
                                        </p:tav>
                                        <p:tav tm="100000">
                                          <p:val>
                                            <p:strVal val="#ppt_x"/>
                                          </p:val>
                                        </p:tav>
                                      </p:tavLst>
                                    </p:anim>
                                    <p:anim calcmode="lin" valueType="num">
                                      <p:cBhvr>
                                        <p:cTn id="255"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8" grpId="0" animBg="1"/>
      <p:bldP spid="19" grpId="0"/>
      <p:bldP spid="24" grpId="0"/>
      <p:bldP spid="25" grpId="0" animBg="1"/>
      <p:bldP spid="26" grpId="0" animBg="1"/>
      <p:bldP spid="27" grpId="0" animBg="1"/>
      <p:bldP spid="28" grpId="0" animBg="1"/>
      <p:bldP spid="29" grpId="0" animBg="1"/>
      <p:bldP spid="30" grpId="0" animBg="1"/>
      <p:bldP spid="31" grpId="0" animBg="1"/>
      <p:bldP spid="32" grpId="0" animBg="1"/>
      <p:bldP spid="33" grpId="0" animBg="1"/>
      <p:bldP spid="36" grpId="0"/>
      <p:bldP spid="37" grpId="0"/>
      <p:bldP spid="38" grpId="0"/>
      <p:bldP spid="41" grpId="0" animBg="1"/>
      <p:bldP spid="42" grpId="0" animBg="1"/>
      <p:bldP spid="43" grpId="0" animBg="1"/>
      <p:bldP spid="44" grpId="0"/>
      <p:bldP spid="45" grpId="0" animBg="1"/>
      <p:bldP spid="46" grpId="0"/>
      <p:bldP spid="47" grpId="0"/>
      <p:bldP spid="48" grpId="0"/>
      <p:bldP spid="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10076-78AE-D638-02FE-70BF5D6688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7CFFF3-7677-67D5-EC33-10B7CC83E5E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C06B09EC-7E12-8EFF-31BE-2FDA6EE5A3D2}"/>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744A6A4-898A-067A-5926-AF125F9E1C30}"/>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0A44A2D3-2952-BD47-8B8F-2D85C03A3311}"/>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6AB937-8895-C1E2-B5DC-88981043364D}"/>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
        <p:nvSpPr>
          <p:cNvPr id="5" name="TextBox 4">
            <a:extLst>
              <a:ext uri="{FF2B5EF4-FFF2-40B4-BE49-F238E27FC236}">
                <a16:creationId xmlns:a16="http://schemas.microsoft.com/office/drawing/2014/main" id="{4B3CBBDA-F9C3-ED43-B44D-7D886D2C9B94}"/>
              </a:ext>
            </a:extLst>
          </p:cNvPr>
          <p:cNvSpPr txBox="1"/>
          <p:nvPr/>
        </p:nvSpPr>
        <p:spPr>
          <a:xfrm>
            <a:off x="131530" y="3467629"/>
            <a:ext cx="3804403" cy="1288943"/>
          </a:xfrm>
          <a:prstGeom prst="rect">
            <a:avLst/>
          </a:prstGeom>
          <a:noFill/>
        </p:spPr>
        <p:txBody>
          <a:bodyPr wrap="square" rtlCol="0" anchor="ctr">
            <a:spAutoFit/>
          </a:bodyPr>
          <a:lstStyle/>
          <a:p>
            <a:pPr>
              <a:lnSpc>
                <a:spcPct val="80000"/>
              </a:lnSpc>
            </a:pPr>
            <a:r>
              <a:rPr lang="en-US" sz="4800" b="1" dirty="0">
                <a:solidFill>
                  <a:schemeClr val="bg1"/>
                </a:solidFill>
                <a:latin typeface="+mj-lt"/>
              </a:rPr>
              <a:t>Fully Implement AI</a:t>
            </a:r>
          </a:p>
        </p:txBody>
      </p:sp>
    </p:spTree>
    <p:extLst>
      <p:ext uri="{BB962C8B-B14F-4D97-AF65-F5344CB8AC3E}">
        <p14:creationId xmlns:p14="http://schemas.microsoft.com/office/powerpoint/2010/main" val="100288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BCC02-57B9-5C15-6629-558BF85CE15D}"/>
              </a:ext>
            </a:extLst>
          </p:cNvPr>
          <p:cNvSpPr>
            <a:spLocks noGrp="1"/>
          </p:cNvSpPr>
          <p:nvPr>
            <p:ph type="title"/>
          </p:nvPr>
        </p:nvSpPr>
        <p:spPr>
          <a:xfrm>
            <a:off x="778020" y="270234"/>
            <a:ext cx="4386834" cy="989849"/>
          </a:xfrm>
        </p:spPr>
        <p:txBody>
          <a:bodyPr>
            <a:normAutofit fontScale="90000"/>
          </a:bodyPr>
          <a:lstStyle/>
          <a:p>
            <a:r>
              <a:rPr lang="en-US" dirty="0"/>
              <a:t>AI Advantages in Government BD</a:t>
            </a:r>
          </a:p>
        </p:txBody>
      </p:sp>
      <p:sp>
        <p:nvSpPr>
          <p:cNvPr id="5" name="Content Placeholder 2">
            <a:extLst>
              <a:ext uri="{FF2B5EF4-FFF2-40B4-BE49-F238E27FC236}">
                <a16:creationId xmlns:a16="http://schemas.microsoft.com/office/drawing/2014/main" id="{874C127F-1130-FC5F-329A-666250181E79}"/>
              </a:ext>
            </a:extLst>
          </p:cNvPr>
          <p:cNvSpPr>
            <a:spLocks noGrp="1"/>
          </p:cNvSpPr>
          <p:nvPr>
            <p:ph idx="1"/>
          </p:nvPr>
        </p:nvSpPr>
        <p:spPr>
          <a:xfrm>
            <a:off x="778019" y="1772675"/>
            <a:ext cx="4326653" cy="4153834"/>
          </a:xfrm>
        </p:spPr>
        <p:txBody>
          <a:bodyPr vert="horz" lIns="91440" tIns="45720" rIns="91440" bIns="45720" rtlCol="0" anchor="t">
            <a:normAutofit fontScale="70000" lnSpcReduction="20000"/>
          </a:bodyPr>
          <a:lstStyle/>
          <a:p>
            <a:pPr fontAlgn="base"/>
            <a:r>
              <a:rPr lang="en-US" dirty="0"/>
              <a:t>Provides strategic advantage in analyzing vast amounts of opportunity, pursuit, proposal, past performance, resume, and financial data.</a:t>
            </a:r>
          </a:p>
          <a:p>
            <a:pPr fontAlgn="base"/>
            <a:r>
              <a:rPr lang="en-US" dirty="0"/>
              <a:t>Allows precision by providing insights into patterns and trends, and offers predictive analytics results that may escape the human eye.</a:t>
            </a:r>
          </a:p>
          <a:p>
            <a:pPr fontAlgn="base"/>
            <a:r>
              <a:rPr lang="en-US" dirty="0">
                <a:latin typeface="Calibri"/>
                <a:ea typeface="Calibri"/>
                <a:cs typeface="Calibri"/>
              </a:rPr>
              <a:t>Currently increases productivity at least 30%, and results in 20% higher win rates and 25% labor cost savings.</a:t>
            </a:r>
          </a:p>
          <a:p>
            <a:pPr fontAlgn="base"/>
            <a:r>
              <a:rPr lang="en-US" dirty="0"/>
              <a:t>Helps identify risks and devise proactive mitigation strategies that save time and resources.</a:t>
            </a:r>
          </a:p>
          <a:p>
            <a:pPr fontAlgn="base"/>
            <a:endParaRPr lang="en-US" sz="1800" b="0" i="0" dirty="0">
              <a:solidFill>
                <a:srgbClr val="000000"/>
              </a:solidFill>
              <a:effectLst/>
              <a:latin typeface="Segoe UI" panose="020B0502040204020203" pitchFamily="34" charset="0"/>
            </a:endParaRPr>
          </a:p>
          <a:p>
            <a:pPr fontAlgn="base"/>
            <a:endParaRPr lang="en-US" sz="1800" b="0" i="0" dirty="0">
              <a:solidFill>
                <a:srgbClr val="000000"/>
              </a:solidFill>
              <a:effectLst/>
              <a:latin typeface="Segoe UI" panose="020B0502040204020203" pitchFamily="34" charset="0"/>
            </a:endParaRPr>
          </a:p>
        </p:txBody>
      </p:sp>
      <p:grpSp>
        <p:nvGrpSpPr>
          <p:cNvPr id="6" name="Group 5">
            <a:extLst>
              <a:ext uri="{FF2B5EF4-FFF2-40B4-BE49-F238E27FC236}">
                <a16:creationId xmlns:a16="http://schemas.microsoft.com/office/drawing/2014/main" id="{6A55F210-B7E1-CCB8-502B-1BD9A4A5D82E}"/>
              </a:ext>
            </a:extLst>
          </p:cNvPr>
          <p:cNvGrpSpPr/>
          <p:nvPr/>
        </p:nvGrpSpPr>
        <p:grpSpPr>
          <a:xfrm>
            <a:off x="838200" y="5629502"/>
            <a:ext cx="4428566" cy="594013"/>
            <a:chOff x="578221" y="5735506"/>
            <a:chExt cx="4467416" cy="594013"/>
          </a:xfrm>
        </p:grpSpPr>
        <p:sp>
          <p:nvSpPr>
            <p:cNvPr id="7" name="Isosceles Triangle 6">
              <a:extLst>
                <a:ext uri="{FF2B5EF4-FFF2-40B4-BE49-F238E27FC236}">
                  <a16:creationId xmlns:a16="http://schemas.microsoft.com/office/drawing/2014/main" id="{C6C7362B-5192-6609-6A66-018893BFD44F}"/>
                </a:ext>
              </a:extLst>
            </p:cNvPr>
            <p:cNvSpPr/>
            <p:nvPr/>
          </p:nvSpPr>
          <p:spPr>
            <a:xfrm rot="5400000">
              <a:off x="533397" y="5780330"/>
              <a:ext cx="340659" cy="25101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4FC483D-6A17-EE15-4BB1-B5A911DEBA0D}"/>
                </a:ext>
              </a:extLst>
            </p:cNvPr>
            <p:cNvSpPr txBox="1"/>
            <p:nvPr/>
          </p:nvSpPr>
          <p:spPr>
            <a:xfrm>
              <a:off x="797858" y="5744744"/>
              <a:ext cx="4247779" cy="584775"/>
            </a:xfrm>
            <a:prstGeom prst="rect">
              <a:avLst/>
            </a:prstGeom>
            <a:noFill/>
          </p:spPr>
          <p:txBody>
            <a:bodyPr wrap="square">
              <a:spAutoFit/>
            </a:bodyPr>
            <a:lstStyle/>
            <a:p>
              <a:pPr marL="0" indent="0" fontAlgn="base">
                <a:buNone/>
              </a:pPr>
              <a:r>
                <a:rPr lang="en-US" sz="1600" b="1" dirty="0">
                  <a:solidFill>
                    <a:schemeClr val="accent1"/>
                  </a:solidFill>
                </a:rPr>
                <a:t>Companies who masterfully integrate and AI will – be the ones who remain.</a:t>
              </a:r>
            </a:p>
          </p:txBody>
        </p:sp>
      </p:grpSp>
      <p:grpSp>
        <p:nvGrpSpPr>
          <p:cNvPr id="9" name="Group 8">
            <a:extLst>
              <a:ext uri="{FF2B5EF4-FFF2-40B4-BE49-F238E27FC236}">
                <a16:creationId xmlns:a16="http://schemas.microsoft.com/office/drawing/2014/main" id="{C4863BCB-5600-609E-E338-A27D273ADDA7}"/>
              </a:ext>
            </a:extLst>
          </p:cNvPr>
          <p:cNvGrpSpPr/>
          <p:nvPr/>
        </p:nvGrpSpPr>
        <p:grpSpPr>
          <a:xfrm>
            <a:off x="5240425" y="0"/>
            <a:ext cx="6951575" cy="6858001"/>
            <a:chOff x="5240425" y="0"/>
            <a:chExt cx="6951575" cy="6858001"/>
          </a:xfrm>
        </p:grpSpPr>
        <p:grpSp>
          <p:nvGrpSpPr>
            <p:cNvPr id="10" name="Group 9">
              <a:extLst>
                <a:ext uri="{FF2B5EF4-FFF2-40B4-BE49-F238E27FC236}">
                  <a16:creationId xmlns:a16="http://schemas.microsoft.com/office/drawing/2014/main" id="{40B21C27-C146-A83A-A739-3493E9825408}"/>
                </a:ext>
              </a:extLst>
            </p:cNvPr>
            <p:cNvGrpSpPr/>
            <p:nvPr/>
          </p:nvGrpSpPr>
          <p:grpSpPr>
            <a:xfrm>
              <a:off x="5240425" y="0"/>
              <a:ext cx="6951575" cy="6858001"/>
              <a:chOff x="5395913" y="-238125"/>
              <a:chExt cx="6858000" cy="6858000"/>
            </a:xfrm>
          </p:grpSpPr>
          <p:pic>
            <p:nvPicPr>
              <p:cNvPr id="14" name="Picture 13" descr="A BD Professional working with AI on proposal">
                <a:extLst>
                  <a:ext uri="{FF2B5EF4-FFF2-40B4-BE49-F238E27FC236}">
                    <a16:creationId xmlns:a16="http://schemas.microsoft.com/office/drawing/2014/main" id="{38D30CD5-A145-CBBA-BAA6-11B5170EB4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913" y="-238125"/>
                <a:ext cx="6858000" cy="6858000"/>
              </a:xfrm>
              <a:prstGeom prst="rect">
                <a:avLst/>
              </a:prstGeom>
            </p:spPr>
          </p:pic>
          <p:pic>
            <p:nvPicPr>
              <p:cNvPr id="15" name="Picture 14">
                <a:extLst>
                  <a:ext uri="{FF2B5EF4-FFF2-40B4-BE49-F238E27FC236}">
                    <a16:creationId xmlns:a16="http://schemas.microsoft.com/office/drawing/2014/main" id="{387BFE77-CFD0-FA48-AC7C-47CE639B63A5}"/>
                  </a:ext>
                </a:extLst>
              </p:cNvPr>
              <p:cNvPicPr>
                <a:picLocks noChangeAspect="1"/>
              </p:cNvPicPr>
              <p:nvPr/>
            </p:nvPicPr>
            <p:blipFill>
              <a:blip r:embed="rId3"/>
              <a:stretch>
                <a:fillRect/>
              </a:stretch>
            </p:blipFill>
            <p:spPr>
              <a:xfrm rot="21240179" flipV="1">
                <a:off x="8134644" y="4930047"/>
                <a:ext cx="1100138" cy="232488"/>
              </a:xfrm>
              <a:prstGeom prst="rect">
                <a:avLst/>
              </a:prstGeom>
            </p:spPr>
          </p:pic>
        </p:grpSp>
        <p:sp>
          <p:nvSpPr>
            <p:cNvPr id="11" name="TextBox 10">
              <a:extLst>
                <a:ext uri="{FF2B5EF4-FFF2-40B4-BE49-F238E27FC236}">
                  <a16:creationId xmlns:a16="http://schemas.microsoft.com/office/drawing/2014/main" id="{45157320-DCE4-D534-7CB5-3CA49A91DEA5}"/>
                </a:ext>
              </a:extLst>
            </p:cNvPr>
            <p:cNvSpPr txBox="1"/>
            <p:nvPr/>
          </p:nvSpPr>
          <p:spPr>
            <a:xfrm>
              <a:off x="10744200" y="6338678"/>
              <a:ext cx="1238250" cy="369332"/>
            </a:xfrm>
            <a:prstGeom prst="rect">
              <a:avLst/>
            </a:prstGeom>
            <a:noFill/>
          </p:spPr>
          <p:txBody>
            <a:bodyPr wrap="square" rtlCol="0">
              <a:spAutoFit/>
            </a:bodyPr>
            <a:lstStyle/>
            <a:p>
              <a:r>
                <a:rPr lang="en-US" i="1" dirty="0">
                  <a:solidFill>
                    <a:schemeClr val="bg1"/>
                  </a:solidFill>
                </a:rPr>
                <a:t>Art: DALL-E</a:t>
              </a:r>
            </a:p>
          </p:txBody>
        </p:sp>
        <p:pic>
          <p:nvPicPr>
            <p:cNvPr id="12" name="Picture 11" descr="A BD Professional working with AI on proposal">
              <a:extLst>
                <a:ext uri="{FF2B5EF4-FFF2-40B4-BE49-F238E27FC236}">
                  <a16:creationId xmlns:a16="http://schemas.microsoft.com/office/drawing/2014/main" id="{1675A511-C08E-76E4-4943-8521AC0D0ADE}"/>
                </a:ext>
              </a:extLst>
            </p:cNvPr>
            <p:cNvPicPr>
              <a:picLocks noChangeAspect="1"/>
            </p:cNvPicPr>
            <p:nvPr/>
          </p:nvPicPr>
          <p:blipFill>
            <a:blip r:embed="rId2">
              <a:extLst>
                <a:ext uri="{28A0092B-C50C-407E-A947-70E740481C1C}">
                  <a14:useLocalDpi xmlns:a14="http://schemas.microsoft.com/office/drawing/2010/main" val="0"/>
                </a:ext>
              </a:extLst>
            </a:blip>
            <a:srcRect l="42095" t="11105" r="40458" b="86605"/>
            <a:stretch/>
          </p:blipFill>
          <p:spPr>
            <a:xfrm>
              <a:off x="8160830" y="532036"/>
              <a:ext cx="1302659" cy="407797"/>
            </a:xfrm>
            <a:prstGeom prst="rect">
              <a:avLst/>
            </a:prstGeom>
          </p:spPr>
        </p:pic>
        <p:pic>
          <p:nvPicPr>
            <p:cNvPr id="13" name="Picture 12" descr="A BD Professional working with AI on proposal">
              <a:extLst>
                <a:ext uri="{FF2B5EF4-FFF2-40B4-BE49-F238E27FC236}">
                  <a16:creationId xmlns:a16="http://schemas.microsoft.com/office/drawing/2014/main" id="{D3609978-D3E5-B93F-BA9A-F0B5BE17F549}"/>
                </a:ext>
              </a:extLst>
            </p:cNvPr>
            <p:cNvPicPr>
              <a:picLocks noChangeAspect="1"/>
            </p:cNvPicPr>
            <p:nvPr/>
          </p:nvPicPr>
          <p:blipFill>
            <a:blip r:embed="rId2">
              <a:extLst>
                <a:ext uri="{28A0092B-C50C-407E-A947-70E740481C1C}">
                  <a14:useLocalDpi xmlns:a14="http://schemas.microsoft.com/office/drawing/2010/main" val="0"/>
                </a:ext>
              </a:extLst>
            </a:blip>
            <a:srcRect l="42095" t="11105" r="40458" b="86605"/>
            <a:stretch/>
          </p:blipFill>
          <p:spPr>
            <a:xfrm>
              <a:off x="8160830" y="1927952"/>
              <a:ext cx="1302659" cy="241706"/>
            </a:xfrm>
            <a:prstGeom prst="rect">
              <a:avLst/>
            </a:prstGeom>
          </p:spPr>
        </p:pic>
      </p:grpSp>
    </p:spTree>
    <p:extLst>
      <p:ext uri="{BB962C8B-B14F-4D97-AF65-F5344CB8AC3E}">
        <p14:creationId xmlns:p14="http://schemas.microsoft.com/office/powerpoint/2010/main" val="154574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315E-95FD-B716-76A4-A6A4ED09EA0E}"/>
              </a:ext>
            </a:extLst>
          </p:cNvPr>
          <p:cNvSpPr>
            <a:spLocks noGrp="1"/>
          </p:cNvSpPr>
          <p:nvPr>
            <p:ph type="title"/>
          </p:nvPr>
        </p:nvSpPr>
        <p:spPr/>
        <p:txBody>
          <a:bodyPr>
            <a:normAutofit fontScale="90000"/>
          </a:bodyPr>
          <a:lstStyle/>
          <a:p>
            <a:r>
              <a:rPr lang="en-US" dirty="0"/>
              <a:t>How to Integrate AI in the BD Lifecycle</a:t>
            </a:r>
          </a:p>
        </p:txBody>
      </p:sp>
      <p:sp>
        <p:nvSpPr>
          <p:cNvPr id="4" name="Content Placeholder 2">
            <a:extLst>
              <a:ext uri="{FF2B5EF4-FFF2-40B4-BE49-F238E27FC236}">
                <a16:creationId xmlns:a16="http://schemas.microsoft.com/office/drawing/2014/main" id="{5C913A11-4968-A3EF-DB40-DF1B44A6676E}"/>
              </a:ext>
            </a:extLst>
          </p:cNvPr>
          <p:cNvSpPr>
            <a:spLocks noGrp="1"/>
          </p:cNvSpPr>
          <p:nvPr>
            <p:ph idx="1"/>
          </p:nvPr>
        </p:nvSpPr>
        <p:spPr>
          <a:xfrm>
            <a:off x="9839324" y="1946205"/>
            <a:ext cx="2352676" cy="2146300"/>
          </a:xfrm>
        </p:spPr>
        <p:txBody>
          <a:bodyPr>
            <a:normAutofit/>
          </a:bodyPr>
          <a:lstStyle/>
          <a:p>
            <a:pPr algn="l" rtl="0" fontAlgn="base">
              <a:buFont typeface="Arial" panose="020B0604020202020204" pitchFamily="34" charset="0"/>
              <a:buChar char="•"/>
            </a:pPr>
            <a:r>
              <a:rPr lang="en-US" sz="1800" b="0" i="0" dirty="0">
                <a:solidFill>
                  <a:srgbClr val="374151"/>
                </a:solidFill>
                <a:effectLst/>
                <a:latin typeface="+mn-lt"/>
              </a:rPr>
              <a:t>AI is transforming government BD, capture, and proposal development workloads in every step of the BD lifecycle. </a:t>
            </a:r>
            <a:endParaRPr lang="en-US" sz="1800" b="0" i="0" dirty="0">
              <a:solidFill>
                <a:srgbClr val="000000"/>
              </a:solidFill>
              <a:effectLst/>
              <a:latin typeface="+mn-lt"/>
            </a:endParaRPr>
          </a:p>
        </p:txBody>
      </p:sp>
      <p:cxnSp>
        <p:nvCxnSpPr>
          <p:cNvPr id="5" name="Straight Arrow Connector 4">
            <a:extLst>
              <a:ext uri="{FF2B5EF4-FFF2-40B4-BE49-F238E27FC236}">
                <a16:creationId xmlns:a16="http://schemas.microsoft.com/office/drawing/2014/main" id="{D48A495B-2446-DCDC-01D1-C6E9AD1EA14B}"/>
              </a:ext>
            </a:extLst>
          </p:cNvPr>
          <p:cNvCxnSpPr/>
          <p:nvPr/>
        </p:nvCxnSpPr>
        <p:spPr>
          <a:xfrm rot="16200000" flipH="1">
            <a:off x="6524598" y="5337337"/>
            <a:ext cx="595312" cy="635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48C631BA-5245-18D4-1FEA-A33CAD0E140C}"/>
              </a:ext>
            </a:extLst>
          </p:cNvPr>
          <p:cNvCxnSpPr>
            <a:cxnSpLocks/>
            <a:stCxn id="31" idx="0"/>
            <a:endCxn id="32" idx="2"/>
          </p:cNvCxnSpPr>
          <p:nvPr/>
        </p:nvCxnSpPr>
        <p:spPr>
          <a:xfrm flipH="1" flipV="1">
            <a:off x="2930731" y="5316656"/>
            <a:ext cx="2055" cy="31224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BD3CD93-D673-80CF-CCC4-AAA25502B2BF}"/>
              </a:ext>
            </a:extLst>
          </p:cNvPr>
          <p:cNvCxnSpPr>
            <a:cxnSpLocks/>
            <a:stCxn id="16" idx="1"/>
          </p:cNvCxnSpPr>
          <p:nvPr/>
        </p:nvCxnSpPr>
        <p:spPr>
          <a:xfrm flipH="1">
            <a:off x="7595264" y="2325343"/>
            <a:ext cx="438252" cy="0"/>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3A94470-53F9-9B2B-11C6-4C8284490BDF}"/>
              </a:ext>
            </a:extLst>
          </p:cNvPr>
          <p:cNvCxnSpPr>
            <a:cxnSpLocks/>
            <a:stCxn id="29" idx="1"/>
            <a:endCxn id="31" idx="3"/>
          </p:cNvCxnSpPr>
          <p:nvPr/>
        </p:nvCxnSpPr>
        <p:spPr>
          <a:xfrm flipH="1" flipV="1">
            <a:off x="3694786" y="5971803"/>
            <a:ext cx="408830" cy="132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A41A8644-1881-D19C-5131-CE03253F54B7}"/>
              </a:ext>
            </a:extLst>
          </p:cNvPr>
          <p:cNvCxnSpPr/>
          <p:nvPr/>
        </p:nvCxnSpPr>
        <p:spPr>
          <a:xfrm>
            <a:off x="3478979" y="4972168"/>
            <a:ext cx="2578100"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120127D-37FC-3D9B-857C-287DB00480E1}"/>
              </a:ext>
            </a:extLst>
          </p:cNvPr>
          <p:cNvCxnSpPr>
            <a:cxnSpLocks/>
            <a:endCxn id="12" idx="1"/>
          </p:cNvCxnSpPr>
          <p:nvPr/>
        </p:nvCxnSpPr>
        <p:spPr>
          <a:xfrm flipV="1">
            <a:off x="3445641" y="2325343"/>
            <a:ext cx="649817"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1" name="Flowchart: Terminator 10">
            <a:extLst>
              <a:ext uri="{FF2B5EF4-FFF2-40B4-BE49-F238E27FC236}">
                <a16:creationId xmlns:a16="http://schemas.microsoft.com/office/drawing/2014/main" id="{B44B6521-4EC6-41E5-0433-1C262591B9E2}"/>
              </a:ext>
            </a:extLst>
          </p:cNvPr>
          <p:cNvSpPr>
            <a:spLocks noChangeArrowheads="1"/>
          </p:cNvSpPr>
          <p:nvPr/>
        </p:nvSpPr>
        <p:spPr bwMode="auto">
          <a:xfrm>
            <a:off x="2201242" y="2053312"/>
            <a:ext cx="1447800" cy="533400"/>
          </a:xfrm>
          <a:prstGeom prst="flowChartTerminator">
            <a:avLst/>
          </a:prstGeom>
          <a:ln>
            <a:headEnd/>
            <a:tailEnd/>
          </a:ln>
        </p:spPr>
        <p:style>
          <a:lnRef idx="3">
            <a:schemeClr val="lt1"/>
          </a:lnRef>
          <a:fillRef idx="1">
            <a:schemeClr val="accent1"/>
          </a:fillRef>
          <a:effectRef idx="1">
            <a:schemeClr val="accent1"/>
          </a:effectRef>
          <a:fontRef idx="minor">
            <a:schemeClr val="lt1"/>
          </a:fontRef>
        </p:style>
        <p:txBody>
          <a:bodyPr anchor="ctr"/>
          <a:lstStyle/>
          <a:p>
            <a:pPr algn="ctr">
              <a:defRPr/>
            </a:pPr>
            <a:r>
              <a:rPr lang="en-US" sz="1000" dirty="0">
                <a:solidFill>
                  <a:schemeClr val="lt1"/>
                </a:solidFill>
              </a:rPr>
              <a:t>Begin Business Development Process</a:t>
            </a:r>
          </a:p>
        </p:txBody>
      </p:sp>
      <p:sp>
        <p:nvSpPr>
          <p:cNvPr id="12" name="Flowchart: Process 11">
            <a:extLst>
              <a:ext uri="{FF2B5EF4-FFF2-40B4-BE49-F238E27FC236}">
                <a16:creationId xmlns:a16="http://schemas.microsoft.com/office/drawing/2014/main" id="{A5A84184-AB27-1452-D941-C94131904919}"/>
              </a:ext>
            </a:extLst>
          </p:cNvPr>
          <p:cNvSpPr>
            <a:spLocks noChangeArrowheads="1"/>
          </p:cNvSpPr>
          <p:nvPr/>
        </p:nvSpPr>
        <p:spPr bwMode="auto">
          <a:xfrm>
            <a:off x="4095458" y="1982443"/>
            <a:ext cx="1524000" cy="685800"/>
          </a:xfrm>
          <a:prstGeom prst="flowChartProcess">
            <a:avLst/>
          </a:prstGeom>
          <a:ln>
            <a:noFill/>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Build capacity by investing in new capabilities</a:t>
            </a:r>
          </a:p>
        </p:txBody>
      </p:sp>
      <p:sp>
        <p:nvSpPr>
          <p:cNvPr id="13" name="TextBox 12">
            <a:extLst>
              <a:ext uri="{FF2B5EF4-FFF2-40B4-BE49-F238E27FC236}">
                <a16:creationId xmlns:a16="http://schemas.microsoft.com/office/drawing/2014/main" id="{E112AD0F-8F6A-AC67-EF09-45D8338C02EE}"/>
              </a:ext>
            </a:extLst>
          </p:cNvPr>
          <p:cNvSpPr txBox="1">
            <a:spLocks noChangeArrowheads="1"/>
          </p:cNvSpPr>
          <p:nvPr/>
        </p:nvSpPr>
        <p:spPr bwMode="auto">
          <a:xfrm>
            <a:off x="5289686" y="2469807"/>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1.0</a:t>
            </a:r>
          </a:p>
        </p:txBody>
      </p:sp>
      <p:sp>
        <p:nvSpPr>
          <p:cNvPr id="14" name="Flowchart: Process 13">
            <a:extLst>
              <a:ext uri="{FF2B5EF4-FFF2-40B4-BE49-F238E27FC236}">
                <a16:creationId xmlns:a16="http://schemas.microsoft.com/office/drawing/2014/main" id="{7F3800D4-7810-05D7-0757-A2913E92E862}"/>
              </a:ext>
            </a:extLst>
          </p:cNvPr>
          <p:cNvSpPr>
            <a:spLocks noChangeArrowheads="1"/>
          </p:cNvSpPr>
          <p:nvPr/>
        </p:nvSpPr>
        <p:spPr bwMode="auto">
          <a:xfrm>
            <a:off x="6064487" y="1982443"/>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Conduct Strategic Business Development Planning Session</a:t>
            </a:r>
          </a:p>
        </p:txBody>
      </p:sp>
      <p:cxnSp>
        <p:nvCxnSpPr>
          <p:cNvPr id="15" name="Straight Arrow Connector 14">
            <a:extLst>
              <a:ext uri="{FF2B5EF4-FFF2-40B4-BE49-F238E27FC236}">
                <a16:creationId xmlns:a16="http://schemas.microsoft.com/office/drawing/2014/main" id="{967CB280-6CB8-AF3B-98E7-EA85028AE935}"/>
              </a:ext>
            </a:extLst>
          </p:cNvPr>
          <p:cNvCxnSpPr>
            <a:cxnSpLocks/>
            <a:stCxn id="12" idx="3"/>
          </p:cNvCxnSpPr>
          <p:nvPr/>
        </p:nvCxnSpPr>
        <p:spPr>
          <a:xfrm flipV="1">
            <a:off x="5619458" y="2318994"/>
            <a:ext cx="437621" cy="6349"/>
          </a:xfrm>
          <a:prstGeom prst="straightConnector1">
            <a:avLst/>
          </a:prstGeom>
          <a:ln w="28575">
            <a:solidFill>
              <a:schemeClr val="accent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6" name="Flowchart: Process 15">
            <a:extLst>
              <a:ext uri="{FF2B5EF4-FFF2-40B4-BE49-F238E27FC236}">
                <a16:creationId xmlns:a16="http://schemas.microsoft.com/office/drawing/2014/main" id="{07E0067A-6B00-81D4-6681-3B65C73CE879}"/>
              </a:ext>
            </a:extLst>
          </p:cNvPr>
          <p:cNvSpPr>
            <a:spLocks noChangeArrowheads="1"/>
          </p:cNvSpPr>
          <p:nvPr/>
        </p:nvSpPr>
        <p:spPr bwMode="auto">
          <a:xfrm>
            <a:off x="8033516" y="1982443"/>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Perform Market Research</a:t>
            </a:r>
          </a:p>
        </p:txBody>
      </p:sp>
      <p:sp>
        <p:nvSpPr>
          <p:cNvPr id="17" name="Flowchart: Decision 16">
            <a:extLst>
              <a:ext uri="{FF2B5EF4-FFF2-40B4-BE49-F238E27FC236}">
                <a16:creationId xmlns:a16="http://schemas.microsoft.com/office/drawing/2014/main" id="{FA28DBA9-F919-4FEA-A400-DDFC3C39FD0F}"/>
              </a:ext>
            </a:extLst>
          </p:cNvPr>
          <p:cNvSpPr>
            <a:spLocks noChangeArrowheads="1"/>
          </p:cNvSpPr>
          <p:nvPr/>
        </p:nvSpPr>
        <p:spPr bwMode="auto">
          <a:xfrm>
            <a:off x="6220031" y="2904966"/>
            <a:ext cx="1219200" cy="1066800"/>
          </a:xfrm>
          <a:prstGeom prst="flowChartDecision">
            <a:avLst/>
          </a:prstGeom>
          <a:ln>
            <a:headEnd/>
            <a:tailEnd/>
          </a:ln>
        </p:spPr>
        <p:style>
          <a:lnRef idx="3">
            <a:schemeClr val="lt1"/>
          </a:lnRef>
          <a:fillRef idx="1">
            <a:schemeClr val="accent6"/>
          </a:fillRef>
          <a:effectRef idx="1">
            <a:schemeClr val="accent6"/>
          </a:effectRef>
          <a:fontRef idx="minor">
            <a:schemeClr val="lt1"/>
          </a:fontRef>
        </p:style>
        <p:txBody>
          <a:bodyPr anchor="ctr"/>
          <a:lstStyle/>
          <a:p>
            <a:pPr>
              <a:defRPr/>
            </a:pPr>
            <a:endParaRPr lang="en-US" sz="1000" dirty="0">
              <a:solidFill>
                <a:schemeClr val="bg1"/>
              </a:solidFill>
            </a:endParaRPr>
          </a:p>
        </p:txBody>
      </p:sp>
      <p:sp>
        <p:nvSpPr>
          <p:cNvPr id="18" name="TextBox 26">
            <a:extLst>
              <a:ext uri="{FF2B5EF4-FFF2-40B4-BE49-F238E27FC236}">
                <a16:creationId xmlns:a16="http://schemas.microsoft.com/office/drawing/2014/main" id="{DBB739E5-B3F0-9E70-399B-61816DF89740}"/>
              </a:ext>
            </a:extLst>
          </p:cNvPr>
          <p:cNvSpPr txBox="1">
            <a:spLocks noChangeArrowheads="1"/>
          </p:cNvSpPr>
          <p:nvPr/>
        </p:nvSpPr>
        <p:spPr bwMode="auto">
          <a:xfrm>
            <a:off x="6377195" y="3182778"/>
            <a:ext cx="936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ctr"/>
            <a:r>
              <a:rPr lang="en-US" sz="1000" dirty="0">
                <a:solidFill>
                  <a:schemeClr val="bg1"/>
                </a:solidFill>
                <a:latin typeface="Calibri" charset="0"/>
              </a:rPr>
              <a:t>Enough Info to Make Decisions?</a:t>
            </a:r>
          </a:p>
        </p:txBody>
      </p:sp>
      <p:cxnSp>
        <p:nvCxnSpPr>
          <p:cNvPr id="19" name="Straight Arrow Connector 18">
            <a:extLst>
              <a:ext uri="{FF2B5EF4-FFF2-40B4-BE49-F238E27FC236}">
                <a16:creationId xmlns:a16="http://schemas.microsoft.com/office/drawing/2014/main" id="{E5260E36-3C03-7D28-6B4F-9EF29AFC369D}"/>
              </a:ext>
            </a:extLst>
          </p:cNvPr>
          <p:cNvCxnSpPr>
            <a:cxnSpLocks/>
            <a:stCxn id="14" idx="2"/>
            <a:endCxn id="17" idx="0"/>
          </p:cNvCxnSpPr>
          <p:nvPr/>
        </p:nvCxnSpPr>
        <p:spPr>
          <a:xfrm>
            <a:off x="6826487" y="2668243"/>
            <a:ext cx="3144" cy="236723"/>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20" name="Shape 18">
            <a:extLst>
              <a:ext uri="{FF2B5EF4-FFF2-40B4-BE49-F238E27FC236}">
                <a16:creationId xmlns:a16="http://schemas.microsoft.com/office/drawing/2014/main" id="{C55435D3-99C8-62CF-B8F1-EEBD298F9115}"/>
              </a:ext>
            </a:extLst>
          </p:cNvPr>
          <p:cNvCxnSpPr>
            <a:cxnSpLocks/>
            <a:endCxn id="16" idx="2"/>
          </p:cNvCxnSpPr>
          <p:nvPr/>
        </p:nvCxnSpPr>
        <p:spPr>
          <a:xfrm flipV="1">
            <a:off x="7428679" y="2668243"/>
            <a:ext cx="1366837" cy="770123"/>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1" name="TextBox 35">
            <a:extLst>
              <a:ext uri="{FF2B5EF4-FFF2-40B4-BE49-F238E27FC236}">
                <a16:creationId xmlns:a16="http://schemas.microsoft.com/office/drawing/2014/main" id="{27E30F44-52EE-8B97-4E07-60BC3C184411}"/>
              </a:ext>
            </a:extLst>
          </p:cNvPr>
          <p:cNvSpPr txBox="1">
            <a:spLocks noChangeArrowheads="1"/>
          </p:cNvSpPr>
          <p:nvPr/>
        </p:nvSpPr>
        <p:spPr bwMode="auto">
          <a:xfrm>
            <a:off x="8000179" y="3303429"/>
            <a:ext cx="4127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chemeClr val="accent1"/>
                </a:solidFill>
                <a:latin typeface="Calibri" charset="0"/>
              </a:rPr>
              <a:t>No</a:t>
            </a:r>
          </a:p>
        </p:txBody>
      </p:sp>
      <p:cxnSp>
        <p:nvCxnSpPr>
          <p:cNvPr id="22" name="Straight Arrow Connector 21">
            <a:extLst>
              <a:ext uri="{FF2B5EF4-FFF2-40B4-BE49-F238E27FC236}">
                <a16:creationId xmlns:a16="http://schemas.microsoft.com/office/drawing/2014/main" id="{53D0DFD9-4921-BB0F-8EC1-39905B51B8C5}"/>
              </a:ext>
            </a:extLst>
          </p:cNvPr>
          <p:cNvCxnSpPr>
            <a:cxnSpLocks/>
            <a:stCxn id="17" idx="2"/>
          </p:cNvCxnSpPr>
          <p:nvPr/>
        </p:nvCxnSpPr>
        <p:spPr>
          <a:xfrm flipH="1">
            <a:off x="6828046" y="3971766"/>
            <a:ext cx="1585" cy="659091"/>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3" name="TextBox 39">
            <a:extLst>
              <a:ext uri="{FF2B5EF4-FFF2-40B4-BE49-F238E27FC236}">
                <a16:creationId xmlns:a16="http://schemas.microsoft.com/office/drawing/2014/main" id="{E6102F32-C994-C8E4-151E-46C7CF5FFB40}"/>
              </a:ext>
            </a:extLst>
          </p:cNvPr>
          <p:cNvSpPr txBox="1">
            <a:spLocks noChangeArrowheads="1"/>
          </p:cNvSpPr>
          <p:nvPr/>
        </p:nvSpPr>
        <p:spPr bwMode="auto">
          <a:xfrm>
            <a:off x="6620641" y="4121269"/>
            <a:ext cx="414338"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chemeClr val="accent1"/>
                </a:solidFill>
                <a:latin typeface="Calibri" charset="0"/>
              </a:rPr>
              <a:t>Yes</a:t>
            </a:r>
          </a:p>
        </p:txBody>
      </p:sp>
      <p:cxnSp>
        <p:nvCxnSpPr>
          <p:cNvPr id="24" name="Straight Arrow Connector 23">
            <a:extLst>
              <a:ext uri="{FF2B5EF4-FFF2-40B4-BE49-F238E27FC236}">
                <a16:creationId xmlns:a16="http://schemas.microsoft.com/office/drawing/2014/main" id="{A1C7A669-110E-78FD-AD72-FCC63542CCFC}"/>
              </a:ext>
            </a:extLst>
          </p:cNvPr>
          <p:cNvCxnSpPr>
            <a:cxnSpLocks/>
            <a:stCxn id="17" idx="1"/>
            <a:endCxn id="41" idx="3"/>
          </p:cNvCxnSpPr>
          <p:nvPr/>
        </p:nvCxnSpPr>
        <p:spPr>
          <a:xfrm flipH="1">
            <a:off x="5618951" y="3438366"/>
            <a:ext cx="601080" cy="840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5" name="TextBox 47">
            <a:extLst>
              <a:ext uri="{FF2B5EF4-FFF2-40B4-BE49-F238E27FC236}">
                <a16:creationId xmlns:a16="http://schemas.microsoft.com/office/drawing/2014/main" id="{86B5B230-7C17-EC91-0FE8-3A43D5AB1E25}"/>
              </a:ext>
            </a:extLst>
          </p:cNvPr>
          <p:cNvSpPr txBox="1">
            <a:spLocks noChangeArrowheads="1"/>
          </p:cNvSpPr>
          <p:nvPr/>
        </p:nvSpPr>
        <p:spPr bwMode="auto">
          <a:xfrm>
            <a:off x="5761711" y="3300254"/>
            <a:ext cx="4127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chemeClr val="accent1"/>
                </a:solidFill>
                <a:latin typeface="Calibri" charset="0"/>
              </a:rPr>
              <a:t>Yes</a:t>
            </a:r>
          </a:p>
        </p:txBody>
      </p:sp>
      <p:cxnSp>
        <p:nvCxnSpPr>
          <p:cNvPr id="26" name="Shape 26">
            <a:extLst>
              <a:ext uri="{FF2B5EF4-FFF2-40B4-BE49-F238E27FC236}">
                <a16:creationId xmlns:a16="http://schemas.microsoft.com/office/drawing/2014/main" id="{BC98EFBC-2ACE-8382-80B4-AD4C3FE87B96}"/>
              </a:ext>
            </a:extLst>
          </p:cNvPr>
          <p:cNvCxnSpPr>
            <a:cxnSpLocks/>
            <a:stCxn id="43" idx="3"/>
            <a:endCxn id="14" idx="0"/>
          </p:cNvCxnSpPr>
          <p:nvPr/>
        </p:nvCxnSpPr>
        <p:spPr>
          <a:xfrm flipH="1" flipV="1">
            <a:off x="6826487" y="1982443"/>
            <a:ext cx="756179" cy="2991313"/>
          </a:xfrm>
          <a:prstGeom prst="bentConnector4">
            <a:avLst>
              <a:gd name="adj1" fmla="val -287075"/>
              <a:gd name="adj2" fmla="val 10764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7" name="TextBox 54">
            <a:extLst>
              <a:ext uri="{FF2B5EF4-FFF2-40B4-BE49-F238E27FC236}">
                <a16:creationId xmlns:a16="http://schemas.microsoft.com/office/drawing/2014/main" id="{D2B06A2E-6CCE-58D0-6ED7-752EBA8B9871}"/>
              </a:ext>
            </a:extLst>
          </p:cNvPr>
          <p:cNvSpPr txBox="1">
            <a:spLocks noChangeArrowheads="1"/>
          </p:cNvSpPr>
          <p:nvPr/>
        </p:nvSpPr>
        <p:spPr bwMode="auto">
          <a:xfrm>
            <a:off x="7909341" y="4834614"/>
            <a:ext cx="1600200" cy="246221"/>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000" b="1" dirty="0">
                <a:solidFill>
                  <a:schemeClr val="accent1"/>
                </a:solidFill>
                <a:latin typeface="+mn-lt"/>
              </a:rPr>
              <a:t>Check for Strategic Fit</a:t>
            </a:r>
          </a:p>
        </p:txBody>
      </p:sp>
      <p:sp>
        <p:nvSpPr>
          <p:cNvPr id="28" name="Flowchart: Process 27">
            <a:extLst>
              <a:ext uri="{FF2B5EF4-FFF2-40B4-BE49-F238E27FC236}">
                <a16:creationId xmlns:a16="http://schemas.microsoft.com/office/drawing/2014/main" id="{502F8676-08C9-B9BB-A872-6CCCED2A441D}"/>
              </a:ext>
            </a:extLst>
          </p:cNvPr>
          <p:cNvSpPr>
            <a:spLocks noChangeArrowheads="1"/>
          </p:cNvSpPr>
          <p:nvPr/>
        </p:nvSpPr>
        <p:spPr bwMode="auto">
          <a:xfrm>
            <a:off x="6063429" y="5630231"/>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Qualify Each Individual Opportunity</a:t>
            </a:r>
          </a:p>
        </p:txBody>
      </p:sp>
      <p:sp>
        <p:nvSpPr>
          <p:cNvPr id="29" name="Flowchart: Process 28">
            <a:extLst>
              <a:ext uri="{FF2B5EF4-FFF2-40B4-BE49-F238E27FC236}">
                <a16:creationId xmlns:a16="http://schemas.microsoft.com/office/drawing/2014/main" id="{65CBC7F0-D638-54A3-B7FC-C923725A47BB}"/>
              </a:ext>
            </a:extLst>
          </p:cNvPr>
          <p:cNvSpPr>
            <a:spLocks noChangeArrowheads="1"/>
          </p:cNvSpPr>
          <p:nvPr/>
        </p:nvSpPr>
        <p:spPr bwMode="auto">
          <a:xfrm>
            <a:off x="4103616" y="5630231"/>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Conduct Capture</a:t>
            </a:r>
          </a:p>
        </p:txBody>
      </p:sp>
      <p:cxnSp>
        <p:nvCxnSpPr>
          <p:cNvPr id="30" name="Straight Arrow Connector 29">
            <a:extLst>
              <a:ext uri="{FF2B5EF4-FFF2-40B4-BE49-F238E27FC236}">
                <a16:creationId xmlns:a16="http://schemas.microsoft.com/office/drawing/2014/main" id="{4BC5D9DA-E81A-F0D7-C90A-89EED849C4B1}"/>
              </a:ext>
            </a:extLst>
          </p:cNvPr>
          <p:cNvCxnSpPr>
            <a:cxnSpLocks/>
            <a:stCxn id="28" idx="1"/>
            <a:endCxn id="29" idx="3"/>
          </p:cNvCxnSpPr>
          <p:nvPr/>
        </p:nvCxnSpPr>
        <p:spPr>
          <a:xfrm flipH="1">
            <a:off x="5627616" y="5973131"/>
            <a:ext cx="435813" cy="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1" name="Flowchart: Process 30">
            <a:extLst>
              <a:ext uri="{FF2B5EF4-FFF2-40B4-BE49-F238E27FC236}">
                <a16:creationId xmlns:a16="http://schemas.microsoft.com/office/drawing/2014/main" id="{1BF97F3A-80D4-4908-5C45-BE0082A95E79}"/>
              </a:ext>
            </a:extLst>
          </p:cNvPr>
          <p:cNvSpPr>
            <a:spLocks noChangeArrowheads="1"/>
          </p:cNvSpPr>
          <p:nvPr/>
        </p:nvSpPr>
        <p:spPr bwMode="auto">
          <a:xfrm>
            <a:off x="2170786" y="5628903"/>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Prepare Proposal</a:t>
            </a:r>
          </a:p>
        </p:txBody>
      </p:sp>
      <p:sp>
        <p:nvSpPr>
          <p:cNvPr id="32" name="Flowchart: Process 31">
            <a:extLst>
              <a:ext uri="{FF2B5EF4-FFF2-40B4-BE49-F238E27FC236}">
                <a16:creationId xmlns:a16="http://schemas.microsoft.com/office/drawing/2014/main" id="{4B7474F9-1C72-9FD5-A98A-81F2D9D015E0}"/>
              </a:ext>
            </a:extLst>
          </p:cNvPr>
          <p:cNvSpPr>
            <a:spLocks noChangeArrowheads="1"/>
          </p:cNvSpPr>
          <p:nvPr/>
        </p:nvSpPr>
        <p:spPr bwMode="auto">
          <a:xfrm>
            <a:off x="2168731" y="4630856"/>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Perform Business Development During Project Execution</a:t>
            </a:r>
          </a:p>
        </p:txBody>
      </p:sp>
      <p:cxnSp>
        <p:nvCxnSpPr>
          <p:cNvPr id="33" name="Straight Arrow Connector 32">
            <a:extLst>
              <a:ext uri="{FF2B5EF4-FFF2-40B4-BE49-F238E27FC236}">
                <a16:creationId xmlns:a16="http://schemas.microsoft.com/office/drawing/2014/main" id="{FB349F7E-F5B8-F558-F8E2-C08A1A998520}"/>
              </a:ext>
            </a:extLst>
          </p:cNvPr>
          <p:cNvCxnSpPr>
            <a:cxnSpLocks/>
            <a:stCxn id="32" idx="0"/>
            <a:endCxn id="11" idx="2"/>
          </p:cNvCxnSpPr>
          <p:nvPr/>
        </p:nvCxnSpPr>
        <p:spPr>
          <a:xfrm flipH="1" flipV="1">
            <a:off x="2925142" y="2586712"/>
            <a:ext cx="5589" cy="2044144"/>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93">
            <a:extLst>
              <a:ext uri="{FF2B5EF4-FFF2-40B4-BE49-F238E27FC236}">
                <a16:creationId xmlns:a16="http://schemas.microsoft.com/office/drawing/2014/main" id="{C82D71B9-7588-3580-318F-E21E3B62DC66}"/>
              </a:ext>
            </a:extLst>
          </p:cNvPr>
          <p:cNvCxnSpPr>
            <a:cxnSpLocks/>
            <a:stCxn id="41" idx="2"/>
            <a:endCxn id="43" idx="1"/>
          </p:cNvCxnSpPr>
          <p:nvPr/>
        </p:nvCxnSpPr>
        <p:spPr>
          <a:xfrm rot="16200000" flipH="1">
            <a:off x="4865763" y="3780853"/>
            <a:ext cx="1184090" cy="1201715"/>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5" name="TextBox 98">
            <a:extLst>
              <a:ext uri="{FF2B5EF4-FFF2-40B4-BE49-F238E27FC236}">
                <a16:creationId xmlns:a16="http://schemas.microsoft.com/office/drawing/2014/main" id="{81203D50-8AEB-CDFF-1B49-1198A66D3098}"/>
              </a:ext>
            </a:extLst>
          </p:cNvPr>
          <p:cNvSpPr txBox="1">
            <a:spLocks noChangeArrowheads="1"/>
          </p:cNvSpPr>
          <p:nvPr/>
        </p:nvSpPr>
        <p:spPr bwMode="auto">
          <a:xfrm>
            <a:off x="7279709" y="2472318"/>
            <a:ext cx="381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2.0</a:t>
            </a:r>
          </a:p>
        </p:txBody>
      </p:sp>
      <p:sp>
        <p:nvSpPr>
          <p:cNvPr id="36" name="TextBox 99">
            <a:extLst>
              <a:ext uri="{FF2B5EF4-FFF2-40B4-BE49-F238E27FC236}">
                <a16:creationId xmlns:a16="http://schemas.microsoft.com/office/drawing/2014/main" id="{9A482871-21CB-5D9F-FFD2-F35A2B149126}"/>
              </a:ext>
            </a:extLst>
          </p:cNvPr>
          <p:cNvSpPr txBox="1">
            <a:spLocks noChangeArrowheads="1"/>
          </p:cNvSpPr>
          <p:nvPr/>
        </p:nvSpPr>
        <p:spPr bwMode="auto">
          <a:xfrm>
            <a:off x="9230046" y="2467827"/>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3.0</a:t>
            </a:r>
          </a:p>
        </p:txBody>
      </p:sp>
      <p:sp>
        <p:nvSpPr>
          <p:cNvPr id="37" name="TextBox 102">
            <a:extLst>
              <a:ext uri="{FF2B5EF4-FFF2-40B4-BE49-F238E27FC236}">
                <a16:creationId xmlns:a16="http://schemas.microsoft.com/office/drawing/2014/main" id="{B626FDF8-466C-6C49-A630-148C7F05B49C}"/>
              </a:ext>
            </a:extLst>
          </p:cNvPr>
          <p:cNvSpPr txBox="1">
            <a:spLocks noChangeArrowheads="1"/>
          </p:cNvSpPr>
          <p:nvPr/>
        </p:nvSpPr>
        <p:spPr bwMode="auto">
          <a:xfrm>
            <a:off x="7274374" y="6129342"/>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6.0</a:t>
            </a:r>
          </a:p>
        </p:txBody>
      </p:sp>
      <p:sp>
        <p:nvSpPr>
          <p:cNvPr id="38" name="TextBox 103">
            <a:extLst>
              <a:ext uri="{FF2B5EF4-FFF2-40B4-BE49-F238E27FC236}">
                <a16:creationId xmlns:a16="http://schemas.microsoft.com/office/drawing/2014/main" id="{55F764A6-D692-F6C0-2816-6B6719A5B7DE}"/>
              </a:ext>
            </a:extLst>
          </p:cNvPr>
          <p:cNvSpPr txBox="1">
            <a:spLocks noChangeArrowheads="1"/>
          </p:cNvSpPr>
          <p:nvPr/>
        </p:nvSpPr>
        <p:spPr bwMode="auto">
          <a:xfrm>
            <a:off x="5311946" y="6114027"/>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7.0</a:t>
            </a:r>
          </a:p>
        </p:txBody>
      </p:sp>
      <p:sp>
        <p:nvSpPr>
          <p:cNvPr id="39" name="TextBox 104">
            <a:extLst>
              <a:ext uri="{FF2B5EF4-FFF2-40B4-BE49-F238E27FC236}">
                <a16:creationId xmlns:a16="http://schemas.microsoft.com/office/drawing/2014/main" id="{B75A6BB5-5331-C054-CE46-350C41ACC3A6}"/>
              </a:ext>
            </a:extLst>
          </p:cNvPr>
          <p:cNvSpPr txBox="1">
            <a:spLocks noChangeArrowheads="1"/>
          </p:cNvSpPr>
          <p:nvPr/>
        </p:nvSpPr>
        <p:spPr bwMode="auto">
          <a:xfrm>
            <a:off x="3364361" y="6125848"/>
            <a:ext cx="45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8.0</a:t>
            </a:r>
          </a:p>
        </p:txBody>
      </p:sp>
      <p:sp>
        <p:nvSpPr>
          <p:cNvPr id="40" name="TextBox 105">
            <a:extLst>
              <a:ext uri="{FF2B5EF4-FFF2-40B4-BE49-F238E27FC236}">
                <a16:creationId xmlns:a16="http://schemas.microsoft.com/office/drawing/2014/main" id="{AF943F0A-9273-71FA-FF7E-6109E1574515}"/>
              </a:ext>
            </a:extLst>
          </p:cNvPr>
          <p:cNvSpPr txBox="1">
            <a:spLocks noChangeArrowheads="1"/>
          </p:cNvSpPr>
          <p:nvPr/>
        </p:nvSpPr>
        <p:spPr bwMode="auto">
          <a:xfrm>
            <a:off x="3368489" y="5124887"/>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9.0</a:t>
            </a:r>
          </a:p>
        </p:txBody>
      </p:sp>
      <p:sp>
        <p:nvSpPr>
          <p:cNvPr id="41" name="Flowchart: Process 40">
            <a:extLst>
              <a:ext uri="{FF2B5EF4-FFF2-40B4-BE49-F238E27FC236}">
                <a16:creationId xmlns:a16="http://schemas.microsoft.com/office/drawing/2014/main" id="{E352565A-EC64-6FFF-1EF0-19B76D9E88B4}"/>
              </a:ext>
            </a:extLst>
          </p:cNvPr>
          <p:cNvSpPr>
            <a:spLocks noChangeArrowheads="1"/>
          </p:cNvSpPr>
          <p:nvPr/>
        </p:nvSpPr>
        <p:spPr bwMode="auto">
          <a:xfrm>
            <a:off x="4094951" y="3103866"/>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Market to Target Agencies &amp; Partners</a:t>
            </a:r>
          </a:p>
        </p:txBody>
      </p:sp>
      <p:sp>
        <p:nvSpPr>
          <p:cNvPr id="42" name="TextBox 100">
            <a:extLst>
              <a:ext uri="{FF2B5EF4-FFF2-40B4-BE49-F238E27FC236}">
                <a16:creationId xmlns:a16="http://schemas.microsoft.com/office/drawing/2014/main" id="{8CC9B128-F288-70AE-82D6-B63F0690FCBD}"/>
              </a:ext>
            </a:extLst>
          </p:cNvPr>
          <p:cNvSpPr txBox="1">
            <a:spLocks noChangeArrowheads="1"/>
          </p:cNvSpPr>
          <p:nvPr/>
        </p:nvSpPr>
        <p:spPr bwMode="auto">
          <a:xfrm>
            <a:off x="5304159" y="3572033"/>
            <a:ext cx="45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4.0</a:t>
            </a:r>
          </a:p>
        </p:txBody>
      </p:sp>
      <p:sp>
        <p:nvSpPr>
          <p:cNvPr id="43" name="Flowchart: Process 42">
            <a:extLst>
              <a:ext uri="{FF2B5EF4-FFF2-40B4-BE49-F238E27FC236}">
                <a16:creationId xmlns:a16="http://schemas.microsoft.com/office/drawing/2014/main" id="{A8B4F80B-F673-229E-6014-DD5573E1409F}"/>
              </a:ext>
            </a:extLst>
          </p:cNvPr>
          <p:cNvSpPr>
            <a:spLocks noChangeArrowheads="1"/>
          </p:cNvSpPr>
          <p:nvPr/>
        </p:nvSpPr>
        <p:spPr bwMode="auto">
          <a:xfrm>
            <a:off x="6058666" y="4630856"/>
            <a:ext cx="1524000" cy="685800"/>
          </a:xfrm>
          <a:prstGeom prst="flowChartProcess">
            <a:avLst/>
          </a:prstGeom>
          <a:ln>
            <a:headEnd/>
            <a:tailEnd/>
          </a:ln>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000" dirty="0">
                <a:solidFill>
                  <a:schemeClr val="bg1"/>
                </a:solidFill>
              </a:rPr>
              <a:t>Build the Opportunities Pipeline</a:t>
            </a:r>
          </a:p>
        </p:txBody>
      </p:sp>
      <p:sp>
        <p:nvSpPr>
          <p:cNvPr id="44" name="TextBox 101">
            <a:extLst>
              <a:ext uri="{FF2B5EF4-FFF2-40B4-BE49-F238E27FC236}">
                <a16:creationId xmlns:a16="http://schemas.microsoft.com/office/drawing/2014/main" id="{C9F27C97-CC31-AE07-FF9C-59017C3A3533}"/>
              </a:ext>
            </a:extLst>
          </p:cNvPr>
          <p:cNvSpPr txBox="1">
            <a:spLocks noChangeArrowheads="1"/>
          </p:cNvSpPr>
          <p:nvPr/>
        </p:nvSpPr>
        <p:spPr bwMode="auto">
          <a:xfrm>
            <a:off x="7277231" y="5118219"/>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solidFill>
                  <a:schemeClr val="bg1"/>
                </a:solidFill>
                <a:latin typeface="Calibri" charset="0"/>
              </a:rPr>
              <a:t>5.0</a:t>
            </a:r>
          </a:p>
        </p:txBody>
      </p:sp>
      <p:sp>
        <p:nvSpPr>
          <p:cNvPr id="45" name="Speech Bubble: Rectangle with Corners Rounded 44">
            <a:extLst>
              <a:ext uri="{FF2B5EF4-FFF2-40B4-BE49-F238E27FC236}">
                <a16:creationId xmlns:a16="http://schemas.microsoft.com/office/drawing/2014/main" id="{EE347546-35BA-CBCC-9847-6695337EC4B5}"/>
              </a:ext>
            </a:extLst>
          </p:cNvPr>
          <p:cNvSpPr/>
          <p:nvPr/>
        </p:nvSpPr>
        <p:spPr>
          <a:xfrm>
            <a:off x="1963775" y="1720261"/>
            <a:ext cx="1987670" cy="1091158"/>
          </a:xfrm>
          <a:prstGeom prst="wedgeRoundRectCallout">
            <a:avLst>
              <a:gd name="adj1" fmla="val 69444"/>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Analyze good opportunities you no-bid or lost for requirements you couldn’t fulfill</a:t>
            </a:r>
          </a:p>
          <a:p>
            <a:pPr marL="115888" indent="-115888">
              <a:buFont typeface="Arial" panose="020B0604020202020204" pitchFamily="34" charset="0"/>
              <a:buChar char="•"/>
            </a:pPr>
            <a:r>
              <a:rPr lang="en-US" sz="1000" dirty="0">
                <a:solidFill>
                  <a:schemeClr val="tx1"/>
                </a:solidFill>
              </a:rPr>
              <a:t>Devise strategies to obtain these missing credentials</a:t>
            </a:r>
          </a:p>
        </p:txBody>
      </p:sp>
      <p:sp>
        <p:nvSpPr>
          <p:cNvPr id="46" name="Speech Bubble: Rectangle with Corners Rounded 45">
            <a:extLst>
              <a:ext uri="{FF2B5EF4-FFF2-40B4-BE49-F238E27FC236}">
                <a16:creationId xmlns:a16="http://schemas.microsoft.com/office/drawing/2014/main" id="{3713CF43-7E77-5F3C-3920-A509C6BF684B}"/>
              </a:ext>
            </a:extLst>
          </p:cNvPr>
          <p:cNvSpPr/>
          <p:nvPr/>
        </p:nvSpPr>
        <p:spPr>
          <a:xfrm>
            <a:off x="3955065" y="1720261"/>
            <a:ext cx="1987670" cy="1265234"/>
          </a:xfrm>
          <a:prstGeom prst="wedgeRoundRectCallout">
            <a:avLst>
              <a:gd name="adj1" fmla="val 69444"/>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Strategy development</a:t>
            </a:r>
          </a:p>
          <a:p>
            <a:pPr marL="115888" indent="-115888">
              <a:buFont typeface="Arial" panose="020B0604020202020204" pitchFamily="34" charset="0"/>
              <a:buChar char="•"/>
            </a:pPr>
            <a:r>
              <a:rPr lang="en-US" sz="1000" dirty="0">
                <a:solidFill>
                  <a:schemeClr val="tx1"/>
                </a:solidFill>
              </a:rPr>
              <a:t>Metrics development and analysis</a:t>
            </a:r>
          </a:p>
          <a:p>
            <a:pPr marL="115888" indent="-115888">
              <a:buFont typeface="Arial" panose="020B0604020202020204" pitchFamily="34" charset="0"/>
              <a:buChar char="•"/>
            </a:pPr>
            <a:r>
              <a:rPr lang="en-US" sz="1000" dirty="0">
                <a:solidFill>
                  <a:schemeClr val="tx1"/>
                </a:solidFill>
              </a:rPr>
              <a:t>Portfolio analysis</a:t>
            </a:r>
          </a:p>
          <a:p>
            <a:pPr marL="115888" indent="-115888">
              <a:buFont typeface="Arial" panose="020B0604020202020204" pitchFamily="34" charset="0"/>
              <a:buChar char="•"/>
            </a:pPr>
            <a:r>
              <a:rPr lang="en-US" sz="1000" dirty="0">
                <a:solidFill>
                  <a:schemeClr val="tx1"/>
                </a:solidFill>
              </a:rPr>
              <a:t>“Must Win” opportunity identification</a:t>
            </a:r>
          </a:p>
          <a:p>
            <a:pPr marL="115888" indent="-115888">
              <a:buFont typeface="Arial" panose="020B0604020202020204" pitchFamily="34" charset="0"/>
              <a:buChar char="•"/>
            </a:pPr>
            <a:r>
              <a:rPr lang="en-US" sz="1000" dirty="0">
                <a:solidFill>
                  <a:schemeClr val="tx1"/>
                </a:solidFill>
              </a:rPr>
              <a:t>Priority-based B&amp;P budget allocations</a:t>
            </a:r>
          </a:p>
        </p:txBody>
      </p:sp>
      <p:sp>
        <p:nvSpPr>
          <p:cNvPr id="47" name="Speech Bubble: Rectangle with Corners Rounded 46">
            <a:extLst>
              <a:ext uri="{FF2B5EF4-FFF2-40B4-BE49-F238E27FC236}">
                <a16:creationId xmlns:a16="http://schemas.microsoft.com/office/drawing/2014/main" id="{387E2019-839A-06BA-8CE5-052FE7E1B609}"/>
              </a:ext>
            </a:extLst>
          </p:cNvPr>
          <p:cNvSpPr/>
          <p:nvPr/>
        </p:nvSpPr>
        <p:spPr>
          <a:xfrm>
            <a:off x="5966718" y="1720261"/>
            <a:ext cx="1987670" cy="1091158"/>
          </a:xfrm>
          <a:prstGeom prst="wedgeRoundRectCallout">
            <a:avLst>
              <a:gd name="adj1" fmla="val 69444"/>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Agency deep-dives</a:t>
            </a:r>
          </a:p>
          <a:p>
            <a:pPr marL="115888" indent="-115888">
              <a:buFont typeface="Arial" panose="020B0604020202020204" pitchFamily="34" charset="0"/>
              <a:buChar char="•"/>
            </a:pPr>
            <a:r>
              <a:rPr lang="en-US" sz="1000" dirty="0">
                <a:solidFill>
                  <a:schemeClr val="tx1"/>
                </a:solidFill>
              </a:rPr>
              <a:t>Market landscape trends research and analysis</a:t>
            </a:r>
          </a:p>
          <a:p>
            <a:pPr marL="115888" indent="-115888">
              <a:buFont typeface="Arial" panose="020B0604020202020204" pitchFamily="34" charset="0"/>
              <a:buChar char="•"/>
            </a:pPr>
            <a:r>
              <a:rPr lang="en-US" sz="1000" dirty="0">
                <a:solidFill>
                  <a:schemeClr val="tx1"/>
                </a:solidFill>
              </a:rPr>
              <a:t>Competitive analysis</a:t>
            </a:r>
          </a:p>
          <a:p>
            <a:pPr marL="115888" indent="-115888">
              <a:buFont typeface="Arial" panose="020B0604020202020204" pitchFamily="34" charset="0"/>
              <a:buChar char="•"/>
            </a:pPr>
            <a:r>
              <a:rPr lang="en-US" sz="1000" dirty="0">
                <a:solidFill>
                  <a:schemeClr val="tx1"/>
                </a:solidFill>
              </a:rPr>
              <a:t>Other market research tasks associated with data analysis</a:t>
            </a:r>
          </a:p>
        </p:txBody>
      </p:sp>
      <p:sp>
        <p:nvSpPr>
          <p:cNvPr id="48" name="Speech Bubble: Rectangle with Corners Rounded 47">
            <a:extLst>
              <a:ext uri="{FF2B5EF4-FFF2-40B4-BE49-F238E27FC236}">
                <a16:creationId xmlns:a16="http://schemas.microsoft.com/office/drawing/2014/main" id="{3AD1F3C3-8989-AC16-062E-3D8C5824040C}"/>
              </a:ext>
            </a:extLst>
          </p:cNvPr>
          <p:cNvSpPr/>
          <p:nvPr/>
        </p:nvSpPr>
        <p:spPr>
          <a:xfrm>
            <a:off x="1986632" y="2951299"/>
            <a:ext cx="1987670" cy="1091158"/>
          </a:xfrm>
          <a:prstGeom prst="wedgeRoundRectCallout">
            <a:avLst>
              <a:gd name="adj1" fmla="val 69444"/>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Account plan development</a:t>
            </a:r>
          </a:p>
          <a:p>
            <a:pPr marL="115888" indent="-115888">
              <a:buFont typeface="Arial" panose="020B0604020202020204" pitchFamily="34" charset="0"/>
              <a:buChar char="•"/>
            </a:pPr>
            <a:r>
              <a:rPr lang="en-US" sz="1000" dirty="0">
                <a:solidFill>
                  <a:schemeClr val="tx1"/>
                </a:solidFill>
              </a:rPr>
              <a:t>Multitude of uses for marketing purposes: white paper copy development, case study development, web pages, press releases, cap statement tailoring, etc.</a:t>
            </a:r>
          </a:p>
        </p:txBody>
      </p:sp>
      <p:sp>
        <p:nvSpPr>
          <p:cNvPr id="49" name="Speech Bubble: Rectangle with Corners Rounded 48">
            <a:extLst>
              <a:ext uri="{FF2B5EF4-FFF2-40B4-BE49-F238E27FC236}">
                <a16:creationId xmlns:a16="http://schemas.microsoft.com/office/drawing/2014/main" id="{E0410562-BC01-AEE1-6C0F-36745497D683}"/>
              </a:ext>
            </a:extLst>
          </p:cNvPr>
          <p:cNvSpPr/>
          <p:nvPr/>
        </p:nvSpPr>
        <p:spPr>
          <a:xfrm>
            <a:off x="7747318" y="4343901"/>
            <a:ext cx="1987670" cy="1034998"/>
          </a:xfrm>
          <a:prstGeom prst="wedgeRoundRectCallout">
            <a:avLst>
              <a:gd name="adj1" fmla="val -68566"/>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Analysis of expiring and new opportunity announcements</a:t>
            </a:r>
          </a:p>
          <a:p>
            <a:pPr marL="115888" indent="-115888">
              <a:buFont typeface="Arial" panose="020B0604020202020204" pitchFamily="34" charset="0"/>
              <a:buChar char="•"/>
            </a:pPr>
            <a:r>
              <a:rPr lang="en-US" sz="1000" dirty="0">
                <a:solidFill>
                  <a:schemeClr val="tx1"/>
                </a:solidFill>
              </a:rPr>
              <a:t>Opportunity fit analysis for interest/no-interest decision</a:t>
            </a:r>
          </a:p>
          <a:p>
            <a:pPr marL="115888" indent="-115888">
              <a:buFont typeface="Arial" panose="020B0604020202020204" pitchFamily="34" charset="0"/>
              <a:buChar char="•"/>
            </a:pPr>
            <a:r>
              <a:rPr lang="en-US" sz="1000" dirty="0">
                <a:solidFill>
                  <a:schemeClr val="tx1"/>
                </a:solidFill>
              </a:rPr>
              <a:t>Budgets/appropriated funds analysis</a:t>
            </a:r>
          </a:p>
        </p:txBody>
      </p:sp>
      <p:sp>
        <p:nvSpPr>
          <p:cNvPr id="50" name="Speech Bubble: Rectangle with Corners Rounded 49">
            <a:extLst>
              <a:ext uri="{FF2B5EF4-FFF2-40B4-BE49-F238E27FC236}">
                <a16:creationId xmlns:a16="http://schemas.microsoft.com/office/drawing/2014/main" id="{D76CCE48-937C-4480-9AE2-D4B9B151EC27}"/>
              </a:ext>
            </a:extLst>
          </p:cNvPr>
          <p:cNvSpPr/>
          <p:nvPr/>
        </p:nvSpPr>
        <p:spPr>
          <a:xfrm>
            <a:off x="7747318" y="5463852"/>
            <a:ext cx="1987670" cy="842600"/>
          </a:xfrm>
          <a:prstGeom prst="wedgeRoundRectCallout">
            <a:avLst>
              <a:gd name="adj1" fmla="val -68566"/>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“Top-Down” capture research</a:t>
            </a:r>
          </a:p>
          <a:p>
            <a:pPr marL="115888" indent="-115888">
              <a:buFont typeface="Arial" panose="020B0604020202020204" pitchFamily="34" charset="0"/>
              <a:buChar char="•"/>
            </a:pPr>
            <a:r>
              <a:rPr lang="en-US" sz="1000" dirty="0">
                <a:solidFill>
                  <a:schemeClr val="tx1"/>
                </a:solidFill>
              </a:rPr>
              <a:t>Granular analysis against search criteria, “deal breakers”</a:t>
            </a:r>
          </a:p>
          <a:p>
            <a:pPr marL="115888" indent="-115888">
              <a:buFont typeface="Arial" panose="020B0604020202020204" pitchFamily="34" charset="0"/>
              <a:buChar char="•"/>
            </a:pPr>
            <a:r>
              <a:rPr lang="en-US" sz="1000" dirty="0">
                <a:solidFill>
                  <a:schemeClr val="tx1"/>
                </a:solidFill>
              </a:rPr>
              <a:t>Old, draft, or related RFX analysis</a:t>
            </a:r>
          </a:p>
        </p:txBody>
      </p:sp>
      <p:sp>
        <p:nvSpPr>
          <p:cNvPr id="51" name="Speech Bubble: Rectangle with Corners Rounded 50">
            <a:extLst>
              <a:ext uri="{FF2B5EF4-FFF2-40B4-BE49-F238E27FC236}">
                <a16:creationId xmlns:a16="http://schemas.microsoft.com/office/drawing/2014/main" id="{ADF7F0F8-32EA-331E-5A8A-144595BEA2A6}"/>
              </a:ext>
            </a:extLst>
          </p:cNvPr>
          <p:cNvSpPr/>
          <p:nvPr/>
        </p:nvSpPr>
        <p:spPr>
          <a:xfrm>
            <a:off x="5733555" y="5476643"/>
            <a:ext cx="1987670" cy="1184089"/>
          </a:xfrm>
          <a:prstGeom prst="wedgeRoundRectCallout">
            <a:avLst>
              <a:gd name="adj1" fmla="val -68566"/>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Customer hot buttons analysis</a:t>
            </a:r>
          </a:p>
          <a:p>
            <a:pPr marL="115888" indent="-115888">
              <a:buFont typeface="Arial" panose="020B0604020202020204" pitchFamily="34" charset="0"/>
              <a:buChar char="•"/>
            </a:pPr>
            <a:r>
              <a:rPr lang="en-US" sz="1000" dirty="0">
                <a:solidFill>
                  <a:schemeClr val="tx1"/>
                </a:solidFill>
              </a:rPr>
              <a:t>Researched data analysis</a:t>
            </a:r>
          </a:p>
          <a:p>
            <a:pPr marL="115888" indent="-115888">
              <a:buFont typeface="Arial" panose="020B0604020202020204" pitchFamily="34" charset="0"/>
              <a:buChar char="•"/>
            </a:pPr>
            <a:r>
              <a:rPr lang="en-US" sz="1000" dirty="0">
                <a:solidFill>
                  <a:schemeClr val="tx1"/>
                </a:solidFill>
              </a:rPr>
              <a:t>Win themes/strategy development</a:t>
            </a:r>
          </a:p>
          <a:p>
            <a:pPr marL="115888" indent="-115888">
              <a:buFont typeface="Arial" panose="020B0604020202020204" pitchFamily="34" charset="0"/>
              <a:buChar char="•"/>
            </a:pPr>
            <a:r>
              <a:rPr lang="en-US" sz="1000" dirty="0">
                <a:solidFill>
                  <a:schemeClr val="tx1"/>
                </a:solidFill>
              </a:rPr>
              <a:t>Competitive analysis</a:t>
            </a:r>
          </a:p>
          <a:p>
            <a:pPr marL="115888" indent="-115888">
              <a:buFont typeface="Arial" panose="020B0604020202020204" pitchFamily="34" charset="0"/>
              <a:buChar char="•"/>
            </a:pPr>
            <a:r>
              <a:rPr lang="en-US" sz="1000" dirty="0">
                <a:solidFill>
                  <a:schemeClr val="tx1"/>
                </a:solidFill>
              </a:rPr>
              <a:t>Teaming analysis</a:t>
            </a:r>
          </a:p>
          <a:p>
            <a:pPr marL="115888" indent="-115888">
              <a:buFont typeface="Arial" panose="020B0604020202020204" pitchFamily="34" charset="0"/>
              <a:buChar char="•"/>
            </a:pPr>
            <a:r>
              <a:rPr lang="en-US" sz="1000" dirty="0">
                <a:solidFill>
                  <a:schemeClr val="tx1"/>
                </a:solidFill>
              </a:rPr>
              <a:t>Solution development</a:t>
            </a:r>
          </a:p>
        </p:txBody>
      </p:sp>
      <p:sp>
        <p:nvSpPr>
          <p:cNvPr id="52" name="Speech Bubble: Rectangle with Corners Rounded 51">
            <a:extLst>
              <a:ext uri="{FF2B5EF4-FFF2-40B4-BE49-F238E27FC236}">
                <a16:creationId xmlns:a16="http://schemas.microsoft.com/office/drawing/2014/main" id="{1CEF4CE8-5E3A-31E6-8BC4-686212103D17}"/>
              </a:ext>
            </a:extLst>
          </p:cNvPr>
          <p:cNvSpPr/>
          <p:nvPr/>
        </p:nvSpPr>
        <p:spPr>
          <a:xfrm>
            <a:off x="3710530" y="5118219"/>
            <a:ext cx="1987670" cy="1531765"/>
          </a:xfrm>
          <a:prstGeom prst="wedgeRoundRectCallout">
            <a:avLst>
              <a:gd name="adj1" fmla="val -68566"/>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RFX analysis</a:t>
            </a:r>
          </a:p>
          <a:p>
            <a:pPr marL="115888" indent="-115888">
              <a:buFont typeface="Arial" panose="020B0604020202020204" pitchFamily="34" charset="0"/>
              <a:buChar char="•"/>
            </a:pPr>
            <a:r>
              <a:rPr lang="en-US" sz="1000" dirty="0">
                <a:solidFill>
                  <a:schemeClr val="tx1"/>
                </a:solidFill>
              </a:rPr>
              <a:t>Schedule/proposal plan development</a:t>
            </a:r>
          </a:p>
          <a:p>
            <a:pPr marL="115888" indent="-115888">
              <a:buFont typeface="Arial" panose="020B0604020202020204" pitchFamily="34" charset="0"/>
              <a:buChar char="•"/>
            </a:pPr>
            <a:r>
              <a:rPr lang="en-US" sz="1000" dirty="0">
                <a:solidFill>
                  <a:schemeClr val="tx1"/>
                </a:solidFill>
              </a:rPr>
              <a:t>Compliance matrix/outline</a:t>
            </a:r>
          </a:p>
          <a:p>
            <a:pPr marL="115888" indent="-115888">
              <a:buFont typeface="Arial" panose="020B0604020202020204" pitchFamily="34" charset="0"/>
              <a:buChar char="•"/>
            </a:pPr>
            <a:r>
              <a:rPr lang="en-US" sz="1000" dirty="0">
                <a:solidFill>
                  <a:schemeClr val="tx1"/>
                </a:solidFill>
              </a:rPr>
              <a:t>Brainstorming, drafting, writing, editing</a:t>
            </a:r>
          </a:p>
          <a:p>
            <a:pPr marL="115888" indent="-115888">
              <a:buFont typeface="Arial" panose="020B0604020202020204" pitchFamily="34" charset="0"/>
              <a:buChar char="•"/>
            </a:pPr>
            <a:r>
              <a:rPr lang="en-US" sz="1000" dirty="0">
                <a:solidFill>
                  <a:schemeClr val="tx1"/>
                </a:solidFill>
              </a:rPr>
              <a:t>Past performance, resumes</a:t>
            </a:r>
          </a:p>
          <a:p>
            <a:pPr marL="115888" indent="-115888">
              <a:buFont typeface="Arial" panose="020B0604020202020204" pitchFamily="34" charset="0"/>
              <a:buChar char="•"/>
            </a:pPr>
            <a:r>
              <a:rPr lang="en-US" sz="1000" dirty="0">
                <a:solidFill>
                  <a:schemeClr val="tx1"/>
                </a:solidFill>
              </a:rPr>
              <a:t>Graphics conceptualization</a:t>
            </a:r>
          </a:p>
          <a:p>
            <a:pPr marL="115888" indent="-115888">
              <a:buFont typeface="Arial" panose="020B0604020202020204" pitchFamily="34" charset="0"/>
              <a:buChar char="•"/>
            </a:pPr>
            <a:r>
              <a:rPr lang="en-US" sz="1000" dirty="0">
                <a:solidFill>
                  <a:schemeClr val="tx1"/>
                </a:solidFill>
              </a:rPr>
              <a:t>Reviews</a:t>
            </a:r>
          </a:p>
        </p:txBody>
      </p:sp>
      <p:sp>
        <p:nvSpPr>
          <p:cNvPr id="53" name="Speech Bubble: Rectangle with Corners Rounded 52">
            <a:extLst>
              <a:ext uri="{FF2B5EF4-FFF2-40B4-BE49-F238E27FC236}">
                <a16:creationId xmlns:a16="http://schemas.microsoft.com/office/drawing/2014/main" id="{9E54CA7A-3EA3-768B-E866-AC9269214381}"/>
              </a:ext>
            </a:extLst>
          </p:cNvPr>
          <p:cNvSpPr/>
          <p:nvPr/>
        </p:nvSpPr>
        <p:spPr>
          <a:xfrm>
            <a:off x="64385" y="4207567"/>
            <a:ext cx="1987670" cy="1529202"/>
          </a:xfrm>
          <a:prstGeom prst="wedgeRoundRectCallout">
            <a:avLst>
              <a:gd name="adj1" fmla="val 69444"/>
              <a:gd name="adj2" fmla="val -9765"/>
              <a:gd name="adj3" fmla="val 16667"/>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15888" indent="-115888">
              <a:buFont typeface="Arial" panose="020B0604020202020204" pitchFamily="34" charset="0"/>
              <a:buChar char="•"/>
            </a:pPr>
            <a:r>
              <a:rPr lang="en-US" sz="1000" dirty="0">
                <a:solidFill>
                  <a:schemeClr val="tx1"/>
                </a:solidFill>
              </a:rPr>
              <a:t>Map out and manage stakeholder engagement</a:t>
            </a:r>
          </a:p>
          <a:p>
            <a:pPr marL="115888" indent="-115888">
              <a:buFont typeface="Arial" panose="020B0604020202020204" pitchFamily="34" charset="0"/>
              <a:buChar char="•"/>
            </a:pPr>
            <a:r>
              <a:rPr lang="en-US" sz="1000" dirty="0">
                <a:solidFill>
                  <a:schemeClr val="tx1"/>
                </a:solidFill>
              </a:rPr>
              <a:t>Compile and analyze performance data from the current project to use as part of the evidence of past performance in future bids</a:t>
            </a:r>
          </a:p>
          <a:p>
            <a:pPr marL="115888" indent="-115888">
              <a:buFont typeface="Arial" panose="020B0604020202020204" pitchFamily="34" charset="0"/>
              <a:buChar char="•"/>
            </a:pPr>
            <a:r>
              <a:rPr lang="en-US" sz="1000" dirty="0">
                <a:solidFill>
                  <a:schemeClr val="tx1"/>
                </a:solidFill>
              </a:rPr>
              <a:t>See capture and proposal tasks lists</a:t>
            </a:r>
          </a:p>
        </p:txBody>
      </p:sp>
    </p:spTree>
    <p:extLst>
      <p:ext uri="{BB962C8B-B14F-4D97-AF65-F5344CB8AC3E}">
        <p14:creationId xmlns:p14="http://schemas.microsoft.com/office/powerpoint/2010/main" val="26548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1000"/>
                                        <p:tgtEl>
                                          <p:spTgt spid="48"/>
                                        </p:tgtEl>
                                      </p:cBhvr>
                                    </p:animEffect>
                                    <p:anim calcmode="lin" valueType="num">
                                      <p:cBhvr>
                                        <p:cTn id="29" dur="1000" fill="hold"/>
                                        <p:tgtEl>
                                          <p:spTgt spid="48"/>
                                        </p:tgtEl>
                                        <p:attrNameLst>
                                          <p:attrName>ppt_x</p:attrName>
                                        </p:attrNameLst>
                                      </p:cBhvr>
                                      <p:tavLst>
                                        <p:tav tm="0">
                                          <p:val>
                                            <p:strVal val="#ppt_x"/>
                                          </p:val>
                                        </p:tav>
                                        <p:tav tm="100000">
                                          <p:val>
                                            <p:strVal val="#ppt_x"/>
                                          </p:val>
                                        </p:tav>
                                      </p:tavLst>
                                    </p:anim>
                                    <p:anim calcmode="lin" valueType="num">
                                      <p:cBhvr>
                                        <p:cTn id="30"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1000"/>
                                        <p:tgtEl>
                                          <p:spTgt spid="49"/>
                                        </p:tgtEl>
                                      </p:cBhvr>
                                    </p:animEffect>
                                    <p:anim calcmode="lin" valueType="num">
                                      <p:cBhvr>
                                        <p:cTn id="36" dur="1000" fill="hold"/>
                                        <p:tgtEl>
                                          <p:spTgt spid="49"/>
                                        </p:tgtEl>
                                        <p:attrNameLst>
                                          <p:attrName>ppt_x</p:attrName>
                                        </p:attrNameLst>
                                      </p:cBhvr>
                                      <p:tavLst>
                                        <p:tav tm="0">
                                          <p:val>
                                            <p:strVal val="#ppt_x"/>
                                          </p:val>
                                        </p:tav>
                                        <p:tav tm="100000">
                                          <p:val>
                                            <p:strVal val="#ppt_x"/>
                                          </p:val>
                                        </p:tav>
                                      </p:tavLst>
                                    </p:anim>
                                    <p:anim calcmode="lin" valueType="num">
                                      <p:cBhvr>
                                        <p:cTn id="37"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anim calcmode="lin" valueType="num">
                                      <p:cBhvr>
                                        <p:cTn id="43" dur="1000" fill="hold"/>
                                        <p:tgtEl>
                                          <p:spTgt spid="50"/>
                                        </p:tgtEl>
                                        <p:attrNameLst>
                                          <p:attrName>ppt_x</p:attrName>
                                        </p:attrNameLst>
                                      </p:cBhvr>
                                      <p:tavLst>
                                        <p:tav tm="0">
                                          <p:val>
                                            <p:strVal val="#ppt_x"/>
                                          </p:val>
                                        </p:tav>
                                        <p:tav tm="100000">
                                          <p:val>
                                            <p:strVal val="#ppt_x"/>
                                          </p:val>
                                        </p:tav>
                                      </p:tavLst>
                                    </p:anim>
                                    <p:anim calcmode="lin" valueType="num">
                                      <p:cBhvr>
                                        <p:cTn id="4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fade">
                                      <p:cBhvr>
                                        <p:cTn id="49" dur="1000"/>
                                        <p:tgtEl>
                                          <p:spTgt spid="51"/>
                                        </p:tgtEl>
                                      </p:cBhvr>
                                    </p:animEffect>
                                    <p:anim calcmode="lin" valueType="num">
                                      <p:cBhvr>
                                        <p:cTn id="50" dur="1000" fill="hold"/>
                                        <p:tgtEl>
                                          <p:spTgt spid="51"/>
                                        </p:tgtEl>
                                        <p:attrNameLst>
                                          <p:attrName>ppt_x</p:attrName>
                                        </p:attrNameLst>
                                      </p:cBhvr>
                                      <p:tavLst>
                                        <p:tav tm="0">
                                          <p:val>
                                            <p:strVal val="#ppt_x"/>
                                          </p:val>
                                        </p:tav>
                                        <p:tav tm="100000">
                                          <p:val>
                                            <p:strVal val="#ppt_x"/>
                                          </p:val>
                                        </p:tav>
                                      </p:tavLst>
                                    </p:anim>
                                    <p:anim calcmode="lin" valueType="num">
                                      <p:cBhvr>
                                        <p:cTn id="5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animEffect transition="in" filter="fade">
                                      <p:cBhvr>
                                        <p:cTn id="63" dur="1000"/>
                                        <p:tgtEl>
                                          <p:spTgt spid="53"/>
                                        </p:tgtEl>
                                      </p:cBhvr>
                                    </p:animEffect>
                                    <p:anim calcmode="lin" valueType="num">
                                      <p:cBhvr>
                                        <p:cTn id="64" dur="1000" fill="hold"/>
                                        <p:tgtEl>
                                          <p:spTgt spid="53"/>
                                        </p:tgtEl>
                                        <p:attrNameLst>
                                          <p:attrName>ppt_x</p:attrName>
                                        </p:attrNameLst>
                                      </p:cBhvr>
                                      <p:tavLst>
                                        <p:tav tm="0">
                                          <p:val>
                                            <p:strVal val="#ppt_x"/>
                                          </p:val>
                                        </p:tav>
                                        <p:tav tm="100000">
                                          <p:val>
                                            <p:strVal val="#ppt_x"/>
                                          </p:val>
                                        </p:tav>
                                      </p:tavLst>
                                    </p:anim>
                                    <p:anim calcmode="lin" valueType="num">
                                      <p:cBhvr>
                                        <p:cTn id="6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P spid="49" grpId="0" animBg="1"/>
      <p:bldP spid="50" grpId="0" animBg="1"/>
      <p:bldP spid="51" grpId="0" animBg="1"/>
      <p:bldP spid="52" grpId="0" animBg="1"/>
      <p:bldP spid="5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629A-C71E-8F8C-9C2F-FD71757D43B9}"/>
              </a:ext>
            </a:extLst>
          </p:cNvPr>
          <p:cNvSpPr>
            <a:spLocks noGrp="1"/>
          </p:cNvSpPr>
          <p:nvPr>
            <p:ph type="title"/>
          </p:nvPr>
        </p:nvSpPr>
        <p:spPr/>
        <p:txBody>
          <a:bodyPr>
            <a:normAutofit fontScale="90000"/>
          </a:bodyPr>
          <a:lstStyle/>
          <a:p>
            <a:r>
              <a:rPr lang="en-US" dirty="0"/>
              <a:t>Split Complex Tasks into Simpler Ones and Error-Check</a:t>
            </a:r>
          </a:p>
        </p:txBody>
      </p:sp>
      <p:sp>
        <p:nvSpPr>
          <p:cNvPr id="4" name="Content Placeholder 2">
            <a:extLst>
              <a:ext uri="{FF2B5EF4-FFF2-40B4-BE49-F238E27FC236}">
                <a16:creationId xmlns:a16="http://schemas.microsoft.com/office/drawing/2014/main" id="{8736F582-3B2F-4A9D-83BF-41774218E8E2}"/>
              </a:ext>
            </a:extLst>
          </p:cNvPr>
          <p:cNvSpPr>
            <a:spLocks noGrp="1"/>
          </p:cNvSpPr>
          <p:nvPr>
            <p:ph idx="1"/>
          </p:nvPr>
        </p:nvSpPr>
        <p:spPr>
          <a:xfrm>
            <a:off x="838200" y="1825625"/>
            <a:ext cx="10515600" cy="4351338"/>
          </a:xfrm>
        </p:spPr>
        <p:txBody>
          <a:bodyPr>
            <a:normAutofit fontScale="85000" lnSpcReduction="20000"/>
          </a:bodyPr>
          <a:lstStyle/>
          <a:p>
            <a:pPr algn="l"/>
            <a:r>
              <a:rPr lang="en-US" dirty="0"/>
              <a:t>Break down the complex task into its fundamental elements or a workflow:</a:t>
            </a:r>
          </a:p>
          <a:p>
            <a:pPr marL="914400" lvl="1" indent="-457200">
              <a:buClr>
                <a:schemeClr val="accent1"/>
              </a:buClr>
              <a:buFont typeface="+mj-lt"/>
              <a:buAutoNum type="arabicPeriod"/>
            </a:pPr>
            <a:r>
              <a:rPr lang="en-US" i="1" dirty="0">
                <a:solidFill>
                  <a:schemeClr val="accent1"/>
                </a:solidFill>
              </a:rPr>
              <a:t>“Create a proposal cross-reference matrix with nine columns labeled Section Number, Section Title, Proposal Instructions, Eval Criteria, SOW, Other, Author, Pages, Actions, Status.” </a:t>
            </a:r>
          </a:p>
          <a:p>
            <a:pPr marL="914400" lvl="1" indent="-457200">
              <a:buClr>
                <a:schemeClr val="accent1"/>
              </a:buClr>
              <a:buFont typeface="+mj-lt"/>
              <a:buAutoNum type="arabicPeriod"/>
            </a:pPr>
            <a:r>
              <a:rPr lang="en-US" i="1" dirty="0">
                <a:solidFill>
                  <a:schemeClr val="accent1"/>
                </a:solidFill>
              </a:rPr>
              <a:t>“Fill out the matrix columns Section Number and Section title with the proposal outline provided in the attached file.”</a:t>
            </a:r>
          </a:p>
          <a:p>
            <a:pPr marL="914400" lvl="1" indent="-457200">
              <a:buClr>
                <a:schemeClr val="accent1"/>
              </a:buClr>
              <a:buFont typeface="+mj-lt"/>
              <a:buAutoNum type="arabicPeriod"/>
            </a:pPr>
            <a:r>
              <a:rPr lang="en-US" i="1" dirty="0">
                <a:solidFill>
                  <a:schemeClr val="accent1"/>
                </a:solidFill>
              </a:rPr>
              <a:t>“Fill out the Proposal Instructions column with the relevant Section L instructions.”</a:t>
            </a:r>
          </a:p>
          <a:p>
            <a:pPr marL="914400" lvl="1" indent="-457200">
              <a:buClr>
                <a:schemeClr val="accent1"/>
              </a:buClr>
              <a:buFont typeface="+mj-lt"/>
              <a:buAutoNum type="arabicPeriod"/>
            </a:pPr>
            <a:r>
              <a:rPr lang="en-US" i="1" dirty="0">
                <a:solidFill>
                  <a:schemeClr val="accent1"/>
                </a:solidFill>
              </a:rPr>
              <a:t>“Fill out the Eval Criteria column with the relevant Section M instructions.” </a:t>
            </a:r>
            <a:r>
              <a:rPr lang="en-US" dirty="0"/>
              <a:t>…</a:t>
            </a:r>
          </a:p>
          <a:p>
            <a:r>
              <a:rPr lang="en-US" dirty="0"/>
              <a:t>Error-check in stages:</a:t>
            </a:r>
          </a:p>
          <a:p>
            <a:pPr lvl="1"/>
            <a:r>
              <a:rPr lang="en-US" dirty="0"/>
              <a:t>After each subtask, prompt AI to check for errors or inconsistencies before proceeding.</a:t>
            </a:r>
          </a:p>
          <a:p>
            <a:pPr lvl="1"/>
            <a:r>
              <a:rPr lang="en-US" i="1" dirty="0">
                <a:solidFill>
                  <a:schemeClr val="accent1"/>
                </a:solidFill>
              </a:rPr>
              <a:t>2.1</a:t>
            </a:r>
            <a:r>
              <a:rPr lang="en-US" i="1" dirty="0"/>
              <a:t> </a:t>
            </a:r>
            <a:r>
              <a:rPr lang="en-US" i="1" dirty="0">
                <a:solidFill>
                  <a:schemeClr val="accent1"/>
                </a:solidFill>
              </a:rPr>
              <a:t>“Verify the accuracy of the outline language against the attached proposal before moving to adding evaluation criteria to the cross-reference matrix.”</a:t>
            </a:r>
          </a:p>
          <a:p>
            <a:pPr lvl="1"/>
            <a:r>
              <a:rPr lang="en-US" i="1" dirty="0">
                <a:solidFill>
                  <a:schemeClr val="accent1"/>
                </a:solidFill>
              </a:rPr>
              <a:t>3.1 “Verify the accuracy of the proposal instructions requirements language against the RFP Section L before moving to adding evaluation criteria to the cross-reference matrix.”</a:t>
            </a:r>
          </a:p>
          <a:p>
            <a:pPr lvl="1"/>
            <a:r>
              <a:rPr lang="en-US" i="1" dirty="0">
                <a:solidFill>
                  <a:schemeClr val="accent1"/>
                </a:solidFill>
              </a:rPr>
              <a:t>4.1 “Verify the accuracy of the eval criteria requirements language against the RFP Section M before moving to adding relevant SOW requirements to the cross-reference matrix.”</a:t>
            </a:r>
          </a:p>
          <a:p>
            <a:pPr lvl="1"/>
            <a:endParaRPr lang="en-US" dirty="0">
              <a:solidFill>
                <a:srgbClr val="374151"/>
              </a:solidFill>
              <a:latin typeface="Söhne"/>
            </a:endParaRPr>
          </a:p>
          <a:p>
            <a:pPr marL="457200" lvl="1" indent="0">
              <a:buNone/>
            </a:pPr>
            <a:endParaRPr lang="en-US" dirty="0"/>
          </a:p>
          <a:p>
            <a:pPr lvl="1"/>
            <a:endParaRPr lang="en-US" dirty="0"/>
          </a:p>
        </p:txBody>
      </p:sp>
    </p:spTree>
    <p:extLst>
      <p:ext uri="{BB962C8B-B14F-4D97-AF65-F5344CB8AC3E}">
        <p14:creationId xmlns:p14="http://schemas.microsoft.com/office/powerpoint/2010/main" val="33402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1000"/>
                                        <p:tgtEl>
                                          <p:spTgt spid="4">
                                            <p:txEl>
                                              <p:pRg st="4" end="4"/>
                                            </p:txEl>
                                          </p:spTgt>
                                        </p:tgtEl>
                                      </p:cBhvr>
                                    </p:animEffect>
                                    <p:anim calcmode="lin" valueType="num">
                                      <p:cBhvr>
                                        <p:cTn id="2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1000"/>
                                        <p:tgtEl>
                                          <p:spTgt spid="4">
                                            <p:txEl>
                                              <p:pRg st="9" end="9"/>
                                            </p:txEl>
                                          </p:spTgt>
                                        </p:tgtEl>
                                      </p:cBhvr>
                                    </p:animEffect>
                                    <p:anim calcmode="lin" valueType="num">
                                      <p:cBhvr>
                                        <p:cTn id="5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D187-F0FE-9D1B-F452-FF7BE3BEDD11}"/>
              </a:ext>
            </a:extLst>
          </p:cNvPr>
          <p:cNvSpPr>
            <a:spLocks noGrp="1"/>
          </p:cNvSpPr>
          <p:nvPr>
            <p:ph type="title"/>
          </p:nvPr>
        </p:nvSpPr>
        <p:spPr/>
        <p:txBody>
          <a:bodyPr>
            <a:normAutofit fontScale="90000"/>
          </a:bodyPr>
          <a:lstStyle/>
          <a:p>
            <a:r>
              <a:rPr lang="en-US" dirty="0"/>
              <a:t>Split Large Documents into Bite-Size Pieces</a:t>
            </a:r>
          </a:p>
        </p:txBody>
      </p:sp>
      <p:sp>
        <p:nvSpPr>
          <p:cNvPr id="4" name="Content Placeholder 2">
            <a:extLst>
              <a:ext uri="{FF2B5EF4-FFF2-40B4-BE49-F238E27FC236}">
                <a16:creationId xmlns:a16="http://schemas.microsoft.com/office/drawing/2014/main" id="{E82FAB10-AC27-3D06-6929-8493D16E9E4A}"/>
              </a:ext>
            </a:extLst>
          </p:cNvPr>
          <p:cNvSpPr>
            <a:spLocks noGrp="1"/>
          </p:cNvSpPr>
          <p:nvPr>
            <p:ph idx="1"/>
          </p:nvPr>
        </p:nvSpPr>
        <p:spPr>
          <a:xfrm>
            <a:off x="838200" y="1757058"/>
            <a:ext cx="10515600" cy="4760370"/>
          </a:xfrm>
        </p:spPr>
        <p:txBody>
          <a:bodyPr>
            <a:normAutofit fontScale="85000" lnSpcReduction="20000"/>
          </a:bodyPr>
          <a:lstStyle/>
          <a:p>
            <a:pPr algn="l"/>
            <a:r>
              <a:rPr lang="en-US" dirty="0"/>
              <a:t>Tackle extensive documentation by summarizing parts and then combining the summaries:</a:t>
            </a:r>
          </a:p>
          <a:p>
            <a:pPr marL="914400" lvl="1" indent="-457200">
              <a:buClr>
                <a:schemeClr val="accent1"/>
              </a:buClr>
              <a:buFont typeface="+mj-lt"/>
              <a:buAutoNum type="arabicPeriod"/>
            </a:pPr>
            <a:r>
              <a:rPr lang="en-US" dirty="0">
                <a:solidFill>
                  <a:schemeClr val="accent1"/>
                </a:solidFill>
              </a:rPr>
              <a:t>“Please, summarize Section 1 of the old proposal.”</a:t>
            </a:r>
          </a:p>
          <a:p>
            <a:pPr marL="914400" lvl="1" indent="-457200">
              <a:buClr>
                <a:schemeClr val="accent1"/>
              </a:buClr>
              <a:buFont typeface="+mj-lt"/>
              <a:buAutoNum type="arabicPeriod"/>
            </a:pPr>
            <a:r>
              <a:rPr lang="en-US" dirty="0">
                <a:solidFill>
                  <a:schemeClr val="accent1"/>
                </a:solidFill>
              </a:rPr>
              <a:t>“Please, summarize Section 2.”</a:t>
            </a:r>
          </a:p>
          <a:p>
            <a:pPr marL="914400" lvl="1" indent="-457200">
              <a:buClr>
                <a:schemeClr val="accent1"/>
              </a:buClr>
              <a:buFont typeface="+mj-lt"/>
              <a:buAutoNum type="arabicPeriod"/>
            </a:pPr>
            <a:r>
              <a:rPr lang="en-US" dirty="0">
                <a:solidFill>
                  <a:schemeClr val="accent1"/>
                </a:solidFill>
              </a:rPr>
              <a:t>“Please, combine summaries for a comprehensive overview.”</a:t>
            </a:r>
          </a:p>
          <a:p>
            <a:r>
              <a:rPr lang="en-US" dirty="0"/>
              <a:t>Develop complex narratives piecewise:</a:t>
            </a:r>
          </a:p>
          <a:p>
            <a:pPr lvl="1"/>
            <a:r>
              <a:rPr lang="en-US" dirty="0">
                <a:solidFill>
                  <a:schemeClr val="accent1"/>
                </a:solidFill>
              </a:rPr>
              <a:t>“Context: we will use the “Why, What, Who, How, When, Where, and Wow framework for proposal section development step by step. </a:t>
            </a:r>
          </a:p>
          <a:p>
            <a:pPr lvl="1"/>
            <a:r>
              <a:rPr lang="en-US" dirty="0">
                <a:solidFill>
                  <a:schemeClr val="accent1"/>
                </a:solidFill>
              </a:rPr>
              <a:t>As step 1, please, draft the “why” introductory paragraphs of the technical approach by focusing on the highest risk inherent in the solution provided as a capture plan reference, and mitigation of that risk due to our 10-step approach provided as a reference.”</a:t>
            </a:r>
          </a:p>
          <a:p>
            <a:pPr lvl="1"/>
            <a:r>
              <a:rPr lang="en-US" dirty="0">
                <a:solidFill>
                  <a:schemeClr val="accent1"/>
                </a:solidFill>
              </a:rPr>
              <a:t>“As step 2, please, develop the “what” paragraphs of the technical approach by detailing the benefits of our 10-step approach.”</a:t>
            </a:r>
          </a:p>
          <a:p>
            <a:pPr lvl="1"/>
            <a:r>
              <a:rPr lang="en-US" dirty="0">
                <a:solidFill>
                  <a:schemeClr val="accent1"/>
                </a:solidFill>
              </a:rPr>
              <a:t>“As step 3, please, create a sentence with a placeholder for names of “who” will be doing all the work, with roles based on our 10-step approach reference.”</a:t>
            </a:r>
          </a:p>
          <a:p>
            <a:pPr lvl="1"/>
            <a:r>
              <a:rPr lang="en-US" dirty="0">
                <a:solidFill>
                  <a:schemeClr val="accent1"/>
                </a:solidFill>
              </a:rPr>
              <a:t>“As step 4, please, develop the “how” paragraphs for step 1 of our technical approach that dive into the details of the implementation. Make assumptions of what is applicable from our 10-step approach reference to the reference SOW paragraphs.” </a:t>
            </a:r>
            <a:r>
              <a:rPr lang="en-US" dirty="0"/>
              <a:t>…</a:t>
            </a:r>
          </a:p>
        </p:txBody>
      </p:sp>
    </p:spTree>
    <p:extLst>
      <p:ext uri="{BB962C8B-B14F-4D97-AF65-F5344CB8AC3E}">
        <p14:creationId xmlns:p14="http://schemas.microsoft.com/office/powerpoint/2010/main" val="200238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1000"/>
                                        <p:tgtEl>
                                          <p:spTgt spid="4">
                                            <p:txEl>
                                              <p:pRg st="9" end="9"/>
                                            </p:txEl>
                                          </p:spTgt>
                                        </p:tgtEl>
                                      </p:cBhvr>
                                    </p:animEffect>
                                    <p:anim calcmode="lin" valueType="num">
                                      <p:cBhvr>
                                        <p:cTn id="5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63062" y="3349827"/>
            <a:ext cx="3302866" cy="1288943"/>
          </a:xfrm>
          <a:prstGeom prst="rect">
            <a:avLst/>
          </a:prstGeom>
          <a:noFill/>
        </p:spPr>
        <p:txBody>
          <a:bodyPr wrap="square" rtlCol="0" anchor="ctr">
            <a:spAutoFit/>
          </a:bodyPr>
          <a:lstStyle/>
          <a:p>
            <a:pPr>
              <a:lnSpc>
                <a:spcPct val="80000"/>
              </a:lnSpc>
            </a:pPr>
            <a:r>
              <a:rPr lang="en-US" sz="4800" b="1" dirty="0">
                <a:solidFill>
                  <a:schemeClr val="bg1"/>
                </a:solidFill>
                <a:latin typeface="+mj-lt"/>
              </a:rPr>
              <a:t>Next Steps </a:t>
            </a:r>
          </a:p>
          <a:p>
            <a:pPr>
              <a:lnSpc>
                <a:spcPct val="80000"/>
              </a:lnSpc>
            </a:pPr>
            <a:r>
              <a:rPr lang="en-US" sz="4800" b="1" dirty="0">
                <a:solidFill>
                  <a:schemeClr val="bg1"/>
                </a:solidFill>
                <a:latin typeface="+mj-lt"/>
              </a:rPr>
              <a:t>&amp; Resources</a:t>
            </a:r>
          </a:p>
        </p:txBody>
      </p:sp>
      <p:sp>
        <p:nvSpPr>
          <p:cNvPr id="7" name="TextBox 6"/>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65609C9D-CDB6-4876-A6AB-E7CEA7504A67}"/>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3B2CB8-AEB8-41FD-AA4D-0C3747931A0D}"/>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Tree>
    <p:extLst>
      <p:ext uri="{BB962C8B-B14F-4D97-AF65-F5344CB8AC3E}">
        <p14:creationId xmlns:p14="http://schemas.microsoft.com/office/powerpoint/2010/main" val="28217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D3A9-9719-3528-87A6-E9F0A0A88B1A}"/>
              </a:ext>
            </a:extLst>
          </p:cNvPr>
          <p:cNvSpPr>
            <a:spLocks noGrp="1"/>
          </p:cNvSpPr>
          <p:nvPr>
            <p:ph type="title"/>
          </p:nvPr>
        </p:nvSpPr>
        <p:spPr/>
        <p:txBody>
          <a:bodyPr/>
          <a:lstStyle/>
          <a:p>
            <a:r>
              <a:rPr lang="en-US" dirty="0"/>
              <a:t>Next Steps &amp; Resources</a:t>
            </a:r>
          </a:p>
        </p:txBody>
      </p:sp>
      <p:sp>
        <p:nvSpPr>
          <p:cNvPr id="3" name="Content Placeholder 2">
            <a:extLst>
              <a:ext uri="{FF2B5EF4-FFF2-40B4-BE49-F238E27FC236}">
                <a16:creationId xmlns:a16="http://schemas.microsoft.com/office/drawing/2014/main" id="{3FB13C45-BF78-59AB-4FB5-5C13B48E9969}"/>
              </a:ext>
            </a:extLst>
          </p:cNvPr>
          <p:cNvSpPr>
            <a:spLocks noGrp="1"/>
          </p:cNvSpPr>
          <p:nvPr>
            <p:ph idx="1"/>
          </p:nvPr>
        </p:nvSpPr>
        <p:spPr>
          <a:xfrm>
            <a:off x="838199" y="1825625"/>
            <a:ext cx="6772275" cy="4679950"/>
          </a:xfrm>
        </p:spPr>
        <p:txBody>
          <a:bodyPr>
            <a:normAutofit fontScale="62500" lnSpcReduction="20000"/>
          </a:bodyPr>
          <a:lstStyle/>
          <a:p>
            <a:r>
              <a:rPr lang="en-US" dirty="0"/>
              <a:t>We provide market analysis, BD strategy, pipeline management, opportunity qualification, and other capture support.</a:t>
            </a:r>
          </a:p>
          <a:p>
            <a:r>
              <a:rPr lang="en-US" dirty="0"/>
              <a:t>Corporate training for OCG: </a:t>
            </a:r>
          </a:p>
          <a:p>
            <a:pPr lvl="1"/>
            <a:r>
              <a:rPr lang="en-US" dirty="0">
                <a:hlinkClick r:id="rId2"/>
              </a:rPr>
              <a:t>Federal Business Development Corporate Training | DC, MD, VA | Corporate &amp; Individual</a:t>
            </a:r>
            <a:endParaRPr lang="en-US" dirty="0"/>
          </a:p>
          <a:p>
            <a:r>
              <a:rPr lang="en-US" dirty="0"/>
              <a:t>Sign up for our Master AI to Enhance BD, Capture, &amp; Proposal Processes: </a:t>
            </a:r>
          </a:p>
          <a:p>
            <a:pPr lvl="1"/>
            <a:r>
              <a:rPr lang="en-US" dirty="0">
                <a:hlinkClick r:id="rId3"/>
              </a:rPr>
              <a:t>Master AI to Enhance BD, Capture, &amp; Proposal Processes - Updated to Include the Latest AI Developments (Live Class) | OST Global Solutions, Inc.</a:t>
            </a:r>
            <a:endParaRPr lang="en-US" dirty="0"/>
          </a:p>
          <a:p>
            <a:r>
              <a:rPr lang="en-US" dirty="0"/>
              <a:t>Schedule time to discuss your business development needs:</a:t>
            </a:r>
          </a:p>
          <a:p>
            <a:pPr lvl="1"/>
            <a:r>
              <a:rPr lang="en-US" dirty="0">
                <a:hlinkClick r:id="rId4"/>
              </a:rPr>
              <a:t>https://calendly.com/ostglobalsolutions/bdconsulting?month=2023-09</a:t>
            </a:r>
            <a:r>
              <a:rPr lang="en-US" dirty="0"/>
              <a:t> </a:t>
            </a:r>
          </a:p>
          <a:p>
            <a:r>
              <a:rPr lang="en-US" dirty="0"/>
              <a:t>Upload your capabilities for opportunities in our subcontractor portal: </a:t>
            </a:r>
          </a:p>
          <a:p>
            <a:pPr lvl="1"/>
            <a:r>
              <a:rPr lang="en-US" dirty="0">
                <a:hlinkClick r:id="rId5"/>
              </a:rPr>
              <a:t>https://www.ostglobalsolutions.com/teaming-partner-match-portal/</a:t>
            </a:r>
            <a:r>
              <a:rPr lang="en-US" dirty="0"/>
              <a:t> </a:t>
            </a:r>
          </a:p>
          <a:p>
            <a:r>
              <a:rPr lang="en-US" dirty="0"/>
              <a:t>We regularly publish updates to major contracts through our newsletter and blog: </a:t>
            </a:r>
          </a:p>
          <a:p>
            <a:pPr lvl="1"/>
            <a:r>
              <a:rPr lang="en-US" dirty="0"/>
              <a:t>Blog: </a:t>
            </a:r>
            <a:r>
              <a:rPr lang="en-US" dirty="0">
                <a:hlinkClick r:id="rId6"/>
              </a:rPr>
              <a:t>https://www.ostglobalsolutions.com/blog/</a:t>
            </a:r>
            <a:r>
              <a:rPr lang="en-US" dirty="0"/>
              <a:t> </a:t>
            </a:r>
          </a:p>
          <a:p>
            <a:pPr lvl="1"/>
            <a:r>
              <a:rPr lang="en-US" dirty="0"/>
              <a:t>Newsletter sign up: </a:t>
            </a:r>
            <a:r>
              <a:rPr lang="en-US" dirty="0">
                <a:hlinkClick r:id="rId7"/>
              </a:rPr>
              <a:t>https://www.ostglobalsolutions.com/tag/email/</a:t>
            </a:r>
            <a:r>
              <a:rPr lang="en-US" dirty="0"/>
              <a:t> </a:t>
            </a:r>
          </a:p>
        </p:txBody>
      </p:sp>
      <p:pic>
        <p:nvPicPr>
          <p:cNvPr id="5" name="Picture 4">
            <a:extLst>
              <a:ext uri="{FF2B5EF4-FFF2-40B4-BE49-F238E27FC236}">
                <a16:creationId xmlns:a16="http://schemas.microsoft.com/office/drawing/2014/main" id="{0E79E880-0E48-9C07-7BB5-84B6E43F99EB}"/>
              </a:ext>
            </a:extLst>
          </p:cNvPr>
          <p:cNvPicPr>
            <a:picLocks noChangeAspect="1"/>
          </p:cNvPicPr>
          <p:nvPr/>
        </p:nvPicPr>
        <p:blipFill>
          <a:blip r:embed="rId8"/>
          <a:stretch>
            <a:fillRect/>
          </a:stretch>
        </p:blipFill>
        <p:spPr>
          <a:xfrm>
            <a:off x="7857701" y="2411835"/>
            <a:ext cx="3594998" cy="3607612"/>
          </a:xfrm>
          <a:prstGeom prst="rect">
            <a:avLst/>
          </a:prstGeom>
        </p:spPr>
      </p:pic>
      <p:sp>
        <p:nvSpPr>
          <p:cNvPr id="6" name="Content Placeholder 2">
            <a:extLst>
              <a:ext uri="{FF2B5EF4-FFF2-40B4-BE49-F238E27FC236}">
                <a16:creationId xmlns:a16="http://schemas.microsoft.com/office/drawing/2014/main" id="{C8B8E0B5-C1A5-92EF-2F5D-A90FA734C068}"/>
              </a:ext>
            </a:extLst>
          </p:cNvPr>
          <p:cNvSpPr txBox="1">
            <a:spLocks/>
          </p:cNvSpPr>
          <p:nvPr/>
        </p:nvSpPr>
        <p:spPr>
          <a:xfrm>
            <a:off x="7857701" y="1825625"/>
            <a:ext cx="3594998" cy="5862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2A5788"/>
                </a:solidFill>
              </a:rPr>
              <a:t>Sign up for our newsletter and schedule an appointment</a:t>
            </a:r>
          </a:p>
        </p:txBody>
      </p:sp>
    </p:spTree>
    <p:extLst>
      <p:ext uri="{BB962C8B-B14F-4D97-AF65-F5344CB8AC3E}">
        <p14:creationId xmlns:p14="http://schemas.microsoft.com/office/powerpoint/2010/main" val="11041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1000"/>
                                        <p:tgtEl>
                                          <p:spTgt spid="3">
                                            <p:txEl>
                                              <p:pRg st="8" end="8"/>
                                            </p:txEl>
                                          </p:spTgt>
                                        </p:tgtEl>
                                      </p:cBhvr>
                                    </p:animEffect>
                                    <p:anim calcmode="lin" valueType="num">
                                      <p:cBhvr>
                                        <p:cTn id="5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1000"/>
                                        <p:tgtEl>
                                          <p:spTgt spid="3">
                                            <p:txEl>
                                              <p:pRg st="9" end="9"/>
                                            </p:txEl>
                                          </p:spTgt>
                                        </p:tgtEl>
                                      </p:cBhvr>
                                    </p:animEffect>
                                    <p:anim calcmode="lin" valueType="num">
                                      <p:cBhvr>
                                        <p:cTn id="6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
                                            <p:txEl>
                                              <p:pRg st="11" end="11"/>
                                            </p:txEl>
                                          </p:spTgt>
                                        </p:tgtEl>
                                        <p:attrNameLst>
                                          <p:attrName>style.visibility</p:attrName>
                                        </p:attrNameLst>
                                      </p:cBhvr>
                                      <p:to>
                                        <p:strVal val="visible"/>
                                      </p:to>
                                    </p:set>
                                    <p:animEffect transition="in" filter="fade">
                                      <p:cBhvr>
                                        <p:cTn id="72" dur="1000"/>
                                        <p:tgtEl>
                                          <p:spTgt spid="3">
                                            <p:txEl>
                                              <p:pRg st="11" end="11"/>
                                            </p:txEl>
                                          </p:spTgt>
                                        </p:tgtEl>
                                      </p:cBhvr>
                                    </p:animEffect>
                                    <p:anim calcmode="lin" valueType="num">
                                      <p:cBhvr>
                                        <p:cTn id="7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Let’s Partner in Winning Business</a:t>
            </a:r>
          </a:p>
        </p:txBody>
      </p:sp>
      <p:sp>
        <p:nvSpPr>
          <p:cNvPr id="4" name="Content Placeholder 4"/>
          <p:cNvSpPr txBox="1">
            <a:spLocks/>
          </p:cNvSpPr>
          <p:nvPr/>
        </p:nvSpPr>
        <p:spPr>
          <a:xfrm>
            <a:off x="3467492" y="2261213"/>
            <a:ext cx="3581400" cy="25908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0"/>
              </a:spcBef>
              <a:buClr>
                <a:srgbClr val="1B75BB"/>
              </a:buClr>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Tx/>
              <a:buNone/>
              <a:defRPr sz="2400" kern="1200">
                <a:solidFill>
                  <a:schemeClr val="bg1"/>
                </a:solidFill>
                <a:latin typeface="+mn-lt"/>
                <a:ea typeface="+mn-ea"/>
                <a:cs typeface="+mn-cs"/>
              </a:defRPr>
            </a:lvl2pPr>
            <a:lvl3pPr marL="1143000" indent="-228600" algn="l" defTabSz="914400" rtl="0" eaLnBrk="1" latinLnBrk="0" hangingPunct="1">
              <a:spcBef>
                <a:spcPct val="20000"/>
              </a:spcBef>
              <a:buClr>
                <a:srgbClr val="BE1E2D"/>
              </a:buClr>
              <a:buFontTx/>
              <a:buNone/>
              <a:defRPr sz="2000" kern="1200">
                <a:solidFill>
                  <a:schemeClr val="bg1"/>
                </a:solidFill>
                <a:latin typeface="+mn-lt"/>
                <a:ea typeface="+mn-ea"/>
                <a:cs typeface="+mn-cs"/>
              </a:defRPr>
            </a:lvl3pPr>
            <a:lvl4pPr marL="1600200" indent="-228600" algn="l" defTabSz="914400" rtl="0" eaLnBrk="1" latinLnBrk="0" hangingPunct="1">
              <a:spcBef>
                <a:spcPct val="20000"/>
              </a:spcBef>
              <a:buFontTx/>
              <a:buNone/>
              <a:defRPr sz="1800" kern="1200">
                <a:solidFill>
                  <a:schemeClr val="bg1"/>
                </a:solidFill>
                <a:latin typeface="+mn-lt"/>
                <a:ea typeface="+mn-ea"/>
                <a:cs typeface="+mn-cs"/>
              </a:defRPr>
            </a:lvl4pPr>
            <a:lvl5pPr marL="2057400" indent="-228600" algn="l" defTabSz="914400" rtl="0" eaLnBrk="1" latinLnBrk="0" hangingPunct="1">
              <a:spcBef>
                <a:spcPct val="20000"/>
              </a:spcBef>
              <a:buFontTx/>
              <a:buNone/>
              <a:defRPr sz="18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1600" b="1" dirty="0"/>
              <a:t>David Huff</a:t>
            </a:r>
          </a:p>
          <a:p>
            <a:r>
              <a:rPr lang="en-US" sz="1600" dirty="0"/>
              <a:t>CEO</a:t>
            </a:r>
          </a:p>
          <a:p>
            <a:pPr>
              <a:lnSpc>
                <a:spcPct val="150000"/>
              </a:lnSpc>
              <a:spcBef>
                <a:spcPts val="600"/>
              </a:spcBef>
            </a:pPr>
            <a:r>
              <a:rPr lang="en-US" sz="1600" b="1" dirty="0"/>
              <a:t>c: </a:t>
            </a:r>
            <a:r>
              <a:rPr lang="en-US" sz="1600" dirty="0"/>
              <a:t>513.316.0993</a:t>
            </a:r>
          </a:p>
          <a:p>
            <a:r>
              <a:rPr lang="en-US" sz="1600" b="1" dirty="0"/>
              <a:t>o: </a:t>
            </a:r>
            <a:r>
              <a:rPr lang="en-US" sz="1600" dirty="0"/>
              <a:t>301.769.6602</a:t>
            </a:r>
            <a:endParaRPr lang="en-US" sz="1600" b="1" dirty="0"/>
          </a:p>
          <a:p>
            <a:pPr>
              <a:spcBef>
                <a:spcPts val="600"/>
              </a:spcBef>
            </a:pPr>
            <a:r>
              <a:rPr lang="en-US" sz="1600" b="1" dirty="0"/>
              <a:t>e: </a:t>
            </a:r>
            <a:r>
              <a:rPr lang="en-US" sz="1600" dirty="0"/>
              <a:t>dhuff@ostglobalsolutions.com</a:t>
            </a:r>
            <a:endParaRPr lang="en-US" sz="1600" dirty="0">
              <a:solidFill>
                <a:srgbClr val="800000"/>
              </a:solidFill>
            </a:endParaRPr>
          </a:p>
          <a:p>
            <a:pPr lvl="1"/>
            <a:endParaRPr lang="en-US" sz="1600" dirty="0"/>
          </a:p>
        </p:txBody>
      </p:sp>
      <p:sp>
        <p:nvSpPr>
          <p:cNvPr id="6" name="Rectangle 5"/>
          <p:cNvSpPr/>
          <p:nvPr/>
        </p:nvSpPr>
        <p:spPr>
          <a:xfrm>
            <a:off x="910315" y="5032177"/>
            <a:ext cx="4562856" cy="833433"/>
          </a:xfrm>
          <a:prstGeom prst="rect">
            <a:avLst/>
          </a:prstGeom>
        </p:spPr>
        <p:txBody>
          <a:bodyPr wrap="square">
            <a:spAutoFit/>
          </a:bodyPr>
          <a:lstStyle/>
          <a:p>
            <a:pPr lvl="0">
              <a:lnSpc>
                <a:spcPct val="200000"/>
              </a:lnSpc>
            </a:pPr>
            <a:r>
              <a:rPr lang="en-US" sz="2800" b="1">
                <a:solidFill>
                  <a:schemeClr val="accent1"/>
                </a:solidFill>
                <a:latin typeface="+mn-lt"/>
              </a:rPr>
              <a:t>www.ostglobalsolutions.com</a:t>
            </a:r>
          </a:p>
        </p:txBody>
      </p:sp>
      <p:pic>
        <p:nvPicPr>
          <p:cNvPr id="9" name="Picture 8"/>
          <p:cNvPicPr>
            <a:picLocks noChangeAspect="1"/>
          </p:cNvPicPr>
          <p:nvPr/>
        </p:nvPicPr>
        <p:blipFill>
          <a:blip r:embed="rId3"/>
          <a:stretch>
            <a:fillRect/>
          </a:stretch>
        </p:blipFill>
        <p:spPr>
          <a:xfrm>
            <a:off x="8381106" y="1814474"/>
            <a:ext cx="3651477" cy="3120813"/>
          </a:xfrm>
          <a:prstGeom prst="rect">
            <a:avLst/>
          </a:prstGeom>
        </p:spPr>
      </p:pic>
      <p:pic>
        <p:nvPicPr>
          <p:cNvPr id="7" name="Picture 6" descr="A person in a suit&#10;&#10;Description automatically generated">
            <a:extLst>
              <a:ext uri="{FF2B5EF4-FFF2-40B4-BE49-F238E27FC236}">
                <a16:creationId xmlns:a16="http://schemas.microsoft.com/office/drawing/2014/main" id="{E95C1B1F-7CA7-E51A-250B-F26894F1A7CC}"/>
              </a:ext>
            </a:extLst>
          </p:cNvPr>
          <p:cNvPicPr>
            <a:picLocks noChangeAspect="1"/>
          </p:cNvPicPr>
          <p:nvPr/>
        </p:nvPicPr>
        <p:blipFill>
          <a:blip r:embed="rId4">
            <a:extLst>
              <a:ext uri="{28A0092B-C50C-407E-A947-70E740481C1C}">
                <a14:useLocalDpi xmlns:a14="http://schemas.microsoft.com/office/drawing/2010/main" val="0"/>
              </a:ext>
            </a:extLst>
          </a:blip>
          <a:srcRect b="12836"/>
          <a:stretch/>
        </p:blipFill>
        <p:spPr>
          <a:xfrm>
            <a:off x="1122411" y="2261213"/>
            <a:ext cx="1978744" cy="2335010"/>
          </a:xfrm>
          <a:prstGeom prst="rect">
            <a:avLst/>
          </a:prstGeom>
        </p:spPr>
      </p:pic>
    </p:spTree>
    <p:extLst>
      <p:ext uri="{BB962C8B-B14F-4D97-AF65-F5344CB8AC3E}">
        <p14:creationId xmlns:p14="http://schemas.microsoft.com/office/powerpoint/2010/main" val="1762557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737A8-AAB7-6D8F-05AF-88FFC0EA52FC}"/>
              </a:ext>
            </a:extLst>
          </p:cNvPr>
          <p:cNvSpPr>
            <a:spLocks noGrp="1"/>
          </p:cNvSpPr>
          <p:nvPr>
            <p:ph type="title"/>
          </p:nvPr>
        </p:nvSpPr>
        <p:spPr/>
        <p:txBody>
          <a:bodyPr/>
          <a:lstStyle/>
          <a:p>
            <a:r>
              <a:rPr lang="en-US" dirty="0"/>
              <a:t>Five Recommendations</a:t>
            </a:r>
          </a:p>
        </p:txBody>
      </p:sp>
      <p:sp>
        <p:nvSpPr>
          <p:cNvPr id="3" name="Content Placeholder 2">
            <a:extLst>
              <a:ext uri="{FF2B5EF4-FFF2-40B4-BE49-F238E27FC236}">
                <a16:creationId xmlns:a16="http://schemas.microsoft.com/office/drawing/2014/main" id="{56F00E1F-ADFC-B067-E001-5BB1B31B8AB9}"/>
              </a:ext>
            </a:extLst>
          </p:cNvPr>
          <p:cNvSpPr>
            <a:spLocks noGrp="1"/>
          </p:cNvSpPr>
          <p:nvPr>
            <p:ph idx="1"/>
          </p:nvPr>
        </p:nvSpPr>
        <p:spPr/>
        <p:txBody>
          <a:bodyPr/>
          <a:lstStyle/>
          <a:p>
            <a:pPr marL="514350" indent="-514350">
              <a:buFont typeface="+mj-lt"/>
              <a:buAutoNum type="arabicPeriod"/>
            </a:pPr>
            <a:r>
              <a:rPr lang="en-US" dirty="0"/>
              <a:t>Understand direction of procurement (situational awareness)</a:t>
            </a:r>
          </a:p>
          <a:p>
            <a:pPr marL="514350" indent="-514350">
              <a:buFont typeface="+mj-lt"/>
              <a:buAutoNum type="arabicPeriod"/>
            </a:pPr>
            <a:r>
              <a:rPr lang="en-US" dirty="0"/>
              <a:t>Double down on pipeline basics and 5x your pipeline</a:t>
            </a:r>
          </a:p>
          <a:p>
            <a:pPr marL="514350" indent="-514350">
              <a:buFont typeface="+mj-lt"/>
              <a:buAutoNum type="arabicPeriod"/>
            </a:pPr>
            <a:r>
              <a:rPr lang="en-US" dirty="0"/>
              <a:t>Focus on the customer engagement aspect of capture</a:t>
            </a:r>
          </a:p>
          <a:p>
            <a:pPr marL="514350" indent="-514350">
              <a:buFont typeface="+mj-lt"/>
              <a:buAutoNum type="arabicPeriod"/>
            </a:pPr>
            <a:r>
              <a:rPr lang="en-US" dirty="0"/>
              <a:t>Invest in On-Contract Growth (OCG) – position yourself for success by securing sole-source awards or adding scope to existing vehicles</a:t>
            </a:r>
          </a:p>
          <a:p>
            <a:pPr marL="514350" indent="-514350">
              <a:buFont typeface="+mj-lt"/>
              <a:buAutoNum type="arabicPeriod"/>
            </a:pPr>
            <a:r>
              <a:rPr lang="en-US" dirty="0"/>
              <a:t>Fully implement AI to significantly increase capture and proposal activities</a:t>
            </a:r>
          </a:p>
        </p:txBody>
      </p:sp>
    </p:spTree>
    <p:extLst>
      <p:ext uri="{BB962C8B-B14F-4D97-AF65-F5344CB8AC3E}">
        <p14:creationId xmlns:p14="http://schemas.microsoft.com/office/powerpoint/2010/main" val="384485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0E6C2-C9EE-D700-DDAE-F9958F4BFE1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504179-A75F-946F-2E1D-B5FEF958AB89}"/>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E1C98674-2014-BF6A-49D9-EB7254EABF94}"/>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EF0144-ACCF-F0E6-D75F-797CBCA52567}"/>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9DE0C070-619A-B8CA-5E98-7054492CE62A}"/>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F020BC-FB28-45AB-8659-BD875E95385A}"/>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
        <p:nvSpPr>
          <p:cNvPr id="5" name="TextBox 4">
            <a:extLst>
              <a:ext uri="{FF2B5EF4-FFF2-40B4-BE49-F238E27FC236}">
                <a16:creationId xmlns:a16="http://schemas.microsoft.com/office/drawing/2014/main" id="{A6EDC2BD-982D-19F2-ACC1-F0C81686A212}"/>
              </a:ext>
            </a:extLst>
          </p:cNvPr>
          <p:cNvSpPr txBox="1"/>
          <p:nvPr/>
        </p:nvSpPr>
        <p:spPr>
          <a:xfrm>
            <a:off x="263061" y="3228865"/>
            <a:ext cx="3804403" cy="1879874"/>
          </a:xfrm>
          <a:prstGeom prst="rect">
            <a:avLst/>
          </a:prstGeom>
          <a:noFill/>
        </p:spPr>
        <p:txBody>
          <a:bodyPr wrap="square" rtlCol="0" anchor="ctr">
            <a:spAutoFit/>
          </a:bodyPr>
          <a:lstStyle/>
          <a:p>
            <a:pPr>
              <a:lnSpc>
                <a:spcPct val="80000"/>
              </a:lnSpc>
            </a:pPr>
            <a:r>
              <a:rPr lang="en-US" sz="4800" b="1" dirty="0">
                <a:solidFill>
                  <a:schemeClr val="bg1"/>
                </a:solidFill>
                <a:latin typeface="+mj-lt"/>
              </a:rPr>
              <a:t>Understand Direction of Procurement</a:t>
            </a:r>
          </a:p>
        </p:txBody>
      </p:sp>
    </p:spTree>
    <p:extLst>
      <p:ext uri="{BB962C8B-B14F-4D97-AF65-F5344CB8AC3E}">
        <p14:creationId xmlns:p14="http://schemas.microsoft.com/office/powerpoint/2010/main" val="3914686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22F96-E48E-5ABE-9BEF-86D83D3A986A}"/>
              </a:ext>
            </a:extLst>
          </p:cNvPr>
          <p:cNvSpPr>
            <a:spLocks noGrp="1"/>
          </p:cNvSpPr>
          <p:nvPr>
            <p:ph type="title"/>
          </p:nvPr>
        </p:nvSpPr>
        <p:spPr/>
        <p:txBody>
          <a:bodyPr/>
          <a:lstStyle/>
          <a:p>
            <a:r>
              <a:rPr lang="en-US" dirty="0"/>
              <a:t>Market Implications</a:t>
            </a:r>
          </a:p>
        </p:txBody>
      </p:sp>
      <p:sp>
        <p:nvSpPr>
          <p:cNvPr id="3" name="Content Placeholder 2">
            <a:extLst>
              <a:ext uri="{FF2B5EF4-FFF2-40B4-BE49-F238E27FC236}">
                <a16:creationId xmlns:a16="http://schemas.microsoft.com/office/drawing/2014/main" id="{6DC7E91A-6B87-362A-699F-EF832E4905FE}"/>
              </a:ext>
            </a:extLst>
          </p:cNvPr>
          <p:cNvSpPr>
            <a:spLocks noGrp="1"/>
          </p:cNvSpPr>
          <p:nvPr>
            <p:ph idx="1"/>
          </p:nvPr>
        </p:nvSpPr>
        <p:spPr>
          <a:xfrm>
            <a:off x="838199" y="1777999"/>
            <a:ext cx="7381875" cy="4809768"/>
          </a:xfrm>
        </p:spPr>
        <p:txBody>
          <a:bodyPr>
            <a:normAutofit fontScale="62500" lnSpcReduction="20000"/>
          </a:bodyPr>
          <a:lstStyle/>
          <a:p>
            <a:r>
              <a:rPr lang="en-US" dirty="0"/>
              <a:t>The Heritage Foundation’s Project 2025 is being implemented. </a:t>
            </a:r>
          </a:p>
          <a:p>
            <a:r>
              <a:rPr lang="en-US" dirty="0"/>
              <a:t>Government’s shifting acquisition landscape: consolidations of IDIQ vehicles, potential rewrites of the FAR, canceled competitions, and moves toward product-centric buys.</a:t>
            </a:r>
          </a:p>
          <a:p>
            <a:r>
              <a:rPr lang="en-US" dirty="0"/>
              <a:t>Major primes now chase smaller opportunities they traditionally ignored, and everyone is “crowding” the live opportunities. </a:t>
            </a:r>
          </a:p>
          <a:p>
            <a:r>
              <a:rPr lang="en-US" dirty="0"/>
              <a:t>Agencies are seeing staff cuts and in-progress contract reductions, with funding being reprogrammed or put on hold. If thousands of contracting officer positions are eliminated or left unfilled under a hiring freeze, agencies will have fewer staff to write RFPs, evaluate proposals, and administer contracts. </a:t>
            </a:r>
          </a:p>
          <a:p>
            <a:pPr lvl="1"/>
            <a:r>
              <a:rPr lang="en-US" dirty="0"/>
              <a:t>Executive Order 14210 of February 11, 2025: Pursuant to the Presidential Memorandum of January 20, 2025 (Hiring Freeze), the Director of the OMB shall submit a plan to reduce the size of the Federal Government’s workforce through efficiency improvements and attrition (Plan). The Plan </a:t>
            </a:r>
            <a:r>
              <a:rPr lang="en-US" b="1" dirty="0"/>
              <a:t>shall require that each agency hire no more than one employee for every four employees that depart.</a:t>
            </a:r>
          </a:p>
          <a:p>
            <a:pPr lvl="1"/>
            <a:r>
              <a:rPr lang="en-US" dirty="0"/>
              <a:t>Executive Order 14222 of February 26, 2025: Each Agency Head shall complete this process within 30 days of the date of this order and </a:t>
            </a:r>
            <a:r>
              <a:rPr lang="en-US" b="1" dirty="0"/>
              <a:t>shall not issue or approve new contracting officer warrants </a:t>
            </a:r>
            <a:r>
              <a:rPr lang="en-US" dirty="0"/>
              <a:t>during the review period, unless the Agency Head determines such approval is necessary. </a:t>
            </a:r>
          </a:p>
          <a:p>
            <a:r>
              <a:rPr lang="en-US" dirty="0"/>
              <a:t>Procurement Administrative Lead Time (PALT) – the time from solicitation to award – could increase significantly. </a:t>
            </a:r>
          </a:p>
        </p:txBody>
      </p:sp>
      <p:grpSp>
        <p:nvGrpSpPr>
          <p:cNvPr id="4" name="Group 3">
            <a:extLst>
              <a:ext uri="{FF2B5EF4-FFF2-40B4-BE49-F238E27FC236}">
                <a16:creationId xmlns:a16="http://schemas.microsoft.com/office/drawing/2014/main" id="{2B60D9F9-8E74-414F-E6A2-4E165056A4B0}"/>
              </a:ext>
            </a:extLst>
          </p:cNvPr>
          <p:cNvGrpSpPr/>
          <p:nvPr/>
        </p:nvGrpSpPr>
        <p:grpSpPr>
          <a:xfrm>
            <a:off x="8220074" y="1777999"/>
            <a:ext cx="3698383" cy="3933825"/>
            <a:chOff x="3009901" y="1714501"/>
            <a:chExt cx="5043972" cy="5057773"/>
          </a:xfrm>
        </p:grpSpPr>
        <p:sp>
          <p:nvSpPr>
            <p:cNvPr id="5" name="Cross 4">
              <a:extLst>
                <a:ext uri="{FF2B5EF4-FFF2-40B4-BE49-F238E27FC236}">
                  <a16:creationId xmlns:a16="http://schemas.microsoft.com/office/drawing/2014/main" id="{20EC1721-6E98-34F7-6B5F-80FAA33907F2}"/>
                </a:ext>
              </a:extLst>
            </p:cNvPr>
            <p:cNvSpPr/>
            <p:nvPr/>
          </p:nvSpPr>
          <p:spPr>
            <a:xfrm>
              <a:off x="3838575" y="2552700"/>
              <a:ext cx="3383280" cy="3381375"/>
            </a:xfrm>
            <a:prstGeom prst="plus">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id="{41054E88-40B3-8821-E942-A1093C460D51}"/>
                </a:ext>
              </a:extLst>
            </p:cNvPr>
            <p:cNvSpPr/>
            <p:nvPr/>
          </p:nvSpPr>
          <p:spPr>
            <a:xfrm>
              <a:off x="4301966" y="1714501"/>
              <a:ext cx="2456498" cy="838199"/>
            </a:xfrm>
            <a:prstGeom prst="triangl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 name="Isosceles Triangle 6">
              <a:extLst>
                <a:ext uri="{FF2B5EF4-FFF2-40B4-BE49-F238E27FC236}">
                  <a16:creationId xmlns:a16="http://schemas.microsoft.com/office/drawing/2014/main" id="{34A53FD8-055E-2F93-6CBD-7BB780DBD72B}"/>
                </a:ext>
              </a:extLst>
            </p:cNvPr>
            <p:cNvSpPr/>
            <p:nvPr/>
          </p:nvSpPr>
          <p:spPr>
            <a:xfrm flipV="1">
              <a:off x="4301966" y="5934075"/>
              <a:ext cx="2456498" cy="838199"/>
            </a:xfrm>
            <a:prstGeom prst="triangl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8" name="Isosceles Triangle 7">
              <a:extLst>
                <a:ext uri="{FF2B5EF4-FFF2-40B4-BE49-F238E27FC236}">
                  <a16:creationId xmlns:a16="http://schemas.microsoft.com/office/drawing/2014/main" id="{3274ED97-DC19-1BC8-1733-25610DF61DE4}"/>
                </a:ext>
              </a:extLst>
            </p:cNvPr>
            <p:cNvSpPr/>
            <p:nvPr/>
          </p:nvSpPr>
          <p:spPr>
            <a:xfrm rot="5400000" flipV="1">
              <a:off x="2200752" y="3824288"/>
              <a:ext cx="2456498" cy="838199"/>
            </a:xfrm>
            <a:prstGeom prst="triangl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9" name="Isosceles Triangle 8">
              <a:extLst>
                <a:ext uri="{FF2B5EF4-FFF2-40B4-BE49-F238E27FC236}">
                  <a16:creationId xmlns:a16="http://schemas.microsoft.com/office/drawing/2014/main" id="{7E0BBFF2-3B4A-762C-DDAB-46E6189971E4}"/>
                </a:ext>
              </a:extLst>
            </p:cNvPr>
            <p:cNvSpPr/>
            <p:nvPr/>
          </p:nvSpPr>
          <p:spPr>
            <a:xfrm rot="16200000" flipH="1" flipV="1">
              <a:off x="6406525" y="3824288"/>
              <a:ext cx="2456498" cy="838199"/>
            </a:xfrm>
            <a:prstGeom prst="triangle">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11" name="Gruppieren 250">
            <a:extLst>
              <a:ext uri="{FF2B5EF4-FFF2-40B4-BE49-F238E27FC236}">
                <a16:creationId xmlns:a16="http://schemas.microsoft.com/office/drawing/2014/main" id="{9616D9DF-2458-F2FF-EE21-AEF3ED496B95}"/>
              </a:ext>
            </a:extLst>
          </p:cNvPr>
          <p:cNvGrpSpPr/>
          <p:nvPr/>
        </p:nvGrpSpPr>
        <p:grpSpPr bwMode="gray">
          <a:xfrm>
            <a:off x="9478111" y="2391098"/>
            <a:ext cx="1158414" cy="2309119"/>
            <a:chOff x="747544" y="1056958"/>
            <a:chExt cx="2518760" cy="4991417"/>
          </a:xfrm>
        </p:grpSpPr>
        <p:sp>
          <p:nvSpPr>
            <p:cNvPr id="14" name="Freeform 6">
              <a:extLst>
                <a:ext uri="{FF2B5EF4-FFF2-40B4-BE49-F238E27FC236}">
                  <a16:creationId xmlns:a16="http://schemas.microsoft.com/office/drawing/2014/main" id="{FBC34D8D-7F56-4F42-EA91-86A43B2B8037}"/>
                </a:ext>
              </a:extLst>
            </p:cNvPr>
            <p:cNvSpPr>
              <a:spLocks/>
            </p:cNvSpPr>
            <p:nvPr/>
          </p:nvSpPr>
          <p:spPr bwMode="gray">
            <a:xfrm>
              <a:off x="1135063" y="5216525"/>
              <a:ext cx="2100263" cy="817563"/>
            </a:xfrm>
            <a:custGeom>
              <a:avLst/>
              <a:gdLst>
                <a:gd name="T0" fmla="*/ 1548 w 1608"/>
                <a:gd name="T1" fmla="*/ 478 h 626"/>
                <a:gd name="T2" fmla="*/ 1456 w 1608"/>
                <a:gd name="T3" fmla="*/ 276 h 626"/>
                <a:gd name="T4" fmla="*/ 1424 w 1608"/>
                <a:gd name="T5" fmla="*/ 172 h 626"/>
                <a:gd name="T6" fmla="*/ 1356 w 1608"/>
                <a:gd name="T7" fmla="*/ 32 h 626"/>
                <a:gd name="T8" fmla="*/ 1350 w 1608"/>
                <a:gd name="T9" fmla="*/ 28 h 626"/>
                <a:gd name="T10" fmla="*/ 1276 w 1608"/>
                <a:gd name="T11" fmla="*/ 0 h 626"/>
                <a:gd name="T12" fmla="*/ 1188 w 1608"/>
                <a:gd name="T13" fmla="*/ 48 h 626"/>
                <a:gd name="T14" fmla="*/ 902 w 1608"/>
                <a:gd name="T15" fmla="*/ 168 h 626"/>
                <a:gd name="T16" fmla="*/ 666 w 1608"/>
                <a:gd name="T17" fmla="*/ 276 h 626"/>
                <a:gd name="T18" fmla="*/ 418 w 1608"/>
                <a:gd name="T19" fmla="*/ 286 h 626"/>
                <a:gd name="T20" fmla="*/ 324 w 1608"/>
                <a:gd name="T21" fmla="*/ 306 h 626"/>
                <a:gd name="T22" fmla="*/ 120 w 1608"/>
                <a:gd name="T23" fmla="*/ 202 h 626"/>
                <a:gd name="T24" fmla="*/ 117 w 1608"/>
                <a:gd name="T25" fmla="*/ 220 h 626"/>
                <a:gd name="T26" fmla="*/ 106 w 1608"/>
                <a:gd name="T27" fmla="*/ 322 h 626"/>
                <a:gd name="T28" fmla="*/ 116 w 1608"/>
                <a:gd name="T29" fmla="*/ 384 h 626"/>
                <a:gd name="T30" fmla="*/ 76 w 1608"/>
                <a:gd name="T31" fmla="*/ 474 h 626"/>
                <a:gd name="T32" fmla="*/ 22 w 1608"/>
                <a:gd name="T33" fmla="*/ 566 h 626"/>
                <a:gd name="T34" fmla="*/ 16 w 1608"/>
                <a:gd name="T35" fmla="*/ 624 h 626"/>
                <a:gd name="T36" fmla="*/ 1608 w 1608"/>
                <a:gd name="T37" fmla="*/ 624 h 626"/>
                <a:gd name="T38" fmla="*/ 1548 w 1608"/>
                <a:gd name="T39" fmla="*/ 47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08" h="626">
                  <a:moveTo>
                    <a:pt x="1548" y="478"/>
                  </a:moveTo>
                  <a:cubicBezTo>
                    <a:pt x="1534" y="462"/>
                    <a:pt x="1456" y="296"/>
                    <a:pt x="1456" y="276"/>
                  </a:cubicBezTo>
                  <a:cubicBezTo>
                    <a:pt x="1456" y="256"/>
                    <a:pt x="1438" y="202"/>
                    <a:pt x="1424" y="172"/>
                  </a:cubicBezTo>
                  <a:cubicBezTo>
                    <a:pt x="1411" y="145"/>
                    <a:pt x="1382" y="54"/>
                    <a:pt x="1356" y="32"/>
                  </a:cubicBezTo>
                  <a:cubicBezTo>
                    <a:pt x="1354" y="30"/>
                    <a:pt x="1352" y="29"/>
                    <a:pt x="1350" y="28"/>
                  </a:cubicBezTo>
                  <a:cubicBezTo>
                    <a:pt x="1322" y="18"/>
                    <a:pt x="1276" y="0"/>
                    <a:pt x="1276" y="0"/>
                  </a:cubicBezTo>
                  <a:cubicBezTo>
                    <a:pt x="1276" y="0"/>
                    <a:pt x="1238" y="26"/>
                    <a:pt x="1188" y="48"/>
                  </a:cubicBezTo>
                  <a:cubicBezTo>
                    <a:pt x="1138" y="70"/>
                    <a:pt x="1048" y="90"/>
                    <a:pt x="902" y="168"/>
                  </a:cubicBezTo>
                  <a:cubicBezTo>
                    <a:pt x="756" y="246"/>
                    <a:pt x="742" y="254"/>
                    <a:pt x="666" y="276"/>
                  </a:cubicBezTo>
                  <a:cubicBezTo>
                    <a:pt x="590" y="298"/>
                    <a:pt x="540" y="308"/>
                    <a:pt x="418" y="286"/>
                  </a:cubicBezTo>
                  <a:cubicBezTo>
                    <a:pt x="418" y="286"/>
                    <a:pt x="384" y="322"/>
                    <a:pt x="324" y="306"/>
                  </a:cubicBezTo>
                  <a:cubicBezTo>
                    <a:pt x="264" y="290"/>
                    <a:pt x="164" y="286"/>
                    <a:pt x="120" y="202"/>
                  </a:cubicBezTo>
                  <a:cubicBezTo>
                    <a:pt x="120" y="202"/>
                    <a:pt x="119" y="209"/>
                    <a:pt x="117" y="220"/>
                  </a:cubicBezTo>
                  <a:cubicBezTo>
                    <a:pt x="113" y="251"/>
                    <a:pt x="106" y="315"/>
                    <a:pt x="106" y="322"/>
                  </a:cubicBezTo>
                  <a:cubicBezTo>
                    <a:pt x="106" y="332"/>
                    <a:pt x="122" y="382"/>
                    <a:pt x="116" y="384"/>
                  </a:cubicBezTo>
                  <a:cubicBezTo>
                    <a:pt x="110" y="386"/>
                    <a:pt x="84" y="460"/>
                    <a:pt x="76" y="474"/>
                  </a:cubicBezTo>
                  <a:cubicBezTo>
                    <a:pt x="68" y="488"/>
                    <a:pt x="44" y="536"/>
                    <a:pt x="22" y="566"/>
                  </a:cubicBezTo>
                  <a:cubicBezTo>
                    <a:pt x="0" y="596"/>
                    <a:pt x="8" y="622"/>
                    <a:pt x="16" y="624"/>
                  </a:cubicBezTo>
                  <a:cubicBezTo>
                    <a:pt x="24" y="626"/>
                    <a:pt x="1608" y="624"/>
                    <a:pt x="1608" y="624"/>
                  </a:cubicBezTo>
                  <a:cubicBezTo>
                    <a:pt x="1608" y="624"/>
                    <a:pt x="1562" y="494"/>
                    <a:pt x="1548" y="478"/>
                  </a:cubicBezTo>
                  <a:close/>
                </a:path>
              </a:pathLst>
            </a:custGeom>
            <a:solidFill>
              <a:srgbClr val="08080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5" name="Freeform 7">
              <a:extLst>
                <a:ext uri="{FF2B5EF4-FFF2-40B4-BE49-F238E27FC236}">
                  <a16:creationId xmlns:a16="http://schemas.microsoft.com/office/drawing/2014/main" id="{F41A7099-A996-1625-3156-BC05BD3FE7BE}"/>
                </a:ext>
              </a:extLst>
            </p:cNvPr>
            <p:cNvSpPr>
              <a:spLocks/>
            </p:cNvSpPr>
            <p:nvPr/>
          </p:nvSpPr>
          <p:spPr bwMode="gray">
            <a:xfrm>
              <a:off x="1333121" y="3716338"/>
              <a:ext cx="1316417" cy="1049345"/>
            </a:xfrm>
            <a:custGeom>
              <a:avLst/>
              <a:gdLst>
                <a:gd name="T0" fmla="*/ 896 w 1015"/>
                <a:gd name="T1" fmla="*/ 637 h 810"/>
                <a:gd name="T2" fmla="*/ 638 w 1015"/>
                <a:gd name="T3" fmla="*/ 362 h 810"/>
                <a:gd name="T4" fmla="*/ 541 w 1015"/>
                <a:gd name="T5" fmla="*/ 272 h 810"/>
                <a:gd name="T6" fmla="*/ 468 w 1015"/>
                <a:gd name="T7" fmla="*/ 209 h 810"/>
                <a:gd name="T8" fmla="*/ 363 w 1015"/>
                <a:gd name="T9" fmla="*/ 111 h 810"/>
                <a:gd name="T10" fmla="*/ 204 w 1015"/>
                <a:gd name="T11" fmla="*/ 0 h 810"/>
                <a:gd name="T12" fmla="*/ 184 w 1015"/>
                <a:gd name="T13" fmla="*/ 58 h 810"/>
                <a:gd name="T14" fmla="*/ 8 w 1015"/>
                <a:gd name="T15" fmla="*/ 563 h 810"/>
                <a:gd name="T16" fmla="*/ 29 w 1015"/>
                <a:gd name="T17" fmla="*/ 618 h 810"/>
                <a:gd name="T18" fmla="*/ 338 w 1015"/>
                <a:gd name="T19" fmla="*/ 709 h 810"/>
                <a:gd name="T20" fmla="*/ 365 w 1015"/>
                <a:gd name="T21" fmla="*/ 690 h 810"/>
                <a:gd name="T22" fmla="*/ 503 w 1015"/>
                <a:gd name="T23" fmla="*/ 680 h 810"/>
                <a:gd name="T24" fmla="*/ 677 w 1015"/>
                <a:gd name="T25" fmla="*/ 721 h 810"/>
                <a:gd name="T26" fmla="*/ 725 w 1015"/>
                <a:gd name="T27" fmla="*/ 775 h 810"/>
                <a:gd name="T28" fmla="*/ 733 w 1015"/>
                <a:gd name="T29" fmla="*/ 791 h 810"/>
                <a:gd name="T30" fmla="*/ 871 w 1015"/>
                <a:gd name="T31" fmla="*/ 803 h 810"/>
                <a:gd name="T32" fmla="*/ 1000 w 1015"/>
                <a:gd name="T33" fmla="*/ 786 h 810"/>
                <a:gd name="T34" fmla="*/ 1015 w 1015"/>
                <a:gd name="T35" fmla="*/ 742 h 810"/>
                <a:gd name="T36" fmla="*/ 896 w 1015"/>
                <a:gd name="T37" fmla="*/ 637 h 810"/>
                <a:gd name="connsiteX0" fmla="*/ 8760 w 9932"/>
                <a:gd name="connsiteY0" fmla="*/ 7864 h 9925"/>
                <a:gd name="connsiteX1" fmla="*/ 6218 w 9932"/>
                <a:gd name="connsiteY1" fmla="*/ 4469 h 9925"/>
                <a:gd name="connsiteX2" fmla="*/ 5262 w 9932"/>
                <a:gd name="connsiteY2" fmla="*/ 3358 h 9925"/>
                <a:gd name="connsiteX3" fmla="*/ 4543 w 9932"/>
                <a:gd name="connsiteY3" fmla="*/ 2580 h 9925"/>
                <a:gd name="connsiteX4" fmla="*/ 3831 w 9932"/>
                <a:gd name="connsiteY4" fmla="*/ 649 h 9925"/>
                <a:gd name="connsiteX5" fmla="*/ 1942 w 9932"/>
                <a:gd name="connsiteY5" fmla="*/ 0 h 9925"/>
                <a:gd name="connsiteX6" fmla="*/ 1745 w 9932"/>
                <a:gd name="connsiteY6" fmla="*/ 716 h 9925"/>
                <a:gd name="connsiteX7" fmla="*/ 11 w 9932"/>
                <a:gd name="connsiteY7" fmla="*/ 6951 h 9925"/>
                <a:gd name="connsiteX8" fmla="*/ 218 w 9932"/>
                <a:gd name="connsiteY8" fmla="*/ 7630 h 9925"/>
                <a:gd name="connsiteX9" fmla="*/ 3262 w 9932"/>
                <a:gd name="connsiteY9" fmla="*/ 8753 h 9925"/>
                <a:gd name="connsiteX10" fmla="*/ 3528 w 9932"/>
                <a:gd name="connsiteY10" fmla="*/ 8519 h 9925"/>
                <a:gd name="connsiteX11" fmla="*/ 4888 w 9932"/>
                <a:gd name="connsiteY11" fmla="*/ 8395 h 9925"/>
                <a:gd name="connsiteX12" fmla="*/ 6602 w 9932"/>
                <a:gd name="connsiteY12" fmla="*/ 8901 h 9925"/>
                <a:gd name="connsiteX13" fmla="*/ 7075 w 9932"/>
                <a:gd name="connsiteY13" fmla="*/ 9568 h 9925"/>
                <a:gd name="connsiteX14" fmla="*/ 7154 w 9932"/>
                <a:gd name="connsiteY14" fmla="*/ 9765 h 9925"/>
                <a:gd name="connsiteX15" fmla="*/ 8513 w 9932"/>
                <a:gd name="connsiteY15" fmla="*/ 9914 h 9925"/>
                <a:gd name="connsiteX16" fmla="*/ 9784 w 9932"/>
                <a:gd name="connsiteY16" fmla="*/ 9704 h 9925"/>
                <a:gd name="connsiteX17" fmla="*/ 9932 w 9932"/>
                <a:gd name="connsiteY17" fmla="*/ 9160 h 9925"/>
                <a:gd name="connsiteX18" fmla="*/ 8760 w 9932"/>
                <a:gd name="connsiteY18" fmla="*/ 7864 h 9925"/>
                <a:gd name="connsiteX0" fmla="*/ 8819 w 9999"/>
                <a:gd name="connsiteY0" fmla="*/ 7923 h 10000"/>
                <a:gd name="connsiteX1" fmla="*/ 6260 w 9999"/>
                <a:gd name="connsiteY1" fmla="*/ 4503 h 10000"/>
                <a:gd name="connsiteX2" fmla="*/ 5297 w 9999"/>
                <a:gd name="connsiteY2" fmla="*/ 3383 h 10000"/>
                <a:gd name="connsiteX3" fmla="*/ 4989 w 9999"/>
                <a:gd name="connsiteY3" fmla="*/ 2168 h 10000"/>
                <a:gd name="connsiteX4" fmla="*/ 3856 w 9999"/>
                <a:gd name="connsiteY4" fmla="*/ 654 h 10000"/>
                <a:gd name="connsiteX5" fmla="*/ 1954 w 9999"/>
                <a:gd name="connsiteY5" fmla="*/ 0 h 10000"/>
                <a:gd name="connsiteX6" fmla="*/ 1756 w 9999"/>
                <a:gd name="connsiteY6" fmla="*/ 721 h 10000"/>
                <a:gd name="connsiteX7" fmla="*/ 10 w 9999"/>
                <a:gd name="connsiteY7" fmla="*/ 7004 h 10000"/>
                <a:gd name="connsiteX8" fmla="*/ 218 w 9999"/>
                <a:gd name="connsiteY8" fmla="*/ 7688 h 10000"/>
                <a:gd name="connsiteX9" fmla="*/ 3283 w 9999"/>
                <a:gd name="connsiteY9" fmla="*/ 8819 h 10000"/>
                <a:gd name="connsiteX10" fmla="*/ 3551 w 9999"/>
                <a:gd name="connsiteY10" fmla="*/ 8583 h 10000"/>
                <a:gd name="connsiteX11" fmla="*/ 4920 w 9999"/>
                <a:gd name="connsiteY11" fmla="*/ 8458 h 10000"/>
                <a:gd name="connsiteX12" fmla="*/ 6646 w 9999"/>
                <a:gd name="connsiteY12" fmla="*/ 8968 h 10000"/>
                <a:gd name="connsiteX13" fmla="*/ 7122 w 9999"/>
                <a:gd name="connsiteY13" fmla="*/ 9640 h 10000"/>
                <a:gd name="connsiteX14" fmla="*/ 7202 w 9999"/>
                <a:gd name="connsiteY14" fmla="*/ 9839 h 10000"/>
                <a:gd name="connsiteX15" fmla="*/ 8570 w 9999"/>
                <a:gd name="connsiteY15" fmla="*/ 9989 h 10000"/>
                <a:gd name="connsiteX16" fmla="*/ 9850 w 9999"/>
                <a:gd name="connsiteY16" fmla="*/ 9777 h 10000"/>
                <a:gd name="connsiteX17" fmla="*/ 9999 w 9999"/>
                <a:gd name="connsiteY17" fmla="*/ 9229 h 10000"/>
                <a:gd name="connsiteX18" fmla="*/ 8819 w 9999"/>
                <a:gd name="connsiteY18" fmla="*/ 7923 h 10000"/>
                <a:gd name="connsiteX0" fmla="*/ 8820 w 10000"/>
                <a:gd name="connsiteY0" fmla="*/ 7923 h 10000"/>
                <a:gd name="connsiteX1" fmla="*/ 6894 w 10000"/>
                <a:gd name="connsiteY1" fmla="*/ 4163 h 10000"/>
                <a:gd name="connsiteX2" fmla="*/ 5298 w 10000"/>
                <a:gd name="connsiteY2" fmla="*/ 3383 h 10000"/>
                <a:gd name="connsiteX3" fmla="*/ 4989 w 10000"/>
                <a:gd name="connsiteY3" fmla="*/ 2168 h 10000"/>
                <a:gd name="connsiteX4" fmla="*/ 3856 w 10000"/>
                <a:gd name="connsiteY4" fmla="*/ 654 h 10000"/>
                <a:gd name="connsiteX5" fmla="*/ 1954 w 10000"/>
                <a:gd name="connsiteY5" fmla="*/ 0 h 10000"/>
                <a:gd name="connsiteX6" fmla="*/ 1756 w 10000"/>
                <a:gd name="connsiteY6" fmla="*/ 721 h 10000"/>
                <a:gd name="connsiteX7" fmla="*/ 10 w 10000"/>
                <a:gd name="connsiteY7" fmla="*/ 7004 h 10000"/>
                <a:gd name="connsiteX8" fmla="*/ 218 w 10000"/>
                <a:gd name="connsiteY8" fmla="*/ 7688 h 10000"/>
                <a:gd name="connsiteX9" fmla="*/ 3283 w 10000"/>
                <a:gd name="connsiteY9" fmla="*/ 8819 h 10000"/>
                <a:gd name="connsiteX10" fmla="*/ 3551 w 10000"/>
                <a:gd name="connsiteY10" fmla="*/ 8583 h 10000"/>
                <a:gd name="connsiteX11" fmla="*/ 4920 w 10000"/>
                <a:gd name="connsiteY11" fmla="*/ 8458 h 10000"/>
                <a:gd name="connsiteX12" fmla="*/ 6647 w 10000"/>
                <a:gd name="connsiteY12" fmla="*/ 8968 h 10000"/>
                <a:gd name="connsiteX13" fmla="*/ 7123 w 10000"/>
                <a:gd name="connsiteY13" fmla="*/ 9640 h 10000"/>
                <a:gd name="connsiteX14" fmla="*/ 7203 w 10000"/>
                <a:gd name="connsiteY14" fmla="*/ 9839 h 10000"/>
                <a:gd name="connsiteX15" fmla="*/ 8571 w 10000"/>
                <a:gd name="connsiteY15" fmla="*/ 9989 h 10000"/>
                <a:gd name="connsiteX16" fmla="*/ 9851 w 10000"/>
                <a:gd name="connsiteY16" fmla="*/ 9777 h 10000"/>
                <a:gd name="connsiteX17" fmla="*/ 10000 w 10000"/>
                <a:gd name="connsiteY17" fmla="*/ 9229 h 10000"/>
                <a:gd name="connsiteX18" fmla="*/ 8820 w 10000"/>
                <a:gd name="connsiteY18" fmla="*/ 7923 h 10000"/>
                <a:gd name="connsiteX0" fmla="*/ 8820 w 10000"/>
                <a:gd name="connsiteY0" fmla="*/ 7923 h 10000"/>
                <a:gd name="connsiteX1" fmla="*/ 6894 w 10000"/>
                <a:gd name="connsiteY1" fmla="*/ 4163 h 10000"/>
                <a:gd name="connsiteX2" fmla="*/ 5967 w 10000"/>
                <a:gd name="connsiteY2" fmla="*/ 2770 h 10000"/>
                <a:gd name="connsiteX3" fmla="*/ 4989 w 10000"/>
                <a:gd name="connsiteY3" fmla="*/ 2168 h 10000"/>
                <a:gd name="connsiteX4" fmla="*/ 3856 w 10000"/>
                <a:gd name="connsiteY4" fmla="*/ 654 h 10000"/>
                <a:gd name="connsiteX5" fmla="*/ 1954 w 10000"/>
                <a:gd name="connsiteY5" fmla="*/ 0 h 10000"/>
                <a:gd name="connsiteX6" fmla="*/ 1756 w 10000"/>
                <a:gd name="connsiteY6" fmla="*/ 721 h 10000"/>
                <a:gd name="connsiteX7" fmla="*/ 10 w 10000"/>
                <a:gd name="connsiteY7" fmla="*/ 7004 h 10000"/>
                <a:gd name="connsiteX8" fmla="*/ 218 w 10000"/>
                <a:gd name="connsiteY8" fmla="*/ 7688 h 10000"/>
                <a:gd name="connsiteX9" fmla="*/ 3283 w 10000"/>
                <a:gd name="connsiteY9" fmla="*/ 8819 h 10000"/>
                <a:gd name="connsiteX10" fmla="*/ 3551 w 10000"/>
                <a:gd name="connsiteY10" fmla="*/ 8583 h 10000"/>
                <a:gd name="connsiteX11" fmla="*/ 4920 w 10000"/>
                <a:gd name="connsiteY11" fmla="*/ 8458 h 10000"/>
                <a:gd name="connsiteX12" fmla="*/ 6647 w 10000"/>
                <a:gd name="connsiteY12" fmla="*/ 8968 h 10000"/>
                <a:gd name="connsiteX13" fmla="*/ 7123 w 10000"/>
                <a:gd name="connsiteY13" fmla="*/ 9640 h 10000"/>
                <a:gd name="connsiteX14" fmla="*/ 7203 w 10000"/>
                <a:gd name="connsiteY14" fmla="*/ 9839 h 10000"/>
                <a:gd name="connsiteX15" fmla="*/ 8571 w 10000"/>
                <a:gd name="connsiteY15" fmla="*/ 9989 h 10000"/>
                <a:gd name="connsiteX16" fmla="*/ 9851 w 10000"/>
                <a:gd name="connsiteY16" fmla="*/ 9777 h 10000"/>
                <a:gd name="connsiteX17" fmla="*/ 10000 w 10000"/>
                <a:gd name="connsiteY17" fmla="*/ 9229 h 10000"/>
                <a:gd name="connsiteX18" fmla="*/ 8820 w 10000"/>
                <a:gd name="connsiteY18" fmla="*/ 7923 h 10000"/>
                <a:gd name="connsiteX0" fmla="*/ 9706 w 10000"/>
                <a:gd name="connsiteY0" fmla="*/ 7242 h 10000"/>
                <a:gd name="connsiteX1" fmla="*/ 6894 w 10000"/>
                <a:gd name="connsiteY1" fmla="*/ 4163 h 10000"/>
                <a:gd name="connsiteX2" fmla="*/ 5967 w 10000"/>
                <a:gd name="connsiteY2" fmla="*/ 2770 h 10000"/>
                <a:gd name="connsiteX3" fmla="*/ 4989 w 10000"/>
                <a:gd name="connsiteY3" fmla="*/ 2168 h 10000"/>
                <a:gd name="connsiteX4" fmla="*/ 3856 w 10000"/>
                <a:gd name="connsiteY4" fmla="*/ 654 h 10000"/>
                <a:gd name="connsiteX5" fmla="*/ 1954 w 10000"/>
                <a:gd name="connsiteY5" fmla="*/ 0 h 10000"/>
                <a:gd name="connsiteX6" fmla="*/ 1756 w 10000"/>
                <a:gd name="connsiteY6" fmla="*/ 721 h 10000"/>
                <a:gd name="connsiteX7" fmla="*/ 10 w 10000"/>
                <a:gd name="connsiteY7" fmla="*/ 7004 h 10000"/>
                <a:gd name="connsiteX8" fmla="*/ 218 w 10000"/>
                <a:gd name="connsiteY8" fmla="*/ 7688 h 10000"/>
                <a:gd name="connsiteX9" fmla="*/ 3283 w 10000"/>
                <a:gd name="connsiteY9" fmla="*/ 8819 h 10000"/>
                <a:gd name="connsiteX10" fmla="*/ 3551 w 10000"/>
                <a:gd name="connsiteY10" fmla="*/ 8583 h 10000"/>
                <a:gd name="connsiteX11" fmla="*/ 4920 w 10000"/>
                <a:gd name="connsiteY11" fmla="*/ 8458 h 10000"/>
                <a:gd name="connsiteX12" fmla="*/ 6647 w 10000"/>
                <a:gd name="connsiteY12" fmla="*/ 8968 h 10000"/>
                <a:gd name="connsiteX13" fmla="*/ 7123 w 10000"/>
                <a:gd name="connsiteY13" fmla="*/ 9640 h 10000"/>
                <a:gd name="connsiteX14" fmla="*/ 7203 w 10000"/>
                <a:gd name="connsiteY14" fmla="*/ 9839 h 10000"/>
                <a:gd name="connsiteX15" fmla="*/ 8571 w 10000"/>
                <a:gd name="connsiteY15" fmla="*/ 9989 h 10000"/>
                <a:gd name="connsiteX16" fmla="*/ 9851 w 10000"/>
                <a:gd name="connsiteY16" fmla="*/ 9777 h 10000"/>
                <a:gd name="connsiteX17" fmla="*/ 10000 w 10000"/>
                <a:gd name="connsiteY17" fmla="*/ 9229 h 10000"/>
                <a:gd name="connsiteX18" fmla="*/ 9706 w 10000"/>
                <a:gd name="connsiteY18" fmla="*/ 724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000" h="10000">
                  <a:moveTo>
                    <a:pt x="9706" y="7242"/>
                  </a:moveTo>
                  <a:cubicBezTo>
                    <a:pt x="9064" y="5989"/>
                    <a:pt x="7517" y="4908"/>
                    <a:pt x="6894" y="4163"/>
                  </a:cubicBezTo>
                  <a:cubicBezTo>
                    <a:pt x="6271" y="3418"/>
                    <a:pt x="6284" y="3102"/>
                    <a:pt x="5967" y="2770"/>
                  </a:cubicBezTo>
                  <a:cubicBezTo>
                    <a:pt x="5650" y="2438"/>
                    <a:pt x="5341" y="2521"/>
                    <a:pt x="4989" y="2168"/>
                  </a:cubicBezTo>
                  <a:cubicBezTo>
                    <a:pt x="4637" y="1815"/>
                    <a:pt x="4362" y="1015"/>
                    <a:pt x="3856" y="654"/>
                  </a:cubicBezTo>
                  <a:cubicBezTo>
                    <a:pt x="3350" y="293"/>
                    <a:pt x="2242" y="435"/>
                    <a:pt x="1954" y="0"/>
                  </a:cubicBezTo>
                  <a:lnTo>
                    <a:pt x="1756" y="721"/>
                  </a:lnTo>
                  <a:lnTo>
                    <a:pt x="10" y="7004"/>
                  </a:lnTo>
                  <a:cubicBezTo>
                    <a:pt x="10" y="7004"/>
                    <a:pt x="-69" y="7500"/>
                    <a:pt x="218" y="7688"/>
                  </a:cubicBezTo>
                  <a:cubicBezTo>
                    <a:pt x="446" y="7824"/>
                    <a:pt x="2331" y="8496"/>
                    <a:pt x="3283" y="8819"/>
                  </a:cubicBezTo>
                  <a:cubicBezTo>
                    <a:pt x="3383" y="8732"/>
                    <a:pt x="3482" y="8645"/>
                    <a:pt x="3551" y="8583"/>
                  </a:cubicBezTo>
                  <a:cubicBezTo>
                    <a:pt x="3739" y="8433"/>
                    <a:pt x="3670" y="8484"/>
                    <a:pt x="4920" y="8458"/>
                  </a:cubicBezTo>
                  <a:cubicBezTo>
                    <a:pt x="6181" y="8446"/>
                    <a:pt x="6469" y="8844"/>
                    <a:pt x="6647" y="8968"/>
                  </a:cubicBezTo>
                  <a:cubicBezTo>
                    <a:pt x="6825" y="9093"/>
                    <a:pt x="7044" y="9292"/>
                    <a:pt x="7123" y="9640"/>
                  </a:cubicBezTo>
                  <a:cubicBezTo>
                    <a:pt x="7144" y="9727"/>
                    <a:pt x="7173" y="9789"/>
                    <a:pt x="7203" y="9839"/>
                  </a:cubicBezTo>
                  <a:cubicBezTo>
                    <a:pt x="7649" y="9914"/>
                    <a:pt x="8105" y="9964"/>
                    <a:pt x="8571" y="9989"/>
                  </a:cubicBezTo>
                  <a:cubicBezTo>
                    <a:pt x="8571" y="9989"/>
                    <a:pt x="9771" y="10076"/>
                    <a:pt x="9851" y="9777"/>
                  </a:cubicBezTo>
                  <a:cubicBezTo>
                    <a:pt x="9901" y="9594"/>
                    <a:pt x="9950" y="9412"/>
                    <a:pt x="10000" y="9229"/>
                  </a:cubicBezTo>
                  <a:cubicBezTo>
                    <a:pt x="9673" y="8931"/>
                    <a:pt x="10132" y="7815"/>
                    <a:pt x="9706" y="7242"/>
                  </a:cubicBezTo>
                  <a:close/>
                </a:path>
              </a:pathLst>
            </a:custGeom>
            <a:solidFill>
              <a:srgbClr val="3498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6" name="Freeform 8">
              <a:extLst>
                <a:ext uri="{FF2B5EF4-FFF2-40B4-BE49-F238E27FC236}">
                  <a16:creationId xmlns:a16="http://schemas.microsoft.com/office/drawing/2014/main" id="{DBD54889-46D2-5EAB-41D7-C869FC960691}"/>
                </a:ext>
              </a:extLst>
            </p:cNvPr>
            <p:cNvSpPr>
              <a:spLocks/>
            </p:cNvSpPr>
            <p:nvPr/>
          </p:nvSpPr>
          <p:spPr bwMode="gray">
            <a:xfrm>
              <a:off x="954088" y="4600575"/>
              <a:ext cx="1350963" cy="504825"/>
            </a:xfrm>
            <a:custGeom>
              <a:avLst/>
              <a:gdLst>
                <a:gd name="T0" fmla="*/ 1016 w 1034"/>
                <a:gd name="T1" fmla="*/ 113 h 387"/>
                <a:gd name="T2" fmla="*/ 1008 w 1034"/>
                <a:gd name="T3" fmla="*/ 97 h 387"/>
                <a:gd name="T4" fmla="*/ 960 w 1034"/>
                <a:gd name="T5" fmla="*/ 43 h 387"/>
                <a:gd name="T6" fmla="*/ 786 w 1034"/>
                <a:gd name="T7" fmla="*/ 2 h 387"/>
                <a:gd name="T8" fmla="*/ 648 w 1034"/>
                <a:gd name="T9" fmla="*/ 12 h 387"/>
                <a:gd name="T10" fmla="*/ 621 w 1034"/>
                <a:gd name="T11" fmla="*/ 31 h 387"/>
                <a:gd name="T12" fmla="*/ 577 w 1034"/>
                <a:gd name="T13" fmla="*/ 56 h 387"/>
                <a:gd name="T14" fmla="*/ 450 w 1034"/>
                <a:gd name="T15" fmla="*/ 68 h 387"/>
                <a:gd name="T16" fmla="*/ 301 w 1034"/>
                <a:gd name="T17" fmla="*/ 42 h 387"/>
                <a:gd name="T18" fmla="*/ 194 w 1034"/>
                <a:gd name="T19" fmla="*/ 14 h 387"/>
                <a:gd name="T20" fmla="*/ 73 w 1034"/>
                <a:gd name="T21" fmla="*/ 92 h 387"/>
                <a:gd name="T22" fmla="*/ 42 w 1034"/>
                <a:gd name="T23" fmla="*/ 148 h 387"/>
                <a:gd name="T24" fmla="*/ 0 w 1034"/>
                <a:gd name="T25" fmla="*/ 228 h 387"/>
                <a:gd name="T26" fmla="*/ 100 w 1034"/>
                <a:gd name="T27" fmla="*/ 304 h 387"/>
                <a:gd name="T28" fmla="*/ 350 w 1034"/>
                <a:gd name="T29" fmla="*/ 354 h 387"/>
                <a:gd name="T30" fmla="*/ 432 w 1034"/>
                <a:gd name="T31" fmla="*/ 332 h 387"/>
                <a:gd name="T32" fmla="*/ 509 w 1034"/>
                <a:gd name="T33" fmla="*/ 354 h 387"/>
                <a:gd name="T34" fmla="*/ 648 w 1034"/>
                <a:gd name="T35" fmla="*/ 386 h 387"/>
                <a:gd name="T36" fmla="*/ 840 w 1034"/>
                <a:gd name="T37" fmla="*/ 352 h 387"/>
                <a:gd name="T38" fmla="*/ 838 w 1034"/>
                <a:gd name="T39" fmla="*/ 308 h 387"/>
                <a:gd name="T40" fmla="*/ 894 w 1034"/>
                <a:gd name="T41" fmla="*/ 257 h 387"/>
                <a:gd name="T42" fmla="*/ 871 w 1034"/>
                <a:gd name="T43" fmla="*/ 222 h 387"/>
                <a:gd name="T44" fmla="*/ 926 w 1034"/>
                <a:gd name="T45" fmla="*/ 171 h 387"/>
                <a:gd name="T46" fmla="*/ 800 w 1034"/>
                <a:gd name="T47" fmla="*/ 116 h 387"/>
                <a:gd name="T48" fmla="*/ 803 w 1034"/>
                <a:gd name="T49" fmla="*/ 110 h 387"/>
                <a:gd name="T50" fmla="*/ 916 w 1034"/>
                <a:gd name="T51" fmla="*/ 114 h 387"/>
                <a:gd name="T52" fmla="*/ 978 w 1034"/>
                <a:gd name="T53" fmla="*/ 162 h 387"/>
                <a:gd name="T54" fmla="*/ 1029 w 1034"/>
                <a:gd name="T55" fmla="*/ 149 h 387"/>
                <a:gd name="T56" fmla="*/ 1016 w 1034"/>
                <a:gd name="T57" fmla="*/ 11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4" h="387">
                  <a:moveTo>
                    <a:pt x="1016" y="113"/>
                  </a:moveTo>
                  <a:cubicBezTo>
                    <a:pt x="1013" y="109"/>
                    <a:pt x="1010" y="104"/>
                    <a:pt x="1008" y="97"/>
                  </a:cubicBezTo>
                  <a:cubicBezTo>
                    <a:pt x="1000" y="69"/>
                    <a:pt x="978" y="53"/>
                    <a:pt x="960" y="43"/>
                  </a:cubicBezTo>
                  <a:cubicBezTo>
                    <a:pt x="942" y="33"/>
                    <a:pt x="913" y="1"/>
                    <a:pt x="786" y="2"/>
                  </a:cubicBezTo>
                  <a:cubicBezTo>
                    <a:pt x="660" y="4"/>
                    <a:pt x="667" y="0"/>
                    <a:pt x="648" y="12"/>
                  </a:cubicBezTo>
                  <a:cubicBezTo>
                    <a:pt x="641" y="17"/>
                    <a:pt x="631" y="24"/>
                    <a:pt x="621" y="31"/>
                  </a:cubicBezTo>
                  <a:cubicBezTo>
                    <a:pt x="606" y="41"/>
                    <a:pt x="590" y="51"/>
                    <a:pt x="577" y="56"/>
                  </a:cubicBezTo>
                  <a:cubicBezTo>
                    <a:pt x="556" y="66"/>
                    <a:pt x="548" y="76"/>
                    <a:pt x="450" y="68"/>
                  </a:cubicBezTo>
                  <a:cubicBezTo>
                    <a:pt x="352" y="60"/>
                    <a:pt x="326" y="56"/>
                    <a:pt x="301" y="42"/>
                  </a:cubicBezTo>
                  <a:cubicBezTo>
                    <a:pt x="276" y="27"/>
                    <a:pt x="232" y="3"/>
                    <a:pt x="194" y="14"/>
                  </a:cubicBezTo>
                  <a:cubicBezTo>
                    <a:pt x="156" y="26"/>
                    <a:pt x="112" y="34"/>
                    <a:pt x="73" y="92"/>
                  </a:cubicBezTo>
                  <a:cubicBezTo>
                    <a:pt x="34" y="149"/>
                    <a:pt x="50" y="138"/>
                    <a:pt x="42" y="148"/>
                  </a:cubicBezTo>
                  <a:cubicBezTo>
                    <a:pt x="33" y="159"/>
                    <a:pt x="7" y="226"/>
                    <a:pt x="0" y="228"/>
                  </a:cubicBezTo>
                  <a:cubicBezTo>
                    <a:pt x="0" y="228"/>
                    <a:pt x="28" y="267"/>
                    <a:pt x="100" y="304"/>
                  </a:cubicBezTo>
                  <a:cubicBezTo>
                    <a:pt x="172" y="340"/>
                    <a:pt x="221" y="378"/>
                    <a:pt x="350" y="354"/>
                  </a:cubicBezTo>
                  <a:cubicBezTo>
                    <a:pt x="350" y="354"/>
                    <a:pt x="418" y="329"/>
                    <a:pt x="432" y="332"/>
                  </a:cubicBezTo>
                  <a:cubicBezTo>
                    <a:pt x="445" y="334"/>
                    <a:pt x="473" y="339"/>
                    <a:pt x="509" y="354"/>
                  </a:cubicBezTo>
                  <a:cubicBezTo>
                    <a:pt x="545" y="368"/>
                    <a:pt x="598" y="384"/>
                    <a:pt x="648" y="386"/>
                  </a:cubicBezTo>
                  <a:cubicBezTo>
                    <a:pt x="697" y="387"/>
                    <a:pt x="829" y="377"/>
                    <a:pt x="840" y="352"/>
                  </a:cubicBezTo>
                  <a:cubicBezTo>
                    <a:pt x="852" y="326"/>
                    <a:pt x="848" y="308"/>
                    <a:pt x="838" y="308"/>
                  </a:cubicBezTo>
                  <a:cubicBezTo>
                    <a:pt x="828" y="307"/>
                    <a:pt x="898" y="300"/>
                    <a:pt x="894" y="257"/>
                  </a:cubicBezTo>
                  <a:cubicBezTo>
                    <a:pt x="894" y="257"/>
                    <a:pt x="893" y="225"/>
                    <a:pt x="871" y="222"/>
                  </a:cubicBezTo>
                  <a:cubicBezTo>
                    <a:pt x="849" y="218"/>
                    <a:pt x="930" y="232"/>
                    <a:pt x="926" y="171"/>
                  </a:cubicBezTo>
                  <a:cubicBezTo>
                    <a:pt x="926" y="171"/>
                    <a:pt x="939" y="120"/>
                    <a:pt x="800" y="116"/>
                  </a:cubicBezTo>
                  <a:cubicBezTo>
                    <a:pt x="800" y="116"/>
                    <a:pt x="736" y="109"/>
                    <a:pt x="803" y="110"/>
                  </a:cubicBezTo>
                  <a:cubicBezTo>
                    <a:pt x="870" y="110"/>
                    <a:pt x="885" y="101"/>
                    <a:pt x="916" y="114"/>
                  </a:cubicBezTo>
                  <a:cubicBezTo>
                    <a:pt x="948" y="126"/>
                    <a:pt x="965" y="157"/>
                    <a:pt x="978" y="162"/>
                  </a:cubicBezTo>
                  <a:cubicBezTo>
                    <a:pt x="990" y="166"/>
                    <a:pt x="1022" y="176"/>
                    <a:pt x="1029" y="149"/>
                  </a:cubicBezTo>
                  <a:cubicBezTo>
                    <a:pt x="1034" y="129"/>
                    <a:pt x="1024" y="125"/>
                    <a:pt x="1016" y="113"/>
                  </a:cubicBezTo>
                  <a:close/>
                </a:path>
              </a:pathLst>
            </a:custGeom>
            <a:solidFill>
              <a:srgbClr val="D2A578"/>
            </a:solidFill>
            <a:ln w="4763" cap="flat">
              <a:solidFill>
                <a:srgbClr val="D2B48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7" name="Freeform 9">
              <a:extLst>
                <a:ext uri="{FF2B5EF4-FFF2-40B4-BE49-F238E27FC236}">
                  <a16:creationId xmlns:a16="http://schemas.microsoft.com/office/drawing/2014/main" id="{2A49DDE4-D255-428F-DBD9-22C57E5685EF}"/>
                </a:ext>
              </a:extLst>
            </p:cNvPr>
            <p:cNvSpPr>
              <a:spLocks/>
            </p:cNvSpPr>
            <p:nvPr/>
          </p:nvSpPr>
          <p:spPr bwMode="gray">
            <a:xfrm>
              <a:off x="954088" y="3716338"/>
              <a:ext cx="1695450" cy="1389063"/>
            </a:xfrm>
            <a:custGeom>
              <a:avLst/>
              <a:gdLst>
                <a:gd name="T0" fmla="*/ 1179 w 1298"/>
                <a:gd name="T1" fmla="*/ 637 h 1065"/>
                <a:gd name="T2" fmla="*/ 921 w 1298"/>
                <a:gd name="T3" fmla="*/ 362 h 1065"/>
                <a:gd name="T4" fmla="*/ 824 w 1298"/>
                <a:gd name="T5" fmla="*/ 272 h 1065"/>
                <a:gd name="T6" fmla="*/ 751 w 1298"/>
                <a:gd name="T7" fmla="*/ 209 h 1065"/>
                <a:gd name="T8" fmla="*/ 646 w 1298"/>
                <a:gd name="T9" fmla="*/ 111 h 1065"/>
                <a:gd name="T10" fmla="*/ 487 w 1298"/>
                <a:gd name="T11" fmla="*/ 0 h 1065"/>
                <a:gd name="T12" fmla="*/ 467 w 1298"/>
                <a:gd name="T13" fmla="*/ 58 h 1065"/>
                <a:gd name="T14" fmla="*/ 291 w 1298"/>
                <a:gd name="T15" fmla="*/ 563 h 1065"/>
                <a:gd name="T16" fmla="*/ 312 w 1298"/>
                <a:gd name="T17" fmla="*/ 618 h 1065"/>
                <a:gd name="T18" fmla="*/ 621 w 1298"/>
                <a:gd name="T19" fmla="*/ 709 h 1065"/>
                <a:gd name="T20" fmla="*/ 577 w 1298"/>
                <a:gd name="T21" fmla="*/ 734 h 1065"/>
                <a:gd name="T22" fmla="*/ 450 w 1298"/>
                <a:gd name="T23" fmla="*/ 746 h 1065"/>
                <a:gd name="T24" fmla="*/ 301 w 1298"/>
                <a:gd name="T25" fmla="*/ 720 h 1065"/>
                <a:gd name="T26" fmla="*/ 194 w 1298"/>
                <a:gd name="T27" fmla="*/ 692 h 1065"/>
                <a:gd name="T28" fmla="*/ 73 w 1298"/>
                <a:gd name="T29" fmla="*/ 770 h 1065"/>
                <a:gd name="T30" fmla="*/ 42 w 1298"/>
                <a:gd name="T31" fmla="*/ 826 h 1065"/>
                <a:gd name="T32" fmla="*/ 0 w 1298"/>
                <a:gd name="T33" fmla="*/ 906 h 1065"/>
                <a:gd name="T34" fmla="*/ 100 w 1298"/>
                <a:gd name="T35" fmla="*/ 982 h 1065"/>
                <a:gd name="T36" fmla="*/ 350 w 1298"/>
                <a:gd name="T37" fmla="*/ 1032 h 1065"/>
                <a:gd name="T38" fmla="*/ 432 w 1298"/>
                <a:gd name="T39" fmla="*/ 1010 h 1065"/>
                <a:gd name="T40" fmla="*/ 509 w 1298"/>
                <a:gd name="T41" fmla="*/ 1032 h 1065"/>
                <a:gd name="T42" fmla="*/ 648 w 1298"/>
                <a:gd name="T43" fmla="*/ 1064 h 1065"/>
                <a:gd name="T44" fmla="*/ 840 w 1298"/>
                <a:gd name="T45" fmla="*/ 1030 h 1065"/>
                <a:gd name="T46" fmla="*/ 838 w 1298"/>
                <a:gd name="T47" fmla="*/ 986 h 1065"/>
                <a:gd name="T48" fmla="*/ 894 w 1298"/>
                <a:gd name="T49" fmla="*/ 935 h 1065"/>
                <a:gd name="T50" fmla="*/ 871 w 1298"/>
                <a:gd name="T51" fmla="*/ 900 h 1065"/>
                <a:gd name="T52" fmla="*/ 926 w 1298"/>
                <a:gd name="T53" fmla="*/ 849 h 1065"/>
                <a:gd name="T54" fmla="*/ 800 w 1298"/>
                <a:gd name="T55" fmla="*/ 794 h 1065"/>
                <a:gd name="T56" fmla="*/ 803 w 1298"/>
                <a:gd name="T57" fmla="*/ 788 h 1065"/>
                <a:gd name="T58" fmla="*/ 916 w 1298"/>
                <a:gd name="T59" fmla="*/ 792 h 1065"/>
                <a:gd name="T60" fmla="*/ 978 w 1298"/>
                <a:gd name="T61" fmla="*/ 840 h 1065"/>
                <a:gd name="T62" fmla="*/ 1029 w 1298"/>
                <a:gd name="T63" fmla="*/ 827 h 1065"/>
                <a:gd name="T64" fmla="*/ 1016 w 1298"/>
                <a:gd name="T65" fmla="*/ 791 h 1065"/>
                <a:gd name="T66" fmla="*/ 1154 w 1298"/>
                <a:gd name="T67" fmla="*/ 803 h 1065"/>
                <a:gd name="T68" fmla="*/ 1283 w 1298"/>
                <a:gd name="T69" fmla="*/ 786 h 1065"/>
                <a:gd name="T70" fmla="*/ 1298 w 1298"/>
                <a:gd name="T71" fmla="*/ 742 h 1065"/>
                <a:gd name="T72" fmla="*/ 1179 w 1298"/>
                <a:gd name="T73" fmla="*/ 637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8" h="1065">
                  <a:moveTo>
                    <a:pt x="1179" y="637"/>
                  </a:moveTo>
                  <a:cubicBezTo>
                    <a:pt x="1179" y="637"/>
                    <a:pt x="933" y="375"/>
                    <a:pt x="921" y="362"/>
                  </a:cubicBezTo>
                  <a:cubicBezTo>
                    <a:pt x="909" y="349"/>
                    <a:pt x="858" y="288"/>
                    <a:pt x="824" y="272"/>
                  </a:cubicBezTo>
                  <a:cubicBezTo>
                    <a:pt x="824" y="272"/>
                    <a:pt x="783" y="251"/>
                    <a:pt x="751" y="209"/>
                  </a:cubicBezTo>
                  <a:cubicBezTo>
                    <a:pt x="719" y="167"/>
                    <a:pt x="689" y="136"/>
                    <a:pt x="646" y="111"/>
                  </a:cubicBezTo>
                  <a:cubicBezTo>
                    <a:pt x="609" y="90"/>
                    <a:pt x="516" y="35"/>
                    <a:pt x="487" y="0"/>
                  </a:cubicBezTo>
                  <a:cubicBezTo>
                    <a:pt x="467" y="58"/>
                    <a:pt x="467" y="58"/>
                    <a:pt x="467" y="58"/>
                  </a:cubicBezTo>
                  <a:cubicBezTo>
                    <a:pt x="291" y="563"/>
                    <a:pt x="291" y="563"/>
                    <a:pt x="291" y="563"/>
                  </a:cubicBezTo>
                  <a:cubicBezTo>
                    <a:pt x="291" y="563"/>
                    <a:pt x="283" y="603"/>
                    <a:pt x="312" y="618"/>
                  </a:cubicBezTo>
                  <a:cubicBezTo>
                    <a:pt x="335" y="629"/>
                    <a:pt x="525" y="683"/>
                    <a:pt x="621" y="709"/>
                  </a:cubicBezTo>
                  <a:cubicBezTo>
                    <a:pt x="606" y="719"/>
                    <a:pt x="590" y="729"/>
                    <a:pt x="577" y="734"/>
                  </a:cubicBezTo>
                  <a:cubicBezTo>
                    <a:pt x="556" y="744"/>
                    <a:pt x="548" y="754"/>
                    <a:pt x="450" y="746"/>
                  </a:cubicBezTo>
                  <a:cubicBezTo>
                    <a:pt x="352" y="738"/>
                    <a:pt x="326" y="734"/>
                    <a:pt x="301" y="720"/>
                  </a:cubicBezTo>
                  <a:cubicBezTo>
                    <a:pt x="276" y="705"/>
                    <a:pt x="232" y="681"/>
                    <a:pt x="194" y="692"/>
                  </a:cubicBezTo>
                  <a:cubicBezTo>
                    <a:pt x="156" y="704"/>
                    <a:pt x="112" y="712"/>
                    <a:pt x="73" y="770"/>
                  </a:cubicBezTo>
                  <a:cubicBezTo>
                    <a:pt x="34" y="827"/>
                    <a:pt x="50" y="816"/>
                    <a:pt x="42" y="826"/>
                  </a:cubicBezTo>
                  <a:cubicBezTo>
                    <a:pt x="33" y="837"/>
                    <a:pt x="7" y="904"/>
                    <a:pt x="0" y="906"/>
                  </a:cubicBezTo>
                  <a:cubicBezTo>
                    <a:pt x="0" y="906"/>
                    <a:pt x="28" y="945"/>
                    <a:pt x="100" y="982"/>
                  </a:cubicBezTo>
                  <a:cubicBezTo>
                    <a:pt x="172" y="1018"/>
                    <a:pt x="221" y="1056"/>
                    <a:pt x="350" y="1032"/>
                  </a:cubicBezTo>
                  <a:cubicBezTo>
                    <a:pt x="350" y="1032"/>
                    <a:pt x="418" y="1007"/>
                    <a:pt x="432" y="1010"/>
                  </a:cubicBezTo>
                  <a:cubicBezTo>
                    <a:pt x="445" y="1012"/>
                    <a:pt x="473" y="1017"/>
                    <a:pt x="509" y="1032"/>
                  </a:cubicBezTo>
                  <a:cubicBezTo>
                    <a:pt x="545" y="1046"/>
                    <a:pt x="598" y="1062"/>
                    <a:pt x="648" y="1064"/>
                  </a:cubicBezTo>
                  <a:cubicBezTo>
                    <a:pt x="697" y="1065"/>
                    <a:pt x="829" y="1055"/>
                    <a:pt x="840" y="1030"/>
                  </a:cubicBezTo>
                  <a:cubicBezTo>
                    <a:pt x="852" y="1004"/>
                    <a:pt x="848" y="986"/>
                    <a:pt x="838" y="986"/>
                  </a:cubicBezTo>
                  <a:cubicBezTo>
                    <a:pt x="828" y="985"/>
                    <a:pt x="898" y="978"/>
                    <a:pt x="894" y="935"/>
                  </a:cubicBezTo>
                  <a:cubicBezTo>
                    <a:pt x="894" y="935"/>
                    <a:pt x="893" y="903"/>
                    <a:pt x="871" y="900"/>
                  </a:cubicBezTo>
                  <a:cubicBezTo>
                    <a:pt x="849" y="896"/>
                    <a:pt x="930" y="910"/>
                    <a:pt x="926" y="849"/>
                  </a:cubicBezTo>
                  <a:cubicBezTo>
                    <a:pt x="926" y="849"/>
                    <a:pt x="939" y="798"/>
                    <a:pt x="800" y="794"/>
                  </a:cubicBezTo>
                  <a:cubicBezTo>
                    <a:pt x="800" y="794"/>
                    <a:pt x="736" y="787"/>
                    <a:pt x="803" y="788"/>
                  </a:cubicBezTo>
                  <a:cubicBezTo>
                    <a:pt x="870" y="788"/>
                    <a:pt x="885" y="779"/>
                    <a:pt x="916" y="792"/>
                  </a:cubicBezTo>
                  <a:cubicBezTo>
                    <a:pt x="948" y="804"/>
                    <a:pt x="965" y="835"/>
                    <a:pt x="978" y="840"/>
                  </a:cubicBezTo>
                  <a:cubicBezTo>
                    <a:pt x="990" y="844"/>
                    <a:pt x="1022" y="854"/>
                    <a:pt x="1029" y="827"/>
                  </a:cubicBezTo>
                  <a:cubicBezTo>
                    <a:pt x="1034" y="807"/>
                    <a:pt x="1024" y="803"/>
                    <a:pt x="1016" y="791"/>
                  </a:cubicBezTo>
                  <a:cubicBezTo>
                    <a:pt x="1061" y="797"/>
                    <a:pt x="1107" y="801"/>
                    <a:pt x="1154" y="803"/>
                  </a:cubicBezTo>
                  <a:cubicBezTo>
                    <a:pt x="1154" y="803"/>
                    <a:pt x="1275" y="810"/>
                    <a:pt x="1283" y="786"/>
                  </a:cubicBezTo>
                  <a:cubicBezTo>
                    <a:pt x="1298" y="742"/>
                    <a:pt x="1298" y="742"/>
                    <a:pt x="1298" y="742"/>
                  </a:cubicBezTo>
                  <a:cubicBezTo>
                    <a:pt x="1265" y="718"/>
                    <a:pt x="1222" y="683"/>
                    <a:pt x="1179" y="637"/>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8" name="Freeform 10">
              <a:extLst>
                <a:ext uri="{FF2B5EF4-FFF2-40B4-BE49-F238E27FC236}">
                  <a16:creationId xmlns:a16="http://schemas.microsoft.com/office/drawing/2014/main" id="{E005B81F-EE2A-9B9F-D7C6-1780F3A1ED8D}"/>
                </a:ext>
              </a:extLst>
            </p:cNvPr>
            <p:cNvSpPr>
              <a:spLocks/>
            </p:cNvSpPr>
            <p:nvPr/>
          </p:nvSpPr>
          <p:spPr bwMode="gray">
            <a:xfrm>
              <a:off x="1800225" y="313372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19" name="Freeform 11">
              <a:extLst>
                <a:ext uri="{FF2B5EF4-FFF2-40B4-BE49-F238E27FC236}">
                  <a16:creationId xmlns:a16="http://schemas.microsoft.com/office/drawing/2014/main" id="{12C8CEDA-B57C-F414-F0FD-BD3009D9E956}"/>
                </a:ext>
              </a:extLst>
            </p:cNvPr>
            <p:cNvSpPr>
              <a:spLocks/>
            </p:cNvSpPr>
            <p:nvPr/>
          </p:nvSpPr>
          <p:spPr bwMode="gray">
            <a:xfrm>
              <a:off x="1800225" y="3122613"/>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0" name="Freeform 12">
              <a:extLst>
                <a:ext uri="{FF2B5EF4-FFF2-40B4-BE49-F238E27FC236}">
                  <a16:creationId xmlns:a16="http://schemas.microsoft.com/office/drawing/2014/main" id="{1E91B2C6-6BE2-F1C6-54C2-19C8F6D3492C}"/>
                </a:ext>
              </a:extLst>
            </p:cNvPr>
            <p:cNvSpPr>
              <a:spLocks/>
            </p:cNvSpPr>
            <p:nvPr/>
          </p:nvSpPr>
          <p:spPr bwMode="gray">
            <a:xfrm>
              <a:off x="1800225" y="3138488"/>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1" name="Freeform 13">
              <a:extLst>
                <a:ext uri="{FF2B5EF4-FFF2-40B4-BE49-F238E27FC236}">
                  <a16:creationId xmlns:a16="http://schemas.microsoft.com/office/drawing/2014/main" id="{CDC8C933-D6AF-752D-9F44-57F645E65F53}"/>
                </a:ext>
              </a:extLst>
            </p:cNvPr>
            <p:cNvSpPr>
              <a:spLocks/>
            </p:cNvSpPr>
            <p:nvPr/>
          </p:nvSpPr>
          <p:spPr bwMode="gray">
            <a:xfrm>
              <a:off x="1800225" y="3125788"/>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2" name="Freeform 14">
              <a:extLst>
                <a:ext uri="{FF2B5EF4-FFF2-40B4-BE49-F238E27FC236}">
                  <a16:creationId xmlns:a16="http://schemas.microsoft.com/office/drawing/2014/main" id="{A363F088-95A4-7CC3-70CE-ECE337A45A4E}"/>
                </a:ext>
              </a:extLst>
            </p:cNvPr>
            <p:cNvSpPr>
              <a:spLocks/>
            </p:cNvSpPr>
            <p:nvPr/>
          </p:nvSpPr>
          <p:spPr bwMode="gray">
            <a:xfrm>
              <a:off x="1800225" y="3127375"/>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3" name="Freeform 15">
              <a:extLst>
                <a:ext uri="{FF2B5EF4-FFF2-40B4-BE49-F238E27FC236}">
                  <a16:creationId xmlns:a16="http://schemas.microsoft.com/office/drawing/2014/main" id="{50C6971E-9499-031E-EF86-4DE81C3F92FA}"/>
                </a:ext>
              </a:extLst>
            </p:cNvPr>
            <p:cNvSpPr>
              <a:spLocks/>
            </p:cNvSpPr>
            <p:nvPr/>
          </p:nvSpPr>
          <p:spPr bwMode="gray">
            <a:xfrm>
              <a:off x="1800225" y="3130550"/>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4" name="Freeform 16">
              <a:extLst>
                <a:ext uri="{FF2B5EF4-FFF2-40B4-BE49-F238E27FC236}">
                  <a16:creationId xmlns:a16="http://schemas.microsoft.com/office/drawing/2014/main" id="{8A9E3029-4172-DB84-CC4D-6A152CBE4C45}"/>
                </a:ext>
              </a:extLst>
            </p:cNvPr>
            <p:cNvSpPr>
              <a:spLocks/>
            </p:cNvSpPr>
            <p:nvPr/>
          </p:nvSpPr>
          <p:spPr bwMode="gray">
            <a:xfrm>
              <a:off x="1800225" y="3146425"/>
              <a:ext cx="0" cy="6350"/>
            </a:xfrm>
            <a:custGeom>
              <a:avLst/>
              <a:gdLst>
                <a:gd name="T0" fmla="*/ 5 h 5"/>
                <a:gd name="T1" fmla="*/ 0 h 5"/>
                <a:gd name="T2" fmla="*/ 5 h 5"/>
              </a:gdLst>
              <a:ahLst/>
              <a:cxnLst>
                <a:cxn ang="0">
                  <a:pos x="0" y="T0"/>
                </a:cxn>
                <a:cxn ang="0">
                  <a:pos x="0" y="T1"/>
                </a:cxn>
                <a:cxn ang="0">
                  <a:pos x="0" y="T2"/>
                </a:cxn>
              </a:cxnLst>
              <a:rect l="0" t="0" r="r" b="b"/>
              <a:pathLst>
                <a:path h="5">
                  <a:moveTo>
                    <a:pt x="0" y="5"/>
                  </a:moveTo>
                  <a:cubicBezTo>
                    <a:pt x="0" y="3"/>
                    <a:pt x="0" y="1"/>
                    <a:pt x="0" y="0"/>
                  </a:cubicBezTo>
                  <a:cubicBezTo>
                    <a:pt x="0" y="1"/>
                    <a:pt x="0" y="3"/>
                    <a:pt x="0" y="5"/>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5" name="Freeform 17">
              <a:extLst>
                <a:ext uri="{FF2B5EF4-FFF2-40B4-BE49-F238E27FC236}">
                  <a16:creationId xmlns:a16="http://schemas.microsoft.com/office/drawing/2014/main" id="{55555540-D83B-7CAE-C4B2-79C25083919F}"/>
                </a:ext>
              </a:extLst>
            </p:cNvPr>
            <p:cNvSpPr>
              <a:spLocks/>
            </p:cNvSpPr>
            <p:nvPr/>
          </p:nvSpPr>
          <p:spPr bwMode="gray">
            <a:xfrm>
              <a:off x="1798638" y="3154363"/>
              <a:ext cx="1588" cy="3175"/>
            </a:xfrm>
            <a:custGeom>
              <a:avLst/>
              <a:gdLst>
                <a:gd name="T0" fmla="*/ 0 w 1"/>
                <a:gd name="T1" fmla="*/ 2 h 2"/>
                <a:gd name="T2" fmla="*/ 1 w 1"/>
                <a:gd name="T3" fmla="*/ 0 h 2"/>
                <a:gd name="T4" fmla="*/ 0 w 1"/>
                <a:gd name="T5" fmla="*/ 2 h 2"/>
              </a:gdLst>
              <a:ahLst/>
              <a:cxnLst>
                <a:cxn ang="0">
                  <a:pos x="T0" y="T1"/>
                </a:cxn>
                <a:cxn ang="0">
                  <a:pos x="T2" y="T3"/>
                </a:cxn>
                <a:cxn ang="0">
                  <a:pos x="T4" y="T5"/>
                </a:cxn>
              </a:cxnLst>
              <a:rect l="0" t="0" r="r" b="b"/>
              <a:pathLst>
                <a:path w="1" h="2">
                  <a:moveTo>
                    <a:pt x="0" y="2"/>
                  </a:moveTo>
                  <a:cubicBezTo>
                    <a:pt x="0" y="1"/>
                    <a:pt x="1" y="1"/>
                    <a:pt x="1" y="0"/>
                  </a:cubicBezTo>
                  <a:cubicBezTo>
                    <a:pt x="1" y="1"/>
                    <a:pt x="0" y="1"/>
                    <a:pt x="0" y="2"/>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6" name="Freeform 18">
              <a:extLst>
                <a:ext uri="{FF2B5EF4-FFF2-40B4-BE49-F238E27FC236}">
                  <a16:creationId xmlns:a16="http://schemas.microsoft.com/office/drawing/2014/main" id="{1D4A8259-FD73-1696-B012-E4AF1F7EB3AE}"/>
                </a:ext>
              </a:extLst>
            </p:cNvPr>
            <p:cNvSpPr>
              <a:spLocks/>
            </p:cNvSpPr>
            <p:nvPr/>
          </p:nvSpPr>
          <p:spPr bwMode="gray">
            <a:xfrm>
              <a:off x="1800225" y="3135313"/>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7" name="Freeform 19">
              <a:extLst>
                <a:ext uri="{FF2B5EF4-FFF2-40B4-BE49-F238E27FC236}">
                  <a16:creationId xmlns:a16="http://schemas.microsoft.com/office/drawing/2014/main" id="{0BF6DA32-5B5E-D249-8D94-35EA08BF95AA}"/>
                </a:ext>
              </a:extLst>
            </p:cNvPr>
            <p:cNvSpPr>
              <a:spLocks/>
            </p:cNvSpPr>
            <p:nvPr/>
          </p:nvSpPr>
          <p:spPr bwMode="gray">
            <a:xfrm>
              <a:off x="1801813" y="312102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8" name="Freeform 20">
              <a:extLst>
                <a:ext uri="{FF2B5EF4-FFF2-40B4-BE49-F238E27FC236}">
                  <a16:creationId xmlns:a16="http://schemas.microsoft.com/office/drawing/2014/main" id="{28A452C1-76D6-1CE5-9AF9-24739F1145B7}"/>
                </a:ext>
              </a:extLst>
            </p:cNvPr>
            <p:cNvSpPr>
              <a:spLocks/>
            </p:cNvSpPr>
            <p:nvPr/>
          </p:nvSpPr>
          <p:spPr bwMode="gray">
            <a:xfrm>
              <a:off x="1800225" y="3133725"/>
              <a:ext cx="0" cy="1588"/>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29" name="Freeform 21">
              <a:extLst>
                <a:ext uri="{FF2B5EF4-FFF2-40B4-BE49-F238E27FC236}">
                  <a16:creationId xmlns:a16="http://schemas.microsoft.com/office/drawing/2014/main" id="{573AD67D-EBFD-4D45-4B45-17E462C7DC88}"/>
                </a:ext>
              </a:extLst>
            </p:cNvPr>
            <p:cNvSpPr>
              <a:spLocks/>
            </p:cNvSpPr>
            <p:nvPr/>
          </p:nvSpPr>
          <p:spPr bwMode="gray">
            <a:xfrm>
              <a:off x="1800225" y="3140075"/>
              <a:ext cx="0" cy="6350"/>
            </a:xfrm>
            <a:custGeom>
              <a:avLst/>
              <a:gdLst>
                <a:gd name="T0" fmla="*/ 0 w 1"/>
                <a:gd name="T1" fmla="*/ 5 h 5"/>
                <a:gd name="T2" fmla="*/ 1 w 1"/>
                <a:gd name="T3" fmla="*/ 0 h 5"/>
                <a:gd name="T4" fmla="*/ 0 w 1"/>
                <a:gd name="T5" fmla="*/ 5 h 5"/>
              </a:gdLst>
              <a:ahLst/>
              <a:cxnLst>
                <a:cxn ang="0">
                  <a:pos x="T0" y="T1"/>
                </a:cxn>
                <a:cxn ang="0">
                  <a:pos x="T2" y="T3"/>
                </a:cxn>
                <a:cxn ang="0">
                  <a:pos x="T4" y="T5"/>
                </a:cxn>
              </a:cxnLst>
              <a:rect l="0" t="0" r="r" b="b"/>
              <a:pathLst>
                <a:path w="1" h="5">
                  <a:moveTo>
                    <a:pt x="0" y="5"/>
                  </a:moveTo>
                  <a:cubicBezTo>
                    <a:pt x="0" y="3"/>
                    <a:pt x="0" y="2"/>
                    <a:pt x="1" y="0"/>
                  </a:cubicBezTo>
                  <a:cubicBezTo>
                    <a:pt x="0" y="2"/>
                    <a:pt x="0" y="3"/>
                    <a:pt x="0" y="5"/>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0" name="Freeform 22">
              <a:extLst>
                <a:ext uri="{FF2B5EF4-FFF2-40B4-BE49-F238E27FC236}">
                  <a16:creationId xmlns:a16="http://schemas.microsoft.com/office/drawing/2014/main" id="{A70E788B-9F12-4B69-3BA0-6F8A8A3B17D4}"/>
                </a:ext>
              </a:extLst>
            </p:cNvPr>
            <p:cNvSpPr>
              <a:spLocks/>
            </p:cNvSpPr>
            <p:nvPr/>
          </p:nvSpPr>
          <p:spPr bwMode="gray">
            <a:xfrm>
              <a:off x="1800225" y="3136900"/>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1" name="Freeform 23">
              <a:extLst>
                <a:ext uri="{FF2B5EF4-FFF2-40B4-BE49-F238E27FC236}">
                  <a16:creationId xmlns:a16="http://schemas.microsoft.com/office/drawing/2014/main" id="{9E928409-E02E-4C16-41CE-3584B6A75422}"/>
                </a:ext>
              </a:extLst>
            </p:cNvPr>
            <p:cNvSpPr>
              <a:spLocks/>
            </p:cNvSpPr>
            <p:nvPr/>
          </p:nvSpPr>
          <p:spPr bwMode="gray">
            <a:xfrm>
              <a:off x="1798638" y="3157538"/>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2" name="Freeform 24">
              <a:extLst>
                <a:ext uri="{FF2B5EF4-FFF2-40B4-BE49-F238E27FC236}">
                  <a16:creationId xmlns:a16="http://schemas.microsoft.com/office/drawing/2014/main" id="{987E782D-BCC4-56ED-6BCD-641CFAA4538E}"/>
                </a:ext>
              </a:extLst>
            </p:cNvPr>
            <p:cNvSpPr>
              <a:spLocks/>
            </p:cNvSpPr>
            <p:nvPr/>
          </p:nvSpPr>
          <p:spPr bwMode="gray">
            <a:xfrm>
              <a:off x="1800225" y="3152775"/>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3" name="Freeform 25">
              <a:extLst>
                <a:ext uri="{FF2B5EF4-FFF2-40B4-BE49-F238E27FC236}">
                  <a16:creationId xmlns:a16="http://schemas.microsoft.com/office/drawing/2014/main" id="{B14BE6A6-CF6D-5A59-598A-8C4968E0A05B}"/>
                </a:ext>
              </a:extLst>
            </p:cNvPr>
            <p:cNvSpPr>
              <a:spLocks/>
            </p:cNvSpPr>
            <p:nvPr/>
          </p:nvSpPr>
          <p:spPr bwMode="gray">
            <a:xfrm>
              <a:off x="1801813" y="3119438"/>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1"/>
                    <a:pt x="0" y="0"/>
                  </a:cubicBezTo>
                  <a:cubicBezTo>
                    <a:pt x="0" y="1"/>
                    <a:pt x="0" y="1"/>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4" name="Freeform 26">
              <a:extLst>
                <a:ext uri="{FF2B5EF4-FFF2-40B4-BE49-F238E27FC236}">
                  <a16:creationId xmlns:a16="http://schemas.microsoft.com/office/drawing/2014/main" id="{42A7FC6F-1E2E-8EC4-334C-F3D9B5BEB793}"/>
                </a:ext>
              </a:extLst>
            </p:cNvPr>
            <p:cNvSpPr>
              <a:spLocks/>
            </p:cNvSpPr>
            <p:nvPr/>
          </p:nvSpPr>
          <p:spPr bwMode="gray">
            <a:xfrm>
              <a:off x="1800225" y="3130550"/>
              <a:ext cx="0" cy="317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5" name="Freeform 27">
              <a:extLst>
                <a:ext uri="{FF2B5EF4-FFF2-40B4-BE49-F238E27FC236}">
                  <a16:creationId xmlns:a16="http://schemas.microsoft.com/office/drawing/2014/main" id="{1597A36B-305B-85A1-7BA5-9FBB3C264E0D}"/>
                </a:ext>
              </a:extLst>
            </p:cNvPr>
            <p:cNvSpPr>
              <a:spLocks/>
            </p:cNvSpPr>
            <p:nvPr/>
          </p:nvSpPr>
          <p:spPr bwMode="gray">
            <a:xfrm>
              <a:off x="1800225" y="3122613"/>
              <a:ext cx="1588"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1" y="0"/>
                    <a:pt x="1" y="0"/>
                    <a:pt x="0" y="0"/>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6" name="Freeform 28">
              <a:extLst>
                <a:ext uri="{FF2B5EF4-FFF2-40B4-BE49-F238E27FC236}">
                  <a16:creationId xmlns:a16="http://schemas.microsoft.com/office/drawing/2014/main" id="{69F49830-21D1-0B9A-D644-FED6CF09914B}"/>
                </a:ext>
              </a:extLst>
            </p:cNvPr>
            <p:cNvSpPr>
              <a:spLocks/>
            </p:cNvSpPr>
            <p:nvPr/>
          </p:nvSpPr>
          <p:spPr bwMode="gray">
            <a:xfrm>
              <a:off x="2205038" y="2947988"/>
              <a:ext cx="22225" cy="4763"/>
            </a:xfrm>
            <a:custGeom>
              <a:avLst/>
              <a:gdLst>
                <a:gd name="T0" fmla="*/ 14 w 14"/>
                <a:gd name="T1" fmla="*/ 3 h 3"/>
                <a:gd name="T2" fmla="*/ 0 w 14"/>
                <a:gd name="T3" fmla="*/ 0 h 3"/>
                <a:gd name="T4" fmla="*/ 14 w 14"/>
                <a:gd name="T5" fmla="*/ 3 h 3"/>
                <a:gd name="T6" fmla="*/ 14 w 14"/>
                <a:gd name="T7" fmla="*/ 3 h 3"/>
              </a:gdLst>
              <a:ahLst/>
              <a:cxnLst>
                <a:cxn ang="0">
                  <a:pos x="T0" y="T1"/>
                </a:cxn>
                <a:cxn ang="0">
                  <a:pos x="T2" y="T3"/>
                </a:cxn>
                <a:cxn ang="0">
                  <a:pos x="T4" y="T5"/>
                </a:cxn>
                <a:cxn ang="0">
                  <a:pos x="T6" y="T7"/>
                </a:cxn>
              </a:cxnLst>
              <a:rect l="0" t="0" r="r" b="b"/>
              <a:pathLst>
                <a:path w="14" h="3">
                  <a:moveTo>
                    <a:pt x="14" y="3"/>
                  </a:moveTo>
                  <a:lnTo>
                    <a:pt x="0" y="0"/>
                  </a:lnTo>
                  <a:lnTo>
                    <a:pt x="14" y="3"/>
                  </a:lnTo>
                  <a:lnTo>
                    <a:pt x="14" y="3"/>
                  </a:ln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7" name="Freeform 29">
              <a:extLst>
                <a:ext uri="{FF2B5EF4-FFF2-40B4-BE49-F238E27FC236}">
                  <a16:creationId xmlns:a16="http://schemas.microsoft.com/office/drawing/2014/main" id="{18A148EF-8ACF-361C-D5CB-2F6A043F376C}"/>
                </a:ext>
              </a:extLst>
            </p:cNvPr>
            <p:cNvSpPr>
              <a:spLocks/>
            </p:cNvSpPr>
            <p:nvPr/>
          </p:nvSpPr>
          <p:spPr bwMode="gray">
            <a:xfrm>
              <a:off x="1800225" y="3127375"/>
              <a:ext cx="0" cy="3175"/>
            </a:xfrm>
            <a:custGeom>
              <a:avLst/>
              <a:gdLst>
                <a:gd name="T0" fmla="*/ 2 h 2"/>
                <a:gd name="T1" fmla="*/ 0 h 2"/>
                <a:gd name="T2" fmla="*/ 2 h 2"/>
              </a:gdLst>
              <a:ahLst/>
              <a:cxnLst>
                <a:cxn ang="0">
                  <a:pos x="0" y="T0"/>
                </a:cxn>
                <a:cxn ang="0">
                  <a:pos x="0" y="T1"/>
                </a:cxn>
                <a:cxn ang="0">
                  <a:pos x="0" y="T2"/>
                </a:cxn>
              </a:cxnLst>
              <a:rect l="0" t="0" r="r" b="b"/>
              <a:pathLst>
                <a:path h="2">
                  <a:moveTo>
                    <a:pt x="0" y="2"/>
                  </a:moveTo>
                  <a:cubicBezTo>
                    <a:pt x="0" y="1"/>
                    <a:pt x="0" y="1"/>
                    <a:pt x="0" y="0"/>
                  </a:cubicBezTo>
                  <a:cubicBezTo>
                    <a:pt x="0" y="1"/>
                    <a:pt x="0" y="1"/>
                    <a:pt x="0" y="2"/>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8" name="Freeform 30">
              <a:extLst>
                <a:ext uri="{FF2B5EF4-FFF2-40B4-BE49-F238E27FC236}">
                  <a16:creationId xmlns:a16="http://schemas.microsoft.com/office/drawing/2014/main" id="{FFEC3632-3047-089C-D51A-71F2BE8BA01F}"/>
                </a:ext>
              </a:extLst>
            </p:cNvPr>
            <p:cNvSpPr>
              <a:spLocks/>
            </p:cNvSpPr>
            <p:nvPr/>
          </p:nvSpPr>
          <p:spPr bwMode="gray">
            <a:xfrm>
              <a:off x="1800225" y="3127375"/>
              <a:ext cx="0" cy="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39" name="Freeform 31">
              <a:extLst>
                <a:ext uri="{FF2B5EF4-FFF2-40B4-BE49-F238E27FC236}">
                  <a16:creationId xmlns:a16="http://schemas.microsoft.com/office/drawing/2014/main" id="{7BD04B79-C231-5D08-CE61-0A86757CCF20}"/>
                </a:ext>
              </a:extLst>
            </p:cNvPr>
            <p:cNvSpPr>
              <a:spLocks/>
            </p:cNvSpPr>
            <p:nvPr/>
          </p:nvSpPr>
          <p:spPr bwMode="gray">
            <a:xfrm>
              <a:off x="1800225" y="3124200"/>
              <a:ext cx="0" cy="1588"/>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1"/>
                    <a:pt x="0" y="0"/>
                    <a:pt x="0" y="0"/>
                  </a:cubicBezTo>
                  <a:cubicBezTo>
                    <a:pt x="0" y="0"/>
                    <a:pt x="0" y="1"/>
                    <a:pt x="0" y="1"/>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0" name="Freeform 32">
              <a:extLst>
                <a:ext uri="{FF2B5EF4-FFF2-40B4-BE49-F238E27FC236}">
                  <a16:creationId xmlns:a16="http://schemas.microsoft.com/office/drawing/2014/main" id="{3C80EBF1-CF37-640F-657D-3539B7DA85A2}"/>
                </a:ext>
              </a:extLst>
            </p:cNvPr>
            <p:cNvSpPr>
              <a:spLocks/>
            </p:cNvSpPr>
            <p:nvPr/>
          </p:nvSpPr>
          <p:spPr bwMode="gray">
            <a:xfrm>
              <a:off x="1785322" y="2836013"/>
              <a:ext cx="1438891" cy="1339111"/>
            </a:xfrm>
            <a:custGeom>
              <a:avLst/>
              <a:gdLst>
                <a:gd name="T0" fmla="*/ 1030 w 1094"/>
                <a:gd name="T1" fmla="*/ 191 h 1017"/>
                <a:gd name="T2" fmla="*/ 979 w 1094"/>
                <a:gd name="T3" fmla="*/ 179 h 1017"/>
                <a:gd name="T4" fmla="*/ 866 w 1094"/>
                <a:gd name="T5" fmla="*/ 171 h 1017"/>
                <a:gd name="T6" fmla="*/ 750 w 1094"/>
                <a:gd name="T7" fmla="*/ 160 h 1017"/>
                <a:gd name="T8" fmla="*/ 632 w 1094"/>
                <a:gd name="T9" fmla="*/ 141 h 1017"/>
                <a:gd name="T10" fmla="*/ 512 w 1094"/>
                <a:gd name="T11" fmla="*/ 123 h 1017"/>
                <a:gd name="T12" fmla="*/ 391 w 1094"/>
                <a:gd name="T13" fmla="*/ 95 h 1017"/>
                <a:gd name="T14" fmla="*/ 314 w 1094"/>
                <a:gd name="T15" fmla="*/ 77 h 1017"/>
                <a:gd name="T16" fmla="*/ 188 w 1094"/>
                <a:gd name="T17" fmla="*/ 48 h 1017"/>
                <a:gd name="T18" fmla="*/ 63 w 1094"/>
                <a:gd name="T19" fmla="*/ 19 h 1017"/>
                <a:gd name="T20" fmla="*/ 5 w 1094"/>
                <a:gd name="T21" fmla="*/ 209 h 1017"/>
                <a:gd name="T22" fmla="*/ 5 w 1094"/>
                <a:gd name="T23" fmla="*/ 211 h 1017"/>
                <a:gd name="T24" fmla="*/ 4 w 1094"/>
                <a:gd name="T25" fmla="*/ 212 h 1017"/>
                <a:gd name="T26" fmla="*/ 4 w 1094"/>
                <a:gd name="T27" fmla="*/ 214 h 1017"/>
                <a:gd name="T28" fmla="*/ 4 w 1094"/>
                <a:gd name="T29" fmla="*/ 215 h 1017"/>
                <a:gd name="T30" fmla="*/ 4 w 1094"/>
                <a:gd name="T31" fmla="*/ 217 h 1017"/>
                <a:gd name="T32" fmla="*/ 4 w 1094"/>
                <a:gd name="T33" fmla="*/ 219 h 1017"/>
                <a:gd name="T34" fmla="*/ 4 w 1094"/>
                <a:gd name="T35" fmla="*/ 222 h 1017"/>
                <a:gd name="T36" fmla="*/ 4 w 1094"/>
                <a:gd name="T37" fmla="*/ 224 h 1017"/>
                <a:gd name="T38" fmla="*/ 3 w 1094"/>
                <a:gd name="T39" fmla="*/ 234 h 1017"/>
                <a:gd name="T40" fmla="*/ 2 w 1094"/>
                <a:gd name="T41" fmla="*/ 237 h 1017"/>
                <a:gd name="T42" fmla="*/ 2 w 1094"/>
                <a:gd name="T43" fmla="*/ 246 h 1017"/>
                <a:gd name="T44" fmla="*/ 2 w 1094"/>
                <a:gd name="T45" fmla="*/ 247 h 1017"/>
                <a:gd name="T46" fmla="*/ 7 w 1094"/>
                <a:gd name="T47" fmla="*/ 391 h 1017"/>
                <a:gd name="T48" fmla="*/ 26 w 1094"/>
                <a:gd name="T49" fmla="*/ 432 h 1017"/>
                <a:gd name="T50" fmla="*/ 64 w 1094"/>
                <a:gd name="T51" fmla="*/ 441 h 1017"/>
                <a:gd name="T52" fmla="*/ 70 w 1094"/>
                <a:gd name="T53" fmla="*/ 368 h 1017"/>
                <a:gd name="T54" fmla="*/ 85 w 1094"/>
                <a:gd name="T55" fmla="*/ 209 h 1017"/>
                <a:gd name="T56" fmla="*/ 142 w 1094"/>
                <a:gd name="T57" fmla="*/ 274 h 1017"/>
                <a:gd name="T58" fmla="*/ 190 w 1094"/>
                <a:gd name="T59" fmla="*/ 445 h 1017"/>
                <a:gd name="T60" fmla="*/ 367 w 1094"/>
                <a:gd name="T61" fmla="*/ 801 h 1017"/>
                <a:gd name="T62" fmla="*/ 726 w 1094"/>
                <a:gd name="T63" fmla="*/ 1009 h 1017"/>
                <a:gd name="T64" fmla="*/ 872 w 1094"/>
                <a:gd name="T65" fmla="*/ 787 h 1017"/>
                <a:gd name="T66" fmla="*/ 1094 w 1094"/>
                <a:gd name="T67" fmla="*/ 221 h 1017"/>
                <a:gd name="connsiteX0" fmla="*/ 9723 w 9997"/>
                <a:gd name="connsiteY0" fmla="*/ 1989 h 10072"/>
                <a:gd name="connsiteX1" fmla="*/ 9412 w 9997"/>
                <a:gd name="connsiteY1" fmla="*/ 1950 h 10072"/>
                <a:gd name="connsiteX2" fmla="*/ 9366 w 9997"/>
                <a:gd name="connsiteY2" fmla="*/ 1812 h 10072"/>
                <a:gd name="connsiteX3" fmla="*/ 8946 w 9997"/>
                <a:gd name="connsiteY3" fmla="*/ 1832 h 10072"/>
                <a:gd name="connsiteX4" fmla="*/ 8397 w 9997"/>
                <a:gd name="connsiteY4" fmla="*/ 1812 h 10072"/>
                <a:gd name="connsiteX5" fmla="*/ 7913 w 9997"/>
                <a:gd name="connsiteY5" fmla="*/ 1753 h 10072"/>
                <a:gd name="connsiteX6" fmla="*/ 7328 w 9997"/>
                <a:gd name="connsiteY6" fmla="*/ 1714 h 10072"/>
                <a:gd name="connsiteX7" fmla="*/ 6853 w 9997"/>
                <a:gd name="connsiteY7" fmla="*/ 1645 h 10072"/>
                <a:gd name="connsiteX8" fmla="*/ 6249 w 9997"/>
                <a:gd name="connsiteY8" fmla="*/ 1557 h 10072"/>
                <a:gd name="connsiteX9" fmla="*/ 5774 w 9997"/>
                <a:gd name="connsiteY9" fmla="*/ 1458 h 10072"/>
                <a:gd name="connsiteX10" fmla="*/ 5134 w 9997"/>
                <a:gd name="connsiteY10" fmla="*/ 1360 h 10072"/>
                <a:gd name="connsiteX11" fmla="*/ 4677 w 9997"/>
                <a:gd name="connsiteY11" fmla="*/ 1281 h 10072"/>
                <a:gd name="connsiteX12" fmla="*/ 4010 w 9997"/>
                <a:gd name="connsiteY12" fmla="*/ 1104 h 10072"/>
                <a:gd name="connsiteX13" fmla="*/ 3571 w 9997"/>
                <a:gd name="connsiteY13" fmla="*/ 1006 h 10072"/>
                <a:gd name="connsiteX14" fmla="*/ 3023 w 9997"/>
                <a:gd name="connsiteY14" fmla="*/ 868 h 10072"/>
                <a:gd name="connsiteX15" fmla="*/ 2867 w 9997"/>
                <a:gd name="connsiteY15" fmla="*/ 829 h 10072"/>
                <a:gd name="connsiteX16" fmla="*/ 2392 w 9997"/>
                <a:gd name="connsiteY16" fmla="*/ 731 h 10072"/>
                <a:gd name="connsiteX17" fmla="*/ 1715 w 9997"/>
                <a:gd name="connsiteY17" fmla="*/ 544 h 10072"/>
                <a:gd name="connsiteX18" fmla="*/ 1118 w 9997"/>
                <a:gd name="connsiteY18" fmla="*/ 113 h 10072"/>
                <a:gd name="connsiteX19" fmla="*/ 573 w 9997"/>
                <a:gd name="connsiteY19" fmla="*/ 259 h 10072"/>
                <a:gd name="connsiteX20" fmla="*/ 43 w 9997"/>
                <a:gd name="connsiteY20" fmla="*/ 1940 h 10072"/>
                <a:gd name="connsiteX21" fmla="*/ 43 w 9997"/>
                <a:gd name="connsiteY21" fmla="*/ 2127 h 10072"/>
                <a:gd name="connsiteX22" fmla="*/ 43 w 9997"/>
                <a:gd name="connsiteY22" fmla="*/ 2137 h 10072"/>
                <a:gd name="connsiteX23" fmla="*/ 43 w 9997"/>
                <a:gd name="connsiteY23" fmla="*/ 2147 h 10072"/>
                <a:gd name="connsiteX24" fmla="*/ 34 w 9997"/>
                <a:gd name="connsiteY24" fmla="*/ 2147 h 10072"/>
                <a:gd name="connsiteX25" fmla="*/ 34 w 9997"/>
                <a:gd name="connsiteY25" fmla="*/ 2157 h 10072"/>
                <a:gd name="connsiteX26" fmla="*/ 34 w 9997"/>
                <a:gd name="connsiteY26" fmla="*/ 2166 h 10072"/>
                <a:gd name="connsiteX27" fmla="*/ 34 w 9997"/>
                <a:gd name="connsiteY27" fmla="*/ 2176 h 10072"/>
                <a:gd name="connsiteX28" fmla="*/ 34 w 9997"/>
                <a:gd name="connsiteY28" fmla="*/ 2186 h 10072"/>
                <a:gd name="connsiteX29" fmla="*/ 34 w 9997"/>
                <a:gd name="connsiteY29" fmla="*/ 2186 h 10072"/>
                <a:gd name="connsiteX30" fmla="*/ 34 w 9997"/>
                <a:gd name="connsiteY30" fmla="*/ 2206 h 10072"/>
                <a:gd name="connsiteX31" fmla="*/ 34 w 9997"/>
                <a:gd name="connsiteY31" fmla="*/ 2206 h 10072"/>
                <a:gd name="connsiteX32" fmla="*/ 34 w 9997"/>
                <a:gd name="connsiteY32" fmla="*/ 2225 h 10072"/>
                <a:gd name="connsiteX33" fmla="*/ 34 w 9997"/>
                <a:gd name="connsiteY33" fmla="*/ 2225 h 10072"/>
                <a:gd name="connsiteX34" fmla="*/ 34 w 9997"/>
                <a:gd name="connsiteY34" fmla="*/ 2245 h 10072"/>
                <a:gd name="connsiteX35" fmla="*/ 34 w 9997"/>
                <a:gd name="connsiteY35" fmla="*/ 2255 h 10072"/>
                <a:gd name="connsiteX36" fmla="*/ 34 w 9997"/>
                <a:gd name="connsiteY36" fmla="*/ 2265 h 10072"/>
                <a:gd name="connsiteX37" fmla="*/ 34 w 9997"/>
                <a:gd name="connsiteY37" fmla="*/ 2275 h 10072"/>
                <a:gd name="connsiteX38" fmla="*/ 24 w 9997"/>
                <a:gd name="connsiteY38" fmla="*/ 2324 h 10072"/>
                <a:gd name="connsiteX39" fmla="*/ 24 w 9997"/>
                <a:gd name="connsiteY39" fmla="*/ 2373 h 10072"/>
                <a:gd name="connsiteX40" fmla="*/ 24 w 9997"/>
                <a:gd name="connsiteY40" fmla="*/ 2383 h 10072"/>
                <a:gd name="connsiteX41" fmla="*/ 15 w 9997"/>
                <a:gd name="connsiteY41" fmla="*/ 2402 h 10072"/>
                <a:gd name="connsiteX42" fmla="*/ 15 w 9997"/>
                <a:gd name="connsiteY42" fmla="*/ 2412 h 10072"/>
                <a:gd name="connsiteX43" fmla="*/ 15 w 9997"/>
                <a:gd name="connsiteY43" fmla="*/ 2491 h 10072"/>
                <a:gd name="connsiteX44" fmla="*/ 15 w 9997"/>
                <a:gd name="connsiteY44" fmla="*/ 2501 h 10072"/>
                <a:gd name="connsiteX45" fmla="*/ 15 w 9997"/>
                <a:gd name="connsiteY45" fmla="*/ 2501 h 10072"/>
                <a:gd name="connsiteX46" fmla="*/ 6 w 9997"/>
                <a:gd name="connsiteY46" fmla="*/ 2815 h 10072"/>
                <a:gd name="connsiteX47" fmla="*/ 61 w 9997"/>
                <a:gd name="connsiteY47" fmla="*/ 3917 h 10072"/>
                <a:gd name="connsiteX48" fmla="*/ 134 w 9997"/>
                <a:gd name="connsiteY48" fmla="*/ 4172 h 10072"/>
                <a:gd name="connsiteX49" fmla="*/ 235 w 9997"/>
                <a:gd name="connsiteY49" fmla="*/ 4320 h 10072"/>
                <a:gd name="connsiteX50" fmla="*/ 363 w 9997"/>
                <a:gd name="connsiteY50" fmla="*/ 4575 h 10072"/>
                <a:gd name="connsiteX51" fmla="*/ 582 w 9997"/>
                <a:gd name="connsiteY51" fmla="*/ 4408 h 10072"/>
                <a:gd name="connsiteX52" fmla="*/ 692 w 9997"/>
                <a:gd name="connsiteY52" fmla="*/ 4025 h 10072"/>
                <a:gd name="connsiteX53" fmla="*/ 637 w 9997"/>
                <a:gd name="connsiteY53" fmla="*/ 3690 h 10072"/>
                <a:gd name="connsiteX54" fmla="*/ 555 w 9997"/>
                <a:gd name="connsiteY54" fmla="*/ 3130 h 10072"/>
                <a:gd name="connsiteX55" fmla="*/ 774 w 9997"/>
                <a:gd name="connsiteY55" fmla="*/ 2127 h 10072"/>
                <a:gd name="connsiteX56" fmla="*/ 1268 w 9997"/>
                <a:gd name="connsiteY56" fmla="*/ 2098 h 10072"/>
                <a:gd name="connsiteX57" fmla="*/ 1295 w 9997"/>
                <a:gd name="connsiteY57" fmla="*/ 2766 h 10072"/>
                <a:gd name="connsiteX58" fmla="*/ 1332 w 9997"/>
                <a:gd name="connsiteY58" fmla="*/ 3012 h 10072"/>
                <a:gd name="connsiteX59" fmla="*/ 1734 w 9997"/>
                <a:gd name="connsiteY59" fmla="*/ 4448 h 10072"/>
                <a:gd name="connsiteX60" fmla="*/ 2575 w 9997"/>
                <a:gd name="connsiteY60" fmla="*/ 6690 h 10072"/>
                <a:gd name="connsiteX61" fmla="*/ 3352 w 9997"/>
                <a:gd name="connsiteY61" fmla="*/ 7948 h 10072"/>
                <a:gd name="connsiteX62" fmla="*/ 6176 w 9997"/>
                <a:gd name="connsiteY62" fmla="*/ 9993 h 10072"/>
                <a:gd name="connsiteX63" fmla="*/ 6633 w 9997"/>
                <a:gd name="connsiteY63" fmla="*/ 9993 h 10072"/>
                <a:gd name="connsiteX64" fmla="*/ 7218 w 9997"/>
                <a:gd name="connsiteY64" fmla="*/ 10072 h 10072"/>
                <a:gd name="connsiteX65" fmla="*/ 7968 w 9997"/>
                <a:gd name="connsiteY65" fmla="*/ 7810 h 10072"/>
                <a:gd name="connsiteX66" fmla="*/ 9622 w 9997"/>
                <a:gd name="connsiteY66" fmla="*/ 3258 h 10072"/>
                <a:gd name="connsiteX67" fmla="*/ 9997 w 9997"/>
                <a:gd name="connsiteY67" fmla="*/ 2245 h 10072"/>
                <a:gd name="connsiteX68" fmla="*/ 9723 w 9997"/>
                <a:gd name="connsiteY68" fmla="*/ 1989 h 10072"/>
                <a:gd name="connsiteX0" fmla="*/ 9726 w 10000"/>
                <a:gd name="connsiteY0" fmla="*/ 1993 h 10018"/>
                <a:gd name="connsiteX1" fmla="*/ 9415 w 10000"/>
                <a:gd name="connsiteY1" fmla="*/ 1954 h 10018"/>
                <a:gd name="connsiteX2" fmla="*/ 9369 w 10000"/>
                <a:gd name="connsiteY2" fmla="*/ 1817 h 10018"/>
                <a:gd name="connsiteX3" fmla="*/ 8949 w 10000"/>
                <a:gd name="connsiteY3" fmla="*/ 1837 h 10018"/>
                <a:gd name="connsiteX4" fmla="*/ 8400 w 10000"/>
                <a:gd name="connsiteY4" fmla="*/ 1817 h 10018"/>
                <a:gd name="connsiteX5" fmla="*/ 7915 w 10000"/>
                <a:gd name="connsiteY5" fmla="*/ 1758 h 10018"/>
                <a:gd name="connsiteX6" fmla="*/ 7330 w 10000"/>
                <a:gd name="connsiteY6" fmla="*/ 1720 h 10018"/>
                <a:gd name="connsiteX7" fmla="*/ 6855 w 10000"/>
                <a:gd name="connsiteY7" fmla="*/ 1651 h 10018"/>
                <a:gd name="connsiteX8" fmla="*/ 6251 w 10000"/>
                <a:gd name="connsiteY8" fmla="*/ 1564 h 10018"/>
                <a:gd name="connsiteX9" fmla="*/ 5776 w 10000"/>
                <a:gd name="connsiteY9" fmla="*/ 1466 h 10018"/>
                <a:gd name="connsiteX10" fmla="*/ 5136 w 10000"/>
                <a:gd name="connsiteY10" fmla="*/ 1368 h 10018"/>
                <a:gd name="connsiteX11" fmla="*/ 4678 w 10000"/>
                <a:gd name="connsiteY11" fmla="*/ 1290 h 10018"/>
                <a:gd name="connsiteX12" fmla="*/ 4011 w 10000"/>
                <a:gd name="connsiteY12" fmla="*/ 1114 h 10018"/>
                <a:gd name="connsiteX13" fmla="*/ 3572 w 10000"/>
                <a:gd name="connsiteY13" fmla="*/ 1017 h 10018"/>
                <a:gd name="connsiteX14" fmla="*/ 3024 w 10000"/>
                <a:gd name="connsiteY14" fmla="*/ 880 h 10018"/>
                <a:gd name="connsiteX15" fmla="*/ 2868 w 10000"/>
                <a:gd name="connsiteY15" fmla="*/ 841 h 10018"/>
                <a:gd name="connsiteX16" fmla="*/ 2393 w 10000"/>
                <a:gd name="connsiteY16" fmla="*/ 744 h 10018"/>
                <a:gd name="connsiteX17" fmla="*/ 1899 w 10000"/>
                <a:gd name="connsiteY17" fmla="*/ 362 h 10018"/>
                <a:gd name="connsiteX18" fmla="*/ 1118 w 10000"/>
                <a:gd name="connsiteY18" fmla="*/ 130 h 10018"/>
                <a:gd name="connsiteX19" fmla="*/ 573 w 10000"/>
                <a:gd name="connsiteY19" fmla="*/ 275 h 10018"/>
                <a:gd name="connsiteX20" fmla="*/ 43 w 10000"/>
                <a:gd name="connsiteY20" fmla="*/ 1944 h 10018"/>
                <a:gd name="connsiteX21" fmla="*/ 43 w 10000"/>
                <a:gd name="connsiteY21" fmla="*/ 2130 h 10018"/>
                <a:gd name="connsiteX22" fmla="*/ 43 w 10000"/>
                <a:gd name="connsiteY22" fmla="*/ 2140 h 10018"/>
                <a:gd name="connsiteX23" fmla="*/ 43 w 10000"/>
                <a:gd name="connsiteY23" fmla="*/ 2150 h 10018"/>
                <a:gd name="connsiteX24" fmla="*/ 34 w 10000"/>
                <a:gd name="connsiteY24" fmla="*/ 2150 h 10018"/>
                <a:gd name="connsiteX25" fmla="*/ 34 w 10000"/>
                <a:gd name="connsiteY25" fmla="*/ 2160 h 10018"/>
                <a:gd name="connsiteX26" fmla="*/ 34 w 10000"/>
                <a:gd name="connsiteY26" fmla="*/ 2169 h 10018"/>
                <a:gd name="connsiteX27" fmla="*/ 34 w 10000"/>
                <a:gd name="connsiteY27" fmla="*/ 2178 h 10018"/>
                <a:gd name="connsiteX28" fmla="*/ 34 w 10000"/>
                <a:gd name="connsiteY28" fmla="*/ 2188 h 10018"/>
                <a:gd name="connsiteX29" fmla="*/ 34 w 10000"/>
                <a:gd name="connsiteY29" fmla="*/ 2188 h 10018"/>
                <a:gd name="connsiteX30" fmla="*/ 34 w 10000"/>
                <a:gd name="connsiteY30" fmla="*/ 2208 h 10018"/>
                <a:gd name="connsiteX31" fmla="*/ 34 w 10000"/>
                <a:gd name="connsiteY31" fmla="*/ 2208 h 10018"/>
                <a:gd name="connsiteX32" fmla="*/ 34 w 10000"/>
                <a:gd name="connsiteY32" fmla="*/ 2227 h 10018"/>
                <a:gd name="connsiteX33" fmla="*/ 34 w 10000"/>
                <a:gd name="connsiteY33" fmla="*/ 2227 h 10018"/>
                <a:gd name="connsiteX34" fmla="*/ 34 w 10000"/>
                <a:gd name="connsiteY34" fmla="*/ 2247 h 10018"/>
                <a:gd name="connsiteX35" fmla="*/ 34 w 10000"/>
                <a:gd name="connsiteY35" fmla="*/ 2257 h 10018"/>
                <a:gd name="connsiteX36" fmla="*/ 34 w 10000"/>
                <a:gd name="connsiteY36" fmla="*/ 2267 h 10018"/>
                <a:gd name="connsiteX37" fmla="*/ 34 w 10000"/>
                <a:gd name="connsiteY37" fmla="*/ 2277 h 10018"/>
                <a:gd name="connsiteX38" fmla="*/ 24 w 10000"/>
                <a:gd name="connsiteY38" fmla="*/ 2325 h 10018"/>
                <a:gd name="connsiteX39" fmla="*/ 24 w 10000"/>
                <a:gd name="connsiteY39" fmla="*/ 2374 h 10018"/>
                <a:gd name="connsiteX40" fmla="*/ 24 w 10000"/>
                <a:gd name="connsiteY40" fmla="*/ 2384 h 10018"/>
                <a:gd name="connsiteX41" fmla="*/ 15 w 10000"/>
                <a:gd name="connsiteY41" fmla="*/ 2403 h 10018"/>
                <a:gd name="connsiteX42" fmla="*/ 15 w 10000"/>
                <a:gd name="connsiteY42" fmla="*/ 2413 h 10018"/>
                <a:gd name="connsiteX43" fmla="*/ 15 w 10000"/>
                <a:gd name="connsiteY43" fmla="*/ 2491 h 10018"/>
                <a:gd name="connsiteX44" fmla="*/ 15 w 10000"/>
                <a:gd name="connsiteY44" fmla="*/ 2501 h 10018"/>
                <a:gd name="connsiteX45" fmla="*/ 15 w 10000"/>
                <a:gd name="connsiteY45" fmla="*/ 2501 h 10018"/>
                <a:gd name="connsiteX46" fmla="*/ 6 w 10000"/>
                <a:gd name="connsiteY46" fmla="*/ 2813 h 10018"/>
                <a:gd name="connsiteX47" fmla="*/ 61 w 10000"/>
                <a:gd name="connsiteY47" fmla="*/ 3907 h 10018"/>
                <a:gd name="connsiteX48" fmla="*/ 134 w 10000"/>
                <a:gd name="connsiteY48" fmla="*/ 4160 h 10018"/>
                <a:gd name="connsiteX49" fmla="*/ 235 w 10000"/>
                <a:gd name="connsiteY49" fmla="*/ 4307 h 10018"/>
                <a:gd name="connsiteX50" fmla="*/ 363 w 10000"/>
                <a:gd name="connsiteY50" fmla="*/ 4560 h 10018"/>
                <a:gd name="connsiteX51" fmla="*/ 582 w 10000"/>
                <a:gd name="connsiteY51" fmla="*/ 4394 h 10018"/>
                <a:gd name="connsiteX52" fmla="*/ 692 w 10000"/>
                <a:gd name="connsiteY52" fmla="*/ 4014 h 10018"/>
                <a:gd name="connsiteX53" fmla="*/ 637 w 10000"/>
                <a:gd name="connsiteY53" fmla="*/ 3682 h 10018"/>
                <a:gd name="connsiteX54" fmla="*/ 555 w 10000"/>
                <a:gd name="connsiteY54" fmla="*/ 3126 h 10018"/>
                <a:gd name="connsiteX55" fmla="*/ 774 w 10000"/>
                <a:gd name="connsiteY55" fmla="*/ 2130 h 10018"/>
                <a:gd name="connsiteX56" fmla="*/ 1268 w 10000"/>
                <a:gd name="connsiteY56" fmla="*/ 2101 h 10018"/>
                <a:gd name="connsiteX57" fmla="*/ 1295 w 10000"/>
                <a:gd name="connsiteY57" fmla="*/ 2764 h 10018"/>
                <a:gd name="connsiteX58" fmla="*/ 1332 w 10000"/>
                <a:gd name="connsiteY58" fmla="*/ 3008 h 10018"/>
                <a:gd name="connsiteX59" fmla="*/ 1735 w 10000"/>
                <a:gd name="connsiteY59" fmla="*/ 4434 h 10018"/>
                <a:gd name="connsiteX60" fmla="*/ 2576 w 10000"/>
                <a:gd name="connsiteY60" fmla="*/ 6660 h 10018"/>
                <a:gd name="connsiteX61" fmla="*/ 3353 w 10000"/>
                <a:gd name="connsiteY61" fmla="*/ 7909 h 10018"/>
                <a:gd name="connsiteX62" fmla="*/ 6178 w 10000"/>
                <a:gd name="connsiteY62" fmla="*/ 9940 h 10018"/>
                <a:gd name="connsiteX63" fmla="*/ 6635 w 10000"/>
                <a:gd name="connsiteY63" fmla="*/ 9940 h 10018"/>
                <a:gd name="connsiteX64" fmla="*/ 7220 w 10000"/>
                <a:gd name="connsiteY64" fmla="*/ 10018 h 10018"/>
                <a:gd name="connsiteX65" fmla="*/ 7970 w 10000"/>
                <a:gd name="connsiteY65" fmla="*/ 7772 h 10018"/>
                <a:gd name="connsiteX66" fmla="*/ 9625 w 10000"/>
                <a:gd name="connsiteY66" fmla="*/ 3253 h 10018"/>
                <a:gd name="connsiteX67" fmla="*/ 10000 w 10000"/>
                <a:gd name="connsiteY67" fmla="*/ 2247 h 10018"/>
                <a:gd name="connsiteX68" fmla="*/ 9726 w 10000"/>
                <a:gd name="connsiteY68" fmla="*/ 1993 h 10018"/>
                <a:gd name="connsiteX0" fmla="*/ 9800 w 10074"/>
                <a:gd name="connsiteY0" fmla="*/ 1993 h 10018"/>
                <a:gd name="connsiteX1" fmla="*/ 9489 w 10074"/>
                <a:gd name="connsiteY1" fmla="*/ 1954 h 10018"/>
                <a:gd name="connsiteX2" fmla="*/ 9443 w 10074"/>
                <a:gd name="connsiteY2" fmla="*/ 1817 h 10018"/>
                <a:gd name="connsiteX3" fmla="*/ 9023 w 10074"/>
                <a:gd name="connsiteY3" fmla="*/ 1837 h 10018"/>
                <a:gd name="connsiteX4" fmla="*/ 8474 w 10074"/>
                <a:gd name="connsiteY4" fmla="*/ 1817 h 10018"/>
                <a:gd name="connsiteX5" fmla="*/ 7989 w 10074"/>
                <a:gd name="connsiteY5" fmla="*/ 1758 h 10018"/>
                <a:gd name="connsiteX6" fmla="*/ 7404 w 10074"/>
                <a:gd name="connsiteY6" fmla="*/ 1720 h 10018"/>
                <a:gd name="connsiteX7" fmla="*/ 6929 w 10074"/>
                <a:gd name="connsiteY7" fmla="*/ 1651 h 10018"/>
                <a:gd name="connsiteX8" fmla="*/ 6325 w 10074"/>
                <a:gd name="connsiteY8" fmla="*/ 1564 h 10018"/>
                <a:gd name="connsiteX9" fmla="*/ 5850 w 10074"/>
                <a:gd name="connsiteY9" fmla="*/ 1466 h 10018"/>
                <a:gd name="connsiteX10" fmla="*/ 5210 w 10074"/>
                <a:gd name="connsiteY10" fmla="*/ 1368 h 10018"/>
                <a:gd name="connsiteX11" fmla="*/ 4752 w 10074"/>
                <a:gd name="connsiteY11" fmla="*/ 1290 h 10018"/>
                <a:gd name="connsiteX12" fmla="*/ 4085 w 10074"/>
                <a:gd name="connsiteY12" fmla="*/ 1114 h 10018"/>
                <a:gd name="connsiteX13" fmla="*/ 3646 w 10074"/>
                <a:gd name="connsiteY13" fmla="*/ 1017 h 10018"/>
                <a:gd name="connsiteX14" fmla="*/ 3098 w 10074"/>
                <a:gd name="connsiteY14" fmla="*/ 880 h 10018"/>
                <a:gd name="connsiteX15" fmla="*/ 2942 w 10074"/>
                <a:gd name="connsiteY15" fmla="*/ 841 h 10018"/>
                <a:gd name="connsiteX16" fmla="*/ 2467 w 10074"/>
                <a:gd name="connsiteY16" fmla="*/ 744 h 10018"/>
                <a:gd name="connsiteX17" fmla="*/ 1973 w 10074"/>
                <a:gd name="connsiteY17" fmla="*/ 362 h 10018"/>
                <a:gd name="connsiteX18" fmla="*/ 1192 w 10074"/>
                <a:gd name="connsiteY18" fmla="*/ 130 h 10018"/>
                <a:gd name="connsiteX19" fmla="*/ 647 w 10074"/>
                <a:gd name="connsiteY19" fmla="*/ 275 h 10018"/>
                <a:gd name="connsiteX20" fmla="*/ 0 w 10074"/>
                <a:gd name="connsiteY20" fmla="*/ 1748 h 10018"/>
                <a:gd name="connsiteX21" fmla="*/ 117 w 10074"/>
                <a:gd name="connsiteY21" fmla="*/ 2130 h 10018"/>
                <a:gd name="connsiteX22" fmla="*/ 117 w 10074"/>
                <a:gd name="connsiteY22" fmla="*/ 2140 h 10018"/>
                <a:gd name="connsiteX23" fmla="*/ 117 w 10074"/>
                <a:gd name="connsiteY23" fmla="*/ 2150 h 10018"/>
                <a:gd name="connsiteX24" fmla="*/ 108 w 10074"/>
                <a:gd name="connsiteY24" fmla="*/ 2150 h 10018"/>
                <a:gd name="connsiteX25" fmla="*/ 108 w 10074"/>
                <a:gd name="connsiteY25" fmla="*/ 2160 h 10018"/>
                <a:gd name="connsiteX26" fmla="*/ 108 w 10074"/>
                <a:gd name="connsiteY26" fmla="*/ 2169 h 10018"/>
                <a:gd name="connsiteX27" fmla="*/ 108 w 10074"/>
                <a:gd name="connsiteY27" fmla="*/ 2178 h 10018"/>
                <a:gd name="connsiteX28" fmla="*/ 108 w 10074"/>
                <a:gd name="connsiteY28" fmla="*/ 2188 h 10018"/>
                <a:gd name="connsiteX29" fmla="*/ 108 w 10074"/>
                <a:gd name="connsiteY29" fmla="*/ 2188 h 10018"/>
                <a:gd name="connsiteX30" fmla="*/ 108 w 10074"/>
                <a:gd name="connsiteY30" fmla="*/ 2208 h 10018"/>
                <a:gd name="connsiteX31" fmla="*/ 108 w 10074"/>
                <a:gd name="connsiteY31" fmla="*/ 2208 h 10018"/>
                <a:gd name="connsiteX32" fmla="*/ 108 w 10074"/>
                <a:gd name="connsiteY32" fmla="*/ 2227 h 10018"/>
                <a:gd name="connsiteX33" fmla="*/ 108 w 10074"/>
                <a:gd name="connsiteY33" fmla="*/ 2227 h 10018"/>
                <a:gd name="connsiteX34" fmla="*/ 108 w 10074"/>
                <a:gd name="connsiteY34" fmla="*/ 2247 h 10018"/>
                <a:gd name="connsiteX35" fmla="*/ 108 w 10074"/>
                <a:gd name="connsiteY35" fmla="*/ 2257 h 10018"/>
                <a:gd name="connsiteX36" fmla="*/ 108 w 10074"/>
                <a:gd name="connsiteY36" fmla="*/ 2267 h 10018"/>
                <a:gd name="connsiteX37" fmla="*/ 108 w 10074"/>
                <a:gd name="connsiteY37" fmla="*/ 2277 h 10018"/>
                <a:gd name="connsiteX38" fmla="*/ 98 w 10074"/>
                <a:gd name="connsiteY38" fmla="*/ 2325 h 10018"/>
                <a:gd name="connsiteX39" fmla="*/ 98 w 10074"/>
                <a:gd name="connsiteY39" fmla="*/ 2374 h 10018"/>
                <a:gd name="connsiteX40" fmla="*/ 98 w 10074"/>
                <a:gd name="connsiteY40" fmla="*/ 2384 h 10018"/>
                <a:gd name="connsiteX41" fmla="*/ 89 w 10074"/>
                <a:gd name="connsiteY41" fmla="*/ 2403 h 10018"/>
                <a:gd name="connsiteX42" fmla="*/ 89 w 10074"/>
                <a:gd name="connsiteY42" fmla="*/ 2413 h 10018"/>
                <a:gd name="connsiteX43" fmla="*/ 89 w 10074"/>
                <a:gd name="connsiteY43" fmla="*/ 2491 h 10018"/>
                <a:gd name="connsiteX44" fmla="*/ 89 w 10074"/>
                <a:gd name="connsiteY44" fmla="*/ 2501 h 10018"/>
                <a:gd name="connsiteX45" fmla="*/ 89 w 10074"/>
                <a:gd name="connsiteY45" fmla="*/ 2501 h 10018"/>
                <a:gd name="connsiteX46" fmla="*/ 80 w 10074"/>
                <a:gd name="connsiteY46" fmla="*/ 2813 h 10018"/>
                <a:gd name="connsiteX47" fmla="*/ 135 w 10074"/>
                <a:gd name="connsiteY47" fmla="*/ 3907 h 10018"/>
                <a:gd name="connsiteX48" fmla="*/ 208 w 10074"/>
                <a:gd name="connsiteY48" fmla="*/ 4160 h 10018"/>
                <a:gd name="connsiteX49" fmla="*/ 309 w 10074"/>
                <a:gd name="connsiteY49" fmla="*/ 4307 h 10018"/>
                <a:gd name="connsiteX50" fmla="*/ 437 w 10074"/>
                <a:gd name="connsiteY50" fmla="*/ 4560 h 10018"/>
                <a:gd name="connsiteX51" fmla="*/ 656 w 10074"/>
                <a:gd name="connsiteY51" fmla="*/ 4394 h 10018"/>
                <a:gd name="connsiteX52" fmla="*/ 766 w 10074"/>
                <a:gd name="connsiteY52" fmla="*/ 4014 h 10018"/>
                <a:gd name="connsiteX53" fmla="*/ 711 w 10074"/>
                <a:gd name="connsiteY53" fmla="*/ 3682 h 10018"/>
                <a:gd name="connsiteX54" fmla="*/ 629 w 10074"/>
                <a:gd name="connsiteY54" fmla="*/ 3126 h 10018"/>
                <a:gd name="connsiteX55" fmla="*/ 848 w 10074"/>
                <a:gd name="connsiteY55" fmla="*/ 2130 h 10018"/>
                <a:gd name="connsiteX56" fmla="*/ 1342 w 10074"/>
                <a:gd name="connsiteY56" fmla="*/ 2101 h 10018"/>
                <a:gd name="connsiteX57" fmla="*/ 1369 w 10074"/>
                <a:gd name="connsiteY57" fmla="*/ 2764 h 10018"/>
                <a:gd name="connsiteX58" fmla="*/ 1406 w 10074"/>
                <a:gd name="connsiteY58" fmla="*/ 3008 h 10018"/>
                <a:gd name="connsiteX59" fmla="*/ 1809 w 10074"/>
                <a:gd name="connsiteY59" fmla="*/ 4434 h 10018"/>
                <a:gd name="connsiteX60" fmla="*/ 2650 w 10074"/>
                <a:gd name="connsiteY60" fmla="*/ 6660 h 10018"/>
                <a:gd name="connsiteX61" fmla="*/ 3427 w 10074"/>
                <a:gd name="connsiteY61" fmla="*/ 7909 h 10018"/>
                <a:gd name="connsiteX62" fmla="*/ 6252 w 10074"/>
                <a:gd name="connsiteY62" fmla="*/ 9940 h 10018"/>
                <a:gd name="connsiteX63" fmla="*/ 6709 w 10074"/>
                <a:gd name="connsiteY63" fmla="*/ 9940 h 10018"/>
                <a:gd name="connsiteX64" fmla="*/ 7294 w 10074"/>
                <a:gd name="connsiteY64" fmla="*/ 10018 h 10018"/>
                <a:gd name="connsiteX65" fmla="*/ 8044 w 10074"/>
                <a:gd name="connsiteY65" fmla="*/ 7772 h 10018"/>
                <a:gd name="connsiteX66" fmla="*/ 9699 w 10074"/>
                <a:gd name="connsiteY66" fmla="*/ 3253 h 10018"/>
                <a:gd name="connsiteX67" fmla="*/ 10074 w 10074"/>
                <a:gd name="connsiteY67" fmla="*/ 2247 h 10018"/>
                <a:gd name="connsiteX68" fmla="*/ 9800 w 10074"/>
                <a:gd name="connsiteY68" fmla="*/ 1993 h 10018"/>
                <a:gd name="connsiteX0" fmla="*/ 9800 w 10074"/>
                <a:gd name="connsiteY0" fmla="*/ 1993 h 10018"/>
                <a:gd name="connsiteX1" fmla="*/ 9489 w 10074"/>
                <a:gd name="connsiteY1" fmla="*/ 1954 h 10018"/>
                <a:gd name="connsiteX2" fmla="*/ 9443 w 10074"/>
                <a:gd name="connsiteY2" fmla="*/ 1817 h 10018"/>
                <a:gd name="connsiteX3" fmla="*/ 9023 w 10074"/>
                <a:gd name="connsiteY3" fmla="*/ 1837 h 10018"/>
                <a:gd name="connsiteX4" fmla="*/ 8474 w 10074"/>
                <a:gd name="connsiteY4" fmla="*/ 1817 h 10018"/>
                <a:gd name="connsiteX5" fmla="*/ 7989 w 10074"/>
                <a:gd name="connsiteY5" fmla="*/ 1758 h 10018"/>
                <a:gd name="connsiteX6" fmla="*/ 7404 w 10074"/>
                <a:gd name="connsiteY6" fmla="*/ 1720 h 10018"/>
                <a:gd name="connsiteX7" fmla="*/ 6929 w 10074"/>
                <a:gd name="connsiteY7" fmla="*/ 1651 h 10018"/>
                <a:gd name="connsiteX8" fmla="*/ 6325 w 10074"/>
                <a:gd name="connsiteY8" fmla="*/ 1564 h 10018"/>
                <a:gd name="connsiteX9" fmla="*/ 5850 w 10074"/>
                <a:gd name="connsiteY9" fmla="*/ 1466 h 10018"/>
                <a:gd name="connsiteX10" fmla="*/ 5210 w 10074"/>
                <a:gd name="connsiteY10" fmla="*/ 1368 h 10018"/>
                <a:gd name="connsiteX11" fmla="*/ 4752 w 10074"/>
                <a:gd name="connsiteY11" fmla="*/ 1290 h 10018"/>
                <a:gd name="connsiteX12" fmla="*/ 4085 w 10074"/>
                <a:gd name="connsiteY12" fmla="*/ 1114 h 10018"/>
                <a:gd name="connsiteX13" fmla="*/ 3646 w 10074"/>
                <a:gd name="connsiteY13" fmla="*/ 1017 h 10018"/>
                <a:gd name="connsiteX14" fmla="*/ 3098 w 10074"/>
                <a:gd name="connsiteY14" fmla="*/ 880 h 10018"/>
                <a:gd name="connsiteX15" fmla="*/ 2942 w 10074"/>
                <a:gd name="connsiteY15" fmla="*/ 841 h 10018"/>
                <a:gd name="connsiteX16" fmla="*/ 2484 w 10074"/>
                <a:gd name="connsiteY16" fmla="*/ 691 h 10018"/>
                <a:gd name="connsiteX17" fmla="*/ 1973 w 10074"/>
                <a:gd name="connsiteY17" fmla="*/ 362 h 10018"/>
                <a:gd name="connsiteX18" fmla="*/ 1192 w 10074"/>
                <a:gd name="connsiteY18" fmla="*/ 130 h 10018"/>
                <a:gd name="connsiteX19" fmla="*/ 647 w 10074"/>
                <a:gd name="connsiteY19" fmla="*/ 275 h 10018"/>
                <a:gd name="connsiteX20" fmla="*/ 0 w 10074"/>
                <a:gd name="connsiteY20" fmla="*/ 1748 h 10018"/>
                <a:gd name="connsiteX21" fmla="*/ 117 w 10074"/>
                <a:gd name="connsiteY21" fmla="*/ 2130 h 10018"/>
                <a:gd name="connsiteX22" fmla="*/ 117 w 10074"/>
                <a:gd name="connsiteY22" fmla="*/ 2140 h 10018"/>
                <a:gd name="connsiteX23" fmla="*/ 117 w 10074"/>
                <a:gd name="connsiteY23" fmla="*/ 2150 h 10018"/>
                <a:gd name="connsiteX24" fmla="*/ 108 w 10074"/>
                <a:gd name="connsiteY24" fmla="*/ 2150 h 10018"/>
                <a:gd name="connsiteX25" fmla="*/ 108 w 10074"/>
                <a:gd name="connsiteY25" fmla="*/ 2160 h 10018"/>
                <a:gd name="connsiteX26" fmla="*/ 108 w 10074"/>
                <a:gd name="connsiteY26" fmla="*/ 2169 h 10018"/>
                <a:gd name="connsiteX27" fmla="*/ 108 w 10074"/>
                <a:gd name="connsiteY27" fmla="*/ 2178 h 10018"/>
                <a:gd name="connsiteX28" fmla="*/ 108 w 10074"/>
                <a:gd name="connsiteY28" fmla="*/ 2188 h 10018"/>
                <a:gd name="connsiteX29" fmla="*/ 108 w 10074"/>
                <a:gd name="connsiteY29" fmla="*/ 2188 h 10018"/>
                <a:gd name="connsiteX30" fmla="*/ 108 w 10074"/>
                <a:gd name="connsiteY30" fmla="*/ 2208 h 10018"/>
                <a:gd name="connsiteX31" fmla="*/ 108 w 10074"/>
                <a:gd name="connsiteY31" fmla="*/ 2208 h 10018"/>
                <a:gd name="connsiteX32" fmla="*/ 108 w 10074"/>
                <a:gd name="connsiteY32" fmla="*/ 2227 h 10018"/>
                <a:gd name="connsiteX33" fmla="*/ 108 w 10074"/>
                <a:gd name="connsiteY33" fmla="*/ 2227 h 10018"/>
                <a:gd name="connsiteX34" fmla="*/ 108 w 10074"/>
                <a:gd name="connsiteY34" fmla="*/ 2247 h 10018"/>
                <a:gd name="connsiteX35" fmla="*/ 108 w 10074"/>
                <a:gd name="connsiteY35" fmla="*/ 2257 h 10018"/>
                <a:gd name="connsiteX36" fmla="*/ 108 w 10074"/>
                <a:gd name="connsiteY36" fmla="*/ 2267 h 10018"/>
                <a:gd name="connsiteX37" fmla="*/ 108 w 10074"/>
                <a:gd name="connsiteY37" fmla="*/ 2277 h 10018"/>
                <a:gd name="connsiteX38" fmla="*/ 98 w 10074"/>
                <a:gd name="connsiteY38" fmla="*/ 2325 h 10018"/>
                <a:gd name="connsiteX39" fmla="*/ 98 w 10074"/>
                <a:gd name="connsiteY39" fmla="*/ 2374 h 10018"/>
                <a:gd name="connsiteX40" fmla="*/ 98 w 10074"/>
                <a:gd name="connsiteY40" fmla="*/ 2384 h 10018"/>
                <a:gd name="connsiteX41" fmla="*/ 89 w 10074"/>
                <a:gd name="connsiteY41" fmla="*/ 2403 h 10018"/>
                <a:gd name="connsiteX42" fmla="*/ 89 w 10074"/>
                <a:gd name="connsiteY42" fmla="*/ 2413 h 10018"/>
                <a:gd name="connsiteX43" fmla="*/ 89 w 10074"/>
                <a:gd name="connsiteY43" fmla="*/ 2491 h 10018"/>
                <a:gd name="connsiteX44" fmla="*/ 89 w 10074"/>
                <a:gd name="connsiteY44" fmla="*/ 2501 h 10018"/>
                <a:gd name="connsiteX45" fmla="*/ 89 w 10074"/>
                <a:gd name="connsiteY45" fmla="*/ 2501 h 10018"/>
                <a:gd name="connsiteX46" fmla="*/ 80 w 10074"/>
                <a:gd name="connsiteY46" fmla="*/ 2813 h 10018"/>
                <a:gd name="connsiteX47" fmla="*/ 135 w 10074"/>
                <a:gd name="connsiteY47" fmla="*/ 3907 h 10018"/>
                <a:gd name="connsiteX48" fmla="*/ 208 w 10074"/>
                <a:gd name="connsiteY48" fmla="*/ 4160 h 10018"/>
                <a:gd name="connsiteX49" fmla="*/ 309 w 10074"/>
                <a:gd name="connsiteY49" fmla="*/ 4307 h 10018"/>
                <a:gd name="connsiteX50" fmla="*/ 437 w 10074"/>
                <a:gd name="connsiteY50" fmla="*/ 4560 h 10018"/>
                <a:gd name="connsiteX51" fmla="*/ 656 w 10074"/>
                <a:gd name="connsiteY51" fmla="*/ 4394 h 10018"/>
                <a:gd name="connsiteX52" fmla="*/ 766 w 10074"/>
                <a:gd name="connsiteY52" fmla="*/ 4014 h 10018"/>
                <a:gd name="connsiteX53" fmla="*/ 711 w 10074"/>
                <a:gd name="connsiteY53" fmla="*/ 3682 h 10018"/>
                <a:gd name="connsiteX54" fmla="*/ 629 w 10074"/>
                <a:gd name="connsiteY54" fmla="*/ 3126 h 10018"/>
                <a:gd name="connsiteX55" fmla="*/ 848 w 10074"/>
                <a:gd name="connsiteY55" fmla="*/ 2130 h 10018"/>
                <a:gd name="connsiteX56" fmla="*/ 1342 w 10074"/>
                <a:gd name="connsiteY56" fmla="*/ 2101 h 10018"/>
                <a:gd name="connsiteX57" fmla="*/ 1369 w 10074"/>
                <a:gd name="connsiteY57" fmla="*/ 2764 h 10018"/>
                <a:gd name="connsiteX58" fmla="*/ 1406 w 10074"/>
                <a:gd name="connsiteY58" fmla="*/ 3008 h 10018"/>
                <a:gd name="connsiteX59" fmla="*/ 1809 w 10074"/>
                <a:gd name="connsiteY59" fmla="*/ 4434 h 10018"/>
                <a:gd name="connsiteX60" fmla="*/ 2650 w 10074"/>
                <a:gd name="connsiteY60" fmla="*/ 6660 h 10018"/>
                <a:gd name="connsiteX61" fmla="*/ 3427 w 10074"/>
                <a:gd name="connsiteY61" fmla="*/ 7909 h 10018"/>
                <a:gd name="connsiteX62" fmla="*/ 6252 w 10074"/>
                <a:gd name="connsiteY62" fmla="*/ 9940 h 10018"/>
                <a:gd name="connsiteX63" fmla="*/ 6709 w 10074"/>
                <a:gd name="connsiteY63" fmla="*/ 9940 h 10018"/>
                <a:gd name="connsiteX64" fmla="*/ 7294 w 10074"/>
                <a:gd name="connsiteY64" fmla="*/ 10018 h 10018"/>
                <a:gd name="connsiteX65" fmla="*/ 8044 w 10074"/>
                <a:gd name="connsiteY65" fmla="*/ 7772 h 10018"/>
                <a:gd name="connsiteX66" fmla="*/ 9699 w 10074"/>
                <a:gd name="connsiteY66" fmla="*/ 3253 h 10018"/>
                <a:gd name="connsiteX67" fmla="*/ 10074 w 10074"/>
                <a:gd name="connsiteY67" fmla="*/ 2247 h 10018"/>
                <a:gd name="connsiteX68" fmla="*/ 9800 w 10074"/>
                <a:gd name="connsiteY68" fmla="*/ 1993 h 1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0074" h="10018">
                  <a:moveTo>
                    <a:pt x="9800" y="1993"/>
                  </a:moveTo>
                  <a:cubicBezTo>
                    <a:pt x="9754" y="1974"/>
                    <a:pt x="9489" y="1954"/>
                    <a:pt x="9489" y="1954"/>
                  </a:cubicBezTo>
                  <a:cubicBezTo>
                    <a:pt x="9489" y="1954"/>
                    <a:pt x="9471" y="1886"/>
                    <a:pt x="9443" y="1817"/>
                  </a:cubicBezTo>
                  <a:cubicBezTo>
                    <a:pt x="9388" y="1700"/>
                    <a:pt x="9260" y="1574"/>
                    <a:pt x="9023" y="1837"/>
                  </a:cubicBezTo>
                  <a:lnTo>
                    <a:pt x="8474" y="1817"/>
                  </a:lnTo>
                  <a:cubicBezTo>
                    <a:pt x="8474" y="1817"/>
                    <a:pt x="8318" y="1339"/>
                    <a:pt x="7989" y="1758"/>
                  </a:cubicBezTo>
                  <a:lnTo>
                    <a:pt x="7404" y="1720"/>
                  </a:lnTo>
                  <a:cubicBezTo>
                    <a:pt x="7404" y="1720"/>
                    <a:pt x="7239" y="1222"/>
                    <a:pt x="6929" y="1651"/>
                  </a:cubicBezTo>
                  <a:lnTo>
                    <a:pt x="6325" y="1564"/>
                  </a:lnTo>
                  <a:cubicBezTo>
                    <a:pt x="6325" y="1564"/>
                    <a:pt x="6234" y="1075"/>
                    <a:pt x="5850" y="1466"/>
                  </a:cubicBezTo>
                  <a:lnTo>
                    <a:pt x="5210" y="1368"/>
                  </a:lnTo>
                  <a:cubicBezTo>
                    <a:pt x="5210" y="1368"/>
                    <a:pt x="5100" y="900"/>
                    <a:pt x="4752" y="1290"/>
                  </a:cubicBezTo>
                  <a:lnTo>
                    <a:pt x="4085" y="1114"/>
                  </a:lnTo>
                  <a:cubicBezTo>
                    <a:pt x="4085" y="1114"/>
                    <a:pt x="3929" y="724"/>
                    <a:pt x="3646" y="1017"/>
                  </a:cubicBezTo>
                  <a:lnTo>
                    <a:pt x="3098" y="880"/>
                  </a:lnTo>
                  <a:cubicBezTo>
                    <a:pt x="3046" y="867"/>
                    <a:pt x="3044" y="873"/>
                    <a:pt x="2942" y="841"/>
                  </a:cubicBezTo>
                  <a:cubicBezTo>
                    <a:pt x="2840" y="810"/>
                    <a:pt x="2859" y="310"/>
                    <a:pt x="2484" y="691"/>
                  </a:cubicBezTo>
                  <a:cubicBezTo>
                    <a:pt x="1807" y="505"/>
                    <a:pt x="2188" y="456"/>
                    <a:pt x="1973" y="362"/>
                  </a:cubicBezTo>
                  <a:cubicBezTo>
                    <a:pt x="1758" y="269"/>
                    <a:pt x="1484" y="-231"/>
                    <a:pt x="1192" y="130"/>
                  </a:cubicBezTo>
                  <a:cubicBezTo>
                    <a:pt x="497" y="-46"/>
                    <a:pt x="846" y="5"/>
                    <a:pt x="647" y="275"/>
                  </a:cubicBezTo>
                  <a:cubicBezTo>
                    <a:pt x="448" y="545"/>
                    <a:pt x="0" y="1748"/>
                    <a:pt x="0" y="1748"/>
                  </a:cubicBezTo>
                  <a:cubicBezTo>
                    <a:pt x="-9" y="1836"/>
                    <a:pt x="98" y="2065"/>
                    <a:pt x="117" y="2130"/>
                  </a:cubicBezTo>
                  <a:cubicBezTo>
                    <a:pt x="136" y="2195"/>
                    <a:pt x="117" y="2137"/>
                    <a:pt x="117" y="2140"/>
                  </a:cubicBezTo>
                  <a:lnTo>
                    <a:pt x="117" y="2150"/>
                  </a:lnTo>
                  <a:lnTo>
                    <a:pt x="108" y="2150"/>
                  </a:lnTo>
                  <a:lnTo>
                    <a:pt x="108" y="2160"/>
                  </a:lnTo>
                  <a:lnTo>
                    <a:pt x="108" y="2169"/>
                  </a:lnTo>
                  <a:lnTo>
                    <a:pt x="108" y="2178"/>
                  </a:lnTo>
                  <a:lnTo>
                    <a:pt x="108" y="2188"/>
                  </a:lnTo>
                  <a:lnTo>
                    <a:pt x="108" y="2188"/>
                  </a:lnTo>
                  <a:lnTo>
                    <a:pt x="108" y="2208"/>
                  </a:lnTo>
                  <a:lnTo>
                    <a:pt x="108" y="2208"/>
                  </a:lnTo>
                  <a:lnTo>
                    <a:pt x="108" y="2227"/>
                  </a:lnTo>
                  <a:lnTo>
                    <a:pt x="108" y="2227"/>
                  </a:lnTo>
                  <a:lnTo>
                    <a:pt x="108" y="2247"/>
                  </a:lnTo>
                  <a:lnTo>
                    <a:pt x="108" y="2257"/>
                  </a:lnTo>
                  <a:lnTo>
                    <a:pt x="108" y="2267"/>
                  </a:lnTo>
                  <a:lnTo>
                    <a:pt x="108" y="2277"/>
                  </a:lnTo>
                  <a:cubicBezTo>
                    <a:pt x="98" y="2296"/>
                    <a:pt x="98" y="2306"/>
                    <a:pt x="98" y="2325"/>
                  </a:cubicBezTo>
                  <a:lnTo>
                    <a:pt x="98" y="2374"/>
                  </a:lnTo>
                  <a:lnTo>
                    <a:pt x="98" y="2384"/>
                  </a:lnTo>
                  <a:cubicBezTo>
                    <a:pt x="98" y="2394"/>
                    <a:pt x="89" y="2394"/>
                    <a:pt x="89" y="2403"/>
                  </a:cubicBezTo>
                  <a:lnTo>
                    <a:pt x="89" y="2413"/>
                  </a:lnTo>
                  <a:lnTo>
                    <a:pt x="89" y="2491"/>
                  </a:lnTo>
                  <a:lnTo>
                    <a:pt x="89" y="2501"/>
                  </a:lnTo>
                  <a:lnTo>
                    <a:pt x="89" y="2501"/>
                  </a:lnTo>
                  <a:cubicBezTo>
                    <a:pt x="71" y="2637"/>
                    <a:pt x="71" y="2774"/>
                    <a:pt x="80" y="2813"/>
                  </a:cubicBezTo>
                  <a:cubicBezTo>
                    <a:pt x="98" y="2911"/>
                    <a:pt x="135" y="3848"/>
                    <a:pt x="135" y="3907"/>
                  </a:cubicBezTo>
                  <a:cubicBezTo>
                    <a:pt x="135" y="3946"/>
                    <a:pt x="153" y="4063"/>
                    <a:pt x="208" y="4160"/>
                  </a:cubicBezTo>
                  <a:cubicBezTo>
                    <a:pt x="236" y="4219"/>
                    <a:pt x="263" y="4277"/>
                    <a:pt x="309" y="4307"/>
                  </a:cubicBezTo>
                  <a:cubicBezTo>
                    <a:pt x="418" y="4404"/>
                    <a:pt x="345" y="4570"/>
                    <a:pt x="437" y="4560"/>
                  </a:cubicBezTo>
                  <a:cubicBezTo>
                    <a:pt x="528" y="4551"/>
                    <a:pt x="528" y="4414"/>
                    <a:pt x="656" y="4394"/>
                  </a:cubicBezTo>
                  <a:cubicBezTo>
                    <a:pt x="784" y="4376"/>
                    <a:pt x="784" y="4102"/>
                    <a:pt x="766" y="4014"/>
                  </a:cubicBezTo>
                  <a:cubicBezTo>
                    <a:pt x="757" y="3975"/>
                    <a:pt x="729" y="3838"/>
                    <a:pt x="711" y="3682"/>
                  </a:cubicBezTo>
                  <a:cubicBezTo>
                    <a:pt x="674" y="3467"/>
                    <a:pt x="638" y="3204"/>
                    <a:pt x="629" y="3126"/>
                  </a:cubicBezTo>
                  <a:cubicBezTo>
                    <a:pt x="601" y="2989"/>
                    <a:pt x="537" y="2491"/>
                    <a:pt x="848" y="2130"/>
                  </a:cubicBezTo>
                  <a:cubicBezTo>
                    <a:pt x="1159" y="1768"/>
                    <a:pt x="1332" y="1895"/>
                    <a:pt x="1342" y="2101"/>
                  </a:cubicBezTo>
                  <a:cubicBezTo>
                    <a:pt x="1342" y="2237"/>
                    <a:pt x="1351" y="2540"/>
                    <a:pt x="1369" y="2764"/>
                  </a:cubicBezTo>
                  <a:cubicBezTo>
                    <a:pt x="1378" y="2871"/>
                    <a:pt x="1387" y="2970"/>
                    <a:pt x="1406" y="3008"/>
                  </a:cubicBezTo>
                  <a:cubicBezTo>
                    <a:pt x="1451" y="3145"/>
                    <a:pt x="1497" y="3770"/>
                    <a:pt x="1809" y="4434"/>
                  </a:cubicBezTo>
                  <a:cubicBezTo>
                    <a:pt x="2120" y="5097"/>
                    <a:pt x="2165" y="5010"/>
                    <a:pt x="2650" y="6660"/>
                  </a:cubicBezTo>
                  <a:cubicBezTo>
                    <a:pt x="2650" y="6660"/>
                    <a:pt x="2695" y="7186"/>
                    <a:pt x="3427" y="7909"/>
                  </a:cubicBezTo>
                  <a:cubicBezTo>
                    <a:pt x="4158" y="8632"/>
                    <a:pt x="5914" y="9745"/>
                    <a:pt x="6252" y="9940"/>
                  </a:cubicBezTo>
                  <a:lnTo>
                    <a:pt x="6709" y="9940"/>
                  </a:lnTo>
                  <a:cubicBezTo>
                    <a:pt x="7203" y="9940"/>
                    <a:pt x="7285" y="9989"/>
                    <a:pt x="7294" y="10018"/>
                  </a:cubicBezTo>
                  <a:lnTo>
                    <a:pt x="8044" y="7772"/>
                  </a:lnTo>
                  <a:lnTo>
                    <a:pt x="9699" y="3253"/>
                  </a:lnTo>
                  <a:lnTo>
                    <a:pt x="10074" y="2247"/>
                  </a:lnTo>
                  <a:cubicBezTo>
                    <a:pt x="10074" y="2247"/>
                    <a:pt x="9855" y="2003"/>
                    <a:pt x="9800" y="1993"/>
                  </a:cubicBezTo>
                  <a:close/>
                </a:path>
              </a:pathLst>
            </a:custGeom>
            <a:solidFill>
              <a:srgbClr val="3498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1" name="Freeform 33">
              <a:extLst>
                <a:ext uri="{FF2B5EF4-FFF2-40B4-BE49-F238E27FC236}">
                  <a16:creationId xmlns:a16="http://schemas.microsoft.com/office/drawing/2014/main" id="{9F7DADE2-57F0-D1EC-679F-34F635068FC5}"/>
                </a:ext>
              </a:extLst>
            </p:cNvPr>
            <p:cNvSpPr>
              <a:spLocks/>
            </p:cNvSpPr>
            <p:nvPr/>
          </p:nvSpPr>
          <p:spPr bwMode="gray">
            <a:xfrm>
              <a:off x="1559951" y="2961753"/>
              <a:ext cx="1579458" cy="1928485"/>
            </a:xfrm>
            <a:custGeom>
              <a:avLst/>
              <a:gdLst>
                <a:gd name="T0" fmla="*/ 1183 w 1223"/>
                <a:gd name="T1" fmla="*/ 1192 h 1490"/>
                <a:gd name="T2" fmla="*/ 1119 w 1223"/>
                <a:gd name="T3" fmla="*/ 1151 h 1490"/>
                <a:gd name="T4" fmla="*/ 996 w 1223"/>
                <a:gd name="T5" fmla="*/ 1151 h 1490"/>
                <a:gd name="T6" fmla="*/ 965 w 1223"/>
                <a:gd name="T7" fmla="*/ 1097 h 1490"/>
                <a:gd name="T8" fmla="*/ 941 w 1223"/>
                <a:gd name="T9" fmla="*/ 1044 h 1490"/>
                <a:gd name="T10" fmla="*/ 939 w 1223"/>
                <a:gd name="T11" fmla="*/ 1033 h 1490"/>
                <a:gd name="T12" fmla="*/ 911 w 1223"/>
                <a:gd name="T13" fmla="*/ 958 h 1490"/>
                <a:gd name="T14" fmla="*/ 866 w 1223"/>
                <a:gd name="T15" fmla="*/ 921 h 1490"/>
                <a:gd name="T16" fmla="*/ 557 w 1223"/>
                <a:gd name="T17" fmla="*/ 713 h 1490"/>
                <a:gd name="T18" fmla="*/ 472 w 1223"/>
                <a:gd name="T19" fmla="*/ 585 h 1490"/>
                <a:gd name="T20" fmla="*/ 380 w 1223"/>
                <a:gd name="T21" fmla="*/ 357 h 1490"/>
                <a:gd name="T22" fmla="*/ 336 w 1223"/>
                <a:gd name="T23" fmla="*/ 211 h 1490"/>
                <a:gd name="T24" fmla="*/ 332 w 1223"/>
                <a:gd name="T25" fmla="*/ 186 h 1490"/>
                <a:gd name="T26" fmla="*/ 329 w 1223"/>
                <a:gd name="T27" fmla="*/ 118 h 1490"/>
                <a:gd name="T28" fmla="*/ 275 w 1223"/>
                <a:gd name="T29" fmla="*/ 121 h 1490"/>
                <a:gd name="T30" fmla="*/ 251 w 1223"/>
                <a:gd name="T31" fmla="*/ 223 h 1490"/>
                <a:gd name="T32" fmla="*/ 260 w 1223"/>
                <a:gd name="T33" fmla="*/ 280 h 1490"/>
                <a:gd name="T34" fmla="*/ 266 w 1223"/>
                <a:gd name="T35" fmla="*/ 314 h 1490"/>
                <a:gd name="T36" fmla="*/ 254 w 1223"/>
                <a:gd name="T37" fmla="*/ 353 h 1490"/>
                <a:gd name="T38" fmla="*/ 230 w 1223"/>
                <a:gd name="T39" fmla="*/ 370 h 1490"/>
                <a:gd name="T40" fmla="*/ 216 w 1223"/>
                <a:gd name="T41" fmla="*/ 344 h 1490"/>
                <a:gd name="T42" fmla="*/ 205 w 1223"/>
                <a:gd name="T43" fmla="*/ 329 h 1490"/>
                <a:gd name="T44" fmla="*/ 197 w 1223"/>
                <a:gd name="T45" fmla="*/ 303 h 1490"/>
                <a:gd name="T46" fmla="*/ 191 w 1223"/>
                <a:gd name="T47" fmla="*/ 191 h 1490"/>
                <a:gd name="T48" fmla="*/ 192 w 1223"/>
                <a:gd name="T49" fmla="*/ 159 h 1490"/>
                <a:gd name="T50" fmla="*/ 195 w 1223"/>
                <a:gd name="T51" fmla="*/ 121 h 1490"/>
                <a:gd name="T52" fmla="*/ 195 w 1223"/>
                <a:gd name="T53" fmla="*/ 102 h 1490"/>
                <a:gd name="T54" fmla="*/ 209 w 1223"/>
                <a:gd name="T55" fmla="*/ 42 h 1490"/>
                <a:gd name="T56" fmla="*/ 191 w 1223"/>
                <a:gd name="T57" fmla="*/ 4 h 1490"/>
                <a:gd name="T58" fmla="*/ 111 w 1223"/>
                <a:gd name="T59" fmla="*/ 156 h 1490"/>
                <a:gd name="T60" fmla="*/ 91 w 1223"/>
                <a:gd name="T61" fmla="*/ 180 h 1490"/>
                <a:gd name="T62" fmla="*/ 76 w 1223"/>
                <a:gd name="T63" fmla="*/ 186 h 1490"/>
                <a:gd name="T64" fmla="*/ 58 w 1223"/>
                <a:gd name="T65" fmla="*/ 212 h 1490"/>
                <a:gd name="T66" fmla="*/ 49 w 1223"/>
                <a:gd name="T67" fmla="*/ 263 h 1490"/>
                <a:gd name="T68" fmla="*/ 20 w 1223"/>
                <a:gd name="T69" fmla="*/ 326 h 1490"/>
                <a:gd name="T70" fmla="*/ 16 w 1223"/>
                <a:gd name="T71" fmla="*/ 402 h 1490"/>
                <a:gd name="T72" fmla="*/ 24 w 1223"/>
                <a:gd name="T73" fmla="*/ 561 h 1490"/>
                <a:gd name="T74" fmla="*/ 33 w 1223"/>
                <a:gd name="T75" fmla="*/ 577 h 1490"/>
                <a:gd name="T76" fmla="*/ 192 w 1223"/>
                <a:gd name="T77" fmla="*/ 688 h 1490"/>
                <a:gd name="T78" fmla="*/ 297 w 1223"/>
                <a:gd name="T79" fmla="*/ 786 h 1490"/>
                <a:gd name="T80" fmla="*/ 370 w 1223"/>
                <a:gd name="T81" fmla="*/ 849 h 1490"/>
                <a:gd name="T82" fmla="*/ 467 w 1223"/>
                <a:gd name="T83" fmla="*/ 939 h 1490"/>
                <a:gd name="T84" fmla="*/ 725 w 1223"/>
                <a:gd name="T85" fmla="*/ 1214 h 1490"/>
                <a:gd name="T86" fmla="*/ 844 w 1223"/>
                <a:gd name="T87" fmla="*/ 1319 h 1490"/>
                <a:gd name="T88" fmla="*/ 909 w 1223"/>
                <a:gd name="T89" fmla="*/ 1360 h 1490"/>
                <a:gd name="T90" fmla="*/ 1046 w 1223"/>
                <a:gd name="T91" fmla="*/ 1451 h 1490"/>
                <a:gd name="T92" fmla="*/ 1144 w 1223"/>
                <a:gd name="T93" fmla="*/ 1469 h 1490"/>
                <a:gd name="T94" fmla="*/ 1158 w 1223"/>
                <a:gd name="T95" fmla="*/ 1435 h 1490"/>
                <a:gd name="T96" fmla="*/ 1189 w 1223"/>
                <a:gd name="T97" fmla="*/ 1347 h 1490"/>
                <a:gd name="T98" fmla="*/ 1206 w 1223"/>
                <a:gd name="T99" fmla="*/ 1301 h 1490"/>
                <a:gd name="T100" fmla="*/ 1206 w 1223"/>
                <a:gd name="T101" fmla="*/ 1266 h 1490"/>
                <a:gd name="T102" fmla="*/ 1218 w 1223"/>
                <a:gd name="T103" fmla="*/ 1235 h 1490"/>
                <a:gd name="T104" fmla="*/ 1183 w 1223"/>
                <a:gd name="T105" fmla="*/ 1192 h 1490"/>
                <a:gd name="connsiteX0" fmla="*/ 9597 w 9890"/>
                <a:gd name="connsiteY0" fmla="*/ 7974 h 9888"/>
                <a:gd name="connsiteX1" fmla="*/ 9074 w 9890"/>
                <a:gd name="connsiteY1" fmla="*/ 7699 h 9888"/>
                <a:gd name="connsiteX2" fmla="*/ 8068 w 9890"/>
                <a:gd name="connsiteY2" fmla="*/ 7699 h 9888"/>
                <a:gd name="connsiteX3" fmla="*/ 7814 w 9890"/>
                <a:gd name="connsiteY3" fmla="*/ 7336 h 9888"/>
                <a:gd name="connsiteX4" fmla="*/ 7618 w 9890"/>
                <a:gd name="connsiteY4" fmla="*/ 6981 h 9888"/>
                <a:gd name="connsiteX5" fmla="*/ 7602 w 9890"/>
                <a:gd name="connsiteY5" fmla="*/ 6907 h 9888"/>
                <a:gd name="connsiteX6" fmla="*/ 7373 w 9890"/>
                <a:gd name="connsiteY6" fmla="*/ 6404 h 9888"/>
                <a:gd name="connsiteX7" fmla="*/ 7005 w 9890"/>
                <a:gd name="connsiteY7" fmla="*/ 6155 h 9888"/>
                <a:gd name="connsiteX8" fmla="*/ 4478 w 9890"/>
                <a:gd name="connsiteY8" fmla="*/ 4759 h 9888"/>
                <a:gd name="connsiteX9" fmla="*/ 3783 w 9890"/>
                <a:gd name="connsiteY9" fmla="*/ 3900 h 9888"/>
                <a:gd name="connsiteX10" fmla="*/ 3031 w 9890"/>
                <a:gd name="connsiteY10" fmla="*/ 2370 h 9888"/>
                <a:gd name="connsiteX11" fmla="*/ 2671 w 9890"/>
                <a:gd name="connsiteY11" fmla="*/ 1390 h 9888"/>
                <a:gd name="connsiteX12" fmla="*/ 2639 w 9890"/>
                <a:gd name="connsiteY12" fmla="*/ 1222 h 9888"/>
                <a:gd name="connsiteX13" fmla="*/ 2614 w 9890"/>
                <a:gd name="connsiteY13" fmla="*/ 766 h 9888"/>
                <a:gd name="connsiteX14" fmla="*/ 2173 w 9890"/>
                <a:gd name="connsiteY14" fmla="*/ 786 h 9888"/>
                <a:gd name="connsiteX15" fmla="*/ 1916 w 9890"/>
                <a:gd name="connsiteY15" fmla="*/ 1471 h 9888"/>
                <a:gd name="connsiteX16" fmla="*/ 2050 w 9890"/>
                <a:gd name="connsiteY16" fmla="*/ 1853 h 9888"/>
                <a:gd name="connsiteX17" fmla="*/ 2099 w 9890"/>
                <a:gd name="connsiteY17" fmla="*/ 2081 h 9888"/>
                <a:gd name="connsiteX18" fmla="*/ 2001 w 9890"/>
                <a:gd name="connsiteY18" fmla="*/ 2343 h 9888"/>
                <a:gd name="connsiteX19" fmla="*/ 1805 w 9890"/>
                <a:gd name="connsiteY19" fmla="*/ 2457 h 9888"/>
                <a:gd name="connsiteX20" fmla="*/ 1690 w 9890"/>
                <a:gd name="connsiteY20" fmla="*/ 2283 h 9888"/>
                <a:gd name="connsiteX21" fmla="*/ 1600 w 9890"/>
                <a:gd name="connsiteY21" fmla="*/ 2182 h 9888"/>
                <a:gd name="connsiteX22" fmla="*/ 1535 w 9890"/>
                <a:gd name="connsiteY22" fmla="*/ 2008 h 9888"/>
                <a:gd name="connsiteX23" fmla="*/ 1486 w 9890"/>
                <a:gd name="connsiteY23" fmla="*/ 1256 h 9888"/>
                <a:gd name="connsiteX24" fmla="*/ 1494 w 9890"/>
                <a:gd name="connsiteY24" fmla="*/ 1041 h 9888"/>
                <a:gd name="connsiteX25" fmla="*/ 1518 w 9890"/>
                <a:gd name="connsiteY25" fmla="*/ 786 h 9888"/>
                <a:gd name="connsiteX26" fmla="*/ 1518 w 9890"/>
                <a:gd name="connsiteY26" fmla="*/ 659 h 9888"/>
                <a:gd name="connsiteX27" fmla="*/ 1633 w 9890"/>
                <a:gd name="connsiteY27" fmla="*/ 256 h 9888"/>
                <a:gd name="connsiteX28" fmla="*/ 1486 w 9890"/>
                <a:gd name="connsiteY28" fmla="*/ 1 h 9888"/>
                <a:gd name="connsiteX29" fmla="*/ 832 w 9890"/>
                <a:gd name="connsiteY29" fmla="*/ 1021 h 9888"/>
                <a:gd name="connsiteX30" fmla="*/ 668 w 9890"/>
                <a:gd name="connsiteY30" fmla="*/ 1182 h 9888"/>
                <a:gd name="connsiteX31" fmla="*/ 545 w 9890"/>
                <a:gd name="connsiteY31" fmla="*/ 1222 h 9888"/>
                <a:gd name="connsiteX32" fmla="*/ 398 w 9890"/>
                <a:gd name="connsiteY32" fmla="*/ 1397 h 9888"/>
                <a:gd name="connsiteX33" fmla="*/ 325 w 9890"/>
                <a:gd name="connsiteY33" fmla="*/ 1739 h 9888"/>
                <a:gd name="connsiteX34" fmla="*/ 88 w 9890"/>
                <a:gd name="connsiteY34" fmla="*/ 2162 h 9888"/>
                <a:gd name="connsiteX35" fmla="*/ 55 w 9890"/>
                <a:gd name="connsiteY35" fmla="*/ 2672 h 9888"/>
                <a:gd name="connsiteX36" fmla="*/ 120 w 9890"/>
                <a:gd name="connsiteY36" fmla="*/ 3739 h 9888"/>
                <a:gd name="connsiteX37" fmla="*/ 194 w 9890"/>
                <a:gd name="connsiteY37" fmla="*/ 3846 h 9888"/>
                <a:gd name="connsiteX38" fmla="*/ 1494 w 9890"/>
                <a:gd name="connsiteY38" fmla="*/ 4591 h 9888"/>
                <a:gd name="connsiteX39" fmla="*/ 2352 w 9890"/>
                <a:gd name="connsiteY39" fmla="*/ 5249 h 9888"/>
                <a:gd name="connsiteX40" fmla="*/ 2949 w 9890"/>
                <a:gd name="connsiteY40" fmla="*/ 5672 h 9888"/>
                <a:gd name="connsiteX41" fmla="*/ 3742 w 9890"/>
                <a:gd name="connsiteY41" fmla="*/ 6276 h 9888"/>
                <a:gd name="connsiteX42" fmla="*/ 5852 w 9890"/>
                <a:gd name="connsiteY42" fmla="*/ 8122 h 9888"/>
                <a:gd name="connsiteX43" fmla="*/ 6825 w 9890"/>
                <a:gd name="connsiteY43" fmla="*/ 8826 h 9888"/>
                <a:gd name="connsiteX44" fmla="*/ 7357 w 9890"/>
                <a:gd name="connsiteY44" fmla="*/ 9102 h 9888"/>
                <a:gd name="connsiteX45" fmla="*/ 8477 w 9890"/>
                <a:gd name="connsiteY45" fmla="*/ 9712 h 9888"/>
                <a:gd name="connsiteX46" fmla="*/ 9278 w 9890"/>
                <a:gd name="connsiteY46" fmla="*/ 9833 h 9888"/>
                <a:gd name="connsiteX47" fmla="*/ 9393 w 9890"/>
                <a:gd name="connsiteY47" fmla="*/ 9605 h 9888"/>
                <a:gd name="connsiteX48" fmla="*/ 9646 w 9890"/>
                <a:gd name="connsiteY48" fmla="*/ 9014 h 9888"/>
                <a:gd name="connsiteX49" fmla="*/ 9785 w 9890"/>
                <a:gd name="connsiteY49" fmla="*/ 8706 h 9888"/>
                <a:gd name="connsiteX50" fmla="*/ 9785 w 9890"/>
                <a:gd name="connsiteY50" fmla="*/ 8471 h 9888"/>
                <a:gd name="connsiteX51" fmla="*/ 9883 w 9890"/>
                <a:gd name="connsiteY51" fmla="*/ 8263 h 9888"/>
                <a:gd name="connsiteX52" fmla="*/ 9597 w 9890"/>
                <a:gd name="connsiteY52" fmla="*/ 7974 h 9888"/>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43 w 10000"/>
                <a:gd name="connsiteY13" fmla="*/ 775 h 10000"/>
                <a:gd name="connsiteX14" fmla="*/ 2197 w 10000"/>
                <a:gd name="connsiteY14" fmla="*/ 795 h 10000"/>
                <a:gd name="connsiteX15" fmla="*/ 1937 w 10000"/>
                <a:gd name="connsiteY15" fmla="*/ 1488 h 10000"/>
                <a:gd name="connsiteX16" fmla="*/ 2073 w 10000"/>
                <a:gd name="connsiteY16" fmla="*/ 1874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03 w 10000"/>
                <a:gd name="connsiteY23" fmla="*/ 1270 h 10000"/>
                <a:gd name="connsiteX24" fmla="*/ 151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37 w 10000"/>
                <a:gd name="connsiteY15" fmla="*/ 1488 h 10000"/>
                <a:gd name="connsiteX16" fmla="*/ 2073 w 10000"/>
                <a:gd name="connsiteY16" fmla="*/ 1874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03 w 10000"/>
                <a:gd name="connsiteY23" fmla="*/ 1270 h 10000"/>
                <a:gd name="connsiteX24" fmla="*/ 151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37 w 10000"/>
                <a:gd name="connsiteY15" fmla="*/ 1488 h 10000"/>
                <a:gd name="connsiteX16" fmla="*/ 2043 w 10000"/>
                <a:gd name="connsiteY16" fmla="*/ 1837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03 w 10000"/>
                <a:gd name="connsiteY23" fmla="*/ 1270 h 10000"/>
                <a:gd name="connsiteX24" fmla="*/ 151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22 w 10000"/>
                <a:gd name="connsiteY15" fmla="*/ 1438 h 10000"/>
                <a:gd name="connsiteX16" fmla="*/ 2043 w 10000"/>
                <a:gd name="connsiteY16" fmla="*/ 1837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03 w 10000"/>
                <a:gd name="connsiteY23" fmla="*/ 1270 h 10000"/>
                <a:gd name="connsiteX24" fmla="*/ 151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22 w 10000"/>
                <a:gd name="connsiteY15" fmla="*/ 1438 h 10000"/>
                <a:gd name="connsiteX16" fmla="*/ 2043 w 10000"/>
                <a:gd name="connsiteY16" fmla="*/ 1837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03 w 10000"/>
                <a:gd name="connsiteY23" fmla="*/ 1270 h 10000"/>
                <a:gd name="connsiteX24" fmla="*/ 151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22 w 10000"/>
                <a:gd name="connsiteY15" fmla="*/ 1438 h 10000"/>
                <a:gd name="connsiteX16" fmla="*/ 2043 w 10000"/>
                <a:gd name="connsiteY16" fmla="*/ 1837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63 w 10000"/>
                <a:gd name="connsiteY23" fmla="*/ 1295 h 10000"/>
                <a:gd name="connsiteX24" fmla="*/ 151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22 w 10000"/>
                <a:gd name="connsiteY15" fmla="*/ 1438 h 10000"/>
                <a:gd name="connsiteX16" fmla="*/ 2043 w 10000"/>
                <a:gd name="connsiteY16" fmla="*/ 1837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18 w 10000"/>
                <a:gd name="connsiteY21" fmla="*/ 2207 h 10000"/>
                <a:gd name="connsiteX22" fmla="*/ 1552 w 10000"/>
                <a:gd name="connsiteY22" fmla="*/ 2031 h 10000"/>
                <a:gd name="connsiteX23" fmla="*/ 1563 w 10000"/>
                <a:gd name="connsiteY23" fmla="*/ 1295 h 10000"/>
                <a:gd name="connsiteX24" fmla="*/ 154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22 w 10000"/>
                <a:gd name="connsiteY15" fmla="*/ 1438 h 10000"/>
                <a:gd name="connsiteX16" fmla="*/ 2043 w 10000"/>
                <a:gd name="connsiteY16" fmla="*/ 1837 h 10000"/>
                <a:gd name="connsiteX17" fmla="*/ 2122 w 10000"/>
                <a:gd name="connsiteY17" fmla="*/ 2105 h 10000"/>
                <a:gd name="connsiteX18" fmla="*/ 2023 w 10000"/>
                <a:gd name="connsiteY18" fmla="*/ 2370 h 10000"/>
                <a:gd name="connsiteX19" fmla="*/ 1825 w 10000"/>
                <a:gd name="connsiteY19" fmla="*/ 2485 h 10000"/>
                <a:gd name="connsiteX20" fmla="*/ 1709 w 10000"/>
                <a:gd name="connsiteY20" fmla="*/ 2309 h 10000"/>
                <a:gd name="connsiteX21" fmla="*/ 1678 w 10000"/>
                <a:gd name="connsiteY21" fmla="*/ 2170 h 10000"/>
                <a:gd name="connsiteX22" fmla="*/ 1552 w 10000"/>
                <a:gd name="connsiteY22" fmla="*/ 2031 h 10000"/>
                <a:gd name="connsiteX23" fmla="*/ 1563 w 10000"/>
                <a:gd name="connsiteY23" fmla="*/ 1295 h 10000"/>
                <a:gd name="connsiteX24" fmla="*/ 154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064 h 10000"/>
                <a:gd name="connsiteX1" fmla="*/ 9175 w 10000"/>
                <a:gd name="connsiteY1" fmla="*/ 7786 h 10000"/>
                <a:gd name="connsiteX2" fmla="*/ 8158 w 10000"/>
                <a:gd name="connsiteY2" fmla="*/ 7786 h 10000"/>
                <a:gd name="connsiteX3" fmla="*/ 7901 w 10000"/>
                <a:gd name="connsiteY3" fmla="*/ 7419 h 10000"/>
                <a:gd name="connsiteX4" fmla="*/ 7703 w 10000"/>
                <a:gd name="connsiteY4" fmla="*/ 7060 h 10000"/>
                <a:gd name="connsiteX5" fmla="*/ 7687 w 10000"/>
                <a:gd name="connsiteY5" fmla="*/ 6985 h 10000"/>
                <a:gd name="connsiteX6" fmla="*/ 7455 w 10000"/>
                <a:gd name="connsiteY6" fmla="*/ 6477 h 10000"/>
                <a:gd name="connsiteX7" fmla="*/ 7083 w 10000"/>
                <a:gd name="connsiteY7" fmla="*/ 6225 h 10000"/>
                <a:gd name="connsiteX8" fmla="*/ 4528 w 10000"/>
                <a:gd name="connsiteY8" fmla="*/ 4813 h 10000"/>
                <a:gd name="connsiteX9" fmla="*/ 3825 w 10000"/>
                <a:gd name="connsiteY9" fmla="*/ 3944 h 10000"/>
                <a:gd name="connsiteX10" fmla="*/ 3065 w 10000"/>
                <a:gd name="connsiteY10" fmla="*/ 2397 h 10000"/>
                <a:gd name="connsiteX11" fmla="*/ 2701 w 10000"/>
                <a:gd name="connsiteY11" fmla="*/ 1406 h 10000"/>
                <a:gd name="connsiteX12" fmla="*/ 2668 w 10000"/>
                <a:gd name="connsiteY12" fmla="*/ 1236 h 10000"/>
                <a:gd name="connsiteX13" fmla="*/ 2658 w 10000"/>
                <a:gd name="connsiteY13" fmla="*/ 676 h 10000"/>
                <a:gd name="connsiteX14" fmla="*/ 2197 w 10000"/>
                <a:gd name="connsiteY14" fmla="*/ 795 h 10000"/>
                <a:gd name="connsiteX15" fmla="*/ 1922 w 10000"/>
                <a:gd name="connsiteY15" fmla="*/ 1438 h 10000"/>
                <a:gd name="connsiteX16" fmla="*/ 2043 w 10000"/>
                <a:gd name="connsiteY16" fmla="*/ 1837 h 10000"/>
                <a:gd name="connsiteX17" fmla="*/ 2122 w 10000"/>
                <a:gd name="connsiteY17" fmla="*/ 2105 h 10000"/>
                <a:gd name="connsiteX18" fmla="*/ 2023 w 10000"/>
                <a:gd name="connsiteY18" fmla="*/ 2370 h 10000"/>
                <a:gd name="connsiteX19" fmla="*/ 1855 w 10000"/>
                <a:gd name="connsiteY19" fmla="*/ 2435 h 10000"/>
                <a:gd name="connsiteX20" fmla="*/ 1709 w 10000"/>
                <a:gd name="connsiteY20" fmla="*/ 2309 h 10000"/>
                <a:gd name="connsiteX21" fmla="*/ 1678 w 10000"/>
                <a:gd name="connsiteY21" fmla="*/ 2170 h 10000"/>
                <a:gd name="connsiteX22" fmla="*/ 1552 w 10000"/>
                <a:gd name="connsiteY22" fmla="*/ 2031 h 10000"/>
                <a:gd name="connsiteX23" fmla="*/ 1563 w 10000"/>
                <a:gd name="connsiteY23" fmla="*/ 1295 h 10000"/>
                <a:gd name="connsiteX24" fmla="*/ 1541 w 10000"/>
                <a:gd name="connsiteY24" fmla="*/ 1053 h 10000"/>
                <a:gd name="connsiteX25" fmla="*/ 1535 w 10000"/>
                <a:gd name="connsiteY25" fmla="*/ 795 h 10000"/>
                <a:gd name="connsiteX26" fmla="*/ 1535 w 10000"/>
                <a:gd name="connsiteY26" fmla="*/ 666 h 10000"/>
                <a:gd name="connsiteX27" fmla="*/ 1651 w 10000"/>
                <a:gd name="connsiteY27" fmla="*/ 259 h 10000"/>
                <a:gd name="connsiteX28" fmla="*/ 1503 w 10000"/>
                <a:gd name="connsiteY28" fmla="*/ 1 h 10000"/>
                <a:gd name="connsiteX29" fmla="*/ 841 w 10000"/>
                <a:gd name="connsiteY29" fmla="*/ 1033 h 10000"/>
                <a:gd name="connsiteX30" fmla="*/ 675 w 10000"/>
                <a:gd name="connsiteY30" fmla="*/ 1195 h 10000"/>
                <a:gd name="connsiteX31" fmla="*/ 551 w 10000"/>
                <a:gd name="connsiteY31" fmla="*/ 1236 h 10000"/>
                <a:gd name="connsiteX32" fmla="*/ 402 w 10000"/>
                <a:gd name="connsiteY32" fmla="*/ 1413 h 10000"/>
                <a:gd name="connsiteX33" fmla="*/ 329 w 10000"/>
                <a:gd name="connsiteY33" fmla="*/ 1759 h 10000"/>
                <a:gd name="connsiteX34" fmla="*/ 89 w 10000"/>
                <a:gd name="connsiteY34" fmla="*/ 2186 h 10000"/>
                <a:gd name="connsiteX35" fmla="*/ 56 w 10000"/>
                <a:gd name="connsiteY35" fmla="*/ 2702 h 10000"/>
                <a:gd name="connsiteX36" fmla="*/ 121 w 10000"/>
                <a:gd name="connsiteY36" fmla="*/ 3781 h 10000"/>
                <a:gd name="connsiteX37" fmla="*/ 196 w 10000"/>
                <a:gd name="connsiteY37" fmla="*/ 3890 h 10000"/>
                <a:gd name="connsiteX38" fmla="*/ 1511 w 10000"/>
                <a:gd name="connsiteY38" fmla="*/ 4643 h 10000"/>
                <a:gd name="connsiteX39" fmla="*/ 2378 w 10000"/>
                <a:gd name="connsiteY39" fmla="*/ 5308 h 10000"/>
                <a:gd name="connsiteX40" fmla="*/ 2982 w 10000"/>
                <a:gd name="connsiteY40" fmla="*/ 5736 h 10000"/>
                <a:gd name="connsiteX41" fmla="*/ 3784 w 10000"/>
                <a:gd name="connsiteY41" fmla="*/ 6347 h 10000"/>
                <a:gd name="connsiteX42" fmla="*/ 5917 w 10000"/>
                <a:gd name="connsiteY42" fmla="*/ 8214 h 10000"/>
                <a:gd name="connsiteX43" fmla="*/ 6901 w 10000"/>
                <a:gd name="connsiteY43" fmla="*/ 8926 h 10000"/>
                <a:gd name="connsiteX44" fmla="*/ 7439 w 10000"/>
                <a:gd name="connsiteY44" fmla="*/ 9205 h 10000"/>
                <a:gd name="connsiteX45" fmla="*/ 8571 w 10000"/>
                <a:gd name="connsiteY45" fmla="*/ 9822 h 10000"/>
                <a:gd name="connsiteX46" fmla="*/ 9381 w 10000"/>
                <a:gd name="connsiteY46" fmla="*/ 9944 h 10000"/>
                <a:gd name="connsiteX47" fmla="*/ 9497 w 10000"/>
                <a:gd name="connsiteY47" fmla="*/ 9714 h 10000"/>
                <a:gd name="connsiteX48" fmla="*/ 9753 w 10000"/>
                <a:gd name="connsiteY48" fmla="*/ 9116 h 10000"/>
                <a:gd name="connsiteX49" fmla="*/ 9894 w 10000"/>
                <a:gd name="connsiteY49" fmla="*/ 8805 h 10000"/>
                <a:gd name="connsiteX50" fmla="*/ 9894 w 10000"/>
                <a:gd name="connsiteY50" fmla="*/ 8567 h 10000"/>
                <a:gd name="connsiteX51" fmla="*/ 9993 w 10000"/>
                <a:gd name="connsiteY51" fmla="*/ 8357 h 10000"/>
                <a:gd name="connsiteX52" fmla="*/ 9704 w 10000"/>
                <a:gd name="connsiteY52" fmla="*/ 8064 h 10000"/>
                <a:gd name="connsiteX0" fmla="*/ 9704 w 10000"/>
                <a:gd name="connsiteY0" fmla="*/ 8114 h 10050"/>
                <a:gd name="connsiteX1" fmla="*/ 9175 w 10000"/>
                <a:gd name="connsiteY1" fmla="*/ 7836 h 10050"/>
                <a:gd name="connsiteX2" fmla="*/ 8158 w 10000"/>
                <a:gd name="connsiteY2" fmla="*/ 7836 h 10050"/>
                <a:gd name="connsiteX3" fmla="*/ 7901 w 10000"/>
                <a:gd name="connsiteY3" fmla="*/ 7469 h 10050"/>
                <a:gd name="connsiteX4" fmla="*/ 7703 w 10000"/>
                <a:gd name="connsiteY4" fmla="*/ 7110 h 10050"/>
                <a:gd name="connsiteX5" fmla="*/ 7687 w 10000"/>
                <a:gd name="connsiteY5" fmla="*/ 7035 h 10050"/>
                <a:gd name="connsiteX6" fmla="*/ 7455 w 10000"/>
                <a:gd name="connsiteY6" fmla="*/ 6527 h 10050"/>
                <a:gd name="connsiteX7" fmla="*/ 7083 w 10000"/>
                <a:gd name="connsiteY7" fmla="*/ 6275 h 10050"/>
                <a:gd name="connsiteX8" fmla="*/ 4528 w 10000"/>
                <a:gd name="connsiteY8" fmla="*/ 4863 h 10050"/>
                <a:gd name="connsiteX9" fmla="*/ 3825 w 10000"/>
                <a:gd name="connsiteY9" fmla="*/ 3994 h 10050"/>
                <a:gd name="connsiteX10" fmla="*/ 3065 w 10000"/>
                <a:gd name="connsiteY10" fmla="*/ 2447 h 10050"/>
                <a:gd name="connsiteX11" fmla="*/ 2701 w 10000"/>
                <a:gd name="connsiteY11" fmla="*/ 1456 h 10050"/>
                <a:gd name="connsiteX12" fmla="*/ 2668 w 10000"/>
                <a:gd name="connsiteY12" fmla="*/ 1286 h 10050"/>
                <a:gd name="connsiteX13" fmla="*/ 2658 w 10000"/>
                <a:gd name="connsiteY13" fmla="*/ 726 h 10050"/>
                <a:gd name="connsiteX14" fmla="*/ 2197 w 10000"/>
                <a:gd name="connsiteY14" fmla="*/ 845 h 10050"/>
                <a:gd name="connsiteX15" fmla="*/ 1922 w 10000"/>
                <a:gd name="connsiteY15" fmla="*/ 1488 h 10050"/>
                <a:gd name="connsiteX16" fmla="*/ 2043 w 10000"/>
                <a:gd name="connsiteY16" fmla="*/ 1887 h 10050"/>
                <a:gd name="connsiteX17" fmla="*/ 2122 w 10000"/>
                <a:gd name="connsiteY17" fmla="*/ 2155 h 10050"/>
                <a:gd name="connsiteX18" fmla="*/ 2023 w 10000"/>
                <a:gd name="connsiteY18" fmla="*/ 2420 h 10050"/>
                <a:gd name="connsiteX19" fmla="*/ 1855 w 10000"/>
                <a:gd name="connsiteY19" fmla="*/ 2485 h 10050"/>
                <a:gd name="connsiteX20" fmla="*/ 1709 w 10000"/>
                <a:gd name="connsiteY20" fmla="*/ 2359 h 10050"/>
                <a:gd name="connsiteX21" fmla="*/ 1678 w 10000"/>
                <a:gd name="connsiteY21" fmla="*/ 2220 h 10050"/>
                <a:gd name="connsiteX22" fmla="*/ 1552 w 10000"/>
                <a:gd name="connsiteY22" fmla="*/ 2081 h 10050"/>
                <a:gd name="connsiteX23" fmla="*/ 1563 w 10000"/>
                <a:gd name="connsiteY23" fmla="*/ 1345 h 10050"/>
                <a:gd name="connsiteX24" fmla="*/ 1541 w 10000"/>
                <a:gd name="connsiteY24" fmla="*/ 1103 h 10050"/>
                <a:gd name="connsiteX25" fmla="*/ 1535 w 10000"/>
                <a:gd name="connsiteY25" fmla="*/ 845 h 10050"/>
                <a:gd name="connsiteX26" fmla="*/ 1535 w 10000"/>
                <a:gd name="connsiteY26" fmla="*/ 716 h 10050"/>
                <a:gd name="connsiteX27" fmla="*/ 1651 w 10000"/>
                <a:gd name="connsiteY27" fmla="*/ 309 h 10050"/>
                <a:gd name="connsiteX28" fmla="*/ 1503 w 10000"/>
                <a:gd name="connsiteY28" fmla="*/ 51 h 10050"/>
                <a:gd name="connsiteX29" fmla="*/ 796 w 10000"/>
                <a:gd name="connsiteY29" fmla="*/ 1033 h 10050"/>
                <a:gd name="connsiteX30" fmla="*/ 675 w 10000"/>
                <a:gd name="connsiteY30" fmla="*/ 1245 h 10050"/>
                <a:gd name="connsiteX31" fmla="*/ 551 w 10000"/>
                <a:gd name="connsiteY31" fmla="*/ 1286 h 10050"/>
                <a:gd name="connsiteX32" fmla="*/ 402 w 10000"/>
                <a:gd name="connsiteY32" fmla="*/ 1463 h 10050"/>
                <a:gd name="connsiteX33" fmla="*/ 329 w 10000"/>
                <a:gd name="connsiteY33" fmla="*/ 1809 h 10050"/>
                <a:gd name="connsiteX34" fmla="*/ 89 w 10000"/>
                <a:gd name="connsiteY34" fmla="*/ 2236 h 10050"/>
                <a:gd name="connsiteX35" fmla="*/ 56 w 10000"/>
                <a:gd name="connsiteY35" fmla="*/ 2752 h 10050"/>
                <a:gd name="connsiteX36" fmla="*/ 121 w 10000"/>
                <a:gd name="connsiteY36" fmla="*/ 3831 h 10050"/>
                <a:gd name="connsiteX37" fmla="*/ 196 w 10000"/>
                <a:gd name="connsiteY37" fmla="*/ 3940 h 10050"/>
                <a:gd name="connsiteX38" fmla="*/ 1511 w 10000"/>
                <a:gd name="connsiteY38" fmla="*/ 4693 h 10050"/>
                <a:gd name="connsiteX39" fmla="*/ 2378 w 10000"/>
                <a:gd name="connsiteY39" fmla="*/ 5358 h 10050"/>
                <a:gd name="connsiteX40" fmla="*/ 2982 w 10000"/>
                <a:gd name="connsiteY40" fmla="*/ 5786 h 10050"/>
                <a:gd name="connsiteX41" fmla="*/ 3784 w 10000"/>
                <a:gd name="connsiteY41" fmla="*/ 6397 h 10050"/>
                <a:gd name="connsiteX42" fmla="*/ 5917 w 10000"/>
                <a:gd name="connsiteY42" fmla="*/ 8264 h 10050"/>
                <a:gd name="connsiteX43" fmla="*/ 6901 w 10000"/>
                <a:gd name="connsiteY43" fmla="*/ 8976 h 10050"/>
                <a:gd name="connsiteX44" fmla="*/ 7439 w 10000"/>
                <a:gd name="connsiteY44" fmla="*/ 9255 h 10050"/>
                <a:gd name="connsiteX45" fmla="*/ 8571 w 10000"/>
                <a:gd name="connsiteY45" fmla="*/ 9872 h 10050"/>
                <a:gd name="connsiteX46" fmla="*/ 9381 w 10000"/>
                <a:gd name="connsiteY46" fmla="*/ 9994 h 10050"/>
                <a:gd name="connsiteX47" fmla="*/ 9497 w 10000"/>
                <a:gd name="connsiteY47" fmla="*/ 9764 h 10050"/>
                <a:gd name="connsiteX48" fmla="*/ 9753 w 10000"/>
                <a:gd name="connsiteY48" fmla="*/ 9166 h 10050"/>
                <a:gd name="connsiteX49" fmla="*/ 9894 w 10000"/>
                <a:gd name="connsiteY49" fmla="*/ 8855 h 10050"/>
                <a:gd name="connsiteX50" fmla="*/ 9894 w 10000"/>
                <a:gd name="connsiteY50" fmla="*/ 8617 h 10050"/>
                <a:gd name="connsiteX51" fmla="*/ 9993 w 10000"/>
                <a:gd name="connsiteY51" fmla="*/ 8407 h 10050"/>
                <a:gd name="connsiteX52" fmla="*/ 9704 w 10000"/>
                <a:gd name="connsiteY52" fmla="*/ 8114 h 10050"/>
                <a:gd name="connsiteX0" fmla="*/ 9704 w 10000"/>
                <a:gd name="connsiteY0" fmla="*/ 8093 h 10029"/>
                <a:gd name="connsiteX1" fmla="*/ 9175 w 10000"/>
                <a:gd name="connsiteY1" fmla="*/ 7815 h 10029"/>
                <a:gd name="connsiteX2" fmla="*/ 8158 w 10000"/>
                <a:gd name="connsiteY2" fmla="*/ 7815 h 10029"/>
                <a:gd name="connsiteX3" fmla="*/ 7901 w 10000"/>
                <a:gd name="connsiteY3" fmla="*/ 7448 h 10029"/>
                <a:gd name="connsiteX4" fmla="*/ 7703 w 10000"/>
                <a:gd name="connsiteY4" fmla="*/ 7089 h 10029"/>
                <a:gd name="connsiteX5" fmla="*/ 7687 w 10000"/>
                <a:gd name="connsiteY5" fmla="*/ 7014 h 10029"/>
                <a:gd name="connsiteX6" fmla="*/ 7455 w 10000"/>
                <a:gd name="connsiteY6" fmla="*/ 6506 h 10029"/>
                <a:gd name="connsiteX7" fmla="*/ 7083 w 10000"/>
                <a:gd name="connsiteY7" fmla="*/ 6254 h 10029"/>
                <a:gd name="connsiteX8" fmla="*/ 4528 w 10000"/>
                <a:gd name="connsiteY8" fmla="*/ 4842 h 10029"/>
                <a:gd name="connsiteX9" fmla="*/ 3825 w 10000"/>
                <a:gd name="connsiteY9" fmla="*/ 3973 h 10029"/>
                <a:gd name="connsiteX10" fmla="*/ 3065 w 10000"/>
                <a:gd name="connsiteY10" fmla="*/ 2426 h 10029"/>
                <a:gd name="connsiteX11" fmla="*/ 2701 w 10000"/>
                <a:gd name="connsiteY11" fmla="*/ 1435 h 10029"/>
                <a:gd name="connsiteX12" fmla="*/ 2668 w 10000"/>
                <a:gd name="connsiteY12" fmla="*/ 1265 h 10029"/>
                <a:gd name="connsiteX13" fmla="*/ 2658 w 10000"/>
                <a:gd name="connsiteY13" fmla="*/ 705 h 10029"/>
                <a:gd name="connsiteX14" fmla="*/ 2197 w 10000"/>
                <a:gd name="connsiteY14" fmla="*/ 824 h 10029"/>
                <a:gd name="connsiteX15" fmla="*/ 1922 w 10000"/>
                <a:gd name="connsiteY15" fmla="*/ 1467 h 10029"/>
                <a:gd name="connsiteX16" fmla="*/ 2043 w 10000"/>
                <a:gd name="connsiteY16" fmla="*/ 1866 h 10029"/>
                <a:gd name="connsiteX17" fmla="*/ 2122 w 10000"/>
                <a:gd name="connsiteY17" fmla="*/ 2134 h 10029"/>
                <a:gd name="connsiteX18" fmla="*/ 2023 w 10000"/>
                <a:gd name="connsiteY18" fmla="*/ 2399 h 10029"/>
                <a:gd name="connsiteX19" fmla="*/ 1855 w 10000"/>
                <a:gd name="connsiteY19" fmla="*/ 2464 h 10029"/>
                <a:gd name="connsiteX20" fmla="*/ 1709 w 10000"/>
                <a:gd name="connsiteY20" fmla="*/ 2338 h 10029"/>
                <a:gd name="connsiteX21" fmla="*/ 1678 w 10000"/>
                <a:gd name="connsiteY21" fmla="*/ 2199 h 10029"/>
                <a:gd name="connsiteX22" fmla="*/ 1552 w 10000"/>
                <a:gd name="connsiteY22" fmla="*/ 2060 h 10029"/>
                <a:gd name="connsiteX23" fmla="*/ 1563 w 10000"/>
                <a:gd name="connsiteY23" fmla="*/ 1324 h 10029"/>
                <a:gd name="connsiteX24" fmla="*/ 1541 w 10000"/>
                <a:gd name="connsiteY24" fmla="*/ 1082 h 10029"/>
                <a:gd name="connsiteX25" fmla="*/ 1535 w 10000"/>
                <a:gd name="connsiteY25" fmla="*/ 824 h 10029"/>
                <a:gd name="connsiteX26" fmla="*/ 1535 w 10000"/>
                <a:gd name="connsiteY26" fmla="*/ 695 h 10029"/>
                <a:gd name="connsiteX27" fmla="*/ 1651 w 10000"/>
                <a:gd name="connsiteY27" fmla="*/ 288 h 10029"/>
                <a:gd name="connsiteX28" fmla="*/ 1503 w 10000"/>
                <a:gd name="connsiteY28" fmla="*/ 30 h 10029"/>
                <a:gd name="connsiteX29" fmla="*/ 796 w 10000"/>
                <a:gd name="connsiteY29" fmla="*/ 1012 h 10029"/>
                <a:gd name="connsiteX30" fmla="*/ 675 w 10000"/>
                <a:gd name="connsiteY30" fmla="*/ 1224 h 10029"/>
                <a:gd name="connsiteX31" fmla="*/ 551 w 10000"/>
                <a:gd name="connsiteY31" fmla="*/ 1265 h 10029"/>
                <a:gd name="connsiteX32" fmla="*/ 402 w 10000"/>
                <a:gd name="connsiteY32" fmla="*/ 1442 h 10029"/>
                <a:gd name="connsiteX33" fmla="*/ 329 w 10000"/>
                <a:gd name="connsiteY33" fmla="*/ 1788 h 10029"/>
                <a:gd name="connsiteX34" fmla="*/ 89 w 10000"/>
                <a:gd name="connsiteY34" fmla="*/ 2215 h 10029"/>
                <a:gd name="connsiteX35" fmla="*/ 56 w 10000"/>
                <a:gd name="connsiteY35" fmla="*/ 2731 h 10029"/>
                <a:gd name="connsiteX36" fmla="*/ 121 w 10000"/>
                <a:gd name="connsiteY36" fmla="*/ 3810 h 10029"/>
                <a:gd name="connsiteX37" fmla="*/ 196 w 10000"/>
                <a:gd name="connsiteY37" fmla="*/ 3919 h 10029"/>
                <a:gd name="connsiteX38" fmla="*/ 1511 w 10000"/>
                <a:gd name="connsiteY38" fmla="*/ 4672 h 10029"/>
                <a:gd name="connsiteX39" fmla="*/ 2378 w 10000"/>
                <a:gd name="connsiteY39" fmla="*/ 5337 h 10029"/>
                <a:gd name="connsiteX40" fmla="*/ 2982 w 10000"/>
                <a:gd name="connsiteY40" fmla="*/ 5765 h 10029"/>
                <a:gd name="connsiteX41" fmla="*/ 3784 w 10000"/>
                <a:gd name="connsiteY41" fmla="*/ 6376 h 10029"/>
                <a:gd name="connsiteX42" fmla="*/ 5917 w 10000"/>
                <a:gd name="connsiteY42" fmla="*/ 8243 h 10029"/>
                <a:gd name="connsiteX43" fmla="*/ 6901 w 10000"/>
                <a:gd name="connsiteY43" fmla="*/ 8955 h 10029"/>
                <a:gd name="connsiteX44" fmla="*/ 7439 w 10000"/>
                <a:gd name="connsiteY44" fmla="*/ 9234 h 10029"/>
                <a:gd name="connsiteX45" fmla="*/ 8571 w 10000"/>
                <a:gd name="connsiteY45" fmla="*/ 9851 h 10029"/>
                <a:gd name="connsiteX46" fmla="*/ 9381 w 10000"/>
                <a:gd name="connsiteY46" fmla="*/ 9973 h 10029"/>
                <a:gd name="connsiteX47" fmla="*/ 9497 w 10000"/>
                <a:gd name="connsiteY47" fmla="*/ 9743 h 10029"/>
                <a:gd name="connsiteX48" fmla="*/ 9753 w 10000"/>
                <a:gd name="connsiteY48" fmla="*/ 9145 h 10029"/>
                <a:gd name="connsiteX49" fmla="*/ 9894 w 10000"/>
                <a:gd name="connsiteY49" fmla="*/ 8834 h 10029"/>
                <a:gd name="connsiteX50" fmla="*/ 9894 w 10000"/>
                <a:gd name="connsiteY50" fmla="*/ 8596 h 10029"/>
                <a:gd name="connsiteX51" fmla="*/ 9993 w 10000"/>
                <a:gd name="connsiteY51" fmla="*/ 8386 h 10029"/>
                <a:gd name="connsiteX52" fmla="*/ 9704 w 10000"/>
                <a:gd name="connsiteY52" fmla="*/ 8093 h 10029"/>
                <a:gd name="connsiteX0" fmla="*/ 9704 w 10000"/>
                <a:gd name="connsiteY0" fmla="*/ 8093 h 10029"/>
                <a:gd name="connsiteX1" fmla="*/ 9175 w 10000"/>
                <a:gd name="connsiteY1" fmla="*/ 7815 h 10029"/>
                <a:gd name="connsiteX2" fmla="*/ 8158 w 10000"/>
                <a:gd name="connsiteY2" fmla="*/ 7815 h 10029"/>
                <a:gd name="connsiteX3" fmla="*/ 7901 w 10000"/>
                <a:gd name="connsiteY3" fmla="*/ 7448 h 10029"/>
                <a:gd name="connsiteX4" fmla="*/ 7703 w 10000"/>
                <a:gd name="connsiteY4" fmla="*/ 7089 h 10029"/>
                <a:gd name="connsiteX5" fmla="*/ 7687 w 10000"/>
                <a:gd name="connsiteY5" fmla="*/ 7014 h 10029"/>
                <a:gd name="connsiteX6" fmla="*/ 7455 w 10000"/>
                <a:gd name="connsiteY6" fmla="*/ 6506 h 10029"/>
                <a:gd name="connsiteX7" fmla="*/ 7083 w 10000"/>
                <a:gd name="connsiteY7" fmla="*/ 6254 h 10029"/>
                <a:gd name="connsiteX8" fmla="*/ 4528 w 10000"/>
                <a:gd name="connsiteY8" fmla="*/ 4842 h 10029"/>
                <a:gd name="connsiteX9" fmla="*/ 3825 w 10000"/>
                <a:gd name="connsiteY9" fmla="*/ 3973 h 10029"/>
                <a:gd name="connsiteX10" fmla="*/ 3065 w 10000"/>
                <a:gd name="connsiteY10" fmla="*/ 2426 h 10029"/>
                <a:gd name="connsiteX11" fmla="*/ 2701 w 10000"/>
                <a:gd name="connsiteY11" fmla="*/ 1435 h 10029"/>
                <a:gd name="connsiteX12" fmla="*/ 2668 w 10000"/>
                <a:gd name="connsiteY12" fmla="*/ 1265 h 10029"/>
                <a:gd name="connsiteX13" fmla="*/ 2658 w 10000"/>
                <a:gd name="connsiteY13" fmla="*/ 705 h 10029"/>
                <a:gd name="connsiteX14" fmla="*/ 2182 w 10000"/>
                <a:gd name="connsiteY14" fmla="*/ 787 h 10029"/>
                <a:gd name="connsiteX15" fmla="*/ 1922 w 10000"/>
                <a:gd name="connsiteY15" fmla="*/ 1467 h 10029"/>
                <a:gd name="connsiteX16" fmla="*/ 2043 w 10000"/>
                <a:gd name="connsiteY16" fmla="*/ 1866 h 10029"/>
                <a:gd name="connsiteX17" fmla="*/ 2122 w 10000"/>
                <a:gd name="connsiteY17" fmla="*/ 2134 h 10029"/>
                <a:gd name="connsiteX18" fmla="*/ 2023 w 10000"/>
                <a:gd name="connsiteY18" fmla="*/ 2399 h 10029"/>
                <a:gd name="connsiteX19" fmla="*/ 1855 w 10000"/>
                <a:gd name="connsiteY19" fmla="*/ 2464 h 10029"/>
                <a:gd name="connsiteX20" fmla="*/ 1709 w 10000"/>
                <a:gd name="connsiteY20" fmla="*/ 2338 h 10029"/>
                <a:gd name="connsiteX21" fmla="*/ 1678 w 10000"/>
                <a:gd name="connsiteY21" fmla="*/ 2199 h 10029"/>
                <a:gd name="connsiteX22" fmla="*/ 1552 w 10000"/>
                <a:gd name="connsiteY22" fmla="*/ 2060 h 10029"/>
                <a:gd name="connsiteX23" fmla="*/ 1563 w 10000"/>
                <a:gd name="connsiteY23" fmla="*/ 1324 h 10029"/>
                <a:gd name="connsiteX24" fmla="*/ 1541 w 10000"/>
                <a:gd name="connsiteY24" fmla="*/ 1082 h 10029"/>
                <a:gd name="connsiteX25" fmla="*/ 1535 w 10000"/>
                <a:gd name="connsiteY25" fmla="*/ 824 h 10029"/>
                <a:gd name="connsiteX26" fmla="*/ 1535 w 10000"/>
                <a:gd name="connsiteY26" fmla="*/ 695 h 10029"/>
                <a:gd name="connsiteX27" fmla="*/ 1651 w 10000"/>
                <a:gd name="connsiteY27" fmla="*/ 288 h 10029"/>
                <a:gd name="connsiteX28" fmla="*/ 1503 w 10000"/>
                <a:gd name="connsiteY28" fmla="*/ 30 h 10029"/>
                <a:gd name="connsiteX29" fmla="*/ 796 w 10000"/>
                <a:gd name="connsiteY29" fmla="*/ 1012 h 10029"/>
                <a:gd name="connsiteX30" fmla="*/ 675 w 10000"/>
                <a:gd name="connsiteY30" fmla="*/ 1224 h 10029"/>
                <a:gd name="connsiteX31" fmla="*/ 551 w 10000"/>
                <a:gd name="connsiteY31" fmla="*/ 1265 h 10029"/>
                <a:gd name="connsiteX32" fmla="*/ 402 w 10000"/>
                <a:gd name="connsiteY32" fmla="*/ 1442 h 10029"/>
                <a:gd name="connsiteX33" fmla="*/ 329 w 10000"/>
                <a:gd name="connsiteY33" fmla="*/ 1788 h 10029"/>
                <a:gd name="connsiteX34" fmla="*/ 89 w 10000"/>
                <a:gd name="connsiteY34" fmla="*/ 2215 h 10029"/>
                <a:gd name="connsiteX35" fmla="*/ 56 w 10000"/>
                <a:gd name="connsiteY35" fmla="*/ 2731 h 10029"/>
                <a:gd name="connsiteX36" fmla="*/ 121 w 10000"/>
                <a:gd name="connsiteY36" fmla="*/ 3810 h 10029"/>
                <a:gd name="connsiteX37" fmla="*/ 196 w 10000"/>
                <a:gd name="connsiteY37" fmla="*/ 3919 h 10029"/>
                <a:gd name="connsiteX38" fmla="*/ 1511 w 10000"/>
                <a:gd name="connsiteY38" fmla="*/ 4672 h 10029"/>
                <a:gd name="connsiteX39" fmla="*/ 2378 w 10000"/>
                <a:gd name="connsiteY39" fmla="*/ 5337 h 10029"/>
                <a:gd name="connsiteX40" fmla="*/ 2982 w 10000"/>
                <a:gd name="connsiteY40" fmla="*/ 5765 h 10029"/>
                <a:gd name="connsiteX41" fmla="*/ 3784 w 10000"/>
                <a:gd name="connsiteY41" fmla="*/ 6376 h 10029"/>
                <a:gd name="connsiteX42" fmla="*/ 5917 w 10000"/>
                <a:gd name="connsiteY42" fmla="*/ 8243 h 10029"/>
                <a:gd name="connsiteX43" fmla="*/ 6901 w 10000"/>
                <a:gd name="connsiteY43" fmla="*/ 8955 h 10029"/>
                <a:gd name="connsiteX44" fmla="*/ 7439 w 10000"/>
                <a:gd name="connsiteY44" fmla="*/ 9234 h 10029"/>
                <a:gd name="connsiteX45" fmla="*/ 8571 w 10000"/>
                <a:gd name="connsiteY45" fmla="*/ 9851 h 10029"/>
                <a:gd name="connsiteX46" fmla="*/ 9381 w 10000"/>
                <a:gd name="connsiteY46" fmla="*/ 9973 h 10029"/>
                <a:gd name="connsiteX47" fmla="*/ 9497 w 10000"/>
                <a:gd name="connsiteY47" fmla="*/ 9743 h 10029"/>
                <a:gd name="connsiteX48" fmla="*/ 9753 w 10000"/>
                <a:gd name="connsiteY48" fmla="*/ 9145 h 10029"/>
                <a:gd name="connsiteX49" fmla="*/ 9894 w 10000"/>
                <a:gd name="connsiteY49" fmla="*/ 8834 h 10029"/>
                <a:gd name="connsiteX50" fmla="*/ 9894 w 10000"/>
                <a:gd name="connsiteY50" fmla="*/ 8596 h 10029"/>
                <a:gd name="connsiteX51" fmla="*/ 9993 w 10000"/>
                <a:gd name="connsiteY51" fmla="*/ 8386 h 10029"/>
                <a:gd name="connsiteX52" fmla="*/ 9704 w 10000"/>
                <a:gd name="connsiteY52" fmla="*/ 8093 h 1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000" h="10029">
                  <a:moveTo>
                    <a:pt x="9704" y="8093"/>
                  </a:moveTo>
                  <a:cubicBezTo>
                    <a:pt x="9514" y="8005"/>
                    <a:pt x="9456" y="7863"/>
                    <a:pt x="9175" y="7815"/>
                  </a:cubicBezTo>
                  <a:cubicBezTo>
                    <a:pt x="8894" y="7768"/>
                    <a:pt x="8323" y="7788"/>
                    <a:pt x="8158" y="7815"/>
                  </a:cubicBezTo>
                  <a:cubicBezTo>
                    <a:pt x="7992" y="7843"/>
                    <a:pt x="8017" y="7638"/>
                    <a:pt x="7901" y="7448"/>
                  </a:cubicBezTo>
                  <a:cubicBezTo>
                    <a:pt x="7802" y="7292"/>
                    <a:pt x="7736" y="7197"/>
                    <a:pt x="7703" y="7089"/>
                  </a:cubicBezTo>
                  <a:cubicBezTo>
                    <a:pt x="7695" y="7062"/>
                    <a:pt x="7687" y="7042"/>
                    <a:pt x="7687" y="7014"/>
                  </a:cubicBezTo>
                  <a:cubicBezTo>
                    <a:pt x="7653" y="6865"/>
                    <a:pt x="7554" y="6729"/>
                    <a:pt x="7455" y="6506"/>
                  </a:cubicBezTo>
                  <a:cubicBezTo>
                    <a:pt x="7356" y="6281"/>
                    <a:pt x="7083" y="6254"/>
                    <a:pt x="7083" y="6254"/>
                  </a:cubicBezTo>
                  <a:cubicBezTo>
                    <a:pt x="6777" y="6118"/>
                    <a:pt x="5190" y="5345"/>
                    <a:pt x="4528" y="4842"/>
                  </a:cubicBezTo>
                  <a:cubicBezTo>
                    <a:pt x="3867" y="4340"/>
                    <a:pt x="3825" y="3973"/>
                    <a:pt x="3825" y="3973"/>
                  </a:cubicBezTo>
                  <a:cubicBezTo>
                    <a:pt x="3387" y="2826"/>
                    <a:pt x="3346" y="2887"/>
                    <a:pt x="3065" y="2426"/>
                  </a:cubicBezTo>
                  <a:cubicBezTo>
                    <a:pt x="2784" y="1965"/>
                    <a:pt x="2742" y="1530"/>
                    <a:pt x="2701" y="1435"/>
                  </a:cubicBezTo>
                  <a:cubicBezTo>
                    <a:pt x="2685" y="1407"/>
                    <a:pt x="2676" y="1340"/>
                    <a:pt x="2668" y="1265"/>
                  </a:cubicBezTo>
                  <a:cubicBezTo>
                    <a:pt x="2651" y="1109"/>
                    <a:pt x="2658" y="800"/>
                    <a:pt x="2658" y="705"/>
                  </a:cubicBezTo>
                  <a:cubicBezTo>
                    <a:pt x="2590" y="587"/>
                    <a:pt x="2305" y="660"/>
                    <a:pt x="2182" y="787"/>
                  </a:cubicBezTo>
                  <a:cubicBezTo>
                    <a:pt x="2059" y="914"/>
                    <a:pt x="1913" y="1050"/>
                    <a:pt x="1922" y="1467"/>
                  </a:cubicBezTo>
                  <a:cubicBezTo>
                    <a:pt x="1931" y="1520"/>
                    <a:pt x="2009" y="1717"/>
                    <a:pt x="2043" y="1866"/>
                  </a:cubicBezTo>
                  <a:cubicBezTo>
                    <a:pt x="2059" y="1975"/>
                    <a:pt x="2114" y="2107"/>
                    <a:pt x="2122" y="2134"/>
                  </a:cubicBezTo>
                  <a:cubicBezTo>
                    <a:pt x="2139" y="2195"/>
                    <a:pt x="2067" y="2344"/>
                    <a:pt x="2023" y="2399"/>
                  </a:cubicBezTo>
                  <a:cubicBezTo>
                    <a:pt x="1979" y="2454"/>
                    <a:pt x="1937" y="2458"/>
                    <a:pt x="1855" y="2464"/>
                  </a:cubicBezTo>
                  <a:cubicBezTo>
                    <a:pt x="1772" y="2471"/>
                    <a:pt x="1808" y="2406"/>
                    <a:pt x="1709" y="2338"/>
                  </a:cubicBezTo>
                  <a:cubicBezTo>
                    <a:pt x="1667" y="2318"/>
                    <a:pt x="1703" y="2239"/>
                    <a:pt x="1678" y="2199"/>
                  </a:cubicBezTo>
                  <a:cubicBezTo>
                    <a:pt x="1628" y="2131"/>
                    <a:pt x="1571" y="2206"/>
                    <a:pt x="1552" y="2060"/>
                  </a:cubicBezTo>
                  <a:cubicBezTo>
                    <a:pt x="1533" y="1914"/>
                    <a:pt x="1579" y="1392"/>
                    <a:pt x="1563" y="1324"/>
                  </a:cubicBezTo>
                  <a:cubicBezTo>
                    <a:pt x="1554" y="1297"/>
                    <a:pt x="1524" y="1177"/>
                    <a:pt x="1541" y="1082"/>
                  </a:cubicBezTo>
                  <a:cubicBezTo>
                    <a:pt x="1549" y="974"/>
                    <a:pt x="1536" y="888"/>
                    <a:pt x="1535" y="824"/>
                  </a:cubicBezTo>
                  <a:cubicBezTo>
                    <a:pt x="1534" y="760"/>
                    <a:pt x="1527" y="756"/>
                    <a:pt x="1535" y="695"/>
                  </a:cubicBezTo>
                  <a:cubicBezTo>
                    <a:pt x="1535" y="593"/>
                    <a:pt x="1560" y="458"/>
                    <a:pt x="1651" y="288"/>
                  </a:cubicBezTo>
                  <a:cubicBezTo>
                    <a:pt x="1792" y="3"/>
                    <a:pt x="1706" y="-41"/>
                    <a:pt x="1503" y="30"/>
                  </a:cubicBezTo>
                  <a:cubicBezTo>
                    <a:pt x="1326" y="92"/>
                    <a:pt x="862" y="788"/>
                    <a:pt x="796" y="1012"/>
                  </a:cubicBezTo>
                  <a:cubicBezTo>
                    <a:pt x="730" y="1235"/>
                    <a:pt x="716" y="1182"/>
                    <a:pt x="675" y="1224"/>
                  </a:cubicBezTo>
                  <a:cubicBezTo>
                    <a:pt x="634" y="1266"/>
                    <a:pt x="584" y="1245"/>
                    <a:pt x="551" y="1265"/>
                  </a:cubicBezTo>
                  <a:cubicBezTo>
                    <a:pt x="485" y="1299"/>
                    <a:pt x="436" y="1367"/>
                    <a:pt x="402" y="1442"/>
                  </a:cubicBezTo>
                  <a:cubicBezTo>
                    <a:pt x="329" y="1598"/>
                    <a:pt x="329" y="1788"/>
                    <a:pt x="329" y="1788"/>
                  </a:cubicBezTo>
                  <a:cubicBezTo>
                    <a:pt x="6" y="1937"/>
                    <a:pt x="80" y="2113"/>
                    <a:pt x="89" y="2215"/>
                  </a:cubicBezTo>
                  <a:cubicBezTo>
                    <a:pt x="97" y="2318"/>
                    <a:pt x="56" y="2731"/>
                    <a:pt x="56" y="2731"/>
                  </a:cubicBezTo>
                  <a:cubicBezTo>
                    <a:pt x="-77" y="3112"/>
                    <a:pt x="64" y="3593"/>
                    <a:pt x="121" y="3810"/>
                  </a:cubicBezTo>
                  <a:cubicBezTo>
                    <a:pt x="129" y="3845"/>
                    <a:pt x="155" y="3878"/>
                    <a:pt x="196" y="3919"/>
                  </a:cubicBezTo>
                  <a:cubicBezTo>
                    <a:pt x="436" y="4156"/>
                    <a:pt x="1204" y="4530"/>
                    <a:pt x="1511" y="4672"/>
                  </a:cubicBezTo>
                  <a:cubicBezTo>
                    <a:pt x="1867" y="4842"/>
                    <a:pt x="2114" y="5052"/>
                    <a:pt x="2378" y="5337"/>
                  </a:cubicBezTo>
                  <a:cubicBezTo>
                    <a:pt x="2643" y="5623"/>
                    <a:pt x="2982" y="5765"/>
                    <a:pt x="2982" y="5765"/>
                  </a:cubicBezTo>
                  <a:cubicBezTo>
                    <a:pt x="3263" y="5873"/>
                    <a:pt x="3685" y="6288"/>
                    <a:pt x="3784" y="6376"/>
                  </a:cubicBezTo>
                  <a:lnTo>
                    <a:pt x="5917" y="8243"/>
                  </a:lnTo>
                  <a:cubicBezTo>
                    <a:pt x="6273" y="8554"/>
                    <a:pt x="6628" y="8792"/>
                    <a:pt x="6901" y="8955"/>
                  </a:cubicBezTo>
                  <a:cubicBezTo>
                    <a:pt x="7223" y="9145"/>
                    <a:pt x="7439" y="9234"/>
                    <a:pt x="7439" y="9234"/>
                  </a:cubicBezTo>
                  <a:cubicBezTo>
                    <a:pt x="7703" y="9355"/>
                    <a:pt x="8174" y="9587"/>
                    <a:pt x="8571" y="9851"/>
                  </a:cubicBezTo>
                  <a:cubicBezTo>
                    <a:pt x="8968" y="10116"/>
                    <a:pt x="9282" y="10021"/>
                    <a:pt x="9381" y="9973"/>
                  </a:cubicBezTo>
                  <a:cubicBezTo>
                    <a:pt x="9480" y="9926"/>
                    <a:pt x="9480" y="9831"/>
                    <a:pt x="9497" y="9743"/>
                  </a:cubicBezTo>
                  <a:cubicBezTo>
                    <a:pt x="9514" y="9655"/>
                    <a:pt x="9704" y="9247"/>
                    <a:pt x="9753" y="9145"/>
                  </a:cubicBezTo>
                  <a:cubicBezTo>
                    <a:pt x="9803" y="9044"/>
                    <a:pt x="9844" y="8867"/>
                    <a:pt x="9894" y="8834"/>
                  </a:cubicBezTo>
                  <a:cubicBezTo>
                    <a:pt x="9943" y="8799"/>
                    <a:pt x="9919" y="8650"/>
                    <a:pt x="9894" y="8596"/>
                  </a:cubicBezTo>
                  <a:cubicBezTo>
                    <a:pt x="9869" y="8541"/>
                    <a:pt x="9993" y="8386"/>
                    <a:pt x="9993" y="8386"/>
                  </a:cubicBezTo>
                  <a:cubicBezTo>
                    <a:pt x="10034" y="8216"/>
                    <a:pt x="9894" y="8181"/>
                    <a:pt x="9704" y="8093"/>
                  </a:cubicBezTo>
                  <a:close/>
                </a:path>
              </a:pathLst>
            </a:custGeom>
            <a:solidFill>
              <a:srgbClr val="D2A578"/>
            </a:solidFill>
            <a:ln w="4763" cap="flat">
              <a:solidFill>
                <a:srgbClr val="D2B48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Light"/>
              </a:endParaRPr>
            </a:p>
          </p:txBody>
        </p:sp>
        <p:sp>
          <p:nvSpPr>
            <p:cNvPr id="42" name="Freeform 34">
              <a:extLst>
                <a:ext uri="{FF2B5EF4-FFF2-40B4-BE49-F238E27FC236}">
                  <a16:creationId xmlns:a16="http://schemas.microsoft.com/office/drawing/2014/main" id="{1FB0558F-719A-9D29-0E64-96373DAC39E6}"/>
                </a:ext>
              </a:extLst>
            </p:cNvPr>
            <p:cNvSpPr>
              <a:spLocks/>
            </p:cNvSpPr>
            <p:nvPr/>
          </p:nvSpPr>
          <p:spPr bwMode="gray">
            <a:xfrm>
              <a:off x="747544" y="2597150"/>
              <a:ext cx="2518760" cy="3024255"/>
            </a:xfrm>
            <a:custGeom>
              <a:avLst/>
              <a:gdLst>
                <a:gd name="T0" fmla="*/ 1910 w 1948"/>
                <a:gd name="T1" fmla="*/ 1545 h 2329"/>
                <a:gd name="T2" fmla="*/ 1900 w 1948"/>
                <a:gd name="T3" fmla="*/ 1215 h 2329"/>
                <a:gd name="T4" fmla="*/ 1870 w 1948"/>
                <a:gd name="T5" fmla="*/ 517 h 2329"/>
                <a:gd name="T6" fmla="*/ 1605 w 1948"/>
                <a:gd name="T7" fmla="*/ 1207 h 2329"/>
                <a:gd name="T8" fmla="*/ 1591 w 1948"/>
                <a:gd name="T9" fmla="*/ 1377 h 2329"/>
                <a:gd name="T10" fmla="*/ 1745 w 1948"/>
                <a:gd name="T11" fmla="*/ 1431 h 2329"/>
                <a:gd name="T12" fmla="*/ 1844 w 1948"/>
                <a:gd name="T13" fmla="*/ 1515 h 2329"/>
                <a:gd name="T14" fmla="*/ 1832 w 1948"/>
                <a:gd name="T15" fmla="*/ 1581 h 2329"/>
                <a:gd name="T16" fmla="*/ 1784 w 1948"/>
                <a:gd name="T17" fmla="*/ 1715 h 2329"/>
                <a:gd name="T18" fmla="*/ 1672 w 1948"/>
                <a:gd name="T19" fmla="*/ 1731 h 2329"/>
                <a:gd name="T20" fmla="*/ 1470 w 1948"/>
                <a:gd name="T21" fmla="*/ 1599 h 2329"/>
                <a:gd name="T22" fmla="*/ 1326 w 1948"/>
                <a:gd name="T23" fmla="*/ 1660 h 2329"/>
                <a:gd name="T24" fmla="*/ 1201 w 1948"/>
                <a:gd name="T25" fmla="*/ 1684 h 2329"/>
                <a:gd name="T26" fmla="*/ 1088 w 1948"/>
                <a:gd name="T27" fmla="*/ 1649 h 2329"/>
                <a:gd name="T28" fmla="*/ 972 w 1948"/>
                <a:gd name="T29" fmla="*/ 1651 h 2329"/>
                <a:gd name="T30" fmla="*/ 1043 w 1948"/>
                <a:gd name="T31" fmla="*/ 1757 h 2329"/>
                <a:gd name="T32" fmla="*/ 1010 w 1948"/>
                <a:gd name="T33" fmla="*/ 1843 h 2329"/>
                <a:gd name="T34" fmla="*/ 820 w 1948"/>
                <a:gd name="T35" fmla="*/ 1921 h 2329"/>
                <a:gd name="T36" fmla="*/ 604 w 1948"/>
                <a:gd name="T37" fmla="*/ 1867 h 2329"/>
                <a:gd name="T38" fmla="*/ 272 w 1948"/>
                <a:gd name="T39" fmla="*/ 1839 h 2329"/>
                <a:gd name="T40" fmla="*/ 214 w 1948"/>
                <a:gd name="T41" fmla="*/ 1683 h 2329"/>
                <a:gd name="T42" fmla="*/ 366 w 1948"/>
                <a:gd name="T43" fmla="*/ 1549 h 2329"/>
                <a:gd name="T44" fmla="*/ 622 w 1948"/>
                <a:gd name="T45" fmla="*/ 1603 h 2329"/>
                <a:gd name="T46" fmla="*/ 793 w 1948"/>
                <a:gd name="T47" fmla="*/ 1566 h 2329"/>
                <a:gd name="T48" fmla="*/ 463 w 1948"/>
                <a:gd name="T49" fmla="*/ 1420 h 2329"/>
                <a:gd name="T50" fmla="*/ 659 w 1948"/>
                <a:gd name="T51" fmla="*/ 857 h 2329"/>
                <a:gd name="T52" fmla="*/ 642 w 1948"/>
                <a:gd name="T53" fmla="*/ 682 h 2329"/>
                <a:gd name="T54" fmla="*/ 675 w 1948"/>
                <a:gd name="T55" fmla="*/ 543 h 2329"/>
                <a:gd name="T56" fmla="*/ 702 w 1948"/>
                <a:gd name="T57" fmla="*/ 466 h 2329"/>
                <a:gd name="T58" fmla="*/ 734 w 1948"/>
                <a:gd name="T59" fmla="*/ 391 h 2329"/>
                <a:gd name="T60" fmla="*/ 704 w 1948"/>
                <a:gd name="T61" fmla="*/ 249 h 2329"/>
                <a:gd name="T62" fmla="*/ 778 w 1948"/>
                <a:gd name="T63" fmla="*/ 113 h 2329"/>
                <a:gd name="T64" fmla="*/ 715 w 1948"/>
                <a:gd name="T65" fmla="*/ 29 h 2329"/>
                <a:gd name="T66" fmla="*/ 554 w 1948"/>
                <a:gd name="T67" fmla="*/ 167 h 2329"/>
                <a:gd name="T68" fmla="*/ 406 w 1948"/>
                <a:gd name="T69" fmla="*/ 281 h 2329"/>
                <a:gd name="T70" fmla="*/ 274 w 1948"/>
                <a:gd name="T71" fmla="*/ 509 h 2329"/>
                <a:gd name="T72" fmla="*/ 240 w 1948"/>
                <a:gd name="T73" fmla="*/ 765 h 2329"/>
                <a:gd name="T74" fmla="*/ 202 w 1948"/>
                <a:gd name="T75" fmla="*/ 1067 h 2329"/>
                <a:gd name="T76" fmla="*/ 152 w 1948"/>
                <a:gd name="T77" fmla="*/ 1379 h 2329"/>
                <a:gd name="T78" fmla="*/ 134 w 1948"/>
                <a:gd name="T79" fmla="*/ 1587 h 2329"/>
                <a:gd name="T80" fmla="*/ 14 w 1948"/>
                <a:gd name="T81" fmla="*/ 1977 h 2329"/>
                <a:gd name="T82" fmla="*/ 348 w 1948"/>
                <a:gd name="T83" fmla="*/ 1883 h 2329"/>
                <a:gd name="T84" fmla="*/ 444 w 1948"/>
                <a:gd name="T85" fmla="*/ 2047 h 2329"/>
                <a:gd name="T86" fmla="*/ 430 w 1948"/>
                <a:gd name="T87" fmla="*/ 2209 h 2329"/>
                <a:gd name="T88" fmla="*/ 728 w 1948"/>
                <a:gd name="T89" fmla="*/ 2293 h 2329"/>
                <a:gd name="T90" fmla="*/ 1212 w 1948"/>
                <a:gd name="T91" fmla="*/ 2175 h 2329"/>
                <a:gd name="T92" fmla="*/ 1586 w 1948"/>
                <a:gd name="T93" fmla="*/ 2007 h 2329"/>
                <a:gd name="T94" fmla="*/ 1666 w 1948"/>
                <a:gd name="T95" fmla="*/ 2039 h 2329"/>
                <a:gd name="T96" fmla="*/ 1624 w 1948"/>
                <a:gd name="T97" fmla="*/ 1909 h 2329"/>
                <a:gd name="T98" fmla="*/ 1724 w 1948"/>
                <a:gd name="T99" fmla="*/ 1913 h 2329"/>
                <a:gd name="T100" fmla="*/ 1890 w 1948"/>
                <a:gd name="T101" fmla="*/ 1773 h 2329"/>
                <a:gd name="connsiteX0" fmla="*/ 9511 w 9904"/>
                <a:gd name="connsiteY0" fmla="*/ 7123 h 9948"/>
                <a:gd name="connsiteX1" fmla="*/ 9737 w 9904"/>
                <a:gd name="connsiteY1" fmla="*/ 6634 h 9948"/>
                <a:gd name="connsiteX2" fmla="*/ 9901 w 9904"/>
                <a:gd name="connsiteY2" fmla="*/ 5775 h 9948"/>
                <a:gd name="connsiteX3" fmla="*/ 9686 w 9904"/>
                <a:gd name="connsiteY3" fmla="*/ 5217 h 9948"/>
                <a:gd name="connsiteX4" fmla="*/ 9603 w 9904"/>
                <a:gd name="connsiteY4" fmla="*/ 3010 h 9948"/>
                <a:gd name="connsiteX5" fmla="*/ 9532 w 9904"/>
                <a:gd name="connsiteY5" fmla="*/ 2220 h 9948"/>
                <a:gd name="connsiteX6" fmla="*/ 9526 w 9904"/>
                <a:gd name="connsiteY6" fmla="*/ 2216 h 9948"/>
                <a:gd name="connsiteX7" fmla="*/ 8171 w 9904"/>
                <a:gd name="connsiteY7" fmla="*/ 5182 h 9948"/>
                <a:gd name="connsiteX8" fmla="*/ 7612 w 9904"/>
                <a:gd name="connsiteY8" fmla="*/ 5157 h 9948"/>
                <a:gd name="connsiteX9" fmla="*/ 8099 w 9904"/>
                <a:gd name="connsiteY9" fmla="*/ 5912 h 9948"/>
                <a:gd name="connsiteX10" fmla="*/ 8258 w 9904"/>
                <a:gd name="connsiteY10" fmla="*/ 6144 h 9948"/>
                <a:gd name="connsiteX11" fmla="*/ 8890 w 9904"/>
                <a:gd name="connsiteY11" fmla="*/ 6144 h 9948"/>
                <a:gd name="connsiteX12" fmla="*/ 9218 w 9904"/>
                <a:gd name="connsiteY12" fmla="*/ 6320 h 9948"/>
                <a:gd name="connsiteX13" fmla="*/ 9398 w 9904"/>
                <a:gd name="connsiteY13" fmla="*/ 6505 h 9948"/>
                <a:gd name="connsiteX14" fmla="*/ 9337 w 9904"/>
                <a:gd name="connsiteY14" fmla="*/ 6638 h 9948"/>
                <a:gd name="connsiteX15" fmla="*/ 9337 w 9904"/>
                <a:gd name="connsiteY15" fmla="*/ 6788 h 9948"/>
                <a:gd name="connsiteX16" fmla="*/ 9249 w 9904"/>
                <a:gd name="connsiteY16" fmla="*/ 6986 h 9948"/>
                <a:gd name="connsiteX17" fmla="*/ 9090 w 9904"/>
                <a:gd name="connsiteY17" fmla="*/ 7364 h 9948"/>
                <a:gd name="connsiteX18" fmla="*/ 9018 w 9904"/>
                <a:gd name="connsiteY18" fmla="*/ 7510 h 9948"/>
                <a:gd name="connsiteX19" fmla="*/ 8515 w 9904"/>
                <a:gd name="connsiteY19" fmla="*/ 7432 h 9948"/>
                <a:gd name="connsiteX20" fmla="*/ 7812 w 9904"/>
                <a:gd name="connsiteY20" fmla="*/ 7042 h 9948"/>
                <a:gd name="connsiteX21" fmla="*/ 7478 w 9904"/>
                <a:gd name="connsiteY21" fmla="*/ 6866 h 9948"/>
                <a:gd name="connsiteX22" fmla="*/ 7401 w 9904"/>
                <a:gd name="connsiteY22" fmla="*/ 7055 h 9948"/>
                <a:gd name="connsiteX23" fmla="*/ 6739 w 9904"/>
                <a:gd name="connsiteY23" fmla="*/ 7128 h 9948"/>
                <a:gd name="connsiteX24" fmla="*/ 6031 w 9904"/>
                <a:gd name="connsiteY24" fmla="*/ 7076 h 9948"/>
                <a:gd name="connsiteX25" fmla="*/ 6097 w 9904"/>
                <a:gd name="connsiteY25" fmla="*/ 7231 h 9948"/>
                <a:gd name="connsiteX26" fmla="*/ 5835 w 9904"/>
                <a:gd name="connsiteY26" fmla="*/ 7286 h 9948"/>
                <a:gd name="connsiteX27" fmla="*/ 5517 w 9904"/>
                <a:gd name="connsiteY27" fmla="*/ 7080 h 9948"/>
                <a:gd name="connsiteX28" fmla="*/ 4937 w 9904"/>
                <a:gd name="connsiteY28" fmla="*/ 7063 h 9948"/>
                <a:gd name="connsiteX29" fmla="*/ 4922 w 9904"/>
                <a:gd name="connsiteY29" fmla="*/ 7089 h 9948"/>
                <a:gd name="connsiteX30" fmla="*/ 5569 w 9904"/>
                <a:gd name="connsiteY30" fmla="*/ 7325 h 9948"/>
                <a:gd name="connsiteX31" fmla="*/ 5286 w 9904"/>
                <a:gd name="connsiteY31" fmla="*/ 7544 h 9948"/>
                <a:gd name="connsiteX32" fmla="*/ 5404 w 9904"/>
                <a:gd name="connsiteY32" fmla="*/ 7694 h 9948"/>
                <a:gd name="connsiteX33" fmla="*/ 5117 w 9904"/>
                <a:gd name="connsiteY33" fmla="*/ 7913 h 9948"/>
                <a:gd name="connsiteX34" fmla="*/ 5127 w 9904"/>
                <a:gd name="connsiteY34" fmla="*/ 8102 h 9948"/>
                <a:gd name="connsiteX35" fmla="*/ 4141 w 9904"/>
                <a:gd name="connsiteY35" fmla="*/ 8248 h 9948"/>
                <a:gd name="connsiteX36" fmla="*/ 3428 w 9904"/>
                <a:gd name="connsiteY36" fmla="*/ 8111 h 9948"/>
                <a:gd name="connsiteX37" fmla="*/ 3033 w 9904"/>
                <a:gd name="connsiteY37" fmla="*/ 8016 h 9948"/>
                <a:gd name="connsiteX38" fmla="*/ 2612 w 9904"/>
                <a:gd name="connsiteY38" fmla="*/ 8111 h 9948"/>
                <a:gd name="connsiteX39" fmla="*/ 1328 w 9904"/>
                <a:gd name="connsiteY39" fmla="*/ 7896 h 9948"/>
                <a:gd name="connsiteX40" fmla="*/ 815 w 9904"/>
                <a:gd name="connsiteY40" fmla="*/ 7570 h 9948"/>
                <a:gd name="connsiteX41" fmla="*/ 1031 w 9904"/>
                <a:gd name="connsiteY41" fmla="*/ 7226 h 9948"/>
                <a:gd name="connsiteX42" fmla="*/ 1190 w 9904"/>
                <a:gd name="connsiteY42" fmla="*/ 6986 h 9948"/>
                <a:gd name="connsiteX43" fmla="*/ 1811 w 9904"/>
                <a:gd name="connsiteY43" fmla="*/ 6651 h 9948"/>
                <a:gd name="connsiteX44" fmla="*/ 2360 w 9904"/>
                <a:gd name="connsiteY44" fmla="*/ 6771 h 9948"/>
                <a:gd name="connsiteX45" fmla="*/ 3125 w 9904"/>
                <a:gd name="connsiteY45" fmla="*/ 6883 h 9948"/>
                <a:gd name="connsiteX46" fmla="*/ 3777 w 9904"/>
                <a:gd name="connsiteY46" fmla="*/ 6831 h 9948"/>
                <a:gd name="connsiteX47" fmla="*/ 4003 w 9904"/>
                <a:gd name="connsiteY47" fmla="*/ 6724 h 9948"/>
                <a:gd name="connsiteX48" fmla="*/ 2417 w 9904"/>
                <a:gd name="connsiteY48" fmla="*/ 6333 h 9948"/>
                <a:gd name="connsiteX49" fmla="*/ 2309 w 9904"/>
                <a:gd name="connsiteY49" fmla="*/ 6097 h 9948"/>
                <a:gd name="connsiteX50" fmla="*/ 3212 w 9904"/>
                <a:gd name="connsiteY50" fmla="*/ 3929 h 9948"/>
                <a:gd name="connsiteX51" fmla="*/ 3315 w 9904"/>
                <a:gd name="connsiteY51" fmla="*/ 3680 h 9948"/>
                <a:gd name="connsiteX52" fmla="*/ 3269 w 9904"/>
                <a:gd name="connsiteY52" fmla="*/ 3611 h 9948"/>
                <a:gd name="connsiteX53" fmla="*/ 3228 w 9904"/>
                <a:gd name="connsiteY53" fmla="*/ 2928 h 9948"/>
                <a:gd name="connsiteX54" fmla="*/ 3248 w 9904"/>
                <a:gd name="connsiteY54" fmla="*/ 2602 h 9948"/>
                <a:gd name="connsiteX55" fmla="*/ 3397 w 9904"/>
                <a:gd name="connsiteY55" fmla="*/ 2331 h 9948"/>
                <a:gd name="connsiteX56" fmla="*/ 3443 w 9904"/>
                <a:gd name="connsiteY56" fmla="*/ 2112 h 9948"/>
                <a:gd name="connsiteX57" fmla="*/ 3536 w 9904"/>
                <a:gd name="connsiteY57" fmla="*/ 2001 h 9948"/>
                <a:gd name="connsiteX58" fmla="*/ 3695 w 9904"/>
                <a:gd name="connsiteY58" fmla="*/ 1908 h 9948"/>
                <a:gd name="connsiteX59" fmla="*/ 3700 w 9904"/>
                <a:gd name="connsiteY59" fmla="*/ 1679 h 9948"/>
                <a:gd name="connsiteX60" fmla="*/ 3556 w 9904"/>
                <a:gd name="connsiteY60" fmla="*/ 1353 h 9948"/>
                <a:gd name="connsiteX61" fmla="*/ 3546 w 9904"/>
                <a:gd name="connsiteY61" fmla="*/ 1069 h 9948"/>
                <a:gd name="connsiteX62" fmla="*/ 3690 w 9904"/>
                <a:gd name="connsiteY62" fmla="*/ 829 h 9948"/>
                <a:gd name="connsiteX63" fmla="*/ 3926 w 9904"/>
                <a:gd name="connsiteY63" fmla="*/ 485 h 9948"/>
                <a:gd name="connsiteX64" fmla="*/ 4039 w 9904"/>
                <a:gd name="connsiteY64" fmla="*/ 0 h 9948"/>
                <a:gd name="connsiteX65" fmla="*/ 3602 w 9904"/>
                <a:gd name="connsiteY65" fmla="*/ 125 h 9948"/>
                <a:gd name="connsiteX66" fmla="*/ 3310 w 9904"/>
                <a:gd name="connsiteY66" fmla="*/ 313 h 9948"/>
                <a:gd name="connsiteX67" fmla="*/ 2776 w 9904"/>
                <a:gd name="connsiteY67" fmla="*/ 717 h 9948"/>
                <a:gd name="connsiteX68" fmla="*/ 2684 w 9904"/>
                <a:gd name="connsiteY68" fmla="*/ 966 h 9948"/>
                <a:gd name="connsiteX69" fmla="*/ 2016 w 9904"/>
                <a:gd name="connsiteY69" fmla="*/ 1207 h 9948"/>
                <a:gd name="connsiteX70" fmla="*/ 1523 w 9904"/>
                <a:gd name="connsiteY70" fmla="*/ 1730 h 9948"/>
                <a:gd name="connsiteX71" fmla="*/ 1339 w 9904"/>
                <a:gd name="connsiteY71" fmla="*/ 2185 h 9948"/>
                <a:gd name="connsiteX72" fmla="*/ 1277 w 9904"/>
                <a:gd name="connsiteY72" fmla="*/ 2726 h 9948"/>
                <a:gd name="connsiteX73" fmla="*/ 1164 w 9904"/>
                <a:gd name="connsiteY73" fmla="*/ 3285 h 9948"/>
                <a:gd name="connsiteX74" fmla="*/ 1051 w 9904"/>
                <a:gd name="connsiteY74" fmla="*/ 3826 h 9948"/>
                <a:gd name="connsiteX75" fmla="*/ 969 w 9904"/>
                <a:gd name="connsiteY75" fmla="*/ 4581 h 9948"/>
                <a:gd name="connsiteX76" fmla="*/ 825 w 9904"/>
                <a:gd name="connsiteY76" fmla="*/ 5466 h 9948"/>
                <a:gd name="connsiteX77" fmla="*/ 712 w 9904"/>
                <a:gd name="connsiteY77" fmla="*/ 5921 h 9948"/>
                <a:gd name="connsiteX78" fmla="*/ 620 w 9904"/>
                <a:gd name="connsiteY78" fmla="*/ 6187 h 9948"/>
                <a:gd name="connsiteX79" fmla="*/ 620 w 9904"/>
                <a:gd name="connsiteY79" fmla="*/ 6814 h 9948"/>
                <a:gd name="connsiteX80" fmla="*/ 517 w 9904"/>
                <a:gd name="connsiteY80" fmla="*/ 7501 h 9948"/>
                <a:gd name="connsiteX81" fmla="*/ 4 w 9904"/>
                <a:gd name="connsiteY81" fmla="*/ 8489 h 9948"/>
                <a:gd name="connsiteX82" fmla="*/ 1123 w 9904"/>
                <a:gd name="connsiteY82" fmla="*/ 8429 h 9948"/>
                <a:gd name="connsiteX83" fmla="*/ 1718 w 9904"/>
                <a:gd name="connsiteY83" fmla="*/ 8085 h 9948"/>
                <a:gd name="connsiteX84" fmla="*/ 2314 w 9904"/>
                <a:gd name="connsiteY84" fmla="*/ 8154 h 9948"/>
                <a:gd name="connsiteX85" fmla="*/ 2211 w 9904"/>
                <a:gd name="connsiteY85" fmla="*/ 8789 h 9948"/>
                <a:gd name="connsiteX86" fmla="*/ 2124 w 9904"/>
                <a:gd name="connsiteY86" fmla="*/ 9562 h 9948"/>
                <a:gd name="connsiteX87" fmla="*/ 2139 w 9904"/>
                <a:gd name="connsiteY87" fmla="*/ 9485 h 9948"/>
                <a:gd name="connsiteX88" fmla="*/ 3187 w 9904"/>
                <a:gd name="connsiteY88" fmla="*/ 9931 h 9948"/>
                <a:gd name="connsiteX89" fmla="*/ 3669 w 9904"/>
                <a:gd name="connsiteY89" fmla="*/ 9845 h 9948"/>
                <a:gd name="connsiteX90" fmla="*/ 4942 w 9904"/>
                <a:gd name="connsiteY90" fmla="*/ 9802 h 9948"/>
                <a:gd name="connsiteX91" fmla="*/ 6154 w 9904"/>
                <a:gd name="connsiteY91" fmla="*/ 9339 h 9948"/>
                <a:gd name="connsiteX92" fmla="*/ 7622 w 9904"/>
                <a:gd name="connsiteY92" fmla="*/ 8824 h 9948"/>
                <a:gd name="connsiteX93" fmla="*/ 8074 w 9904"/>
                <a:gd name="connsiteY93" fmla="*/ 8617 h 9948"/>
                <a:gd name="connsiteX94" fmla="*/ 8454 w 9904"/>
                <a:gd name="connsiteY94" fmla="*/ 8738 h 9948"/>
                <a:gd name="connsiteX95" fmla="*/ 8484 w 9904"/>
                <a:gd name="connsiteY95" fmla="*/ 8755 h 9948"/>
                <a:gd name="connsiteX96" fmla="*/ 8412 w 9904"/>
                <a:gd name="connsiteY96" fmla="*/ 8540 h 9948"/>
                <a:gd name="connsiteX97" fmla="*/ 8269 w 9904"/>
                <a:gd name="connsiteY97" fmla="*/ 8197 h 9948"/>
                <a:gd name="connsiteX98" fmla="*/ 8330 w 9904"/>
                <a:gd name="connsiteY98" fmla="*/ 8051 h 9948"/>
                <a:gd name="connsiteX99" fmla="*/ 8782 w 9904"/>
                <a:gd name="connsiteY99" fmla="*/ 8214 h 9948"/>
                <a:gd name="connsiteX100" fmla="*/ 9850 w 9904"/>
                <a:gd name="connsiteY100" fmla="*/ 8171 h 9948"/>
                <a:gd name="connsiteX101" fmla="*/ 9634 w 9904"/>
                <a:gd name="connsiteY101" fmla="*/ 7613 h 9948"/>
                <a:gd name="connsiteX102" fmla="*/ 9511 w 9904"/>
                <a:gd name="connsiteY102" fmla="*/ 7123 h 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904" h="9948">
                  <a:moveTo>
                    <a:pt x="9511" y="7123"/>
                  </a:moveTo>
                  <a:cubicBezTo>
                    <a:pt x="9573" y="7080"/>
                    <a:pt x="9727" y="6702"/>
                    <a:pt x="9737" y="6634"/>
                  </a:cubicBezTo>
                  <a:cubicBezTo>
                    <a:pt x="9747" y="6565"/>
                    <a:pt x="9932" y="5904"/>
                    <a:pt x="9901" y="5775"/>
                  </a:cubicBezTo>
                  <a:cubicBezTo>
                    <a:pt x="9870" y="5646"/>
                    <a:pt x="9686" y="5346"/>
                    <a:pt x="9686" y="5217"/>
                  </a:cubicBezTo>
                  <a:cubicBezTo>
                    <a:pt x="9686" y="5088"/>
                    <a:pt x="9624" y="3122"/>
                    <a:pt x="9603" y="3010"/>
                  </a:cubicBezTo>
                  <a:cubicBezTo>
                    <a:pt x="9583" y="2898"/>
                    <a:pt x="9532" y="2220"/>
                    <a:pt x="9532" y="2220"/>
                  </a:cubicBezTo>
                  <a:cubicBezTo>
                    <a:pt x="9532" y="2220"/>
                    <a:pt x="9526" y="2220"/>
                    <a:pt x="9526" y="2216"/>
                  </a:cubicBezTo>
                  <a:lnTo>
                    <a:pt x="8171" y="5182"/>
                  </a:lnTo>
                  <a:lnTo>
                    <a:pt x="7612" y="5157"/>
                  </a:lnTo>
                  <a:cubicBezTo>
                    <a:pt x="7848" y="5157"/>
                    <a:pt x="8002" y="5809"/>
                    <a:pt x="8099" y="5912"/>
                  </a:cubicBezTo>
                  <a:cubicBezTo>
                    <a:pt x="8197" y="6020"/>
                    <a:pt x="8156" y="6161"/>
                    <a:pt x="8258" y="6144"/>
                  </a:cubicBezTo>
                  <a:cubicBezTo>
                    <a:pt x="8361" y="6127"/>
                    <a:pt x="8715" y="6114"/>
                    <a:pt x="8890" y="6144"/>
                  </a:cubicBezTo>
                  <a:cubicBezTo>
                    <a:pt x="9064" y="6174"/>
                    <a:pt x="9100" y="6264"/>
                    <a:pt x="9218" y="6320"/>
                  </a:cubicBezTo>
                  <a:cubicBezTo>
                    <a:pt x="9337" y="6376"/>
                    <a:pt x="9424" y="6398"/>
                    <a:pt x="9398" y="6505"/>
                  </a:cubicBezTo>
                  <a:cubicBezTo>
                    <a:pt x="9398" y="6505"/>
                    <a:pt x="9321" y="6604"/>
                    <a:pt x="9337" y="6638"/>
                  </a:cubicBezTo>
                  <a:cubicBezTo>
                    <a:pt x="9352" y="6672"/>
                    <a:pt x="9367" y="6767"/>
                    <a:pt x="9337" y="6788"/>
                  </a:cubicBezTo>
                  <a:cubicBezTo>
                    <a:pt x="9306" y="6810"/>
                    <a:pt x="9280" y="6921"/>
                    <a:pt x="9249" y="6986"/>
                  </a:cubicBezTo>
                  <a:cubicBezTo>
                    <a:pt x="9218" y="7050"/>
                    <a:pt x="9100" y="7308"/>
                    <a:pt x="9090" y="7364"/>
                  </a:cubicBezTo>
                  <a:cubicBezTo>
                    <a:pt x="9080" y="7419"/>
                    <a:pt x="9080" y="7480"/>
                    <a:pt x="9018" y="7510"/>
                  </a:cubicBezTo>
                  <a:cubicBezTo>
                    <a:pt x="8957" y="7540"/>
                    <a:pt x="8762" y="7600"/>
                    <a:pt x="8515" y="7432"/>
                  </a:cubicBezTo>
                  <a:cubicBezTo>
                    <a:pt x="8269" y="7265"/>
                    <a:pt x="7976" y="7119"/>
                    <a:pt x="7812" y="7042"/>
                  </a:cubicBezTo>
                  <a:cubicBezTo>
                    <a:pt x="7812" y="7042"/>
                    <a:pt x="7678" y="6986"/>
                    <a:pt x="7478" y="6866"/>
                  </a:cubicBezTo>
                  <a:lnTo>
                    <a:pt x="7401" y="7055"/>
                  </a:lnTo>
                  <a:cubicBezTo>
                    <a:pt x="7360" y="7158"/>
                    <a:pt x="6739" y="7128"/>
                    <a:pt x="6739" y="7128"/>
                  </a:cubicBezTo>
                  <a:cubicBezTo>
                    <a:pt x="6498" y="7119"/>
                    <a:pt x="6262" y="7102"/>
                    <a:pt x="6031" y="7076"/>
                  </a:cubicBezTo>
                  <a:cubicBezTo>
                    <a:pt x="6072" y="7128"/>
                    <a:pt x="6123" y="7145"/>
                    <a:pt x="6097" y="7231"/>
                  </a:cubicBezTo>
                  <a:cubicBezTo>
                    <a:pt x="6061" y="7347"/>
                    <a:pt x="5897" y="7304"/>
                    <a:pt x="5835" y="7286"/>
                  </a:cubicBezTo>
                  <a:cubicBezTo>
                    <a:pt x="5769" y="7265"/>
                    <a:pt x="5681" y="7132"/>
                    <a:pt x="5517" y="7080"/>
                  </a:cubicBezTo>
                  <a:cubicBezTo>
                    <a:pt x="5358" y="7024"/>
                    <a:pt x="5281" y="7063"/>
                    <a:pt x="4937" y="7063"/>
                  </a:cubicBezTo>
                  <a:cubicBezTo>
                    <a:pt x="4593" y="7059"/>
                    <a:pt x="4922" y="7089"/>
                    <a:pt x="4922" y="7089"/>
                  </a:cubicBezTo>
                  <a:cubicBezTo>
                    <a:pt x="5635" y="7106"/>
                    <a:pt x="5569" y="7325"/>
                    <a:pt x="5569" y="7325"/>
                  </a:cubicBezTo>
                  <a:cubicBezTo>
                    <a:pt x="5589" y="7587"/>
                    <a:pt x="5173" y="7527"/>
                    <a:pt x="5286" y="7544"/>
                  </a:cubicBezTo>
                  <a:cubicBezTo>
                    <a:pt x="5399" y="7557"/>
                    <a:pt x="5404" y="7694"/>
                    <a:pt x="5404" y="7694"/>
                  </a:cubicBezTo>
                  <a:cubicBezTo>
                    <a:pt x="5425" y="7879"/>
                    <a:pt x="5065" y="7909"/>
                    <a:pt x="5117" y="7913"/>
                  </a:cubicBezTo>
                  <a:cubicBezTo>
                    <a:pt x="5168" y="7913"/>
                    <a:pt x="5189" y="7991"/>
                    <a:pt x="5127" y="8102"/>
                  </a:cubicBezTo>
                  <a:cubicBezTo>
                    <a:pt x="5071" y="8210"/>
                    <a:pt x="4393" y="8252"/>
                    <a:pt x="4141" y="8248"/>
                  </a:cubicBezTo>
                  <a:cubicBezTo>
                    <a:pt x="3885" y="8240"/>
                    <a:pt x="3613" y="8171"/>
                    <a:pt x="3428" y="8111"/>
                  </a:cubicBezTo>
                  <a:cubicBezTo>
                    <a:pt x="3243" y="8046"/>
                    <a:pt x="3099" y="8025"/>
                    <a:pt x="3033" y="8016"/>
                  </a:cubicBezTo>
                  <a:cubicBezTo>
                    <a:pt x="2961" y="8003"/>
                    <a:pt x="2612" y="8111"/>
                    <a:pt x="2612" y="8111"/>
                  </a:cubicBezTo>
                  <a:cubicBezTo>
                    <a:pt x="1949" y="8214"/>
                    <a:pt x="1698" y="8051"/>
                    <a:pt x="1328" y="7896"/>
                  </a:cubicBezTo>
                  <a:cubicBezTo>
                    <a:pt x="959" y="7737"/>
                    <a:pt x="815" y="7570"/>
                    <a:pt x="815" y="7570"/>
                  </a:cubicBezTo>
                  <a:cubicBezTo>
                    <a:pt x="851" y="7561"/>
                    <a:pt x="984" y="7274"/>
                    <a:pt x="1031" y="7226"/>
                  </a:cubicBezTo>
                  <a:cubicBezTo>
                    <a:pt x="1072" y="7183"/>
                    <a:pt x="989" y="7231"/>
                    <a:pt x="1190" y="6986"/>
                  </a:cubicBezTo>
                  <a:cubicBezTo>
                    <a:pt x="1390" y="6737"/>
                    <a:pt x="1616" y="6702"/>
                    <a:pt x="1811" y="6651"/>
                  </a:cubicBezTo>
                  <a:cubicBezTo>
                    <a:pt x="2006" y="6604"/>
                    <a:pt x="2232" y="6707"/>
                    <a:pt x="2360" y="6771"/>
                  </a:cubicBezTo>
                  <a:cubicBezTo>
                    <a:pt x="2488" y="6831"/>
                    <a:pt x="2622" y="6848"/>
                    <a:pt x="3125" y="6883"/>
                  </a:cubicBezTo>
                  <a:cubicBezTo>
                    <a:pt x="3628" y="6917"/>
                    <a:pt x="3669" y="6874"/>
                    <a:pt x="3777" y="6831"/>
                  </a:cubicBezTo>
                  <a:cubicBezTo>
                    <a:pt x="3844" y="6810"/>
                    <a:pt x="3926" y="6767"/>
                    <a:pt x="4003" y="6724"/>
                  </a:cubicBezTo>
                  <a:cubicBezTo>
                    <a:pt x="3510" y="6612"/>
                    <a:pt x="2535" y="6380"/>
                    <a:pt x="2417" y="6333"/>
                  </a:cubicBezTo>
                  <a:cubicBezTo>
                    <a:pt x="2268" y="6269"/>
                    <a:pt x="2309" y="6097"/>
                    <a:pt x="2309" y="6097"/>
                  </a:cubicBezTo>
                  <a:lnTo>
                    <a:pt x="3212" y="3929"/>
                  </a:lnTo>
                  <a:lnTo>
                    <a:pt x="3315" y="3680"/>
                  </a:lnTo>
                  <a:cubicBezTo>
                    <a:pt x="3289" y="3654"/>
                    <a:pt x="3274" y="3632"/>
                    <a:pt x="3269" y="3611"/>
                  </a:cubicBezTo>
                  <a:cubicBezTo>
                    <a:pt x="3233" y="3474"/>
                    <a:pt x="3146" y="3169"/>
                    <a:pt x="3228" y="2928"/>
                  </a:cubicBezTo>
                  <a:cubicBezTo>
                    <a:pt x="3228" y="2928"/>
                    <a:pt x="3253" y="2666"/>
                    <a:pt x="3248" y="2602"/>
                  </a:cubicBezTo>
                  <a:cubicBezTo>
                    <a:pt x="3243" y="2538"/>
                    <a:pt x="3197" y="2426"/>
                    <a:pt x="3397" y="2331"/>
                  </a:cubicBezTo>
                  <a:cubicBezTo>
                    <a:pt x="3397" y="2331"/>
                    <a:pt x="3397" y="2211"/>
                    <a:pt x="3443" y="2112"/>
                  </a:cubicBezTo>
                  <a:cubicBezTo>
                    <a:pt x="3464" y="2065"/>
                    <a:pt x="3494" y="2035"/>
                    <a:pt x="3536" y="2001"/>
                  </a:cubicBezTo>
                  <a:cubicBezTo>
                    <a:pt x="3578" y="1967"/>
                    <a:pt x="3690" y="1916"/>
                    <a:pt x="3695" y="1908"/>
                  </a:cubicBezTo>
                  <a:cubicBezTo>
                    <a:pt x="3705" y="1822"/>
                    <a:pt x="3723" y="1771"/>
                    <a:pt x="3700" y="1679"/>
                  </a:cubicBezTo>
                  <a:cubicBezTo>
                    <a:pt x="3677" y="1587"/>
                    <a:pt x="3597" y="1413"/>
                    <a:pt x="3556" y="1353"/>
                  </a:cubicBezTo>
                  <a:cubicBezTo>
                    <a:pt x="3515" y="1292"/>
                    <a:pt x="3495" y="1198"/>
                    <a:pt x="3546" y="1069"/>
                  </a:cubicBezTo>
                  <a:cubicBezTo>
                    <a:pt x="3597" y="940"/>
                    <a:pt x="3659" y="915"/>
                    <a:pt x="3690" y="829"/>
                  </a:cubicBezTo>
                  <a:cubicBezTo>
                    <a:pt x="3721" y="743"/>
                    <a:pt x="3885" y="545"/>
                    <a:pt x="3926" y="485"/>
                  </a:cubicBezTo>
                  <a:cubicBezTo>
                    <a:pt x="3962" y="434"/>
                    <a:pt x="4039" y="258"/>
                    <a:pt x="4039" y="0"/>
                  </a:cubicBezTo>
                  <a:cubicBezTo>
                    <a:pt x="3921" y="69"/>
                    <a:pt x="3762" y="103"/>
                    <a:pt x="3602" y="125"/>
                  </a:cubicBezTo>
                  <a:cubicBezTo>
                    <a:pt x="3505" y="180"/>
                    <a:pt x="3407" y="245"/>
                    <a:pt x="3310" y="313"/>
                  </a:cubicBezTo>
                  <a:cubicBezTo>
                    <a:pt x="2971" y="562"/>
                    <a:pt x="2817" y="666"/>
                    <a:pt x="2776" y="717"/>
                  </a:cubicBezTo>
                  <a:cubicBezTo>
                    <a:pt x="2735" y="769"/>
                    <a:pt x="2745" y="923"/>
                    <a:pt x="2684" y="966"/>
                  </a:cubicBezTo>
                  <a:cubicBezTo>
                    <a:pt x="2622" y="1009"/>
                    <a:pt x="2119" y="1112"/>
                    <a:pt x="2016" y="1207"/>
                  </a:cubicBezTo>
                  <a:cubicBezTo>
                    <a:pt x="1914" y="1301"/>
                    <a:pt x="1688" y="1318"/>
                    <a:pt x="1523" y="1730"/>
                  </a:cubicBezTo>
                  <a:cubicBezTo>
                    <a:pt x="1359" y="2143"/>
                    <a:pt x="1441" y="1997"/>
                    <a:pt x="1339" y="2185"/>
                  </a:cubicBezTo>
                  <a:cubicBezTo>
                    <a:pt x="1236" y="2374"/>
                    <a:pt x="1328" y="2546"/>
                    <a:pt x="1277" y="2726"/>
                  </a:cubicBezTo>
                  <a:cubicBezTo>
                    <a:pt x="1226" y="2907"/>
                    <a:pt x="1185" y="3070"/>
                    <a:pt x="1164" y="3285"/>
                  </a:cubicBezTo>
                  <a:cubicBezTo>
                    <a:pt x="1143" y="3499"/>
                    <a:pt x="1133" y="3611"/>
                    <a:pt x="1051" y="3826"/>
                  </a:cubicBezTo>
                  <a:cubicBezTo>
                    <a:pt x="969" y="4040"/>
                    <a:pt x="948" y="4307"/>
                    <a:pt x="969" y="4581"/>
                  </a:cubicBezTo>
                  <a:cubicBezTo>
                    <a:pt x="989" y="4856"/>
                    <a:pt x="887" y="5371"/>
                    <a:pt x="825" y="5466"/>
                  </a:cubicBezTo>
                  <a:cubicBezTo>
                    <a:pt x="764" y="5560"/>
                    <a:pt x="702" y="5869"/>
                    <a:pt x="712" y="5921"/>
                  </a:cubicBezTo>
                  <a:cubicBezTo>
                    <a:pt x="723" y="5973"/>
                    <a:pt x="620" y="6024"/>
                    <a:pt x="620" y="6187"/>
                  </a:cubicBezTo>
                  <a:cubicBezTo>
                    <a:pt x="620" y="6350"/>
                    <a:pt x="610" y="6660"/>
                    <a:pt x="620" y="6814"/>
                  </a:cubicBezTo>
                  <a:cubicBezTo>
                    <a:pt x="630" y="6969"/>
                    <a:pt x="527" y="7450"/>
                    <a:pt x="517" y="7501"/>
                  </a:cubicBezTo>
                  <a:cubicBezTo>
                    <a:pt x="507" y="7553"/>
                    <a:pt x="76" y="8429"/>
                    <a:pt x="4" y="8489"/>
                  </a:cubicBezTo>
                  <a:cubicBezTo>
                    <a:pt x="-68" y="8549"/>
                    <a:pt x="877" y="8557"/>
                    <a:pt x="1123" y="8429"/>
                  </a:cubicBezTo>
                  <a:cubicBezTo>
                    <a:pt x="1369" y="8300"/>
                    <a:pt x="1718" y="8085"/>
                    <a:pt x="1718" y="8085"/>
                  </a:cubicBezTo>
                  <a:cubicBezTo>
                    <a:pt x="1718" y="8085"/>
                    <a:pt x="2232" y="8171"/>
                    <a:pt x="2314" y="8154"/>
                  </a:cubicBezTo>
                  <a:cubicBezTo>
                    <a:pt x="2396" y="8137"/>
                    <a:pt x="2222" y="8257"/>
                    <a:pt x="2211" y="8789"/>
                  </a:cubicBezTo>
                  <a:cubicBezTo>
                    <a:pt x="2201" y="9236"/>
                    <a:pt x="2062" y="9356"/>
                    <a:pt x="2124" y="9562"/>
                  </a:cubicBezTo>
                  <a:cubicBezTo>
                    <a:pt x="2134" y="9515"/>
                    <a:pt x="2139" y="9485"/>
                    <a:pt x="2139" y="9485"/>
                  </a:cubicBezTo>
                  <a:cubicBezTo>
                    <a:pt x="2365" y="9845"/>
                    <a:pt x="2879" y="9863"/>
                    <a:pt x="3187" y="9931"/>
                  </a:cubicBezTo>
                  <a:cubicBezTo>
                    <a:pt x="3495" y="10000"/>
                    <a:pt x="3669" y="9845"/>
                    <a:pt x="3669" y="9845"/>
                  </a:cubicBezTo>
                  <a:cubicBezTo>
                    <a:pt x="4295" y="9940"/>
                    <a:pt x="4552" y="9897"/>
                    <a:pt x="4942" y="9802"/>
                  </a:cubicBezTo>
                  <a:cubicBezTo>
                    <a:pt x="5332" y="9708"/>
                    <a:pt x="5404" y="9674"/>
                    <a:pt x="6154" y="9339"/>
                  </a:cubicBezTo>
                  <a:cubicBezTo>
                    <a:pt x="6903" y="9004"/>
                    <a:pt x="7365" y="8918"/>
                    <a:pt x="7622" y="8824"/>
                  </a:cubicBezTo>
                  <a:cubicBezTo>
                    <a:pt x="7879" y="8729"/>
                    <a:pt x="8074" y="8617"/>
                    <a:pt x="8074" y="8617"/>
                  </a:cubicBezTo>
                  <a:cubicBezTo>
                    <a:pt x="8074" y="8617"/>
                    <a:pt x="8310" y="8695"/>
                    <a:pt x="8454" y="8738"/>
                  </a:cubicBezTo>
                  <a:cubicBezTo>
                    <a:pt x="8464" y="8742"/>
                    <a:pt x="8474" y="8746"/>
                    <a:pt x="8484" y="8755"/>
                  </a:cubicBezTo>
                  <a:cubicBezTo>
                    <a:pt x="8469" y="8669"/>
                    <a:pt x="8443" y="8574"/>
                    <a:pt x="8412" y="8540"/>
                  </a:cubicBezTo>
                  <a:cubicBezTo>
                    <a:pt x="8351" y="8471"/>
                    <a:pt x="8269" y="8240"/>
                    <a:pt x="8269" y="8197"/>
                  </a:cubicBezTo>
                  <a:cubicBezTo>
                    <a:pt x="8269" y="8154"/>
                    <a:pt x="8330" y="8051"/>
                    <a:pt x="8330" y="8051"/>
                  </a:cubicBezTo>
                  <a:cubicBezTo>
                    <a:pt x="8330" y="8051"/>
                    <a:pt x="8515" y="8179"/>
                    <a:pt x="8782" y="8214"/>
                  </a:cubicBezTo>
                  <a:cubicBezTo>
                    <a:pt x="9049" y="8248"/>
                    <a:pt x="9850" y="8171"/>
                    <a:pt x="9850" y="8171"/>
                  </a:cubicBezTo>
                  <a:cubicBezTo>
                    <a:pt x="9850" y="8171"/>
                    <a:pt x="9696" y="7750"/>
                    <a:pt x="9634" y="7613"/>
                  </a:cubicBezTo>
                  <a:cubicBezTo>
                    <a:pt x="9573" y="7475"/>
                    <a:pt x="9449" y="7166"/>
                    <a:pt x="9511" y="7123"/>
                  </a:cubicBezTo>
                  <a:close/>
                </a:path>
              </a:pathLst>
            </a:custGeom>
            <a:solidFill>
              <a:srgbClr val="DAE3E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3" name="Rectangle 35">
              <a:extLst>
                <a:ext uri="{FF2B5EF4-FFF2-40B4-BE49-F238E27FC236}">
                  <a16:creationId xmlns:a16="http://schemas.microsoft.com/office/drawing/2014/main" id="{9C91A786-8110-DA39-EBD7-00AB2796D2C3}"/>
                </a:ext>
              </a:extLst>
            </p:cNvPr>
            <p:cNvSpPr>
              <a:spLocks noChangeArrowheads="1"/>
            </p:cNvSpPr>
            <p:nvPr/>
          </p:nvSpPr>
          <p:spPr bwMode="gray">
            <a:xfrm>
              <a:off x="1543050" y="2481263"/>
              <a:ext cx="1588" cy="6350"/>
            </a:xfrm>
            <a:prstGeom prst="rect">
              <a:avLst/>
            </a:pr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4" name="Freeform 36">
              <a:extLst>
                <a:ext uri="{FF2B5EF4-FFF2-40B4-BE49-F238E27FC236}">
                  <a16:creationId xmlns:a16="http://schemas.microsoft.com/office/drawing/2014/main" id="{F3933B2F-7F6B-90CF-0B27-610069E31951}"/>
                </a:ext>
              </a:extLst>
            </p:cNvPr>
            <p:cNvSpPr>
              <a:spLocks/>
            </p:cNvSpPr>
            <p:nvPr/>
          </p:nvSpPr>
          <p:spPr bwMode="gray">
            <a:xfrm>
              <a:off x="1593960" y="1314768"/>
              <a:ext cx="906353" cy="1918132"/>
            </a:xfrm>
            <a:custGeom>
              <a:avLst/>
              <a:gdLst>
                <a:gd name="T0" fmla="*/ 672 w 701"/>
                <a:gd name="T1" fmla="*/ 512 h 1460"/>
                <a:gd name="T2" fmla="*/ 629 w 701"/>
                <a:gd name="T3" fmla="*/ 430 h 1460"/>
                <a:gd name="T4" fmla="*/ 621 w 701"/>
                <a:gd name="T5" fmla="*/ 496 h 1460"/>
                <a:gd name="T6" fmla="*/ 611 w 701"/>
                <a:gd name="T7" fmla="*/ 395 h 1460"/>
                <a:gd name="T8" fmla="*/ 563 w 701"/>
                <a:gd name="T9" fmla="*/ 315 h 1460"/>
                <a:gd name="T10" fmla="*/ 389 w 701"/>
                <a:gd name="T11" fmla="*/ 112 h 1460"/>
                <a:gd name="T12" fmla="*/ 376 w 701"/>
                <a:gd name="T13" fmla="*/ 11 h 1460"/>
                <a:gd name="T14" fmla="*/ 312 w 701"/>
                <a:gd name="T15" fmla="*/ 22 h 1460"/>
                <a:gd name="T16" fmla="*/ 155 w 701"/>
                <a:gd name="T17" fmla="*/ 62 h 1460"/>
                <a:gd name="T18" fmla="*/ 112 w 701"/>
                <a:gd name="T19" fmla="*/ 155 h 1460"/>
                <a:gd name="T20" fmla="*/ 43 w 701"/>
                <a:gd name="T21" fmla="*/ 326 h 1460"/>
                <a:gd name="T22" fmla="*/ 19 w 701"/>
                <a:gd name="T23" fmla="*/ 486 h 1460"/>
                <a:gd name="T24" fmla="*/ 8 w 701"/>
                <a:gd name="T25" fmla="*/ 643 h 1460"/>
                <a:gd name="T26" fmla="*/ 131 w 701"/>
                <a:gd name="T27" fmla="*/ 851 h 1460"/>
                <a:gd name="T28" fmla="*/ 141 w 701"/>
                <a:gd name="T29" fmla="*/ 970 h 1460"/>
                <a:gd name="T30" fmla="*/ 145 w 701"/>
                <a:gd name="T31" fmla="*/ 968 h 1460"/>
                <a:gd name="T32" fmla="*/ 145 w 701"/>
                <a:gd name="T33" fmla="*/ 991 h 1460"/>
                <a:gd name="T34" fmla="*/ 123 w 701"/>
                <a:gd name="T35" fmla="*/ 1104 h 1460"/>
                <a:gd name="T36" fmla="*/ 77 w 701"/>
                <a:gd name="T37" fmla="*/ 1184 h 1460"/>
                <a:gd name="T38" fmla="*/ 49 w 701"/>
                <a:gd name="T39" fmla="*/ 1240 h 1460"/>
                <a:gd name="T40" fmla="*/ 51 w 701"/>
                <a:gd name="T41" fmla="*/ 1306 h 1460"/>
                <a:gd name="T42" fmla="*/ 79 w 701"/>
                <a:gd name="T43" fmla="*/ 1382 h 1460"/>
                <a:gd name="T44" fmla="*/ 47 w 701"/>
                <a:gd name="T45" fmla="*/ 1450 h 1460"/>
                <a:gd name="T46" fmla="*/ 47 w 701"/>
                <a:gd name="T47" fmla="*/ 1457 h 1460"/>
                <a:gd name="T48" fmla="*/ 62 w 701"/>
                <a:gd name="T49" fmla="*/ 1451 h 1460"/>
                <a:gd name="T50" fmla="*/ 82 w 701"/>
                <a:gd name="T51" fmla="*/ 1427 h 1460"/>
                <a:gd name="T52" fmla="*/ 162 w 701"/>
                <a:gd name="T53" fmla="*/ 1275 h 1460"/>
                <a:gd name="T54" fmla="*/ 180 w 701"/>
                <a:gd name="T55" fmla="*/ 1313 h 1460"/>
                <a:gd name="T56" fmla="*/ 166 w 701"/>
                <a:gd name="T57" fmla="*/ 1373 h 1460"/>
                <a:gd name="T58" fmla="*/ 224 w 701"/>
                <a:gd name="T59" fmla="*/ 1202 h 1460"/>
                <a:gd name="T60" fmla="*/ 300 w 701"/>
                <a:gd name="T61" fmla="*/ 1220 h 1460"/>
                <a:gd name="T62" fmla="*/ 349 w 701"/>
                <a:gd name="T63" fmla="*/ 1231 h 1460"/>
                <a:gd name="T64" fmla="*/ 423 w 701"/>
                <a:gd name="T65" fmla="*/ 1250 h 1460"/>
                <a:gd name="T66" fmla="*/ 441 w 701"/>
                <a:gd name="T67" fmla="*/ 1230 h 1460"/>
                <a:gd name="T68" fmla="*/ 427 w 701"/>
                <a:gd name="T69" fmla="*/ 1170 h 1460"/>
                <a:gd name="T70" fmla="*/ 443 w 701"/>
                <a:gd name="T71" fmla="*/ 1050 h 1460"/>
                <a:gd name="T72" fmla="*/ 519 w 701"/>
                <a:gd name="T73" fmla="*/ 976 h 1460"/>
                <a:gd name="T74" fmla="*/ 524 w 701"/>
                <a:gd name="T75" fmla="*/ 967 h 1460"/>
                <a:gd name="T76" fmla="*/ 579 w 701"/>
                <a:gd name="T77" fmla="*/ 896 h 1460"/>
                <a:gd name="T78" fmla="*/ 603 w 701"/>
                <a:gd name="T79" fmla="*/ 857 h 1460"/>
                <a:gd name="T80" fmla="*/ 613 w 701"/>
                <a:gd name="T81" fmla="*/ 774 h 1460"/>
                <a:gd name="T82" fmla="*/ 701 w 701"/>
                <a:gd name="T83" fmla="*/ 566 h 1460"/>
                <a:gd name="T84" fmla="*/ 672 w 701"/>
                <a:gd name="T85" fmla="*/ 512 h 1460"/>
                <a:gd name="connsiteX0" fmla="*/ 9498 w 9912"/>
                <a:gd name="connsiteY0" fmla="*/ 3447 h 9991"/>
                <a:gd name="connsiteX1" fmla="*/ 8885 w 9912"/>
                <a:gd name="connsiteY1" fmla="*/ 2885 h 9991"/>
                <a:gd name="connsiteX2" fmla="*/ 8771 w 9912"/>
                <a:gd name="connsiteY2" fmla="*/ 3337 h 9991"/>
                <a:gd name="connsiteX3" fmla="*/ 8628 w 9912"/>
                <a:gd name="connsiteY3" fmla="*/ 2645 h 9991"/>
                <a:gd name="connsiteX4" fmla="*/ 7943 w 9912"/>
                <a:gd name="connsiteY4" fmla="*/ 2098 h 9991"/>
                <a:gd name="connsiteX5" fmla="*/ 5461 w 9912"/>
                <a:gd name="connsiteY5" fmla="*/ 707 h 9991"/>
                <a:gd name="connsiteX6" fmla="*/ 5276 w 9912"/>
                <a:gd name="connsiteY6" fmla="*/ 15 h 9991"/>
                <a:gd name="connsiteX7" fmla="*/ 4363 w 9912"/>
                <a:gd name="connsiteY7" fmla="*/ 91 h 9991"/>
                <a:gd name="connsiteX8" fmla="*/ 2123 w 9912"/>
                <a:gd name="connsiteY8" fmla="*/ 365 h 9991"/>
                <a:gd name="connsiteX9" fmla="*/ 1510 w 9912"/>
                <a:gd name="connsiteY9" fmla="*/ 1002 h 9991"/>
                <a:gd name="connsiteX10" fmla="*/ 525 w 9912"/>
                <a:gd name="connsiteY10" fmla="*/ 2173 h 9991"/>
                <a:gd name="connsiteX11" fmla="*/ 183 w 9912"/>
                <a:gd name="connsiteY11" fmla="*/ 3269 h 9991"/>
                <a:gd name="connsiteX12" fmla="*/ 26 w 9912"/>
                <a:gd name="connsiteY12" fmla="*/ 4344 h 9991"/>
                <a:gd name="connsiteX13" fmla="*/ 1781 w 9912"/>
                <a:gd name="connsiteY13" fmla="*/ 5769 h 9991"/>
                <a:gd name="connsiteX14" fmla="*/ 1923 w 9912"/>
                <a:gd name="connsiteY14" fmla="*/ 6584 h 9991"/>
                <a:gd name="connsiteX15" fmla="*/ 1980 w 9912"/>
                <a:gd name="connsiteY15" fmla="*/ 6570 h 9991"/>
                <a:gd name="connsiteX16" fmla="*/ 1980 w 9912"/>
                <a:gd name="connsiteY16" fmla="*/ 6728 h 9991"/>
                <a:gd name="connsiteX17" fmla="*/ 1667 w 9912"/>
                <a:gd name="connsiteY17" fmla="*/ 7502 h 9991"/>
                <a:gd name="connsiteX18" fmla="*/ 1010 w 9912"/>
                <a:gd name="connsiteY18" fmla="*/ 8050 h 9991"/>
                <a:gd name="connsiteX19" fmla="*/ 611 w 9912"/>
                <a:gd name="connsiteY19" fmla="*/ 8433 h 9991"/>
                <a:gd name="connsiteX20" fmla="*/ 640 w 9912"/>
                <a:gd name="connsiteY20" fmla="*/ 8885 h 9991"/>
                <a:gd name="connsiteX21" fmla="*/ 1039 w 9912"/>
                <a:gd name="connsiteY21" fmla="*/ 9406 h 9991"/>
                <a:gd name="connsiteX22" fmla="*/ 582 w 9912"/>
                <a:gd name="connsiteY22" fmla="*/ 9872 h 9991"/>
                <a:gd name="connsiteX23" fmla="*/ 582 w 9912"/>
                <a:gd name="connsiteY23" fmla="*/ 9919 h 9991"/>
                <a:gd name="connsiteX24" fmla="*/ 900 w 9912"/>
                <a:gd name="connsiteY24" fmla="*/ 9991 h 9991"/>
                <a:gd name="connsiteX25" fmla="*/ 1082 w 9912"/>
                <a:gd name="connsiteY25" fmla="*/ 9714 h 9991"/>
                <a:gd name="connsiteX26" fmla="*/ 2223 w 9912"/>
                <a:gd name="connsiteY26" fmla="*/ 8673 h 9991"/>
                <a:gd name="connsiteX27" fmla="*/ 2480 w 9912"/>
                <a:gd name="connsiteY27" fmla="*/ 8933 h 9991"/>
                <a:gd name="connsiteX28" fmla="*/ 2280 w 9912"/>
                <a:gd name="connsiteY28" fmla="*/ 9344 h 9991"/>
                <a:gd name="connsiteX29" fmla="*/ 3107 w 9912"/>
                <a:gd name="connsiteY29" fmla="*/ 8173 h 9991"/>
                <a:gd name="connsiteX30" fmla="*/ 4192 w 9912"/>
                <a:gd name="connsiteY30" fmla="*/ 8296 h 9991"/>
                <a:gd name="connsiteX31" fmla="*/ 4891 w 9912"/>
                <a:gd name="connsiteY31" fmla="*/ 8372 h 9991"/>
                <a:gd name="connsiteX32" fmla="*/ 5946 w 9912"/>
                <a:gd name="connsiteY32" fmla="*/ 8502 h 9991"/>
                <a:gd name="connsiteX33" fmla="*/ 6203 w 9912"/>
                <a:gd name="connsiteY33" fmla="*/ 8365 h 9991"/>
                <a:gd name="connsiteX34" fmla="*/ 6003 w 9912"/>
                <a:gd name="connsiteY34" fmla="*/ 7954 h 9991"/>
                <a:gd name="connsiteX35" fmla="*/ 6232 w 9912"/>
                <a:gd name="connsiteY35" fmla="*/ 7132 h 9991"/>
                <a:gd name="connsiteX36" fmla="*/ 7316 w 9912"/>
                <a:gd name="connsiteY36" fmla="*/ 6625 h 9991"/>
                <a:gd name="connsiteX37" fmla="*/ 7387 w 9912"/>
                <a:gd name="connsiteY37" fmla="*/ 6563 h 9991"/>
                <a:gd name="connsiteX38" fmla="*/ 8172 w 9912"/>
                <a:gd name="connsiteY38" fmla="*/ 6077 h 9991"/>
                <a:gd name="connsiteX39" fmla="*/ 8514 w 9912"/>
                <a:gd name="connsiteY39" fmla="*/ 5810 h 9991"/>
                <a:gd name="connsiteX40" fmla="*/ 8657 w 9912"/>
                <a:gd name="connsiteY40" fmla="*/ 5241 h 9991"/>
                <a:gd name="connsiteX41" fmla="*/ 9912 w 9912"/>
                <a:gd name="connsiteY41" fmla="*/ 3817 h 9991"/>
                <a:gd name="connsiteX42" fmla="*/ 9498 w 9912"/>
                <a:gd name="connsiteY42" fmla="*/ 3447 h 9991"/>
                <a:gd name="connsiteX0" fmla="*/ 9582 w 10000"/>
                <a:gd name="connsiteY0" fmla="*/ 3450 h 10078"/>
                <a:gd name="connsiteX1" fmla="*/ 8964 w 10000"/>
                <a:gd name="connsiteY1" fmla="*/ 2888 h 10078"/>
                <a:gd name="connsiteX2" fmla="*/ 8849 w 10000"/>
                <a:gd name="connsiteY2" fmla="*/ 3340 h 10078"/>
                <a:gd name="connsiteX3" fmla="*/ 8705 w 10000"/>
                <a:gd name="connsiteY3" fmla="*/ 2647 h 10078"/>
                <a:gd name="connsiteX4" fmla="*/ 8014 w 10000"/>
                <a:gd name="connsiteY4" fmla="*/ 2100 h 10078"/>
                <a:gd name="connsiteX5" fmla="*/ 5509 w 10000"/>
                <a:gd name="connsiteY5" fmla="*/ 708 h 10078"/>
                <a:gd name="connsiteX6" fmla="*/ 5323 w 10000"/>
                <a:gd name="connsiteY6" fmla="*/ 15 h 10078"/>
                <a:gd name="connsiteX7" fmla="*/ 4402 w 10000"/>
                <a:gd name="connsiteY7" fmla="*/ 91 h 10078"/>
                <a:gd name="connsiteX8" fmla="*/ 2142 w 10000"/>
                <a:gd name="connsiteY8" fmla="*/ 365 h 10078"/>
                <a:gd name="connsiteX9" fmla="*/ 1523 w 10000"/>
                <a:gd name="connsiteY9" fmla="*/ 1003 h 10078"/>
                <a:gd name="connsiteX10" fmla="*/ 530 w 10000"/>
                <a:gd name="connsiteY10" fmla="*/ 2175 h 10078"/>
                <a:gd name="connsiteX11" fmla="*/ 185 w 10000"/>
                <a:gd name="connsiteY11" fmla="*/ 3272 h 10078"/>
                <a:gd name="connsiteX12" fmla="*/ 26 w 10000"/>
                <a:gd name="connsiteY12" fmla="*/ 4348 h 10078"/>
                <a:gd name="connsiteX13" fmla="*/ 1797 w 10000"/>
                <a:gd name="connsiteY13" fmla="*/ 5774 h 10078"/>
                <a:gd name="connsiteX14" fmla="*/ 1940 w 10000"/>
                <a:gd name="connsiteY14" fmla="*/ 6590 h 10078"/>
                <a:gd name="connsiteX15" fmla="*/ 1998 w 10000"/>
                <a:gd name="connsiteY15" fmla="*/ 6576 h 10078"/>
                <a:gd name="connsiteX16" fmla="*/ 1998 w 10000"/>
                <a:gd name="connsiteY16" fmla="*/ 6734 h 10078"/>
                <a:gd name="connsiteX17" fmla="*/ 1682 w 10000"/>
                <a:gd name="connsiteY17" fmla="*/ 7509 h 10078"/>
                <a:gd name="connsiteX18" fmla="*/ 1019 w 10000"/>
                <a:gd name="connsiteY18" fmla="*/ 8057 h 10078"/>
                <a:gd name="connsiteX19" fmla="*/ 616 w 10000"/>
                <a:gd name="connsiteY19" fmla="*/ 8441 h 10078"/>
                <a:gd name="connsiteX20" fmla="*/ 646 w 10000"/>
                <a:gd name="connsiteY20" fmla="*/ 8893 h 10078"/>
                <a:gd name="connsiteX21" fmla="*/ 1048 w 10000"/>
                <a:gd name="connsiteY21" fmla="*/ 9414 h 10078"/>
                <a:gd name="connsiteX22" fmla="*/ 587 w 10000"/>
                <a:gd name="connsiteY22" fmla="*/ 9881 h 10078"/>
                <a:gd name="connsiteX23" fmla="*/ 561 w 10000"/>
                <a:gd name="connsiteY23" fmla="*/ 10078 h 10078"/>
                <a:gd name="connsiteX24" fmla="*/ 908 w 10000"/>
                <a:gd name="connsiteY24" fmla="*/ 10000 h 10078"/>
                <a:gd name="connsiteX25" fmla="*/ 1092 w 10000"/>
                <a:gd name="connsiteY25" fmla="*/ 9723 h 10078"/>
                <a:gd name="connsiteX26" fmla="*/ 2243 w 10000"/>
                <a:gd name="connsiteY26" fmla="*/ 8681 h 10078"/>
                <a:gd name="connsiteX27" fmla="*/ 2502 w 10000"/>
                <a:gd name="connsiteY27" fmla="*/ 8941 h 10078"/>
                <a:gd name="connsiteX28" fmla="*/ 2300 w 10000"/>
                <a:gd name="connsiteY28" fmla="*/ 9352 h 10078"/>
                <a:gd name="connsiteX29" fmla="*/ 3135 w 10000"/>
                <a:gd name="connsiteY29" fmla="*/ 8180 h 10078"/>
                <a:gd name="connsiteX30" fmla="*/ 4229 w 10000"/>
                <a:gd name="connsiteY30" fmla="*/ 8303 h 10078"/>
                <a:gd name="connsiteX31" fmla="*/ 4934 w 10000"/>
                <a:gd name="connsiteY31" fmla="*/ 8380 h 10078"/>
                <a:gd name="connsiteX32" fmla="*/ 5999 w 10000"/>
                <a:gd name="connsiteY32" fmla="*/ 8510 h 10078"/>
                <a:gd name="connsiteX33" fmla="*/ 6258 w 10000"/>
                <a:gd name="connsiteY33" fmla="*/ 8373 h 10078"/>
                <a:gd name="connsiteX34" fmla="*/ 6056 w 10000"/>
                <a:gd name="connsiteY34" fmla="*/ 7961 h 10078"/>
                <a:gd name="connsiteX35" fmla="*/ 6287 w 10000"/>
                <a:gd name="connsiteY35" fmla="*/ 7138 h 10078"/>
                <a:gd name="connsiteX36" fmla="*/ 7381 w 10000"/>
                <a:gd name="connsiteY36" fmla="*/ 6631 h 10078"/>
                <a:gd name="connsiteX37" fmla="*/ 7453 w 10000"/>
                <a:gd name="connsiteY37" fmla="*/ 6569 h 10078"/>
                <a:gd name="connsiteX38" fmla="*/ 8245 w 10000"/>
                <a:gd name="connsiteY38" fmla="*/ 6082 h 10078"/>
                <a:gd name="connsiteX39" fmla="*/ 8590 w 10000"/>
                <a:gd name="connsiteY39" fmla="*/ 5815 h 10078"/>
                <a:gd name="connsiteX40" fmla="*/ 8734 w 10000"/>
                <a:gd name="connsiteY40" fmla="*/ 5246 h 10078"/>
                <a:gd name="connsiteX41" fmla="*/ 10000 w 10000"/>
                <a:gd name="connsiteY41" fmla="*/ 3820 h 10078"/>
                <a:gd name="connsiteX42" fmla="*/ 9582 w 10000"/>
                <a:gd name="connsiteY42" fmla="*/ 3450 h 1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000" h="10078">
                  <a:moveTo>
                    <a:pt x="9582" y="3450"/>
                  </a:moveTo>
                  <a:cubicBezTo>
                    <a:pt x="9352" y="3381"/>
                    <a:pt x="9007" y="3142"/>
                    <a:pt x="8964" y="2888"/>
                  </a:cubicBezTo>
                  <a:cubicBezTo>
                    <a:pt x="8935" y="2627"/>
                    <a:pt x="8849" y="3272"/>
                    <a:pt x="8849" y="3340"/>
                  </a:cubicBezTo>
                  <a:cubicBezTo>
                    <a:pt x="8849" y="3416"/>
                    <a:pt x="8705" y="3107"/>
                    <a:pt x="8705" y="2647"/>
                  </a:cubicBezTo>
                  <a:cubicBezTo>
                    <a:pt x="8705" y="2189"/>
                    <a:pt x="8014" y="2100"/>
                    <a:pt x="8014" y="2100"/>
                  </a:cubicBezTo>
                  <a:cubicBezTo>
                    <a:pt x="8014" y="2100"/>
                    <a:pt x="5898" y="1660"/>
                    <a:pt x="5509" y="708"/>
                  </a:cubicBezTo>
                  <a:cubicBezTo>
                    <a:pt x="5509" y="708"/>
                    <a:pt x="5438" y="70"/>
                    <a:pt x="5323" y="15"/>
                  </a:cubicBezTo>
                  <a:cubicBezTo>
                    <a:pt x="5208" y="-39"/>
                    <a:pt x="4632" y="70"/>
                    <a:pt x="4402" y="91"/>
                  </a:cubicBezTo>
                  <a:cubicBezTo>
                    <a:pt x="4172" y="104"/>
                    <a:pt x="2631" y="-60"/>
                    <a:pt x="2142" y="365"/>
                  </a:cubicBezTo>
                  <a:cubicBezTo>
                    <a:pt x="1638" y="783"/>
                    <a:pt x="1567" y="804"/>
                    <a:pt x="1523" y="1003"/>
                  </a:cubicBezTo>
                  <a:cubicBezTo>
                    <a:pt x="1480" y="1201"/>
                    <a:pt x="876" y="1901"/>
                    <a:pt x="530" y="2175"/>
                  </a:cubicBezTo>
                  <a:cubicBezTo>
                    <a:pt x="185" y="2449"/>
                    <a:pt x="141" y="3087"/>
                    <a:pt x="185" y="3272"/>
                  </a:cubicBezTo>
                  <a:cubicBezTo>
                    <a:pt x="214" y="3450"/>
                    <a:pt x="-89" y="4129"/>
                    <a:pt x="26" y="4348"/>
                  </a:cubicBezTo>
                  <a:cubicBezTo>
                    <a:pt x="141" y="4567"/>
                    <a:pt x="256" y="4985"/>
                    <a:pt x="1797" y="5774"/>
                  </a:cubicBezTo>
                  <a:cubicBezTo>
                    <a:pt x="1797" y="5774"/>
                    <a:pt x="2027" y="6213"/>
                    <a:pt x="1940" y="6590"/>
                  </a:cubicBezTo>
                  <a:cubicBezTo>
                    <a:pt x="1959" y="6585"/>
                    <a:pt x="1979" y="6581"/>
                    <a:pt x="1998" y="6576"/>
                  </a:cubicBezTo>
                  <a:lnTo>
                    <a:pt x="1998" y="6734"/>
                  </a:lnTo>
                  <a:cubicBezTo>
                    <a:pt x="1998" y="7145"/>
                    <a:pt x="1782" y="7426"/>
                    <a:pt x="1682" y="7509"/>
                  </a:cubicBezTo>
                  <a:cubicBezTo>
                    <a:pt x="1567" y="7605"/>
                    <a:pt x="1106" y="7920"/>
                    <a:pt x="1019" y="8057"/>
                  </a:cubicBezTo>
                  <a:cubicBezTo>
                    <a:pt x="933" y="8194"/>
                    <a:pt x="761" y="8235"/>
                    <a:pt x="616" y="8441"/>
                  </a:cubicBezTo>
                  <a:cubicBezTo>
                    <a:pt x="472" y="8647"/>
                    <a:pt x="530" y="8797"/>
                    <a:pt x="646" y="8893"/>
                  </a:cubicBezTo>
                  <a:cubicBezTo>
                    <a:pt x="761" y="8989"/>
                    <a:pt x="1019" y="9373"/>
                    <a:pt x="1048" y="9414"/>
                  </a:cubicBezTo>
                  <a:cubicBezTo>
                    <a:pt x="1076" y="9456"/>
                    <a:pt x="616" y="9744"/>
                    <a:pt x="587" y="9881"/>
                  </a:cubicBezTo>
                  <a:cubicBezTo>
                    <a:pt x="573" y="9894"/>
                    <a:pt x="561" y="10058"/>
                    <a:pt x="561" y="10078"/>
                  </a:cubicBezTo>
                  <a:cubicBezTo>
                    <a:pt x="620" y="10058"/>
                    <a:pt x="820" y="10059"/>
                    <a:pt x="908" y="10000"/>
                  </a:cubicBezTo>
                  <a:cubicBezTo>
                    <a:pt x="996" y="9941"/>
                    <a:pt x="870" y="9943"/>
                    <a:pt x="1092" y="9723"/>
                  </a:cubicBezTo>
                  <a:cubicBezTo>
                    <a:pt x="1315" y="9503"/>
                    <a:pt x="1753" y="8832"/>
                    <a:pt x="2243" y="8681"/>
                  </a:cubicBezTo>
                  <a:cubicBezTo>
                    <a:pt x="2243" y="8681"/>
                    <a:pt x="2746" y="8653"/>
                    <a:pt x="2502" y="8941"/>
                  </a:cubicBezTo>
                  <a:cubicBezTo>
                    <a:pt x="2344" y="9112"/>
                    <a:pt x="2300" y="9249"/>
                    <a:pt x="2300" y="9352"/>
                  </a:cubicBezTo>
                  <a:lnTo>
                    <a:pt x="3135" y="8180"/>
                  </a:lnTo>
                  <a:lnTo>
                    <a:pt x="4229" y="8303"/>
                  </a:lnTo>
                  <a:cubicBezTo>
                    <a:pt x="4689" y="8050"/>
                    <a:pt x="4934" y="8380"/>
                    <a:pt x="4934" y="8380"/>
                  </a:cubicBezTo>
                  <a:lnTo>
                    <a:pt x="5999" y="8510"/>
                  </a:lnTo>
                  <a:cubicBezTo>
                    <a:pt x="5999" y="8510"/>
                    <a:pt x="6171" y="8427"/>
                    <a:pt x="6258" y="8373"/>
                  </a:cubicBezTo>
                  <a:cubicBezTo>
                    <a:pt x="6345" y="8317"/>
                    <a:pt x="6056" y="7961"/>
                    <a:pt x="6056" y="7961"/>
                  </a:cubicBezTo>
                  <a:cubicBezTo>
                    <a:pt x="5999" y="7440"/>
                    <a:pt x="6143" y="7276"/>
                    <a:pt x="6287" y="7138"/>
                  </a:cubicBezTo>
                  <a:cubicBezTo>
                    <a:pt x="6431" y="7001"/>
                    <a:pt x="7064" y="6878"/>
                    <a:pt x="7381" y="6631"/>
                  </a:cubicBezTo>
                  <a:cubicBezTo>
                    <a:pt x="7395" y="6610"/>
                    <a:pt x="7424" y="6590"/>
                    <a:pt x="7453" y="6569"/>
                  </a:cubicBezTo>
                  <a:cubicBezTo>
                    <a:pt x="7740" y="6357"/>
                    <a:pt x="8029" y="6206"/>
                    <a:pt x="8245" y="6082"/>
                  </a:cubicBezTo>
                  <a:cubicBezTo>
                    <a:pt x="8374" y="6000"/>
                    <a:pt x="8503" y="5890"/>
                    <a:pt x="8590" y="5815"/>
                  </a:cubicBezTo>
                  <a:cubicBezTo>
                    <a:pt x="8619" y="5623"/>
                    <a:pt x="8676" y="5404"/>
                    <a:pt x="8734" y="5246"/>
                  </a:cubicBezTo>
                  <a:cubicBezTo>
                    <a:pt x="8849" y="4917"/>
                    <a:pt x="9697" y="4108"/>
                    <a:pt x="10000" y="3820"/>
                  </a:cubicBezTo>
                  <a:cubicBezTo>
                    <a:pt x="10000" y="3820"/>
                    <a:pt x="9813" y="3525"/>
                    <a:pt x="9582" y="3450"/>
                  </a:cubicBezTo>
                  <a:close/>
                </a:path>
              </a:pathLst>
            </a:custGeom>
            <a:solidFill>
              <a:srgbClr val="D2A578"/>
            </a:solidFill>
            <a:ln w="4763" cap="flat">
              <a:solidFill>
                <a:srgbClr val="D2B48C"/>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5" name="Freeform 37">
              <a:extLst>
                <a:ext uri="{FF2B5EF4-FFF2-40B4-BE49-F238E27FC236}">
                  <a16:creationId xmlns:a16="http://schemas.microsoft.com/office/drawing/2014/main" id="{EDEA1D30-C527-1FE4-1C03-8FA7E7C42759}"/>
                </a:ext>
              </a:extLst>
            </p:cNvPr>
            <p:cNvSpPr>
              <a:spLocks/>
            </p:cNvSpPr>
            <p:nvPr/>
          </p:nvSpPr>
          <p:spPr bwMode="gray">
            <a:xfrm>
              <a:off x="2138362" y="2405064"/>
              <a:ext cx="995363" cy="676274"/>
            </a:xfrm>
            <a:custGeom>
              <a:avLst/>
              <a:gdLst>
                <a:gd name="T0" fmla="*/ 736 w 763"/>
                <a:gd name="T1" fmla="*/ 416 h 518"/>
                <a:gd name="T2" fmla="*/ 656 w 763"/>
                <a:gd name="T3" fmla="*/ 280 h 518"/>
                <a:gd name="T4" fmla="*/ 548 w 763"/>
                <a:gd name="T5" fmla="*/ 234 h 518"/>
                <a:gd name="T6" fmla="*/ 394 w 763"/>
                <a:gd name="T7" fmla="*/ 194 h 518"/>
                <a:gd name="T8" fmla="*/ 331 w 763"/>
                <a:gd name="T9" fmla="*/ 192 h 518"/>
                <a:gd name="T10" fmla="*/ 308 w 763"/>
                <a:gd name="T11" fmla="*/ 186 h 518"/>
                <a:gd name="T12" fmla="*/ 286 w 763"/>
                <a:gd name="T13" fmla="*/ 130 h 518"/>
                <a:gd name="T14" fmla="*/ 234 w 763"/>
                <a:gd name="T15" fmla="*/ 66 h 518"/>
                <a:gd name="T16" fmla="*/ 212 w 763"/>
                <a:gd name="T17" fmla="*/ 30 h 518"/>
                <a:gd name="T18" fmla="*/ 186 w 763"/>
                <a:gd name="T19" fmla="*/ 0 h 518"/>
                <a:gd name="T20" fmla="*/ 180 w 763"/>
                <a:gd name="T21" fmla="*/ 13 h 518"/>
                <a:gd name="T22" fmla="*/ 156 w 763"/>
                <a:gd name="T23" fmla="*/ 52 h 518"/>
                <a:gd name="T24" fmla="*/ 101 w 763"/>
                <a:gd name="T25" fmla="*/ 123 h 518"/>
                <a:gd name="T26" fmla="*/ 96 w 763"/>
                <a:gd name="T27" fmla="*/ 132 h 518"/>
                <a:gd name="T28" fmla="*/ 20 w 763"/>
                <a:gd name="T29" fmla="*/ 206 h 518"/>
                <a:gd name="T30" fmla="*/ 4 w 763"/>
                <a:gd name="T31" fmla="*/ 326 h 518"/>
                <a:gd name="T32" fmla="*/ 18 w 763"/>
                <a:gd name="T33" fmla="*/ 386 h 518"/>
                <a:gd name="T34" fmla="*/ 0 w 763"/>
                <a:gd name="T35" fmla="*/ 406 h 518"/>
                <a:gd name="T36" fmla="*/ 52 w 763"/>
                <a:gd name="T37" fmla="*/ 416 h 518"/>
                <a:gd name="T38" fmla="*/ 69 w 763"/>
                <a:gd name="T39" fmla="*/ 420 h 518"/>
                <a:gd name="T40" fmla="*/ 129 w 763"/>
                <a:gd name="T41" fmla="*/ 434 h 518"/>
                <a:gd name="T42" fmla="*/ 177 w 763"/>
                <a:gd name="T43" fmla="*/ 444 h 518"/>
                <a:gd name="T44" fmla="*/ 250 w 763"/>
                <a:gd name="T45" fmla="*/ 462 h 518"/>
                <a:gd name="T46" fmla="*/ 300 w 763"/>
                <a:gd name="T47" fmla="*/ 470 h 518"/>
                <a:gd name="T48" fmla="*/ 370 w 763"/>
                <a:gd name="T49" fmla="*/ 480 h 518"/>
                <a:gd name="T50" fmla="*/ 422 w 763"/>
                <a:gd name="T51" fmla="*/ 490 h 518"/>
                <a:gd name="T52" fmla="*/ 488 w 763"/>
                <a:gd name="T53" fmla="*/ 499 h 518"/>
                <a:gd name="T54" fmla="*/ 540 w 763"/>
                <a:gd name="T55" fmla="*/ 506 h 518"/>
                <a:gd name="T56" fmla="*/ 604 w 763"/>
                <a:gd name="T57" fmla="*/ 510 h 518"/>
                <a:gd name="T58" fmla="*/ 657 w 763"/>
                <a:gd name="T59" fmla="*/ 516 h 518"/>
                <a:gd name="T60" fmla="*/ 717 w 763"/>
                <a:gd name="T61" fmla="*/ 518 h 518"/>
                <a:gd name="T62" fmla="*/ 763 w 763"/>
                <a:gd name="T63" fmla="*/ 516 h 518"/>
                <a:gd name="T64" fmla="*/ 736 w 763"/>
                <a:gd name="T65" fmla="*/ 416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3" h="518">
                  <a:moveTo>
                    <a:pt x="736" y="416"/>
                  </a:moveTo>
                  <a:cubicBezTo>
                    <a:pt x="720" y="394"/>
                    <a:pt x="670" y="294"/>
                    <a:pt x="656" y="280"/>
                  </a:cubicBezTo>
                  <a:cubicBezTo>
                    <a:pt x="642" y="266"/>
                    <a:pt x="572" y="246"/>
                    <a:pt x="548" y="234"/>
                  </a:cubicBezTo>
                  <a:cubicBezTo>
                    <a:pt x="524" y="222"/>
                    <a:pt x="472" y="194"/>
                    <a:pt x="394" y="194"/>
                  </a:cubicBezTo>
                  <a:cubicBezTo>
                    <a:pt x="364" y="194"/>
                    <a:pt x="344" y="193"/>
                    <a:pt x="331" y="192"/>
                  </a:cubicBezTo>
                  <a:cubicBezTo>
                    <a:pt x="311" y="189"/>
                    <a:pt x="308" y="186"/>
                    <a:pt x="308" y="186"/>
                  </a:cubicBezTo>
                  <a:cubicBezTo>
                    <a:pt x="308" y="186"/>
                    <a:pt x="296" y="146"/>
                    <a:pt x="286" y="130"/>
                  </a:cubicBezTo>
                  <a:cubicBezTo>
                    <a:pt x="276" y="114"/>
                    <a:pt x="246" y="68"/>
                    <a:pt x="234" y="66"/>
                  </a:cubicBezTo>
                  <a:cubicBezTo>
                    <a:pt x="222" y="64"/>
                    <a:pt x="220" y="40"/>
                    <a:pt x="212" y="30"/>
                  </a:cubicBezTo>
                  <a:cubicBezTo>
                    <a:pt x="204" y="20"/>
                    <a:pt x="186" y="0"/>
                    <a:pt x="186" y="0"/>
                  </a:cubicBezTo>
                  <a:cubicBezTo>
                    <a:pt x="186" y="0"/>
                    <a:pt x="183" y="5"/>
                    <a:pt x="180" y="13"/>
                  </a:cubicBezTo>
                  <a:cubicBezTo>
                    <a:pt x="174" y="24"/>
                    <a:pt x="165" y="40"/>
                    <a:pt x="156" y="52"/>
                  </a:cubicBezTo>
                  <a:cubicBezTo>
                    <a:pt x="141" y="70"/>
                    <a:pt x="121" y="92"/>
                    <a:pt x="101" y="123"/>
                  </a:cubicBezTo>
                  <a:cubicBezTo>
                    <a:pt x="99" y="126"/>
                    <a:pt x="97" y="129"/>
                    <a:pt x="96" y="132"/>
                  </a:cubicBezTo>
                  <a:cubicBezTo>
                    <a:pt x="74" y="168"/>
                    <a:pt x="30" y="186"/>
                    <a:pt x="20" y="206"/>
                  </a:cubicBezTo>
                  <a:cubicBezTo>
                    <a:pt x="10" y="226"/>
                    <a:pt x="0" y="250"/>
                    <a:pt x="4" y="326"/>
                  </a:cubicBezTo>
                  <a:cubicBezTo>
                    <a:pt x="4" y="326"/>
                    <a:pt x="24" y="378"/>
                    <a:pt x="18" y="386"/>
                  </a:cubicBezTo>
                  <a:cubicBezTo>
                    <a:pt x="12" y="394"/>
                    <a:pt x="0" y="406"/>
                    <a:pt x="0" y="406"/>
                  </a:cubicBezTo>
                  <a:cubicBezTo>
                    <a:pt x="41" y="367"/>
                    <a:pt x="52" y="416"/>
                    <a:pt x="52" y="416"/>
                  </a:cubicBezTo>
                  <a:cubicBezTo>
                    <a:pt x="69" y="420"/>
                    <a:pt x="69" y="420"/>
                    <a:pt x="69" y="420"/>
                  </a:cubicBezTo>
                  <a:cubicBezTo>
                    <a:pt x="129" y="434"/>
                    <a:pt x="129" y="434"/>
                    <a:pt x="129" y="434"/>
                  </a:cubicBezTo>
                  <a:cubicBezTo>
                    <a:pt x="160" y="404"/>
                    <a:pt x="177" y="444"/>
                    <a:pt x="177" y="444"/>
                  </a:cubicBezTo>
                  <a:cubicBezTo>
                    <a:pt x="250" y="462"/>
                    <a:pt x="250" y="462"/>
                    <a:pt x="250" y="462"/>
                  </a:cubicBezTo>
                  <a:cubicBezTo>
                    <a:pt x="288" y="422"/>
                    <a:pt x="300" y="470"/>
                    <a:pt x="300" y="470"/>
                  </a:cubicBezTo>
                  <a:cubicBezTo>
                    <a:pt x="370" y="480"/>
                    <a:pt x="370" y="480"/>
                    <a:pt x="370" y="480"/>
                  </a:cubicBezTo>
                  <a:cubicBezTo>
                    <a:pt x="412" y="440"/>
                    <a:pt x="422" y="490"/>
                    <a:pt x="422" y="490"/>
                  </a:cubicBezTo>
                  <a:cubicBezTo>
                    <a:pt x="488" y="499"/>
                    <a:pt x="488" y="499"/>
                    <a:pt x="488" y="499"/>
                  </a:cubicBezTo>
                  <a:cubicBezTo>
                    <a:pt x="522" y="455"/>
                    <a:pt x="540" y="506"/>
                    <a:pt x="540" y="506"/>
                  </a:cubicBezTo>
                  <a:cubicBezTo>
                    <a:pt x="604" y="510"/>
                    <a:pt x="604" y="510"/>
                    <a:pt x="604" y="510"/>
                  </a:cubicBezTo>
                  <a:cubicBezTo>
                    <a:pt x="640" y="467"/>
                    <a:pt x="657" y="516"/>
                    <a:pt x="657" y="516"/>
                  </a:cubicBezTo>
                  <a:cubicBezTo>
                    <a:pt x="717" y="518"/>
                    <a:pt x="717" y="518"/>
                    <a:pt x="717" y="518"/>
                  </a:cubicBezTo>
                  <a:cubicBezTo>
                    <a:pt x="743" y="491"/>
                    <a:pt x="757" y="504"/>
                    <a:pt x="763" y="516"/>
                  </a:cubicBezTo>
                  <a:cubicBezTo>
                    <a:pt x="753" y="469"/>
                    <a:pt x="742" y="425"/>
                    <a:pt x="736" y="416"/>
                  </a:cubicBezTo>
                  <a:close/>
                </a:path>
              </a:pathLst>
            </a:custGeom>
            <a:solidFill>
              <a:srgbClr val="DAE3E8"/>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6" name="Freeform 38">
              <a:extLst>
                <a:ext uri="{FF2B5EF4-FFF2-40B4-BE49-F238E27FC236}">
                  <a16:creationId xmlns:a16="http://schemas.microsoft.com/office/drawing/2014/main" id="{9092D74F-0CA7-B688-822B-0C843E95B8A0}"/>
                </a:ext>
              </a:extLst>
            </p:cNvPr>
            <p:cNvSpPr>
              <a:spLocks/>
            </p:cNvSpPr>
            <p:nvPr/>
          </p:nvSpPr>
          <p:spPr bwMode="gray">
            <a:xfrm>
              <a:off x="1379538" y="1056958"/>
              <a:ext cx="1441768" cy="1591133"/>
            </a:xfrm>
            <a:custGeom>
              <a:avLst/>
              <a:gdLst>
                <a:gd name="T0" fmla="*/ 1110 w 1115"/>
                <a:gd name="T1" fmla="*/ 888 h 1230"/>
                <a:gd name="T2" fmla="*/ 1062 w 1115"/>
                <a:gd name="T3" fmla="*/ 773 h 1230"/>
                <a:gd name="T4" fmla="*/ 1086 w 1115"/>
                <a:gd name="T5" fmla="*/ 794 h 1230"/>
                <a:gd name="T6" fmla="*/ 1051 w 1115"/>
                <a:gd name="T7" fmla="*/ 701 h 1230"/>
                <a:gd name="T8" fmla="*/ 1059 w 1115"/>
                <a:gd name="T9" fmla="*/ 610 h 1230"/>
                <a:gd name="T10" fmla="*/ 1064 w 1115"/>
                <a:gd name="T11" fmla="*/ 520 h 1230"/>
                <a:gd name="T12" fmla="*/ 1016 w 1115"/>
                <a:gd name="T13" fmla="*/ 365 h 1230"/>
                <a:gd name="T14" fmla="*/ 715 w 1115"/>
                <a:gd name="T15" fmla="*/ 29 h 1230"/>
                <a:gd name="T16" fmla="*/ 590 w 1115"/>
                <a:gd name="T17" fmla="*/ 29 h 1230"/>
                <a:gd name="T18" fmla="*/ 523 w 1115"/>
                <a:gd name="T19" fmla="*/ 8 h 1230"/>
                <a:gd name="T20" fmla="*/ 323 w 1115"/>
                <a:gd name="T21" fmla="*/ 98 h 1230"/>
                <a:gd name="T22" fmla="*/ 179 w 1115"/>
                <a:gd name="T23" fmla="*/ 274 h 1230"/>
                <a:gd name="T24" fmla="*/ 115 w 1115"/>
                <a:gd name="T25" fmla="*/ 490 h 1230"/>
                <a:gd name="T26" fmla="*/ 96 w 1115"/>
                <a:gd name="T27" fmla="*/ 546 h 1230"/>
                <a:gd name="T28" fmla="*/ 64 w 1115"/>
                <a:gd name="T29" fmla="*/ 653 h 1230"/>
                <a:gd name="T30" fmla="*/ 35 w 1115"/>
                <a:gd name="T31" fmla="*/ 792 h 1230"/>
                <a:gd name="T32" fmla="*/ 72 w 1115"/>
                <a:gd name="T33" fmla="*/ 1005 h 1230"/>
                <a:gd name="T34" fmla="*/ 131 w 1115"/>
                <a:gd name="T35" fmla="*/ 1090 h 1230"/>
                <a:gd name="T36" fmla="*/ 131 w 1115"/>
                <a:gd name="T37" fmla="*/ 1097 h 1230"/>
                <a:gd name="T38" fmla="*/ 147 w 1115"/>
                <a:gd name="T39" fmla="*/ 1029 h 1230"/>
                <a:gd name="T40" fmla="*/ 115 w 1115"/>
                <a:gd name="T41" fmla="*/ 1160 h 1230"/>
                <a:gd name="T42" fmla="*/ 198 w 1115"/>
                <a:gd name="T43" fmla="*/ 1109 h 1230"/>
                <a:gd name="T44" fmla="*/ 118 w 1115"/>
                <a:gd name="T45" fmla="*/ 1200 h 1230"/>
                <a:gd name="T46" fmla="*/ 223 w 1115"/>
                <a:gd name="T47" fmla="*/ 1214 h 1230"/>
                <a:gd name="T48" fmla="*/ 308 w 1115"/>
                <a:gd name="T49" fmla="*/ 1185 h 1230"/>
                <a:gd name="T50" fmla="*/ 308 w 1115"/>
                <a:gd name="T51" fmla="*/ 1162 h 1230"/>
                <a:gd name="T52" fmla="*/ 304 w 1115"/>
                <a:gd name="T53" fmla="*/ 1164 h 1230"/>
                <a:gd name="T54" fmla="*/ 294 w 1115"/>
                <a:gd name="T55" fmla="*/ 1045 h 1230"/>
                <a:gd name="T56" fmla="*/ 171 w 1115"/>
                <a:gd name="T57" fmla="*/ 837 h 1230"/>
                <a:gd name="T58" fmla="*/ 182 w 1115"/>
                <a:gd name="T59" fmla="*/ 680 h 1230"/>
                <a:gd name="T60" fmla="*/ 206 w 1115"/>
                <a:gd name="T61" fmla="*/ 520 h 1230"/>
                <a:gd name="T62" fmla="*/ 275 w 1115"/>
                <a:gd name="T63" fmla="*/ 349 h 1230"/>
                <a:gd name="T64" fmla="*/ 318 w 1115"/>
                <a:gd name="T65" fmla="*/ 256 h 1230"/>
                <a:gd name="T66" fmla="*/ 475 w 1115"/>
                <a:gd name="T67" fmla="*/ 216 h 1230"/>
                <a:gd name="T68" fmla="*/ 539 w 1115"/>
                <a:gd name="T69" fmla="*/ 205 h 1230"/>
                <a:gd name="T70" fmla="*/ 552 w 1115"/>
                <a:gd name="T71" fmla="*/ 306 h 1230"/>
                <a:gd name="T72" fmla="*/ 726 w 1115"/>
                <a:gd name="T73" fmla="*/ 509 h 1230"/>
                <a:gd name="T74" fmla="*/ 774 w 1115"/>
                <a:gd name="T75" fmla="*/ 589 h 1230"/>
                <a:gd name="T76" fmla="*/ 784 w 1115"/>
                <a:gd name="T77" fmla="*/ 690 h 1230"/>
                <a:gd name="T78" fmla="*/ 792 w 1115"/>
                <a:gd name="T79" fmla="*/ 624 h 1230"/>
                <a:gd name="T80" fmla="*/ 835 w 1115"/>
                <a:gd name="T81" fmla="*/ 706 h 1230"/>
                <a:gd name="T82" fmla="*/ 864 w 1115"/>
                <a:gd name="T83" fmla="*/ 760 h 1230"/>
                <a:gd name="T84" fmla="*/ 776 w 1115"/>
                <a:gd name="T85" fmla="*/ 968 h 1230"/>
                <a:gd name="T86" fmla="*/ 766 w 1115"/>
                <a:gd name="T87" fmla="*/ 1051 h 1230"/>
                <a:gd name="T88" fmla="*/ 772 w 1115"/>
                <a:gd name="T89" fmla="*/ 1038 h 1230"/>
                <a:gd name="T90" fmla="*/ 798 w 1115"/>
                <a:gd name="T91" fmla="*/ 1068 h 1230"/>
                <a:gd name="T92" fmla="*/ 820 w 1115"/>
                <a:gd name="T93" fmla="*/ 1104 h 1230"/>
                <a:gd name="T94" fmla="*/ 872 w 1115"/>
                <a:gd name="T95" fmla="*/ 1168 h 1230"/>
                <a:gd name="T96" fmla="*/ 894 w 1115"/>
                <a:gd name="T97" fmla="*/ 1224 h 1230"/>
                <a:gd name="T98" fmla="*/ 917 w 1115"/>
                <a:gd name="T99" fmla="*/ 1230 h 1230"/>
                <a:gd name="T100" fmla="*/ 982 w 1115"/>
                <a:gd name="T101" fmla="*/ 1168 h 1230"/>
                <a:gd name="T102" fmla="*/ 1051 w 1115"/>
                <a:gd name="T103" fmla="*/ 1074 h 1230"/>
                <a:gd name="T104" fmla="*/ 1083 w 1115"/>
                <a:gd name="T105" fmla="*/ 1037 h 1230"/>
                <a:gd name="T106" fmla="*/ 1110 w 1115"/>
                <a:gd name="T107" fmla="*/ 888 h 1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15" h="1230">
                  <a:moveTo>
                    <a:pt x="1110" y="888"/>
                  </a:moveTo>
                  <a:cubicBezTo>
                    <a:pt x="1104" y="866"/>
                    <a:pt x="1062" y="794"/>
                    <a:pt x="1062" y="773"/>
                  </a:cubicBezTo>
                  <a:cubicBezTo>
                    <a:pt x="1062" y="752"/>
                    <a:pt x="1067" y="781"/>
                    <a:pt x="1086" y="794"/>
                  </a:cubicBezTo>
                  <a:cubicBezTo>
                    <a:pt x="1104" y="808"/>
                    <a:pt x="1054" y="728"/>
                    <a:pt x="1051" y="701"/>
                  </a:cubicBezTo>
                  <a:cubicBezTo>
                    <a:pt x="1048" y="674"/>
                    <a:pt x="1056" y="648"/>
                    <a:pt x="1059" y="610"/>
                  </a:cubicBezTo>
                  <a:cubicBezTo>
                    <a:pt x="1062" y="573"/>
                    <a:pt x="1059" y="568"/>
                    <a:pt x="1064" y="520"/>
                  </a:cubicBezTo>
                  <a:cubicBezTo>
                    <a:pt x="1070" y="472"/>
                    <a:pt x="1064" y="458"/>
                    <a:pt x="1016" y="365"/>
                  </a:cubicBezTo>
                  <a:cubicBezTo>
                    <a:pt x="968" y="272"/>
                    <a:pt x="907" y="104"/>
                    <a:pt x="715" y="29"/>
                  </a:cubicBezTo>
                  <a:cubicBezTo>
                    <a:pt x="715" y="29"/>
                    <a:pt x="654" y="5"/>
                    <a:pt x="590" y="29"/>
                  </a:cubicBezTo>
                  <a:cubicBezTo>
                    <a:pt x="590" y="29"/>
                    <a:pt x="555" y="5"/>
                    <a:pt x="523" y="8"/>
                  </a:cubicBezTo>
                  <a:cubicBezTo>
                    <a:pt x="491" y="10"/>
                    <a:pt x="422" y="0"/>
                    <a:pt x="323" y="98"/>
                  </a:cubicBezTo>
                  <a:cubicBezTo>
                    <a:pt x="224" y="197"/>
                    <a:pt x="190" y="253"/>
                    <a:pt x="179" y="274"/>
                  </a:cubicBezTo>
                  <a:cubicBezTo>
                    <a:pt x="168" y="296"/>
                    <a:pt x="142" y="333"/>
                    <a:pt x="115" y="490"/>
                  </a:cubicBezTo>
                  <a:cubicBezTo>
                    <a:pt x="115" y="490"/>
                    <a:pt x="112" y="501"/>
                    <a:pt x="96" y="546"/>
                  </a:cubicBezTo>
                  <a:cubicBezTo>
                    <a:pt x="80" y="592"/>
                    <a:pt x="86" y="621"/>
                    <a:pt x="64" y="653"/>
                  </a:cubicBezTo>
                  <a:cubicBezTo>
                    <a:pt x="64" y="653"/>
                    <a:pt x="70" y="741"/>
                    <a:pt x="35" y="792"/>
                  </a:cubicBezTo>
                  <a:cubicBezTo>
                    <a:pt x="0" y="842"/>
                    <a:pt x="3" y="904"/>
                    <a:pt x="72" y="1005"/>
                  </a:cubicBezTo>
                  <a:cubicBezTo>
                    <a:pt x="142" y="1106"/>
                    <a:pt x="131" y="1056"/>
                    <a:pt x="131" y="1090"/>
                  </a:cubicBezTo>
                  <a:cubicBezTo>
                    <a:pt x="131" y="1093"/>
                    <a:pt x="131" y="1096"/>
                    <a:pt x="131" y="1097"/>
                  </a:cubicBezTo>
                  <a:cubicBezTo>
                    <a:pt x="131" y="1087"/>
                    <a:pt x="134" y="1049"/>
                    <a:pt x="147" y="1029"/>
                  </a:cubicBezTo>
                  <a:cubicBezTo>
                    <a:pt x="166" y="1000"/>
                    <a:pt x="142" y="1128"/>
                    <a:pt x="115" y="1160"/>
                  </a:cubicBezTo>
                  <a:cubicBezTo>
                    <a:pt x="115" y="1160"/>
                    <a:pt x="147" y="1146"/>
                    <a:pt x="198" y="1109"/>
                  </a:cubicBezTo>
                  <a:cubicBezTo>
                    <a:pt x="248" y="1072"/>
                    <a:pt x="144" y="1178"/>
                    <a:pt x="118" y="1200"/>
                  </a:cubicBezTo>
                  <a:cubicBezTo>
                    <a:pt x="102" y="1212"/>
                    <a:pt x="161" y="1222"/>
                    <a:pt x="223" y="1214"/>
                  </a:cubicBezTo>
                  <a:cubicBezTo>
                    <a:pt x="254" y="1209"/>
                    <a:pt x="285" y="1201"/>
                    <a:pt x="308" y="1185"/>
                  </a:cubicBezTo>
                  <a:cubicBezTo>
                    <a:pt x="308" y="1178"/>
                    <a:pt x="308" y="1170"/>
                    <a:pt x="308" y="1162"/>
                  </a:cubicBezTo>
                  <a:cubicBezTo>
                    <a:pt x="308" y="1162"/>
                    <a:pt x="306" y="1163"/>
                    <a:pt x="304" y="1164"/>
                  </a:cubicBezTo>
                  <a:cubicBezTo>
                    <a:pt x="310" y="1109"/>
                    <a:pt x="294" y="1045"/>
                    <a:pt x="294" y="1045"/>
                  </a:cubicBezTo>
                  <a:cubicBezTo>
                    <a:pt x="187" y="930"/>
                    <a:pt x="179" y="869"/>
                    <a:pt x="171" y="837"/>
                  </a:cubicBezTo>
                  <a:cubicBezTo>
                    <a:pt x="163" y="805"/>
                    <a:pt x="184" y="706"/>
                    <a:pt x="182" y="680"/>
                  </a:cubicBezTo>
                  <a:cubicBezTo>
                    <a:pt x="179" y="653"/>
                    <a:pt x="182" y="560"/>
                    <a:pt x="206" y="520"/>
                  </a:cubicBezTo>
                  <a:cubicBezTo>
                    <a:pt x="230" y="480"/>
                    <a:pt x="272" y="378"/>
                    <a:pt x="275" y="349"/>
                  </a:cubicBezTo>
                  <a:cubicBezTo>
                    <a:pt x="278" y="320"/>
                    <a:pt x="283" y="317"/>
                    <a:pt x="318" y="256"/>
                  </a:cubicBezTo>
                  <a:cubicBezTo>
                    <a:pt x="352" y="194"/>
                    <a:pt x="459" y="218"/>
                    <a:pt x="475" y="216"/>
                  </a:cubicBezTo>
                  <a:cubicBezTo>
                    <a:pt x="491" y="213"/>
                    <a:pt x="531" y="197"/>
                    <a:pt x="539" y="205"/>
                  </a:cubicBezTo>
                  <a:cubicBezTo>
                    <a:pt x="547" y="213"/>
                    <a:pt x="552" y="306"/>
                    <a:pt x="552" y="306"/>
                  </a:cubicBezTo>
                  <a:cubicBezTo>
                    <a:pt x="579" y="445"/>
                    <a:pt x="726" y="509"/>
                    <a:pt x="726" y="509"/>
                  </a:cubicBezTo>
                  <a:cubicBezTo>
                    <a:pt x="726" y="509"/>
                    <a:pt x="774" y="522"/>
                    <a:pt x="774" y="589"/>
                  </a:cubicBezTo>
                  <a:cubicBezTo>
                    <a:pt x="774" y="656"/>
                    <a:pt x="784" y="701"/>
                    <a:pt x="784" y="690"/>
                  </a:cubicBezTo>
                  <a:cubicBezTo>
                    <a:pt x="784" y="680"/>
                    <a:pt x="790" y="586"/>
                    <a:pt x="792" y="624"/>
                  </a:cubicBezTo>
                  <a:cubicBezTo>
                    <a:pt x="795" y="661"/>
                    <a:pt x="819" y="696"/>
                    <a:pt x="835" y="706"/>
                  </a:cubicBezTo>
                  <a:cubicBezTo>
                    <a:pt x="851" y="717"/>
                    <a:pt x="864" y="760"/>
                    <a:pt x="864" y="760"/>
                  </a:cubicBezTo>
                  <a:cubicBezTo>
                    <a:pt x="843" y="802"/>
                    <a:pt x="784" y="920"/>
                    <a:pt x="776" y="968"/>
                  </a:cubicBezTo>
                  <a:cubicBezTo>
                    <a:pt x="772" y="991"/>
                    <a:pt x="768" y="1023"/>
                    <a:pt x="766" y="1051"/>
                  </a:cubicBezTo>
                  <a:cubicBezTo>
                    <a:pt x="769" y="1043"/>
                    <a:pt x="772" y="1038"/>
                    <a:pt x="772" y="1038"/>
                  </a:cubicBezTo>
                  <a:cubicBezTo>
                    <a:pt x="772" y="1038"/>
                    <a:pt x="790" y="1058"/>
                    <a:pt x="798" y="1068"/>
                  </a:cubicBezTo>
                  <a:cubicBezTo>
                    <a:pt x="806" y="1078"/>
                    <a:pt x="808" y="1102"/>
                    <a:pt x="820" y="1104"/>
                  </a:cubicBezTo>
                  <a:cubicBezTo>
                    <a:pt x="832" y="1106"/>
                    <a:pt x="862" y="1152"/>
                    <a:pt x="872" y="1168"/>
                  </a:cubicBezTo>
                  <a:cubicBezTo>
                    <a:pt x="882" y="1184"/>
                    <a:pt x="894" y="1224"/>
                    <a:pt x="894" y="1224"/>
                  </a:cubicBezTo>
                  <a:cubicBezTo>
                    <a:pt x="894" y="1224"/>
                    <a:pt x="897" y="1227"/>
                    <a:pt x="917" y="1230"/>
                  </a:cubicBezTo>
                  <a:cubicBezTo>
                    <a:pt x="944" y="1206"/>
                    <a:pt x="976" y="1178"/>
                    <a:pt x="982" y="1168"/>
                  </a:cubicBezTo>
                  <a:cubicBezTo>
                    <a:pt x="992" y="1149"/>
                    <a:pt x="1038" y="1112"/>
                    <a:pt x="1051" y="1074"/>
                  </a:cubicBezTo>
                  <a:cubicBezTo>
                    <a:pt x="1064" y="1037"/>
                    <a:pt x="1075" y="1048"/>
                    <a:pt x="1083" y="1037"/>
                  </a:cubicBezTo>
                  <a:cubicBezTo>
                    <a:pt x="1091" y="1026"/>
                    <a:pt x="1115" y="909"/>
                    <a:pt x="1110" y="888"/>
                  </a:cubicBezTo>
                  <a:close/>
                </a:path>
              </a:pathLst>
            </a:custGeom>
            <a:solidFill>
              <a:srgbClr val="42210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7" name="Freeform 39">
              <a:extLst>
                <a:ext uri="{FF2B5EF4-FFF2-40B4-BE49-F238E27FC236}">
                  <a16:creationId xmlns:a16="http://schemas.microsoft.com/office/drawing/2014/main" id="{687DAAC6-A872-FC53-0E21-CEAC38D645DB}"/>
                </a:ext>
              </a:extLst>
            </p:cNvPr>
            <p:cNvSpPr>
              <a:spLocks/>
            </p:cNvSpPr>
            <p:nvPr/>
          </p:nvSpPr>
          <p:spPr bwMode="gray">
            <a:xfrm>
              <a:off x="2295525" y="5394325"/>
              <a:ext cx="704850" cy="654050"/>
            </a:xfrm>
            <a:custGeom>
              <a:avLst/>
              <a:gdLst>
                <a:gd name="T0" fmla="*/ 512 w 539"/>
                <a:gd name="T1" fmla="*/ 0 h 501"/>
                <a:gd name="T2" fmla="*/ 432 w 539"/>
                <a:gd name="T3" fmla="*/ 58 h 501"/>
                <a:gd name="T4" fmla="*/ 128 w 539"/>
                <a:gd name="T5" fmla="*/ 154 h 501"/>
                <a:gd name="T6" fmla="*/ 0 w 539"/>
                <a:gd name="T7" fmla="*/ 192 h 501"/>
                <a:gd name="T8" fmla="*/ 272 w 539"/>
                <a:gd name="T9" fmla="*/ 130 h 501"/>
                <a:gd name="T10" fmla="*/ 325 w 539"/>
                <a:gd name="T11" fmla="*/ 330 h 501"/>
                <a:gd name="T12" fmla="*/ 416 w 539"/>
                <a:gd name="T13" fmla="*/ 485 h 501"/>
                <a:gd name="T14" fmla="*/ 320 w 539"/>
                <a:gd name="T15" fmla="*/ 250 h 501"/>
                <a:gd name="T16" fmla="*/ 288 w 539"/>
                <a:gd name="T17" fmla="*/ 125 h 501"/>
                <a:gd name="T18" fmla="*/ 512 w 539"/>
                <a:gd name="T19" fmla="*/ 0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9" h="501">
                  <a:moveTo>
                    <a:pt x="512" y="0"/>
                  </a:moveTo>
                  <a:cubicBezTo>
                    <a:pt x="512" y="0"/>
                    <a:pt x="488" y="32"/>
                    <a:pt x="432" y="58"/>
                  </a:cubicBezTo>
                  <a:cubicBezTo>
                    <a:pt x="376" y="85"/>
                    <a:pt x="235" y="120"/>
                    <a:pt x="128" y="154"/>
                  </a:cubicBezTo>
                  <a:cubicBezTo>
                    <a:pt x="21" y="189"/>
                    <a:pt x="0" y="192"/>
                    <a:pt x="0" y="192"/>
                  </a:cubicBezTo>
                  <a:cubicBezTo>
                    <a:pt x="0" y="192"/>
                    <a:pt x="272" y="114"/>
                    <a:pt x="272" y="130"/>
                  </a:cubicBezTo>
                  <a:cubicBezTo>
                    <a:pt x="272" y="146"/>
                    <a:pt x="309" y="306"/>
                    <a:pt x="325" y="330"/>
                  </a:cubicBezTo>
                  <a:cubicBezTo>
                    <a:pt x="341" y="354"/>
                    <a:pt x="389" y="469"/>
                    <a:pt x="416" y="485"/>
                  </a:cubicBezTo>
                  <a:cubicBezTo>
                    <a:pt x="443" y="501"/>
                    <a:pt x="323" y="322"/>
                    <a:pt x="320" y="250"/>
                  </a:cubicBezTo>
                  <a:cubicBezTo>
                    <a:pt x="317" y="178"/>
                    <a:pt x="288" y="125"/>
                    <a:pt x="288" y="125"/>
                  </a:cubicBezTo>
                  <a:cubicBezTo>
                    <a:pt x="288" y="125"/>
                    <a:pt x="539" y="58"/>
                    <a:pt x="512" y="0"/>
                  </a:cubicBezTo>
                  <a:close/>
                </a:path>
              </a:pathLst>
            </a:custGeom>
            <a:solidFill>
              <a:srgbClr val="4D4D4D"/>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8" name="Freeform 40">
              <a:extLst>
                <a:ext uri="{FF2B5EF4-FFF2-40B4-BE49-F238E27FC236}">
                  <a16:creationId xmlns:a16="http://schemas.microsoft.com/office/drawing/2014/main" id="{39DC8FB2-1D20-1999-AFD9-66E5921E4694}"/>
                </a:ext>
              </a:extLst>
            </p:cNvPr>
            <p:cNvSpPr>
              <a:spLocks/>
            </p:cNvSpPr>
            <p:nvPr/>
          </p:nvSpPr>
          <p:spPr bwMode="gray">
            <a:xfrm>
              <a:off x="1330325" y="5561013"/>
              <a:ext cx="42863" cy="195263"/>
            </a:xfrm>
            <a:custGeom>
              <a:avLst/>
              <a:gdLst>
                <a:gd name="T0" fmla="*/ 14 w 32"/>
                <a:gd name="T1" fmla="*/ 0 h 149"/>
                <a:gd name="T2" fmla="*/ 14 w 32"/>
                <a:gd name="T3" fmla="*/ 149 h 149"/>
                <a:gd name="T4" fmla="*/ 14 w 32"/>
                <a:gd name="T5" fmla="*/ 0 h 149"/>
              </a:gdLst>
              <a:ahLst/>
              <a:cxnLst>
                <a:cxn ang="0">
                  <a:pos x="T0" y="T1"/>
                </a:cxn>
                <a:cxn ang="0">
                  <a:pos x="T2" y="T3"/>
                </a:cxn>
                <a:cxn ang="0">
                  <a:pos x="T4" y="T5"/>
                </a:cxn>
              </a:cxnLst>
              <a:rect l="0" t="0" r="r" b="b"/>
              <a:pathLst>
                <a:path w="32" h="149">
                  <a:moveTo>
                    <a:pt x="14" y="0"/>
                  </a:moveTo>
                  <a:cubicBezTo>
                    <a:pt x="14" y="0"/>
                    <a:pt x="0" y="112"/>
                    <a:pt x="14" y="149"/>
                  </a:cubicBezTo>
                  <a:cubicBezTo>
                    <a:pt x="14" y="149"/>
                    <a:pt x="32" y="42"/>
                    <a:pt x="14" y="0"/>
                  </a:cubicBezTo>
                  <a:close/>
                </a:path>
              </a:pathLst>
            </a:custGeom>
            <a:solidFill>
              <a:srgbClr val="4D4D4D"/>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49" name="Freeform 41">
              <a:extLst>
                <a:ext uri="{FF2B5EF4-FFF2-40B4-BE49-F238E27FC236}">
                  <a16:creationId xmlns:a16="http://schemas.microsoft.com/office/drawing/2014/main" id="{042DF68B-D173-922A-BDDE-C55EA2D97A51}"/>
                </a:ext>
              </a:extLst>
            </p:cNvPr>
            <p:cNvSpPr>
              <a:spLocks/>
            </p:cNvSpPr>
            <p:nvPr/>
          </p:nvSpPr>
          <p:spPr bwMode="gray">
            <a:xfrm>
              <a:off x="1362075" y="5672138"/>
              <a:ext cx="860425" cy="188913"/>
            </a:xfrm>
            <a:custGeom>
              <a:avLst/>
              <a:gdLst>
                <a:gd name="T0" fmla="*/ 656 w 659"/>
                <a:gd name="T1" fmla="*/ 0 h 144"/>
                <a:gd name="T2" fmla="*/ 382 w 659"/>
                <a:gd name="T3" fmla="*/ 77 h 144"/>
                <a:gd name="T4" fmla="*/ 56 w 659"/>
                <a:gd name="T5" fmla="*/ 72 h 144"/>
                <a:gd name="T6" fmla="*/ 424 w 659"/>
                <a:gd name="T7" fmla="*/ 75 h 144"/>
                <a:gd name="T8" fmla="*/ 656 w 659"/>
                <a:gd name="T9" fmla="*/ 0 h 144"/>
              </a:gdLst>
              <a:ahLst/>
              <a:cxnLst>
                <a:cxn ang="0">
                  <a:pos x="T0" y="T1"/>
                </a:cxn>
                <a:cxn ang="0">
                  <a:pos x="T2" y="T3"/>
                </a:cxn>
                <a:cxn ang="0">
                  <a:pos x="T4" y="T5"/>
                </a:cxn>
                <a:cxn ang="0">
                  <a:pos x="T6" y="T7"/>
                </a:cxn>
                <a:cxn ang="0">
                  <a:pos x="T8" y="T9"/>
                </a:cxn>
              </a:cxnLst>
              <a:rect l="0" t="0" r="r" b="b"/>
              <a:pathLst>
                <a:path w="659" h="144">
                  <a:moveTo>
                    <a:pt x="656" y="0"/>
                  </a:moveTo>
                  <a:cubicBezTo>
                    <a:pt x="656" y="0"/>
                    <a:pt x="459" y="56"/>
                    <a:pt x="382" y="77"/>
                  </a:cubicBezTo>
                  <a:cubicBezTo>
                    <a:pt x="304" y="99"/>
                    <a:pt x="112" y="88"/>
                    <a:pt x="56" y="72"/>
                  </a:cubicBezTo>
                  <a:cubicBezTo>
                    <a:pt x="0" y="56"/>
                    <a:pt x="166" y="144"/>
                    <a:pt x="424" y="75"/>
                  </a:cubicBezTo>
                  <a:cubicBezTo>
                    <a:pt x="424" y="75"/>
                    <a:pt x="659" y="19"/>
                    <a:pt x="656" y="0"/>
                  </a:cubicBezTo>
                  <a:close/>
                </a:path>
              </a:pathLst>
            </a:custGeom>
            <a:solidFill>
              <a:srgbClr val="4D4D4D"/>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0" name="Freeform 42">
              <a:extLst>
                <a:ext uri="{FF2B5EF4-FFF2-40B4-BE49-F238E27FC236}">
                  <a16:creationId xmlns:a16="http://schemas.microsoft.com/office/drawing/2014/main" id="{72F6E099-09EF-A72E-924D-314E042C469E}"/>
                </a:ext>
              </a:extLst>
            </p:cNvPr>
            <p:cNvSpPr>
              <a:spLocks/>
            </p:cNvSpPr>
            <p:nvPr/>
          </p:nvSpPr>
          <p:spPr bwMode="gray">
            <a:xfrm>
              <a:off x="2201863" y="5467350"/>
              <a:ext cx="171450" cy="306388"/>
            </a:xfrm>
            <a:custGeom>
              <a:avLst/>
              <a:gdLst>
                <a:gd name="T0" fmla="*/ 51 w 131"/>
                <a:gd name="T1" fmla="*/ 0 h 234"/>
                <a:gd name="T2" fmla="*/ 75 w 131"/>
                <a:gd name="T3" fmla="*/ 160 h 234"/>
                <a:gd name="T4" fmla="*/ 27 w 131"/>
                <a:gd name="T5" fmla="*/ 176 h 234"/>
                <a:gd name="T6" fmla="*/ 5 w 131"/>
                <a:gd name="T7" fmla="*/ 24 h 234"/>
                <a:gd name="T8" fmla="*/ 29 w 131"/>
                <a:gd name="T9" fmla="*/ 194 h 234"/>
                <a:gd name="T10" fmla="*/ 51 w 131"/>
                <a:gd name="T11" fmla="*/ 0 h 234"/>
              </a:gdLst>
              <a:ahLst/>
              <a:cxnLst>
                <a:cxn ang="0">
                  <a:pos x="T0" y="T1"/>
                </a:cxn>
                <a:cxn ang="0">
                  <a:pos x="T2" y="T3"/>
                </a:cxn>
                <a:cxn ang="0">
                  <a:pos x="T4" y="T5"/>
                </a:cxn>
                <a:cxn ang="0">
                  <a:pos x="T6" y="T7"/>
                </a:cxn>
                <a:cxn ang="0">
                  <a:pos x="T8" y="T9"/>
                </a:cxn>
                <a:cxn ang="0">
                  <a:pos x="T10" y="T11"/>
                </a:cxn>
              </a:cxnLst>
              <a:rect l="0" t="0" r="r" b="b"/>
              <a:pathLst>
                <a:path w="131" h="234">
                  <a:moveTo>
                    <a:pt x="51" y="0"/>
                  </a:moveTo>
                  <a:cubicBezTo>
                    <a:pt x="75" y="160"/>
                    <a:pt x="75" y="160"/>
                    <a:pt x="75" y="160"/>
                  </a:cubicBezTo>
                  <a:cubicBezTo>
                    <a:pt x="27" y="176"/>
                    <a:pt x="27" y="176"/>
                    <a:pt x="27" y="176"/>
                  </a:cubicBezTo>
                  <a:cubicBezTo>
                    <a:pt x="5" y="24"/>
                    <a:pt x="5" y="24"/>
                    <a:pt x="5" y="24"/>
                  </a:cubicBezTo>
                  <a:cubicBezTo>
                    <a:pt x="5" y="24"/>
                    <a:pt x="0" y="194"/>
                    <a:pt x="29" y="194"/>
                  </a:cubicBezTo>
                  <a:cubicBezTo>
                    <a:pt x="59" y="194"/>
                    <a:pt x="131" y="234"/>
                    <a:pt x="51" y="0"/>
                  </a:cubicBezTo>
                  <a:close/>
                </a:path>
              </a:pathLst>
            </a:custGeom>
            <a:solidFill>
              <a:srgbClr val="4D4D4D"/>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1" name="Freeform 43">
              <a:extLst>
                <a:ext uri="{FF2B5EF4-FFF2-40B4-BE49-F238E27FC236}">
                  <a16:creationId xmlns:a16="http://schemas.microsoft.com/office/drawing/2014/main" id="{8A155EB1-480F-3CA8-D24D-653F5DC8E08C}"/>
                </a:ext>
              </a:extLst>
            </p:cNvPr>
            <p:cNvSpPr>
              <a:spLocks/>
            </p:cNvSpPr>
            <p:nvPr/>
          </p:nvSpPr>
          <p:spPr bwMode="gray">
            <a:xfrm>
              <a:off x="1658938" y="5091113"/>
              <a:ext cx="55563" cy="519113"/>
            </a:xfrm>
            <a:custGeom>
              <a:avLst/>
              <a:gdLst>
                <a:gd name="T0" fmla="*/ 24 w 43"/>
                <a:gd name="T1" fmla="*/ 0 h 397"/>
                <a:gd name="T2" fmla="*/ 16 w 43"/>
                <a:gd name="T3" fmla="*/ 74 h 397"/>
                <a:gd name="T4" fmla="*/ 8 w 43"/>
                <a:gd name="T5" fmla="*/ 200 h 397"/>
                <a:gd name="T6" fmla="*/ 8 w 43"/>
                <a:gd name="T7" fmla="*/ 381 h 397"/>
                <a:gd name="T8" fmla="*/ 32 w 43"/>
                <a:gd name="T9" fmla="*/ 296 h 397"/>
                <a:gd name="T10" fmla="*/ 24 w 43"/>
                <a:gd name="T11" fmla="*/ 112 h 397"/>
                <a:gd name="T12" fmla="*/ 24 w 43"/>
                <a:gd name="T13" fmla="*/ 0 h 397"/>
              </a:gdLst>
              <a:ahLst/>
              <a:cxnLst>
                <a:cxn ang="0">
                  <a:pos x="T0" y="T1"/>
                </a:cxn>
                <a:cxn ang="0">
                  <a:pos x="T2" y="T3"/>
                </a:cxn>
                <a:cxn ang="0">
                  <a:pos x="T4" y="T5"/>
                </a:cxn>
                <a:cxn ang="0">
                  <a:pos x="T6" y="T7"/>
                </a:cxn>
                <a:cxn ang="0">
                  <a:pos x="T8" y="T9"/>
                </a:cxn>
                <a:cxn ang="0">
                  <a:pos x="T10" y="T11"/>
                </a:cxn>
                <a:cxn ang="0">
                  <a:pos x="T12" y="T13"/>
                </a:cxn>
              </a:cxnLst>
              <a:rect l="0" t="0" r="r" b="b"/>
              <a:pathLst>
                <a:path w="43" h="397">
                  <a:moveTo>
                    <a:pt x="24" y="0"/>
                  </a:moveTo>
                  <a:cubicBezTo>
                    <a:pt x="24" y="0"/>
                    <a:pt x="24" y="48"/>
                    <a:pt x="16" y="74"/>
                  </a:cubicBezTo>
                  <a:cubicBezTo>
                    <a:pt x="8" y="101"/>
                    <a:pt x="5" y="178"/>
                    <a:pt x="8" y="200"/>
                  </a:cubicBezTo>
                  <a:cubicBezTo>
                    <a:pt x="11" y="221"/>
                    <a:pt x="16" y="370"/>
                    <a:pt x="8" y="381"/>
                  </a:cubicBezTo>
                  <a:cubicBezTo>
                    <a:pt x="0" y="392"/>
                    <a:pt x="43" y="397"/>
                    <a:pt x="32" y="296"/>
                  </a:cubicBezTo>
                  <a:cubicBezTo>
                    <a:pt x="21" y="194"/>
                    <a:pt x="11" y="136"/>
                    <a:pt x="24" y="112"/>
                  </a:cubicBezTo>
                  <a:cubicBezTo>
                    <a:pt x="37" y="88"/>
                    <a:pt x="37" y="24"/>
                    <a:pt x="24"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2" name="Freeform 44">
              <a:extLst>
                <a:ext uri="{FF2B5EF4-FFF2-40B4-BE49-F238E27FC236}">
                  <a16:creationId xmlns:a16="http://schemas.microsoft.com/office/drawing/2014/main" id="{106584C0-04B7-BB3E-D556-62D53083E4FD}"/>
                </a:ext>
              </a:extLst>
            </p:cNvPr>
            <p:cNvSpPr>
              <a:spLocks/>
            </p:cNvSpPr>
            <p:nvPr/>
          </p:nvSpPr>
          <p:spPr bwMode="gray">
            <a:xfrm>
              <a:off x="2522538" y="4741863"/>
              <a:ext cx="352425" cy="488950"/>
            </a:xfrm>
            <a:custGeom>
              <a:avLst/>
              <a:gdLst>
                <a:gd name="T0" fmla="*/ 83 w 270"/>
                <a:gd name="T1" fmla="*/ 0 h 374"/>
                <a:gd name="T2" fmla="*/ 264 w 270"/>
                <a:gd name="T3" fmla="*/ 232 h 374"/>
                <a:gd name="T4" fmla="*/ 270 w 270"/>
                <a:gd name="T5" fmla="*/ 329 h 374"/>
                <a:gd name="T6" fmla="*/ 203 w 270"/>
                <a:gd name="T7" fmla="*/ 292 h 374"/>
                <a:gd name="T8" fmla="*/ 118 w 270"/>
                <a:gd name="T9" fmla="*/ 140 h 374"/>
                <a:gd name="T10" fmla="*/ 0 w 270"/>
                <a:gd name="T11" fmla="*/ 17 h 374"/>
                <a:gd name="T12" fmla="*/ 83 w 270"/>
                <a:gd name="T13" fmla="*/ 0 h 374"/>
              </a:gdLst>
              <a:ahLst/>
              <a:cxnLst>
                <a:cxn ang="0">
                  <a:pos x="T0" y="T1"/>
                </a:cxn>
                <a:cxn ang="0">
                  <a:pos x="T2" y="T3"/>
                </a:cxn>
                <a:cxn ang="0">
                  <a:pos x="T4" y="T5"/>
                </a:cxn>
                <a:cxn ang="0">
                  <a:pos x="T6" y="T7"/>
                </a:cxn>
                <a:cxn ang="0">
                  <a:pos x="T8" y="T9"/>
                </a:cxn>
                <a:cxn ang="0">
                  <a:pos x="T10" y="T11"/>
                </a:cxn>
                <a:cxn ang="0">
                  <a:pos x="T12" y="T13"/>
                </a:cxn>
              </a:cxnLst>
              <a:rect l="0" t="0" r="r" b="b"/>
              <a:pathLst>
                <a:path w="270" h="374">
                  <a:moveTo>
                    <a:pt x="83" y="0"/>
                  </a:moveTo>
                  <a:cubicBezTo>
                    <a:pt x="83" y="0"/>
                    <a:pt x="242" y="224"/>
                    <a:pt x="264" y="232"/>
                  </a:cubicBezTo>
                  <a:cubicBezTo>
                    <a:pt x="264" y="232"/>
                    <a:pt x="235" y="262"/>
                    <a:pt x="270" y="329"/>
                  </a:cubicBezTo>
                  <a:cubicBezTo>
                    <a:pt x="270" y="329"/>
                    <a:pt x="254" y="374"/>
                    <a:pt x="203" y="292"/>
                  </a:cubicBezTo>
                  <a:cubicBezTo>
                    <a:pt x="152" y="209"/>
                    <a:pt x="163" y="177"/>
                    <a:pt x="118" y="140"/>
                  </a:cubicBezTo>
                  <a:cubicBezTo>
                    <a:pt x="72" y="102"/>
                    <a:pt x="0" y="17"/>
                    <a:pt x="0" y="17"/>
                  </a:cubicBezTo>
                  <a:cubicBezTo>
                    <a:pt x="0" y="17"/>
                    <a:pt x="80" y="25"/>
                    <a:pt x="83"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3" name="Freeform 45">
              <a:extLst>
                <a:ext uri="{FF2B5EF4-FFF2-40B4-BE49-F238E27FC236}">
                  <a16:creationId xmlns:a16="http://schemas.microsoft.com/office/drawing/2014/main" id="{BBF49E11-A83E-2127-AAEC-7D044E9CC137}"/>
                </a:ext>
              </a:extLst>
            </p:cNvPr>
            <p:cNvSpPr>
              <a:spLocks/>
            </p:cNvSpPr>
            <p:nvPr/>
          </p:nvSpPr>
          <p:spPr bwMode="gray">
            <a:xfrm>
              <a:off x="2919413" y="4835525"/>
              <a:ext cx="142875" cy="252413"/>
            </a:xfrm>
            <a:custGeom>
              <a:avLst/>
              <a:gdLst>
                <a:gd name="T0" fmla="*/ 108 w 110"/>
                <a:gd name="T1" fmla="*/ 0 h 193"/>
                <a:gd name="T2" fmla="*/ 83 w 110"/>
                <a:gd name="T3" fmla="*/ 153 h 193"/>
                <a:gd name="T4" fmla="*/ 64 w 110"/>
                <a:gd name="T5" fmla="*/ 89 h 193"/>
                <a:gd name="T6" fmla="*/ 16 w 110"/>
                <a:gd name="T7" fmla="*/ 25 h 193"/>
                <a:gd name="T8" fmla="*/ 108 w 110"/>
                <a:gd name="T9" fmla="*/ 0 h 193"/>
              </a:gdLst>
              <a:ahLst/>
              <a:cxnLst>
                <a:cxn ang="0">
                  <a:pos x="T0" y="T1"/>
                </a:cxn>
                <a:cxn ang="0">
                  <a:pos x="T2" y="T3"/>
                </a:cxn>
                <a:cxn ang="0">
                  <a:pos x="T4" y="T5"/>
                </a:cxn>
                <a:cxn ang="0">
                  <a:pos x="T6" y="T7"/>
                </a:cxn>
                <a:cxn ang="0">
                  <a:pos x="T8" y="T9"/>
                </a:cxn>
              </a:cxnLst>
              <a:rect l="0" t="0" r="r" b="b"/>
              <a:pathLst>
                <a:path w="110" h="193">
                  <a:moveTo>
                    <a:pt x="108" y="0"/>
                  </a:moveTo>
                  <a:cubicBezTo>
                    <a:pt x="108" y="0"/>
                    <a:pt x="110" y="113"/>
                    <a:pt x="83" y="153"/>
                  </a:cubicBezTo>
                  <a:cubicBezTo>
                    <a:pt x="56" y="193"/>
                    <a:pt x="96" y="105"/>
                    <a:pt x="64" y="89"/>
                  </a:cubicBezTo>
                  <a:cubicBezTo>
                    <a:pt x="32" y="73"/>
                    <a:pt x="0" y="70"/>
                    <a:pt x="16" y="25"/>
                  </a:cubicBezTo>
                  <a:cubicBezTo>
                    <a:pt x="16" y="25"/>
                    <a:pt x="87" y="82"/>
                    <a:pt x="108"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4" name="Freeform 46">
              <a:extLst>
                <a:ext uri="{FF2B5EF4-FFF2-40B4-BE49-F238E27FC236}">
                  <a16:creationId xmlns:a16="http://schemas.microsoft.com/office/drawing/2014/main" id="{BED6E9AB-5D3F-CE41-EECD-6E190B63E244}"/>
                </a:ext>
              </a:extLst>
            </p:cNvPr>
            <p:cNvSpPr>
              <a:spLocks/>
            </p:cNvSpPr>
            <p:nvPr/>
          </p:nvSpPr>
          <p:spPr bwMode="gray">
            <a:xfrm>
              <a:off x="2725738" y="4290219"/>
              <a:ext cx="422275" cy="669925"/>
            </a:xfrm>
            <a:custGeom>
              <a:avLst/>
              <a:gdLst>
                <a:gd name="T0" fmla="*/ 31 w 324"/>
                <a:gd name="T1" fmla="*/ 0 h 514"/>
                <a:gd name="T2" fmla="*/ 8 w 324"/>
                <a:gd name="T3" fmla="*/ 108 h 514"/>
                <a:gd name="T4" fmla="*/ 102 w 324"/>
                <a:gd name="T5" fmla="*/ 162 h 514"/>
                <a:gd name="T6" fmla="*/ 210 w 324"/>
                <a:gd name="T7" fmla="*/ 149 h 514"/>
                <a:gd name="T8" fmla="*/ 276 w 324"/>
                <a:gd name="T9" fmla="*/ 189 h 514"/>
                <a:gd name="T10" fmla="*/ 282 w 324"/>
                <a:gd name="T11" fmla="*/ 290 h 514"/>
                <a:gd name="T12" fmla="*/ 154 w 324"/>
                <a:gd name="T13" fmla="*/ 437 h 514"/>
                <a:gd name="T14" fmla="*/ 258 w 324"/>
                <a:gd name="T15" fmla="*/ 394 h 514"/>
                <a:gd name="T16" fmla="*/ 304 w 324"/>
                <a:gd name="T17" fmla="*/ 286 h 514"/>
                <a:gd name="T18" fmla="*/ 304 w 324"/>
                <a:gd name="T19" fmla="*/ 251 h 514"/>
                <a:gd name="T20" fmla="*/ 314 w 324"/>
                <a:gd name="T21" fmla="*/ 222 h 514"/>
                <a:gd name="T22" fmla="*/ 298 w 324"/>
                <a:gd name="T23" fmla="*/ 188 h 514"/>
                <a:gd name="T24" fmla="*/ 234 w 324"/>
                <a:gd name="T25" fmla="*/ 142 h 514"/>
                <a:gd name="T26" fmla="*/ 94 w 324"/>
                <a:gd name="T27" fmla="*/ 136 h 514"/>
                <a:gd name="T28" fmla="*/ 72 w 324"/>
                <a:gd name="T29" fmla="*/ 106 h 514"/>
                <a:gd name="T30" fmla="*/ 41 w 324"/>
                <a:gd name="T31" fmla="*/ 33 h 514"/>
                <a:gd name="T32" fmla="*/ 31 w 324"/>
                <a:gd name="T33" fmla="*/ 0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4" h="514">
                  <a:moveTo>
                    <a:pt x="31" y="0"/>
                  </a:moveTo>
                  <a:cubicBezTo>
                    <a:pt x="31" y="0"/>
                    <a:pt x="0" y="92"/>
                    <a:pt x="8" y="108"/>
                  </a:cubicBezTo>
                  <a:cubicBezTo>
                    <a:pt x="24" y="142"/>
                    <a:pt x="83" y="160"/>
                    <a:pt x="102" y="162"/>
                  </a:cubicBezTo>
                  <a:cubicBezTo>
                    <a:pt x="120" y="165"/>
                    <a:pt x="114" y="144"/>
                    <a:pt x="210" y="149"/>
                  </a:cubicBezTo>
                  <a:cubicBezTo>
                    <a:pt x="210" y="149"/>
                    <a:pt x="260" y="170"/>
                    <a:pt x="276" y="189"/>
                  </a:cubicBezTo>
                  <a:cubicBezTo>
                    <a:pt x="292" y="208"/>
                    <a:pt x="303" y="248"/>
                    <a:pt x="282" y="290"/>
                  </a:cubicBezTo>
                  <a:cubicBezTo>
                    <a:pt x="260" y="333"/>
                    <a:pt x="180" y="437"/>
                    <a:pt x="154" y="437"/>
                  </a:cubicBezTo>
                  <a:cubicBezTo>
                    <a:pt x="154" y="437"/>
                    <a:pt x="255" y="514"/>
                    <a:pt x="258" y="394"/>
                  </a:cubicBezTo>
                  <a:cubicBezTo>
                    <a:pt x="258" y="394"/>
                    <a:pt x="294" y="304"/>
                    <a:pt x="304" y="286"/>
                  </a:cubicBezTo>
                  <a:cubicBezTo>
                    <a:pt x="304" y="286"/>
                    <a:pt x="310" y="268"/>
                    <a:pt x="304" y="251"/>
                  </a:cubicBezTo>
                  <a:cubicBezTo>
                    <a:pt x="304" y="251"/>
                    <a:pt x="300" y="245"/>
                    <a:pt x="314" y="222"/>
                  </a:cubicBezTo>
                  <a:cubicBezTo>
                    <a:pt x="314" y="222"/>
                    <a:pt x="324" y="200"/>
                    <a:pt x="298" y="188"/>
                  </a:cubicBezTo>
                  <a:cubicBezTo>
                    <a:pt x="273" y="175"/>
                    <a:pt x="271" y="168"/>
                    <a:pt x="234" y="142"/>
                  </a:cubicBezTo>
                  <a:cubicBezTo>
                    <a:pt x="234" y="142"/>
                    <a:pt x="184" y="125"/>
                    <a:pt x="94" y="136"/>
                  </a:cubicBezTo>
                  <a:cubicBezTo>
                    <a:pt x="94" y="136"/>
                    <a:pt x="80" y="146"/>
                    <a:pt x="72" y="106"/>
                  </a:cubicBezTo>
                  <a:cubicBezTo>
                    <a:pt x="72" y="106"/>
                    <a:pt x="49" y="57"/>
                    <a:pt x="41" y="33"/>
                  </a:cubicBezTo>
                  <a:cubicBezTo>
                    <a:pt x="33" y="9"/>
                    <a:pt x="31" y="0"/>
                    <a:pt x="31"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5" name="Freeform 47">
              <a:extLst>
                <a:ext uri="{FF2B5EF4-FFF2-40B4-BE49-F238E27FC236}">
                  <a16:creationId xmlns:a16="http://schemas.microsoft.com/office/drawing/2014/main" id="{AE13B064-41E8-E0CB-A726-A88FBEDDBD2C}"/>
                </a:ext>
              </a:extLst>
            </p:cNvPr>
            <p:cNvSpPr>
              <a:spLocks/>
            </p:cNvSpPr>
            <p:nvPr/>
          </p:nvSpPr>
          <p:spPr bwMode="gray">
            <a:xfrm>
              <a:off x="1336675" y="5018088"/>
              <a:ext cx="239713" cy="73025"/>
            </a:xfrm>
            <a:custGeom>
              <a:avLst/>
              <a:gdLst>
                <a:gd name="T0" fmla="*/ 0 w 184"/>
                <a:gd name="T1" fmla="*/ 44 h 56"/>
                <a:gd name="T2" fmla="*/ 88 w 184"/>
                <a:gd name="T3" fmla="*/ 38 h 56"/>
                <a:gd name="T4" fmla="*/ 184 w 184"/>
                <a:gd name="T5" fmla="*/ 20 h 56"/>
                <a:gd name="T6" fmla="*/ 108 w 184"/>
                <a:gd name="T7" fmla="*/ 18 h 56"/>
                <a:gd name="T8" fmla="*/ 0 w 184"/>
                <a:gd name="T9" fmla="*/ 44 h 56"/>
              </a:gdLst>
              <a:ahLst/>
              <a:cxnLst>
                <a:cxn ang="0">
                  <a:pos x="T0" y="T1"/>
                </a:cxn>
                <a:cxn ang="0">
                  <a:pos x="T2" y="T3"/>
                </a:cxn>
                <a:cxn ang="0">
                  <a:pos x="T4" y="T5"/>
                </a:cxn>
                <a:cxn ang="0">
                  <a:pos x="T6" y="T7"/>
                </a:cxn>
                <a:cxn ang="0">
                  <a:pos x="T8" y="T9"/>
                </a:cxn>
              </a:cxnLst>
              <a:rect l="0" t="0" r="r" b="b"/>
              <a:pathLst>
                <a:path w="184" h="56">
                  <a:moveTo>
                    <a:pt x="0" y="44"/>
                  </a:moveTo>
                  <a:cubicBezTo>
                    <a:pt x="0" y="44"/>
                    <a:pt x="38" y="56"/>
                    <a:pt x="88" y="38"/>
                  </a:cubicBezTo>
                  <a:cubicBezTo>
                    <a:pt x="138" y="20"/>
                    <a:pt x="170" y="14"/>
                    <a:pt x="184" y="20"/>
                  </a:cubicBezTo>
                  <a:cubicBezTo>
                    <a:pt x="184" y="20"/>
                    <a:pt x="136" y="0"/>
                    <a:pt x="108" y="18"/>
                  </a:cubicBezTo>
                  <a:cubicBezTo>
                    <a:pt x="80" y="36"/>
                    <a:pt x="22" y="44"/>
                    <a:pt x="0" y="44"/>
                  </a:cubicBezTo>
                  <a:close/>
                </a:path>
              </a:pathLst>
            </a:custGeom>
            <a:noFill/>
            <a:ln w="4763" cap="flat">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6" name="Freeform 48">
              <a:extLst>
                <a:ext uri="{FF2B5EF4-FFF2-40B4-BE49-F238E27FC236}">
                  <a16:creationId xmlns:a16="http://schemas.microsoft.com/office/drawing/2014/main" id="{BDF856B0-EF1F-D5B4-5BDD-E2911AD8762D}"/>
                </a:ext>
              </a:extLst>
            </p:cNvPr>
            <p:cNvSpPr>
              <a:spLocks/>
            </p:cNvSpPr>
            <p:nvPr/>
          </p:nvSpPr>
          <p:spPr bwMode="gray">
            <a:xfrm>
              <a:off x="1785144" y="4727575"/>
              <a:ext cx="468313" cy="396875"/>
            </a:xfrm>
            <a:custGeom>
              <a:avLst/>
              <a:gdLst>
                <a:gd name="T0" fmla="*/ 0 w 358"/>
                <a:gd name="T1" fmla="*/ 290 h 304"/>
                <a:gd name="T2" fmla="*/ 140 w 358"/>
                <a:gd name="T3" fmla="*/ 296 h 304"/>
                <a:gd name="T4" fmla="*/ 230 w 358"/>
                <a:gd name="T5" fmla="*/ 228 h 304"/>
                <a:gd name="T6" fmla="*/ 270 w 358"/>
                <a:gd name="T7" fmla="*/ 138 h 304"/>
                <a:gd name="T8" fmla="*/ 304 w 358"/>
                <a:gd name="T9" fmla="*/ 68 h 304"/>
                <a:gd name="T10" fmla="*/ 358 w 358"/>
                <a:gd name="T11" fmla="*/ 74 h 304"/>
                <a:gd name="T12" fmla="*/ 290 w 358"/>
                <a:gd name="T13" fmla="*/ 26 h 304"/>
                <a:gd name="T14" fmla="*/ 144 w 358"/>
                <a:gd name="T15" fmla="*/ 14 h 304"/>
                <a:gd name="T16" fmla="*/ 286 w 358"/>
                <a:gd name="T17" fmla="*/ 70 h 304"/>
                <a:gd name="T18" fmla="*/ 233 w 358"/>
                <a:gd name="T19" fmla="*/ 128 h 304"/>
                <a:gd name="T20" fmla="*/ 200 w 358"/>
                <a:gd name="T21" fmla="*/ 214 h 304"/>
                <a:gd name="T22" fmla="*/ 0 w 358"/>
                <a:gd name="T23" fmla="*/ 29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8" h="304">
                  <a:moveTo>
                    <a:pt x="0" y="290"/>
                  </a:moveTo>
                  <a:cubicBezTo>
                    <a:pt x="0" y="290"/>
                    <a:pt x="76" y="304"/>
                    <a:pt x="140" y="296"/>
                  </a:cubicBezTo>
                  <a:cubicBezTo>
                    <a:pt x="204" y="288"/>
                    <a:pt x="222" y="274"/>
                    <a:pt x="230" y="228"/>
                  </a:cubicBezTo>
                  <a:cubicBezTo>
                    <a:pt x="230" y="228"/>
                    <a:pt x="300" y="176"/>
                    <a:pt x="270" y="138"/>
                  </a:cubicBezTo>
                  <a:cubicBezTo>
                    <a:pt x="270" y="138"/>
                    <a:pt x="312" y="110"/>
                    <a:pt x="304" y="68"/>
                  </a:cubicBezTo>
                  <a:cubicBezTo>
                    <a:pt x="304" y="68"/>
                    <a:pt x="314" y="88"/>
                    <a:pt x="358" y="74"/>
                  </a:cubicBezTo>
                  <a:cubicBezTo>
                    <a:pt x="358" y="74"/>
                    <a:pt x="342" y="76"/>
                    <a:pt x="290" y="26"/>
                  </a:cubicBezTo>
                  <a:cubicBezTo>
                    <a:pt x="290" y="26"/>
                    <a:pt x="288" y="0"/>
                    <a:pt x="144" y="14"/>
                  </a:cubicBezTo>
                  <a:cubicBezTo>
                    <a:pt x="144" y="14"/>
                    <a:pt x="292" y="24"/>
                    <a:pt x="286" y="70"/>
                  </a:cubicBezTo>
                  <a:cubicBezTo>
                    <a:pt x="286" y="70"/>
                    <a:pt x="302" y="113"/>
                    <a:pt x="233" y="128"/>
                  </a:cubicBezTo>
                  <a:cubicBezTo>
                    <a:pt x="233" y="128"/>
                    <a:pt x="304" y="185"/>
                    <a:pt x="200" y="214"/>
                  </a:cubicBezTo>
                  <a:cubicBezTo>
                    <a:pt x="200" y="214"/>
                    <a:pt x="274" y="296"/>
                    <a:pt x="0" y="29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7" name="Freeform 49">
              <a:extLst>
                <a:ext uri="{FF2B5EF4-FFF2-40B4-BE49-F238E27FC236}">
                  <a16:creationId xmlns:a16="http://schemas.microsoft.com/office/drawing/2014/main" id="{DD3D97FA-B761-9389-746C-FAC78EB6822A}"/>
                </a:ext>
              </a:extLst>
            </p:cNvPr>
            <p:cNvSpPr>
              <a:spLocks/>
            </p:cNvSpPr>
            <p:nvPr/>
          </p:nvSpPr>
          <p:spPr bwMode="gray">
            <a:xfrm>
              <a:off x="1754188" y="3709988"/>
              <a:ext cx="731838" cy="700088"/>
            </a:xfrm>
            <a:custGeom>
              <a:avLst/>
              <a:gdLst>
                <a:gd name="T0" fmla="*/ 242 w 560"/>
                <a:gd name="T1" fmla="*/ 224 h 536"/>
                <a:gd name="T2" fmla="*/ 249 w 560"/>
                <a:gd name="T3" fmla="*/ 225 h 536"/>
                <a:gd name="T4" fmla="*/ 356 w 560"/>
                <a:gd name="T5" fmla="*/ 276 h 536"/>
                <a:gd name="T6" fmla="*/ 516 w 560"/>
                <a:gd name="T7" fmla="*/ 494 h 536"/>
                <a:gd name="T8" fmla="*/ 332 w 560"/>
                <a:gd name="T9" fmla="*/ 342 h 536"/>
                <a:gd name="T10" fmla="*/ 172 w 560"/>
                <a:gd name="T11" fmla="*/ 208 h 536"/>
                <a:gd name="T12" fmla="*/ 32 w 560"/>
                <a:gd name="T13" fmla="*/ 20 h 536"/>
                <a:gd name="T14" fmla="*/ 192 w 560"/>
                <a:gd name="T15" fmla="*/ 198 h 536"/>
                <a:gd name="T16" fmla="*/ 242 w 560"/>
                <a:gd name="T17" fmla="*/ 224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0" h="536">
                  <a:moveTo>
                    <a:pt x="242" y="224"/>
                  </a:moveTo>
                  <a:cubicBezTo>
                    <a:pt x="242" y="224"/>
                    <a:pt x="244" y="224"/>
                    <a:pt x="249" y="225"/>
                  </a:cubicBezTo>
                  <a:cubicBezTo>
                    <a:pt x="269" y="228"/>
                    <a:pt x="322" y="239"/>
                    <a:pt x="356" y="276"/>
                  </a:cubicBezTo>
                  <a:cubicBezTo>
                    <a:pt x="398" y="322"/>
                    <a:pt x="472" y="452"/>
                    <a:pt x="516" y="494"/>
                  </a:cubicBezTo>
                  <a:cubicBezTo>
                    <a:pt x="560" y="536"/>
                    <a:pt x="406" y="422"/>
                    <a:pt x="332" y="342"/>
                  </a:cubicBezTo>
                  <a:cubicBezTo>
                    <a:pt x="258" y="262"/>
                    <a:pt x="204" y="270"/>
                    <a:pt x="172" y="208"/>
                  </a:cubicBezTo>
                  <a:cubicBezTo>
                    <a:pt x="140" y="146"/>
                    <a:pt x="64" y="38"/>
                    <a:pt x="32" y="20"/>
                  </a:cubicBezTo>
                  <a:cubicBezTo>
                    <a:pt x="0" y="2"/>
                    <a:pt x="100" y="0"/>
                    <a:pt x="192" y="198"/>
                  </a:cubicBezTo>
                  <a:cubicBezTo>
                    <a:pt x="192" y="198"/>
                    <a:pt x="220" y="234"/>
                    <a:pt x="242" y="224"/>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8" name="Freeform 50">
              <a:extLst>
                <a:ext uri="{FF2B5EF4-FFF2-40B4-BE49-F238E27FC236}">
                  <a16:creationId xmlns:a16="http://schemas.microsoft.com/office/drawing/2014/main" id="{75F0654F-676F-0C75-2207-05454BF3B85D}"/>
                </a:ext>
              </a:extLst>
            </p:cNvPr>
            <p:cNvSpPr>
              <a:spLocks/>
            </p:cNvSpPr>
            <p:nvPr/>
          </p:nvSpPr>
          <p:spPr bwMode="gray">
            <a:xfrm>
              <a:off x="1845469" y="3357563"/>
              <a:ext cx="130175" cy="163513"/>
            </a:xfrm>
            <a:custGeom>
              <a:avLst/>
              <a:gdLst>
                <a:gd name="T0" fmla="*/ 76 w 100"/>
                <a:gd name="T1" fmla="*/ 120 h 125"/>
                <a:gd name="T2" fmla="*/ 44 w 100"/>
                <a:gd name="T3" fmla="*/ 94 h 125"/>
                <a:gd name="T4" fmla="*/ 0 w 100"/>
                <a:gd name="T5" fmla="*/ 63 h 125"/>
                <a:gd name="T6" fmla="*/ 24 w 100"/>
                <a:gd name="T7" fmla="*/ 46 h 125"/>
                <a:gd name="T8" fmla="*/ 34 w 100"/>
                <a:gd name="T9" fmla="*/ 0 h 125"/>
                <a:gd name="T10" fmla="*/ 76 w 100"/>
                <a:gd name="T11" fmla="*/ 120 h 125"/>
              </a:gdLst>
              <a:ahLst/>
              <a:cxnLst>
                <a:cxn ang="0">
                  <a:pos x="T0" y="T1"/>
                </a:cxn>
                <a:cxn ang="0">
                  <a:pos x="T2" y="T3"/>
                </a:cxn>
                <a:cxn ang="0">
                  <a:pos x="T4" y="T5"/>
                </a:cxn>
                <a:cxn ang="0">
                  <a:pos x="T6" y="T7"/>
                </a:cxn>
                <a:cxn ang="0">
                  <a:pos x="T8" y="T9"/>
                </a:cxn>
                <a:cxn ang="0">
                  <a:pos x="T10" y="T11"/>
                </a:cxn>
              </a:cxnLst>
              <a:rect l="0" t="0" r="r" b="b"/>
              <a:pathLst>
                <a:path w="100" h="125">
                  <a:moveTo>
                    <a:pt x="76" y="120"/>
                  </a:moveTo>
                  <a:cubicBezTo>
                    <a:pt x="100" y="125"/>
                    <a:pt x="58" y="108"/>
                    <a:pt x="44" y="94"/>
                  </a:cubicBezTo>
                  <a:cubicBezTo>
                    <a:pt x="30" y="80"/>
                    <a:pt x="0" y="63"/>
                    <a:pt x="0" y="63"/>
                  </a:cubicBezTo>
                  <a:cubicBezTo>
                    <a:pt x="24" y="46"/>
                    <a:pt x="24" y="46"/>
                    <a:pt x="24" y="46"/>
                  </a:cubicBezTo>
                  <a:cubicBezTo>
                    <a:pt x="24" y="46"/>
                    <a:pt x="44" y="34"/>
                    <a:pt x="34" y="0"/>
                  </a:cubicBezTo>
                  <a:cubicBezTo>
                    <a:pt x="34" y="0"/>
                    <a:pt x="66" y="118"/>
                    <a:pt x="76" y="12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59" name="Freeform 51">
              <a:extLst>
                <a:ext uri="{FF2B5EF4-FFF2-40B4-BE49-F238E27FC236}">
                  <a16:creationId xmlns:a16="http://schemas.microsoft.com/office/drawing/2014/main" id="{4BC25D87-DECF-B83C-9655-38CE3F3BC0B3}"/>
                </a:ext>
              </a:extLst>
            </p:cNvPr>
            <p:cNvSpPr>
              <a:spLocks/>
            </p:cNvSpPr>
            <p:nvPr/>
          </p:nvSpPr>
          <p:spPr bwMode="gray">
            <a:xfrm>
              <a:off x="1649413" y="3179763"/>
              <a:ext cx="39688" cy="293688"/>
            </a:xfrm>
            <a:custGeom>
              <a:avLst/>
              <a:gdLst>
                <a:gd name="T0" fmla="*/ 30 w 30"/>
                <a:gd name="T1" fmla="*/ 0 h 224"/>
                <a:gd name="T2" fmla="*/ 18 w 30"/>
                <a:gd name="T3" fmla="*/ 132 h 224"/>
                <a:gd name="T4" fmla="*/ 6 w 30"/>
                <a:gd name="T5" fmla="*/ 212 h 224"/>
                <a:gd name="T6" fmla="*/ 30 w 30"/>
                <a:gd name="T7" fmla="*/ 0 h 224"/>
              </a:gdLst>
              <a:ahLst/>
              <a:cxnLst>
                <a:cxn ang="0">
                  <a:pos x="T0" y="T1"/>
                </a:cxn>
                <a:cxn ang="0">
                  <a:pos x="T2" y="T3"/>
                </a:cxn>
                <a:cxn ang="0">
                  <a:pos x="T4" y="T5"/>
                </a:cxn>
                <a:cxn ang="0">
                  <a:pos x="T6" y="T7"/>
                </a:cxn>
              </a:cxnLst>
              <a:rect l="0" t="0" r="r" b="b"/>
              <a:pathLst>
                <a:path w="30" h="224">
                  <a:moveTo>
                    <a:pt x="30" y="0"/>
                  </a:moveTo>
                  <a:cubicBezTo>
                    <a:pt x="30" y="0"/>
                    <a:pt x="16" y="110"/>
                    <a:pt x="18" y="132"/>
                  </a:cubicBezTo>
                  <a:cubicBezTo>
                    <a:pt x="20" y="154"/>
                    <a:pt x="12" y="200"/>
                    <a:pt x="6" y="212"/>
                  </a:cubicBezTo>
                  <a:cubicBezTo>
                    <a:pt x="0" y="224"/>
                    <a:pt x="12" y="44"/>
                    <a:pt x="30"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0" name="Freeform 52">
              <a:extLst>
                <a:ext uri="{FF2B5EF4-FFF2-40B4-BE49-F238E27FC236}">
                  <a16:creationId xmlns:a16="http://schemas.microsoft.com/office/drawing/2014/main" id="{D933BB1F-8F36-24F2-3D5D-9159BA058BB6}"/>
                </a:ext>
              </a:extLst>
            </p:cNvPr>
            <p:cNvSpPr>
              <a:spLocks/>
            </p:cNvSpPr>
            <p:nvPr/>
          </p:nvSpPr>
          <p:spPr bwMode="gray">
            <a:xfrm>
              <a:off x="1592263" y="3305175"/>
              <a:ext cx="25400" cy="173038"/>
            </a:xfrm>
            <a:custGeom>
              <a:avLst/>
              <a:gdLst>
                <a:gd name="T0" fmla="*/ 15 w 20"/>
                <a:gd name="T1" fmla="*/ 0 h 132"/>
                <a:gd name="T2" fmla="*/ 12 w 20"/>
                <a:gd name="T3" fmla="*/ 132 h 132"/>
                <a:gd name="T4" fmla="*/ 15 w 20"/>
                <a:gd name="T5" fmla="*/ 0 h 132"/>
              </a:gdLst>
              <a:ahLst/>
              <a:cxnLst>
                <a:cxn ang="0">
                  <a:pos x="T0" y="T1"/>
                </a:cxn>
                <a:cxn ang="0">
                  <a:pos x="T2" y="T3"/>
                </a:cxn>
                <a:cxn ang="0">
                  <a:pos x="T4" y="T5"/>
                </a:cxn>
              </a:cxnLst>
              <a:rect l="0" t="0" r="r" b="b"/>
              <a:pathLst>
                <a:path w="20" h="132">
                  <a:moveTo>
                    <a:pt x="15" y="0"/>
                  </a:moveTo>
                  <a:cubicBezTo>
                    <a:pt x="15" y="0"/>
                    <a:pt x="20" y="106"/>
                    <a:pt x="12" y="132"/>
                  </a:cubicBezTo>
                  <a:cubicBezTo>
                    <a:pt x="12" y="132"/>
                    <a:pt x="0" y="24"/>
                    <a:pt x="15"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1" name="Freeform 53">
              <a:extLst>
                <a:ext uri="{FF2B5EF4-FFF2-40B4-BE49-F238E27FC236}">
                  <a16:creationId xmlns:a16="http://schemas.microsoft.com/office/drawing/2014/main" id="{FDF307C2-4FFF-BA4B-5FC2-04656A74F9CE}"/>
                </a:ext>
              </a:extLst>
            </p:cNvPr>
            <p:cNvSpPr>
              <a:spLocks/>
            </p:cNvSpPr>
            <p:nvPr/>
          </p:nvSpPr>
          <p:spPr bwMode="gray">
            <a:xfrm>
              <a:off x="1778000" y="2997200"/>
              <a:ext cx="44450" cy="233363"/>
            </a:xfrm>
            <a:custGeom>
              <a:avLst/>
              <a:gdLst>
                <a:gd name="T0" fmla="*/ 34 w 34"/>
                <a:gd name="T1" fmla="*/ 0 h 178"/>
                <a:gd name="T2" fmla="*/ 2 w 34"/>
                <a:gd name="T3" fmla="*/ 62 h 178"/>
                <a:gd name="T4" fmla="*/ 14 w 34"/>
                <a:gd name="T5" fmla="*/ 178 h 178"/>
                <a:gd name="T6" fmla="*/ 16 w 34"/>
                <a:gd name="T7" fmla="*/ 54 h 178"/>
                <a:gd name="T8" fmla="*/ 34 w 34"/>
                <a:gd name="T9" fmla="*/ 0 h 178"/>
              </a:gdLst>
              <a:ahLst/>
              <a:cxnLst>
                <a:cxn ang="0">
                  <a:pos x="T0" y="T1"/>
                </a:cxn>
                <a:cxn ang="0">
                  <a:pos x="T2" y="T3"/>
                </a:cxn>
                <a:cxn ang="0">
                  <a:pos x="T4" y="T5"/>
                </a:cxn>
                <a:cxn ang="0">
                  <a:pos x="T6" y="T7"/>
                </a:cxn>
                <a:cxn ang="0">
                  <a:pos x="T8" y="T9"/>
                </a:cxn>
              </a:cxnLst>
              <a:rect l="0" t="0" r="r" b="b"/>
              <a:pathLst>
                <a:path w="34" h="178">
                  <a:moveTo>
                    <a:pt x="34" y="0"/>
                  </a:moveTo>
                  <a:cubicBezTo>
                    <a:pt x="34" y="0"/>
                    <a:pt x="4" y="40"/>
                    <a:pt x="2" y="62"/>
                  </a:cubicBezTo>
                  <a:cubicBezTo>
                    <a:pt x="0" y="84"/>
                    <a:pt x="14" y="178"/>
                    <a:pt x="14" y="178"/>
                  </a:cubicBezTo>
                  <a:cubicBezTo>
                    <a:pt x="14" y="178"/>
                    <a:pt x="12" y="60"/>
                    <a:pt x="16" y="54"/>
                  </a:cubicBezTo>
                  <a:cubicBezTo>
                    <a:pt x="20" y="48"/>
                    <a:pt x="34" y="0"/>
                    <a:pt x="34"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2" name="Freeform 54">
              <a:extLst>
                <a:ext uri="{FF2B5EF4-FFF2-40B4-BE49-F238E27FC236}">
                  <a16:creationId xmlns:a16="http://schemas.microsoft.com/office/drawing/2014/main" id="{8D6BB1B1-8A75-CE41-A9F1-A2CB4A1DE70E}"/>
                </a:ext>
              </a:extLst>
            </p:cNvPr>
            <p:cNvSpPr>
              <a:spLocks/>
            </p:cNvSpPr>
            <p:nvPr/>
          </p:nvSpPr>
          <p:spPr bwMode="gray">
            <a:xfrm>
              <a:off x="2825750" y="4164013"/>
              <a:ext cx="401638" cy="258763"/>
            </a:xfrm>
            <a:custGeom>
              <a:avLst/>
              <a:gdLst>
                <a:gd name="T0" fmla="*/ 0 w 307"/>
                <a:gd name="T1" fmla="*/ 6 h 198"/>
                <a:gd name="T2" fmla="*/ 207 w 307"/>
                <a:gd name="T3" fmla="*/ 198 h 198"/>
                <a:gd name="T4" fmla="*/ 131 w 307"/>
                <a:gd name="T5" fmla="*/ 62 h 198"/>
                <a:gd name="T6" fmla="*/ 207 w 307"/>
                <a:gd name="T7" fmla="*/ 80 h 198"/>
                <a:gd name="T8" fmla="*/ 273 w 307"/>
                <a:gd name="T9" fmla="*/ 128 h 198"/>
                <a:gd name="T10" fmla="*/ 187 w 307"/>
                <a:gd name="T11" fmla="*/ 58 h 198"/>
                <a:gd name="T12" fmla="*/ 0 w 307"/>
                <a:gd name="T13" fmla="*/ 6 h 198"/>
              </a:gdLst>
              <a:ahLst/>
              <a:cxnLst>
                <a:cxn ang="0">
                  <a:pos x="T0" y="T1"/>
                </a:cxn>
                <a:cxn ang="0">
                  <a:pos x="T2" y="T3"/>
                </a:cxn>
                <a:cxn ang="0">
                  <a:pos x="T4" y="T5"/>
                </a:cxn>
                <a:cxn ang="0">
                  <a:pos x="T6" y="T7"/>
                </a:cxn>
                <a:cxn ang="0">
                  <a:pos x="T8" y="T9"/>
                </a:cxn>
                <a:cxn ang="0">
                  <a:pos x="T10" y="T11"/>
                </a:cxn>
                <a:cxn ang="0">
                  <a:pos x="T12" y="T13"/>
                </a:cxn>
              </a:cxnLst>
              <a:rect l="0" t="0" r="r" b="b"/>
              <a:pathLst>
                <a:path w="307" h="198">
                  <a:moveTo>
                    <a:pt x="0" y="6"/>
                  </a:moveTo>
                  <a:cubicBezTo>
                    <a:pt x="0" y="6"/>
                    <a:pt x="109" y="2"/>
                    <a:pt x="207" y="198"/>
                  </a:cubicBezTo>
                  <a:cubicBezTo>
                    <a:pt x="207" y="198"/>
                    <a:pt x="169" y="86"/>
                    <a:pt x="131" y="62"/>
                  </a:cubicBezTo>
                  <a:cubicBezTo>
                    <a:pt x="93" y="38"/>
                    <a:pt x="173" y="56"/>
                    <a:pt x="207" y="80"/>
                  </a:cubicBezTo>
                  <a:cubicBezTo>
                    <a:pt x="241" y="104"/>
                    <a:pt x="239" y="126"/>
                    <a:pt x="273" y="128"/>
                  </a:cubicBezTo>
                  <a:cubicBezTo>
                    <a:pt x="307" y="130"/>
                    <a:pt x="227" y="84"/>
                    <a:pt x="187" y="58"/>
                  </a:cubicBezTo>
                  <a:cubicBezTo>
                    <a:pt x="147" y="32"/>
                    <a:pt x="27" y="0"/>
                    <a:pt x="0" y="6"/>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3" name="Freeform 55">
              <a:extLst>
                <a:ext uri="{FF2B5EF4-FFF2-40B4-BE49-F238E27FC236}">
                  <a16:creationId xmlns:a16="http://schemas.microsoft.com/office/drawing/2014/main" id="{F875B622-8714-9F0E-9DB2-922F636B4BCC}"/>
                </a:ext>
              </a:extLst>
            </p:cNvPr>
            <p:cNvSpPr>
              <a:spLocks/>
            </p:cNvSpPr>
            <p:nvPr/>
          </p:nvSpPr>
          <p:spPr bwMode="gray">
            <a:xfrm>
              <a:off x="868363" y="3313113"/>
              <a:ext cx="511175" cy="1352550"/>
            </a:xfrm>
            <a:custGeom>
              <a:avLst/>
              <a:gdLst>
                <a:gd name="T0" fmla="*/ 242 w 392"/>
                <a:gd name="T1" fmla="*/ 0 h 1036"/>
                <a:gd name="T2" fmla="*/ 274 w 392"/>
                <a:gd name="T3" fmla="*/ 182 h 1036"/>
                <a:gd name="T4" fmla="*/ 254 w 392"/>
                <a:gd name="T5" fmla="*/ 546 h 1036"/>
                <a:gd name="T6" fmla="*/ 342 w 392"/>
                <a:gd name="T7" fmla="*/ 864 h 1036"/>
                <a:gd name="T8" fmla="*/ 392 w 392"/>
                <a:gd name="T9" fmla="*/ 1036 h 1036"/>
                <a:gd name="T10" fmla="*/ 346 w 392"/>
                <a:gd name="T11" fmla="*/ 948 h 1036"/>
                <a:gd name="T12" fmla="*/ 132 w 392"/>
                <a:gd name="T13" fmla="*/ 910 h 1036"/>
                <a:gd name="T14" fmla="*/ 320 w 392"/>
                <a:gd name="T15" fmla="*/ 910 h 1036"/>
                <a:gd name="T16" fmla="*/ 288 w 392"/>
                <a:gd name="T17" fmla="*/ 858 h 1036"/>
                <a:gd name="T18" fmla="*/ 102 w 392"/>
                <a:gd name="T19" fmla="*/ 852 h 1036"/>
                <a:gd name="T20" fmla="*/ 154 w 392"/>
                <a:gd name="T21" fmla="*/ 818 h 1036"/>
                <a:gd name="T22" fmla="*/ 316 w 392"/>
                <a:gd name="T23" fmla="*/ 856 h 1036"/>
                <a:gd name="T24" fmla="*/ 126 w 392"/>
                <a:gd name="T25" fmla="*/ 580 h 1036"/>
                <a:gd name="T26" fmla="*/ 288 w 392"/>
                <a:gd name="T27" fmla="*/ 790 h 1036"/>
                <a:gd name="T28" fmla="*/ 228 w 392"/>
                <a:gd name="T29" fmla="*/ 404 h 1036"/>
                <a:gd name="T30" fmla="*/ 242 w 392"/>
                <a:gd name="T31" fmla="*/ 0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2" h="1036">
                  <a:moveTo>
                    <a:pt x="242" y="0"/>
                  </a:moveTo>
                  <a:cubicBezTo>
                    <a:pt x="242" y="0"/>
                    <a:pt x="280" y="114"/>
                    <a:pt x="274" y="182"/>
                  </a:cubicBezTo>
                  <a:cubicBezTo>
                    <a:pt x="268" y="250"/>
                    <a:pt x="230" y="468"/>
                    <a:pt x="254" y="546"/>
                  </a:cubicBezTo>
                  <a:cubicBezTo>
                    <a:pt x="278" y="624"/>
                    <a:pt x="320" y="732"/>
                    <a:pt x="342" y="864"/>
                  </a:cubicBezTo>
                  <a:cubicBezTo>
                    <a:pt x="364" y="996"/>
                    <a:pt x="392" y="1036"/>
                    <a:pt x="392" y="1036"/>
                  </a:cubicBezTo>
                  <a:cubicBezTo>
                    <a:pt x="392" y="1036"/>
                    <a:pt x="356" y="966"/>
                    <a:pt x="346" y="948"/>
                  </a:cubicBezTo>
                  <a:cubicBezTo>
                    <a:pt x="336" y="930"/>
                    <a:pt x="264" y="872"/>
                    <a:pt x="132" y="910"/>
                  </a:cubicBezTo>
                  <a:cubicBezTo>
                    <a:pt x="0" y="948"/>
                    <a:pt x="242" y="834"/>
                    <a:pt x="320" y="910"/>
                  </a:cubicBezTo>
                  <a:cubicBezTo>
                    <a:pt x="320" y="910"/>
                    <a:pt x="328" y="880"/>
                    <a:pt x="288" y="858"/>
                  </a:cubicBezTo>
                  <a:cubicBezTo>
                    <a:pt x="248" y="836"/>
                    <a:pt x="152" y="828"/>
                    <a:pt x="102" y="852"/>
                  </a:cubicBezTo>
                  <a:cubicBezTo>
                    <a:pt x="52" y="876"/>
                    <a:pt x="136" y="820"/>
                    <a:pt x="154" y="818"/>
                  </a:cubicBezTo>
                  <a:cubicBezTo>
                    <a:pt x="172" y="816"/>
                    <a:pt x="270" y="808"/>
                    <a:pt x="316" y="856"/>
                  </a:cubicBezTo>
                  <a:cubicBezTo>
                    <a:pt x="316" y="856"/>
                    <a:pt x="136" y="674"/>
                    <a:pt x="126" y="580"/>
                  </a:cubicBezTo>
                  <a:cubicBezTo>
                    <a:pt x="116" y="486"/>
                    <a:pt x="124" y="658"/>
                    <a:pt x="288" y="790"/>
                  </a:cubicBezTo>
                  <a:cubicBezTo>
                    <a:pt x="288" y="790"/>
                    <a:pt x="202" y="550"/>
                    <a:pt x="228" y="404"/>
                  </a:cubicBezTo>
                  <a:cubicBezTo>
                    <a:pt x="254" y="258"/>
                    <a:pt x="266" y="122"/>
                    <a:pt x="242"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4" name="Freeform 56">
              <a:extLst>
                <a:ext uri="{FF2B5EF4-FFF2-40B4-BE49-F238E27FC236}">
                  <a16:creationId xmlns:a16="http://schemas.microsoft.com/office/drawing/2014/main" id="{22FC343E-2106-21BB-4240-479E6475DBAF}"/>
                </a:ext>
              </a:extLst>
            </p:cNvPr>
            <p:cNvSpPr>
              <a:spLocks/>
            </p:cNvSpPr>
            <p:nvPr/>
          </p:nvSpPr>
          <p:spPr bwMode="gray">
            <a:xfrm>
              <a:off x="831850" y="4899025"/>
              <a:ext cx="133350" cy="280988"/>
            </a:xfrm>
            <a:custGeom>
              <a:avLst/>
              <a:gdLst>
                <a:gd name="T0" fmla="*/ 94 w 102"/>
                <a:gd name="T1" fmla="*/ 0 h 216"/>
                <a:gd name="T2" fmla="*/ 54 w 102"/>
                <a:gd name="T3" fmla="*/ 42 h 216"/>
                <a:gd name="T4" fmla="*/ 22 w 102"/>
                <a:gd name="T5" fmla="*/ 174 h 216"/>
                <a:gd name="T6" fmla="*/ 64 w 102"/>
                <a:gd name="T7" fmla="*/ 86 h 216"/>
                <a:gd name="T8" fmla="*/ 56 w 102"/>
                <a:gd name="T9" fmla="*/ 158 h 216"/>
                <a:gd name="T10" fmla="*/ 94 w 102"/>
                <a:gd name="T11" fmla="*/ 0 h 216"/>
              </a:gdLst>
              <a:ahLst/>
              <a:cxnLst>
                <a:cxn ang="0">
                  <a:pos x="T0" y="T1"/>
                </a:cxn>
                <a:cxn ang="0">
                  <a:pos x="T2" y="T3"/>
                </a:cxn>
                <a:cxn ang="0">
                  <a:pos x="T4" y="T5"/>
                </a:cxn>
                <a:cxn ang="0">
                  <a:pos x="T6" y="T7"/>
                </a:cxn>
                <a:cxn ang="0">
                  <a:pos x="T8" y="T9"/>
                </a:cxn>
                <a:cxn ang="0">
                  <a:pos x="T10" y="T11"/>
                </a:cxn>
              </a:cxnLst>
              <a:rect l="0" t="0" r="r" b="b"/>
              <a:pathLst>
                <a:path w="102" h="216">
                  <a:moveTo>
                    <a:pt x="94" y="0"/>
                  </a:moveTo>
                  <a:cubicBezTo>
                    <a:pt x="94" y="0"/>
                    <a:pt x="56" y="20"/>
                    <a:pt x="54" y="42"/>
                  </a:cubicBezTo>
                  <a:cubicBezTo>
                    <a:pt x="52" y="64"/>
                    <a:pt x="44" y="132"/>
                    <a:pt x="22" y="174"/>
                  </a:cubicBezTo>
                  <a:cubicBezTo>
                    <a:pt x="0" y="216"/>
                    <a:pt x="62" y="106"/>
                    <a:pt x="64" y="86"/>
                  </a:cubicBezTo>
                  <a:cubicBezTo>
                    <a:pt x="66" y="66"/>
                    <a:pt x="66" y="136"/>
                    <a:pt x="56" y="158"/>
                  </a:cubicBezTo>
                  <a:cubicBezTo>
                    <a:pt x="46" y="180"/>
                    <a:pt x="102" y="116"/>
                    <a:pt x="94"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5" name="Freeform 57">
              <a:extLst>
                <a:ext uri="{FF2B5EF4-FFF2-40B4-BE49-F238E27FC236}">
                  <a16:creationId xmlns:a16="http://schemas.microsoft.com/office/drawing/2014/main" id="{B28BEBCA-9F1A-5257-5750-BADB1D006AB6}"/>
                </a:ext>
              </a:extLst>
            </p:cNvPr>
            <p:cNvSpPr>
              <a:spLocks/>
            </p:cNvSpPr>
            <p:nvPr/>
          </p:nvSpPr>
          <p:spPr bwMode="gray">
            <a:xfrm>
              <a:off x="948531" y="4681538"/>
              <a:ext cx="136525" cy="292100"/>
            </a:xfrm>
            <a:custGeom>
              <a:avLst/>
              <a:gdLst>
                <a:gd name="T0" fmla="*/ 104 w 104"/>
                <a:gd name="T1" fmla="*/ 0 h 224"/>
                <a:gd name="T2" fmla="*/ 66 w 104"/>
                <a:gd name="T3" fmla="*/ 106 h 224"/>
                <a:gd name="T4" fmla="*/ 80 w 104"/>
                <a:gd name="T5" fmla="*/ 224 h 224"/>
                <a:gd name="T6" fmla="*/ 6 w 104"/>
                <a:gd name="T7" fmla="*/ 166 h 224"/>
                <a:gd name="T8" fmla="*/ 104 w 104"/>
                <a:gd name="T9" fmla="*/ 0 h 224"/>
              </a:gdLst>
              <a:ahLst/>
              <a:cxnLst>
                <a:cxn ang="0">
                  <a:pos x="T0" y="T1"/>
                </a:cxn>
                <a:cxn ang="0">
                  <a:pos x="T2" y="T3"/>
                </a:cxn>
                <a:cxn ang="0">
                  <a:pos x="T4" y="T5"/>
                </a:cxn>
                <a:cxn ang="0">
                  <a:pos x="T6" y="T7"/>
                </a:cxn>
                <a:cxn ang="0">
                  <a:pos x="T8" y="T9"/>
                </a:cxn>
              </a:cxnLst>
              <a:rect l="0" t="0" r="r" b="b"/>
              <a:pathLst>
                <a:path w="104" h="224">
                  <a:moveTo>
                    <a:pt x="104" y="0"/>
                  </a:moveTo>
                  <a:cubicBezTo>
                    <a:pt x="104" y="0"/>
                    <a:pt x="72" y="54"/>
                    <a:pt x="66" y="106"/>
                  </a:cubicBezTo>
                  <a:cubicBezTo>
                    <a:pt x="60" y="158"/>
                    <a:pt x="80" y="224"/>
                    <a:pt x="80" y="224"/>
                  </a:cubicBezTo>
                  <a:cubicBezTo>
                    <a:pt x="80" y="224"/>
                    <a:pt x="0" y="174"/>
                    <a:pt x="6" y="166"/>
                  </a:cubicBezTo>
                  <a:cubicBezTo>
                    <a:pt x="12" y="158"/>
                    <a:pt x="84" y="2"/>
                    <a:pt x="104"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6" name="Freeform 58">
              <a:extLst>
                <a:ext uri="{FF2B5EF4-FFF2-40B4-BE49-F238E27FC236}">
                  <a16:creationId xmlns:a16="http://schemas.microsoft.com/office/drawing/2014/main" id="{C26B4DB3-EEF7-F7B4-B686-2408B47DC6A3}"/>
                </a:ext>
              </a:extLst>
            </p:cNvPr>
            <p:cNvSpPr>
              <a:spLocks/>
            </p:cNvSpPr>
            <p:nvPr/>
          </p:nvSpPr>
          <p:spPr bwMode="gray">
            <a:xfrm>
              <a:off x="1843088" y="4976019"/>
              <a:ext cx="219075" cy="34925"/>
            </a:xfrm>
            <a:custGeom>
              <a:avLst/>
              <a:gdLst>
                <a:gd name="T0" fmla="*/ 166 w 168"/>
                <a:gd name="T1" fmla="*/ 14 h 26"/>
                <a:gd name="T2" fmla="*/ 82 w 168"/>
                <a:gd name="T3" fmla="*/ 6 h 26"/>
                <a:gd name="T4" fmla="*/ 24 w 168"/>
                <a:gd name="T5" fmla="*/ 12 h 26"/>
                <a:gd name="T6" fmla="*/ 102 w 168"/>
                <a:gd name="T7" fmla="*/ 18 h 26"/>
                <a:gd name="T8" fmla="*/ 166 w 168"/>
                <a:gd name="T9" fmla="*/ 14 h 26"/>
              </a:gdLst>
              <a:ahLst/>
              <a:cxnLst>
                <a:cxn ang="0">
                  <a:pos x="T0" y="T1"/>
                </a:cxn>
                <a:cxn ang="0">
                  <a:pos x="T2" y="T3"/>
                </a:cxn>
                <a:cxn ang="0">
                  <a:pos x="T4" y="T5"/>
                </a:cxn>
                <a:cxn ang="0">
                  <a:pos x="T6" y="T7"/>
                </a:cxn>
                <a:cxn ang="0">
                  <a:pos x="T8" y="T9"/>
                </a:cxn>
              </a:cxnLst>
              <a:rect l="0" t="0" r="r" b="b"/>
              <a:pathLst>
                <a:path w="168" h="26">
                  <a:moveTo>
                    <a:pt x="166" y="14"/>
                  </a:moveTo>
                  <a:cubicBezTo>
                    <a:pt x="166" y="14"/>
                    <a:pt x="110" y="10"/>
                    <a:pt x="82" y="6"/>
                  </a:cubicBezTo>
                  <a:cubicBezTo>
                    <a:pt x="54" y="2"/>
                    <a:pt x="0" y="0"/>
                    <a:pt x="24" y="12"/>
                  </a:cubicBezTo>
                  <a:cubicBezTo>
                    <a:pt x="48" y="24"/>
                    <a:pt x="68" y="10"/>
                    <a:pt x="102" y="18"/>
                  </a:cubicBezTo>
                  <a:cubicBezTo>
                    <a:pt x="136" y="26"/>
                    <a:pt x="168" y="24"/>
                    <a:pt x="166" y="14"/>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7" name="Freeform 59">
              <a:extLst>
                <a:ext uri="{FF2B5EF4-FFF2-40B4-BE49-F238E27FC236}">
                  <a16:creationId xmlns:a16="http://schemas.microsoft.com/office/drawing/2014/main" id="{AE626051-BD18-5EF5-D8BA-6A8FC94319BA}"/>
                </a:ext>
              </a:extLst>
            </p:cNvPr>
            <p:cNvSpPr>
              <a:spLocks/>
            </p:cNvSpPr>
            <p:nvPr/>
          </p:nvSpPr>
          <p:spPr bwMode="gray">
            <a:xfrm>
              <a:off x="1924050" y="4862513"/>
              <a:ext cx="198438" cy="28575"/>
            </a:xfrm>
            <a:custGeom>
              <a:avLst/>
              <a:gdLst>
                <a:gd name="T0" fmla="*/ 129 w 152"/>
                <a:gd name="T1" fmla="*/ 22 h 22"/>
                <a:gd name="T2" fmla="*/ 24 w 152"/>
                <a:gd name="T3" fmla="*/ 18 h 22"/>
                <a:gd name="T4" fmla="*/ 48 w 152"/>
                <a:gd name="T5" fmla="*/ 8 h 22"/>
                <a:gd name="T6" fmla="*/ 129 w 152"/>
                <a:gd name="T7" fmla="*/ 22 h 22"/>
              </a:gdLst>
              <a:ahLst/>
              <a:cxnLst>
                <a:cxn ang="0">
                  <a:pos x="T0" y="T1"/>
                </a:cxn>
                <a:cxn ang="0">
                  <a:pos x="T2" y="T3"/>
                </a:cxn>
                <a:cxn ang="0">
                  <a:pos x="T4" y="T5"/>
                </a:cxn>
                <a:cxn ang="0">
                  <a:pos x="T6" y="T7"/>
                </a:cxn>
              </a:cxnLst>
              <a:rect l="0" t="0" r="r" b="b"/>
              <a:pathLst>
                <a:path w="152" h="22">
                  <a:moveTo>
                    <a:pt x="129" y="22"/>
                  </a:moveTo>
                  <a:cubicBezTo>
                    <a:pt x="129" y="22"/>
                    <a:pt x="34" y="18"/>
                    <a:pt x="24" y="18"/>
                  </a:cubicBezTo>
                  <a:cubicBezTo>
                    <a:pt x="14" y="18"/>
                    <a:pt x="0" y="0"/>
                    <a:pt x="48" y="8"/>
                  </a:cubicBezTo>
                  <a:cubicBezTo>
                    <a:pt x="96" y="16"/>
                    <a:pt x="152" y="11"/>
                    <a:pt x="129" y="22"/>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8" name="Freeform 60">
              <a:extLst>
                <a:ext uri="{FF2B5EF4-FFF2-40B4-BE49-F238E27FC236}">
                  <a16:creationId xmlns:a16="http://schemas.microsoft.com/office/drawing/2014/main" id="{AC72475E-0D16-F048-9BFF-8D997A81E9B1}"/>
                </a:ext>
              </a:extLst>
            </p:cNvPr>
            <p:cNvSpPr>
              <a:spLocks/>
            </p:cNvSpPr>
            <p:nvPr/>
          </p:nvSpPr>
          <p:spPr bwMode="gray">
            <a:xfrm>
              <a:off x="2147888" y="4629150"/>
              <a:ext cx="47625" cy="109538"/>
            </a:xfrm>
            <a:custGeom>
              <a:avLst/>
              <a:gdLst>
                <a:gd name="T0" fmla="*/ 0 w 36"/>
                <a:gd name="T1" fmla="*/ 0 h 84"/>
                <a:gd name="T2" fmla="*/ 26 w 36"/>
                <a:gd name="T3" fmla="*/ 62 h 84"/>
                <a:gd name="T4" fmla="*/ 28 w 36"/>
                <a:gd name="T5" fmla="*/ 10 h 84"/>
                <a:gd name="T6" fmla="*/ 0 w 36"/>
                <a:gd name="T7" fmla="*/ 0 h 84"/>
              </a:gdLst>
              <a:ahLst/>
              <a:cxnLst>
                <a:cxn ang="0">
                  <a:pos x="T0" y="T1"/>
                </a:cxn>
                <a:cxn ang="0">
                  <a:pos x="T2" y="T3"/>
                </a:cxn>
                <a:cxn ang="0">
                  <a:pos x="T4" y="T5"/>
                </a:cxn>
                <a:cxn ang="0">
                  <a:pos x="T6" y="T7"/>
                </a:cxn>
              </a:cxnLst>
              <a:rect l="0" t="0" r="r" b="b"/>
              <a:pathLst>
                <a:path w="36" h="84">
                  <a:moveTo>
                    <a:pt x="0" y="0"/>
                  </a:moveTo>
                  <a:cubicBezTo>
                    <a:pt x="0" y="0"/>
                    <a:pt x="32" y="40"/>
                    <a:pt x="26" y="62"/>
                  </a:cubicBezTo>
                  <a:cubicBezTo>
                    <a:pt x="20" y="84"/>
                    <a:pt x="36" y="12"/>
                    <a:pt x="28" y="10"/>
                  </a:cubicBezTo>
                  <a:cubicBezTo>
                    <a:pt x="20" y="8"/>
                    <a:pt x="0" y="0"/>
                    <a:pt x="0"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69" name="Freeform 61">
              <a:extLst>
                <a:ext uri="{FF2B5EF4-FFF2-40B4-BE49-F238E27FC236}">
                  <a16:creationId xmlns:a16="http://schemas.microsoft.com/office/drawing/2014/main" id="{7C57FB08-773D-399E-1E28-2DB2D43F0411}"/>
                </a:ext>
              </a:extLst>
            </p:cNvPr>
            <p:cNvSpPr>
              <a:spLocks/>
            </p:cNvSpPr>
            <p:nvPr/>
          </p:nvSpPr>
          <p:spPr bwMode="gray">
            <a:xfrm>
              <a:off x="1155700" y="2987675"/>
              <a:ext cx="185738" cy="257175"/>
            </a:xfrm>
            <a:custGeom>
              <a:avLst/>
              <a:gdLst>
                <a:gd name="T0" fmla="*/ 32 w 142"/>
                <a:gd name="T1" fmla="*/ 20 h 198"/>
                <a:gd name="T2" fmla="*/ 142 w 142"/>
                <a:gd name="T3" fmla="*/ 198 h 198"/>
                <a:gd name="T4" fmla="*/ 60 w 142"/>
                <a:gd name="T5" fmla="*/ 0 h 198"/>
                <a:gd name="T6" fmla="*/ 32 w 142"/>
                <a:gd name="T7" fmla="*/ 20 h 198"/>
              </a:gdLst>
              <a:ahLst/>
              <a:cxnLst>
                <a:cxn ang="0">
                  <a:pos x="T0" y="T1"/>
                </a:cxn>
                <a:cxn ang="0">
                  <a:pos x="T2" y="T3"/>
                </a:cxn>
                <a:cxn ang="0">
                  <a:pos x="T4" y="T5"/>
                </a:cxn>
                <a:cxn ang="0">
                  <a:pos x="T6" y="T7"/>
                </a:cxn>
              </a:cxnLst>
              <a:rect l="0" t="0" r="r" b="b"/>
              <a:pathLst>
                <a:path w="142" h="198">
                  <a:moveTo>
                    <a:pt x="32" y="20"/>
                  </a:moveTo>
                  <a:cubicBezTo>
                    <a:pt x="32" y="20"/>
                    <a:pt x="0" y="184"/>
                    <a:pt x="142" y="198"/>
                  </a:cubicBezTo>
                  <a:cubicBezTo>
                    <a:pt x="142" y="198"/>
                    <a:pt x="18" y="146"/>
                    <a:pt x="60" y="0"/>
                  </a:cubicBezTo>
                  <a:lnTo>
                    <a:pt x="32" y="20"/>
                  </a:ln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0" name="Freeform 62">
              <a:extLst>
                <a:ext uri="{FF2B5EF4-FFF2-40B4-BE49-F238E27FC236}">
                  <a16:creationId xmlns:a16="http://schemas.microsoft.com/office/drawing/2014/main" id="{B56377C7-0629-406E-EAF1-1FF6F40A32DF}"/>
                </a:ext>
              </a:extLst>
            </p:cNvPr>
            <p:cNvSpPr>
              <a:spLocks/>
            </p:cNvSpPr>
            <p:nvPr/>
          </p:nvSpPr>
          <p:spPr bwMode="gray">
            <a:xfrm>
              <a:off x="1166813" y="2888457"/>
              <a:ext cx="485775" cy="361950"/>
            </a:xfrm>
            <a:custGeom>
              <a:avLst/>
              <a:gdLst>
                <a:gd name="T0" fmla="*/ 202 w 372"/>
                <a:gd name="T1" fmla="*/ 0 h 278"/>
                <a:gd name="T2" fmla="*/ 120 w 372"/>
                <a:gd name="T3" fmla="*/ 186 h 278"/>
                <a:gd name="T4" fmla="*/ 172 w 372"/>
                <a:gd name="T5" fmla="*/ 254 h 278"/>
                <a:gd name="T6" fmla="*/ 176 w 372"/>
                <a:gd name="T7" fmla="*/ 146 h 278"/>
                <a:gd name="T8" fmla="*/ 240 w 372"/>
                <a:gd name="T9" fmla="*/ 44 h 278"/>
                <a:gd name="T10" fmla="*/ 288 w 372"/>
                <a:gd name="T11" fmla="*/ 6 h 278"/>
                <a:gd name="T12" fmla="*/ 372 w 372"/>
                <a:gd name="T13" fmla="*/ 90 h 278"/>
                <a:gd name="T14" fmla="*/ 288 w 372"/>
                <a:gd name="T15" fmla="*/ 36 h 278"/>
                <a:gd name="T16" fmla="*/ 256 w 372"/>
                <a:gd name="T17" fmla="*/ 74 h 278"/>
                <a:gd name="T18" fmla="*/ 190 w 372"/>
                <a:gd name="T19" fmla="*/ 174 h 278"/>
                <a:gd name="T20" fmla="*/ 174 w 372"/>
                <a:gd name="T21" fmla="*/ 272 h 278"/>
                <a:gd name="T22" fmla="*/ 202 w 372"/>
                <a:gd name="T23"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2" h="278">
                  <a:moveTo>
                    <a:pt x="202" y="0"/>
                  </a:moveTo>
                  <a:cubicBezTo>
                    <a:pt x="202" y="0"/>
                    <a:pt x="102" y="110"/>
                    <a:pt x="120" y="186"/>
                  </a:cubicBezTo>
                  <a:cubicBezTo>
                    <a:pt x="138" y="262"/>
                    <a:pt x="168" y="278"/>
                    <a:pt x="172" y="254"/>
                  </a:cubicBezTo>
                  <a:cubicBezTo>
                    <a:pt x="176" y="230"/>
                    <a:pt x="142" y="222"/>
                    <a:pt x="176" y="146"/>
                  </a:cubicBezTo>
                  <a:cubicBezTo>
                    <a:pt x="210" y="70"/>
                    <a:pt x="206" y="76"/>
                    <a:pt x="240" y="44"/>
                  </a:cubicBezTo>
                  <a:cubicBezTo>
                    <a:pt x="274" y="12"/>
                    <a:pt x="288" y="6"/>
                    <a:pt x="288" y="6"/>
                  </a:cubicBezTo>
                  <a:cubicBezTo>
                    <a:pt x="288" y="6"/>
                    <a:pt x="320" y="78"/>
                    <a:pt x="372" y="90"/>
                  </a:cubicBezTo>
                  <a:cubicBezTo>
                    <a:pt x="372" y="90"/>
                    <a:pt x="296" y="78"/>
                    <a:pt x="288" y="36"/>
                  </a:cubicBezTo>
                  <a:cubicBezTo>
                    <a:pt x="288" y="36"/>
                    <a:pt x="282" y="48"/>
                    <a:pt x="256" y="74"/>
                  </a:cubicBezTo>
                  <a:cubicBezTo>
                    <a:pt x="230" y="100"/>
                    <a:pt x="200" y="112"/>
                    <a:pt x="190" y="174"/>
                  </a:cubicBezTo>
                  <a:cubicBezTo>
                    <a:pt x="180" y="236"/>
                    <a:pt x="192" y="276"/>
                    <a:pt x="174" y="272"/>
                  </a:cubicBezTo>
                  <a:cubicBezTo>
                    <a:pt x="156" y="268"/>
                    <a:pt x="0" y="232"/>
                    <a:pt x="202"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1" name="Freeform 63">
              <a:extLst>
                <a:ext uri="{FF2B5EF4-FFF2-40B4-BE49-F238E27FC236}">
                  <a16:creationId xmlns:a16="http://schemas.microsoft.com/office/drawing/2014/main" id="{4D2125B5-3300-1693-8805-82C3CE715028}"/>
                </a:ext>
              </a:extLst>
            </p:cNvPr>
            <p:cNvSpPr>
              <a:spLocks/>
            </p:cNvSpPr>
            <p:nvPr/>
          </p:nvSpPr>
          <p:spPr bwMode="gray">
            <a:xfrm>
              <a:off x="1660525" y="2576513"/>
              <a:ext cx="130175" cy="307975"/>
            </a:xfrm>
            <a:custGeom>
              <a:avLst/>
              <a:gdLst>
                <a:gd name="T0" fmla="*/ 0 w 100"/>
                <a:gd name="T1" fmla="*/ 236 h 236"/>
                <a:gd name="T2" fmla="*/ 2 w 100"/>
                <a:gd name="T3" fmla="*/ 196 h 236"/>
                <a:gd name="T4" fmla="*/ 22 w 100"/>
                <a:gd name="T5" fmla="*/ 142 h 236"/>
                <a:gd name="T6" fmla="*/ 88 w 100"/>
                <a:gd name="T7" fmla="*/ 15 h 236"/>
                <a:gd name="T8" fmla="*/ 66 w 100"/>
                <a:gd name="T9" fmla="*/ 128 h 236"/>
                <a:gd name="T10" fmla="*/ 0 w 100"/>
                <a:gd name="T11" fmla="*/ 236 h 236"/>
              </a:gdLst>
              <a:ahLst/>
              <a:cxnLst>
                <a:cxn ang="0">
                  <a:pos x="T0" y="T1"/>
                </a:cxn>
                <a:cxn ang="0">
                  <a:pos x="T2" y="T3"/>
                </a:cxn>
                <a:cxn ang="0">
                  <a:pos x="T4" y="T5"/>
                </a:cxn>
                <a:cxn ang="0">
                  <a:pos x="T6" y="T7"/>
                </a:cxn>
                <a:cxn ang="0">
                  <a:pos x="T8" y="T9"/>
                </a:cxn>
                <a:cxn ang="0">
                  <a:pos x="T10" y="T11"/>
                </a:cxn>
              </a:cxnLst>
              <a:rect l="0" t="0" r="r" b="b"/>
              <a:pathLst>
                <a:path w="100" h="236">
                  <a:moveTo>
                    <a:pt x="0" y="236"/>
                  </a:moveTo>
                  <a:cubicBezTo>
                    <a:pt x="0" y="236"/>
                    <a:pt x="0" y="220"/>
                    <a:pt x="2" y="196"/>
                  </a:cubicBezTo>
                  <a:cubicBezTo>
                    <a:pt x="4" y="172"/>
                    <a:pt x="18" y="178"/>
                    <a:pt x="22" y="142"/>
                  </a:cubicBezTo>
                  <a:cubicBezTo>
                    <a:pt x="26" y="106"/>
                    <a:pt x="77" y="30"/>
                    <a:pt x="88" y="15"/>
                  </a:cubicBezTo>
                  <a:cubicBezTo>
                    <a:pt x="100" y="0"/>
                    <a:pt x="74" y="114"/>
                    <a:pt x="66" y="128"/>
                  </a:cubicBezTo>
                  <a:cubicBezTo>
                    <a:pt x="58" y="142"/>
                    <a:pt x="34" y="174"/>
                    <a:pt x="0" y="236"/>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2" name="Freeform 64">
              <a:extLst>
                <a:ext uri="{FF2B5EF4-FFF2-40B4-BE49-F238E27FC236}">
                  <a16:creationId xmlns:a16="http://schemas.microsoft.com/office/drawing/2014/main" id="{31AB91B4-1687-A5F9-6363-082B115CA6B0}"/>
                </a:ext>
              </a:extLst>
            </p:cNvPr>
            <p:cNvSpPr>
              <a:spLocks/>
            </p:cNvSpPr>
            <p:nvPr/>
          </p:nvSpPr>
          <p:spPr bwMode="gray">
            <a:xfrm>
              <a:off x="1454943" y="2816225"/>
              <a:ext cx="115888" cy="125413"/>
            </a:xfrm>
            <a:custGeom>
              <a:avLst/>
              <a:gdLst>
                <a:gd name="T0" fmla="*/ 18 w 88"/>
                <a:gd name="T1" fmla="*/ 4 h 96"/>
                <a:gd name="T2" fmla="*/ 48 w 88"/>
                <a:gd name="T3" fmla="*/ 30 h 96"/>
                <a:gd name="T4" fmla="*/ 88 w 88"/>
                <a:gd name="T5" fmla="*/ 90 h 96"/>
                <a:gd name="T6" fmla="*/ 38 w 88"/>
                <a:gd name="T7" fmla="*/ 86 h 96"/>
                <a:gd name="T8" fmla="*/ 28 w 88"/>
                <a:gd name="T9" fmla="*/ 40 h 96"/>
                <a:gd name="T10" fmla="*/ 18 w 88"/>
                <a:gd name="T11" fmla="*/ 4 h 96"/>
              </a:gdLst>
              <a:ahLst/>
              <a:cxnLst>
                <a:cxn ang="0">
                  <a:pos x="T0" y="T1"/>
                </a:cxn>
                <a:cxn ang="0">
                  <a:pos x="T2" y="T3"/>
                </a:cxn>
                <a:cxn ang="0">
                  <a:pos x="T4" y="T5"/>
                </a:cxn>
                <a:cxn ang="0">
                  <a:pos x="T6" y="T7"/>
                </a:cxn>
                <a:cxn ang="0">
                  <a:pos x="T8" y="T9"/>
                </a:cxn>
                <a:cxn ang="0">
                  <a:pos x="T10" y="T11"/>
                </a:cxn>
              </a:cxnLst>
              <a:rect l="0" t="0" r="r" b="b"/>
              <a:pathLst>
                <a:path w="88" h="96">
                  <a:moveTo>
                    <a:pt x="18" y="4"/>
                  </a:moveTo>
                  <a:cubicBezTo>
                    <a:pt x="18" y="4"/>
                    <a:pt x="34" y="0"/>
                    <a:pt x="48" y="30"/>
                  </a:cubicBezTo>
                  <a:cubicBezTo>
                    <a:pt x="62" y="60"/>
                    <a:pt x="88" y="90"/>
                    <a:pt x="88" y="90"/>
                  </a:cubicBezTo>
                  <a:cubicBezTo>
                    <a:pt x="88" y="90"/>
                    <a:pt x="48" y="76"/>
                    <a:pt x="38" y="86"/>
                  </a:cubicBezTo>
                  <a:cubicBezTo>
                    <a:pt x="28" y="96"/>
                    <a:pt x="38" y="62"/>
                    <a:pt x="28" y="40"/>
                  </a:cubicBezTo>
                  <a:cubicBezTo>
                    <a:pt x="18" y="18"/>
                    <a:pt x="0" y="12"/>
                    <a:pt x="18" y="4"/>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3" name="Freeform 65">
              <a:extLst>
                <a:ext uri="{FF2B5EF4-FFF2-40B4-BE49-F238E27FC236}">
                  <a16:creationId xmlns:a16="http://schemas.microsoft.com/office/drawing/2014/main" id="{0B2CE6F9-C58B-4051-A5C7-6B6A69559AFD}"/>
                </a:ext>
              </a:extLst>
            </p:cNvPr>
            <p:cNvSpPr>
              <a:spLocks/>
            </p:cNvSpPr>
            <p:nvPr/>
          </p:nvSpPr>
          <p:spPr bwMode="gray">
            <a:xfrm>
              <a:off x="1626394" y="2691607"/>
              <a:ext cx="161925" cy="323850"/>
            </a:xfrm>
            <a:custGeom>
              <a:avLst/>
              <a:gdLst>
                <a:gd name="T0" fmla="*/ 26 w 124"/>
                <a:gd name="T1" fmla="*/ 248 h 248"/>
                <a:gd name="T2" fmla="*/ 36 w 124"/>
                <a:gd name="T3" fmla="*/ 194 h 248"/>
                <a:gd name="T4" fmla="*/ 108 w 124"/>
                <a:gd name="T5" fmla="*/ 0 h 248"/>
                <a:gd name="T6" fmla="*/ 40 w 124"/>
                <a:gd name="T7" fmla="*/ 128 h 248"/>
                <a:gd name="T8" fmla="*/ 26 w 124"/>
                <a:gd name="T9" fmla="*/ 248 h 248"/>
              </a:gdLst>
              <a:ahLst/>
              <a:cxnLst>
                <a:cxn ang="0">
                  <a:pos x="T0" y="T1"/>
                </a:cxn>
                <a:cxn ang="0">
                  <a:pos x="T2" y="T3"/>
                </a:cxn>
                <a:cxn ang="0">
                  <a:pos x="T4" y="T5"/>
                </a:cxn>
                <a:cxn ang="0">
                  <a:pos x="T6" y="T7"/>
                </a:cxn>
                <a:cxn ang="0">
                  <a:pos x="T8" y="T9"/>
                </a:cxn>
              </a:cxnLst>
              <a:rect l="0" t="0" r="r" b="b"/>
              <a:pathLst>
                <a:path w="124" h="248">
                  <a:moveTo>
                    <a:pt x="26" y="248"/>
                  </a:moveTo>
                  <a:cubicBezTo>
                    <a:pt x="26" y="248"/>
                    <a:pt x="20" y="210"/>
                    <a:pt x="36" y="194"/>
                  </a:cubicBezTo>
                  <a:cubicBezTo>
                    <a:pt x="52" y="178"/>
                    <a:pt x="124" y="110"/>
                    <a:pt x="108" y="0"/>
                  </a:cubicBezTo>
                  <a:cubicBezTo>
                    <a:pt x="108" y="0"/>
                    <a:pt x="60" y="82"/>
                    <a:pt x="40" y="128"/>
                  </a:cubicBezTo>
                  <a:cubicBezTo>
                    <a:pt x="20" y="174"/>
                    <a:pt x="0" y="208"/>
                    <a:pt x="26" y="248"/>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4" name="Freeform 66">
              <a:extLst>
                <a:ext uri="{FF2B5EF4-FFF2-40B4-BE49-F238E27FC236}">
                  <a16:creationId xmlns:a16="http://schemas.microsoft.com/office/drawing/2014/main" id="{A5F8C452-6CB8-D6CF-597A-9C8F23820815}"/>
                </a:ext>
              </a:extLst>
            </p:cNvPr>
            <p:cNvSpPr>
              <a:spLocks/>
            </p:cNvSpPr>
            <p:nvPr/>
          </p:nvSpPr>
          <p:spPr bwMode="gray">
            <a:xfrm>
              <a:off x="1790700" y="2362994"/>
              <a:ext cx="576263" cy="214313"/>
            </a:xfrm>
            <a:custGeom>
              <a:avLst/>
              <a:gdLst>
                <a:gd name="T0" fmla="*/ 0 w 442"/>
                <a:gd name="T1" fmla="*/ 58 h 164"/>
                <a:gd name="T2" fmla="*/ 284 w 442"/>
                <a:gd name="T3" fmla="*/ 72 h 164"/>
                <a:gd name="T4" fmla="*/ 394 w 442"/>
                <a:gd name="T5" fmla="*/ 18 h 164"/>
                <a:gd name="T6" fmla="*/ 202 w 442"/>
                <a:gd name="T7" fmla="*/ 130 h 164"/>
                <a:gd name="T8" fmla="*/ 0 w 442"/>
                <a:gd name="T9" fmla="*/ 58 h 164"/>
              </a:gdLst>
              <a:ahLst/>
              <a:cxnLst>
                <a:cxn ang="0">
                  <a:pos x="T0" y="T1"/>
                </a:cxn>
                <a:cxn ang="0">
                  <a:pos x="T2" y="T3"/>
                </a:cxn>
                <a:cxn ang="0">
                  <a:pos x="T4" y="T5"/>
                </a:cxn>
                <a:cxn ang="0">
                  <a:pos x="T6" y="T7"/>
                </a:cxn>
                <a:cxn ang="0">
                  <a:pos x="T8" y="T9"/>
                </a:cxn>
              </a:cxnLst>
              <a:rect l="0" t="0" r="r" b="b"/>
              <a:pathLst>
                <a:path w="442" h="164">
                  <a:moveTo>
                    <a:pt x="0" y="58"/>
                  </a:moveTo>
                  <a:cubicBezTo>
                    <a:pt x="0" y="58"/>
                    <a:pt x="112" y="164"/>
                    <a:pt x="284" y="72"/>
                  </a:cubicBezTo>
                  <a:cubicBezTo>
                    <a:pt x="284" y="72"/>
                    <a:pt x="346" y="36"/>
                    <a:pt x="394" y="18"/>
                  </a:cubicBezTo>
                  <a:cubicBezTo>
                    <a:pt x="442" y="0"/>
                    <a:pt x="280" y="128"/>
                    <a:pt x="202" y="130"/>
                  </a:cubicBezTo>
                  <a:cubicBezTo>
                    <a:pt x="124" y="132"/>
                    <a:pt x="8" y="114"/>
                    <a:pt x="0" y="58"/>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5" name="Freeform 67">
              <a:extLst>
                <a:ext uri="{FF2B5EF4-FFF2-40B4-BE49-F238E27FC236}">
                  <a16:creationId xmlns:a16="http://schemas.microsoft.com/office/drawing/2014/main" id="{2AED835A-B779-88D3-9AF3-A80CA4ED12C2}"/>
                </a:ext>
              </a:extLst>
            </p:cNvPr>
            <p:cNvSpPr>
              <a:spLocks/>
            </p:cNvSpPr>
            <p:nvPr/>
          </p:nvSpPr>
          <p:spPr bwMode="gray">
            <a:xfrm>
              <a:off x="2124075" y="2446338"/>
              <a:ext cx="233363" cy="292100"/>
            </a:xfrm>
            <a:custGeom>
              <a:avLst/>
              <a:gdLst>
                <a:gd name="T0" fmla="*/ 174 w 178"/>
                <a:gd name="T1" fmla="*/ 0 h 224"/>
                <a:gd name="T2" fmla="*/ 92 w 178"/>
                <a:gd name="T3" fmla="*/ 82 h 224"/>
                <a:gd name="T4" fmla="*/ 20 w 178"/>
                <a:gd name="T5" fmla="*/ 140 h 224"/>
                <a:gd name="T6" fmla="*/ 10 w 178"/>
                <a:gd name="T7" fmla="*/ 224 h 224"/>
                <a:gd name="T8" fmla="*/ 48 w 178"/>
                <a:gd name="T9" fmla="*/ 150 h 224"/>
                <a:gd name="T10" fmla="*/ 124 w 178"/>
                <a:gd name="T11" fmla="*/ 68 h 224"/>
                <a:gd name="T12" fmla="*/ 174 w 178"/>
                <a:gd name="T13" fmla="*/ 0 h 224"/>
              </a:gdLst>
              <a:ahLst/>
              <a:cxnLst>
                <a:cxn ang="0">
                  <a:pos x="T0" y="T1"/>
                </a:cxn>
                <a:cxn ang="0">
                  <a:pos x="T2" y="T3"/>
                </a:cxn>
                <a:cxn ang="0">
                  <a:pos x="T4" y="T5"/>
                </a:cxn>
                <a:cxn ang="0">
                  <a:pos x="T6" y="T7"/>
                </a:cxn>
                <a:cxn ang="0">
                  <a:pos x="T8" y="T9"/>
                </a:cxn>
                <a:cxn ang="0">
                  <a:pos x="T10" y="T11"/>
                </a:cxn>
                <a:cxn ang="0">
                  <a:pos x="T12" y="T13"/>
                </a:cxn>
              </a:cxnLst>
              <a:rect l="0" t="0" r="r" b="b"/>
              <a:pathLst>
                <a:path w="178" h="224">
                  <a:moveTo>
                    <a:pt x="174" y="0"/>
                  </a:moveTo>
                  <a:cubicBezTo>
                    <a:pt x="174" y="0"/>
                    <a:pt x="108" y="66"/>
                    <a:pt x="92" y="82"/>
                  </a:cubicBezTo>
                  <a:cubicBezTo>
                    <a:pt x="76" y="98"/>
                    <a:pt x="22" y="132"/>
                    <a:pt x="20" y="140"/>
                  </a:cubicBezTo>
                  <a:cubicBezTo>
                    <a:pt x="18" y="148"/>
                    <a:pt x="0" y="186"/>
                    <a:pt x="10" y="224"/>
                  </a:cubicBezTo>
                  <a:cubicBezTo>
                    <a:pt x="10" y="224"/>
                    <a:pt x="16" y="170"/>
                    <a:pt x="48" y="150"/>
                  </a:cubicBezTo>
                  <a:cubicBezTo>
                    <a:pt x="80" y="130"/>
                    <a:pt x="100" y="108"/>
                    <a:pt x="124" y="68"/>
                  </a:cubicBezTo>
                  <a:cubicBezTo>
                    <a:pt x="124" y="68"/>
                    <a:pt x="178" y="20"/>
                    <a:pt x="174" y="0"/>
                  </a:cubicBezTo>
                  <a:close/>
                </a:path>
              </a:pathLst>
            </a:custGeom>
            <a:solidFill>
              <a:srgbClr val="C78E55"/>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6" name="Freeform 68">
              <a:extLst>
                <a:ext uri="{FF2B5EF4-FFF2-40B4-BE49-F238E27FC236}">
                  <a16:creationId xmlns:a16="http://schemas.microsoft.com/office/drawing/2014/main" id="{5167B46D-97B3-B758-75B7-D7EB76C43176}"/>
                </a:ext>
              </a:extLst>
            </p:cNvPr>
            <p:cNvSpPr>
              <a:spLocks/>
            </p:cNvSpPr>
            <p:nvPr/>
          </p:nvSpPr>
          <p:spPr bwMode="gray">
            <a:xfrm>
              <a:off x="1597025" y="2997200"/>
              <a:ext cx="55563" cy="169863"/>
            </a:xfrm>
            <a:custGeom>
              <a:avLst/>
              <a:gdLst>
                <a:gd name="T0" fmla="*/ 18 w 42"/>
                <a:gd name="T1" fmla="*/ 0 h 130"/>
                <a:gd name="T2" fmla="*/ 32 w 42"/>
                <a:gd name="T3" fmla="*/ 130 h 130"/>
                <a:gd name="T4" fmla="*/ 36 w 42"/>
                <a:gd name="T5" fmla="*/ 70 h 130"/>
                <a:gd name="T6" fmla="*/ 18 w 42"/>
                <a:gd name="T7" fmla="*/ 0 h 130"/>
              </a:gdLst>
              <a:ahLst/>
              <a:cxnLst>
                <a:cxn ang="0">
                  <a:pos x="T0" y="T1"/>
                </a:cxn>
                <a:cxn ang="0">
                  <a:pos x="T2" y="T3"/>
                </a:cxn>
                <a:cxn ang="0">
                  <a:pos x="T4" y="T5"/>
                </a:cxn>
                <a:cxn ang="0">
                  <a:pos x="T6" y="T7"/>
                </a:cxn>
              </a:cxnLst>
              <a:rect l="0" t="0" r="r" b="b"/>
              <a:pathLst>
                <a:path w="42" h="130">
                  <a:moveTo>
                    <a:pt x="18" y="0"/>
                  </a:moveTo>
                  <a:cubicBezTo>
                    <a:pt x="18" y="0"/>
                    <a:pt x="0" y="82"/>
                    <a:pt x="32" y="130"/>
                  </a:cubicBezTo>
                  <a:cubicBezTo>
                    <a:pt x="32" y="130"/>
                    <a:pt x="30" y="96"/>
                    <a:pt x="36" y="70"/>
                  </a:cubicBezTo>
                  <a:cubicBezTo>
                    <a:pt x="42" y="44"/>
                    <a:pt x="30" y="8"/>
                    <a:pt x="18"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7" name="Freeform 69">
              <a:extLst>
                <a:ext uri="{FF2B5EF4-FFF2-40B4-BE49-F238E27FC236}">
                  <a16:creationId xmlns:a16="http://schemas.microsoft.com/office/drawing/2014/main" id="{BBB0004C-111D-8542-EE8A-E364F4FBDB57}"/>
                </a:ext>
              </a:extLst>
            </p:cNvPr>
            <p:cNvSpPr>
              <a:spLocks/>
            </p:cNvSpPr>
            <p:nvPr/>
          </p:nvSpPr>
          <p:spPr bwMode="gray">
            <a:xfrm>
              <a:off x="2389188" y="2647950"/>
              <a:ext cx="150813" cy="331788"/>
            </a:xfrm>
            <a:custGeom>
              <a:avLst/>
              <a:gdLst>
                <a:gd name="T0" fmla="*/ 116 w 116"/>
                <a:gd name="T1" fmla="*/ 0 h 254"/>
                <a:gd name="T2" fmla="*/ 62 w 116"/>
                <a:gd name="T3" fmla="*/ 110 h 254"/>
                <a:gd name="T4" fmla="*/ 0 w 116"/>
                <a:gd name="T5" fmla="*/ 254 h 254"/>
                <a:gd name="T6" fmla="*/ 84 w 116"/>
                <a:gd name="T7" fmla="*/ 66 h 254"/>
                <a:gd name="T8" fmla="*/ 116 w 116"/>
                <a:gd name="T9" fmla="*/ 0 h 254"/>
              </a:gdLst>
              <a:ahLst/>
              <a:cxnLst>
                <a:cxn ang="0">
                  <a:pos x="T0" y="T1"/>
                </a:cxn>
                <a:cxn ang="0">
                  <a:pos x="T2" y="T3"/>
                </a:cxn>
                <a:cxn ang="0">
                  <a:pos x="T4" y="T5"/>
                </a:cxn>
                <a:cxn ang="0">
                  <a:pos x="T6" y="T7"/>
                </a:cxn>
                <a:cxn ang="0">
                  <a:pos x="T8" y="T9"/>
                </a:cxn>
              </a:cxnLst>
              <a:rect l="0" t="0" r="r" b="b"/>
              <a:pathLst>
                <a:path w="116" h="254">
                  <a:moveTo>
                    <a:pt x="116" y="0"/>
                  </a:moveTo>
                  <a:cubicBezTo>
                    <a:pt x="116" y="0"/>
                    <a:pt x="88" y="14"/>
                    <a:pt x="62" y="110"/>
                  </a:cubicBezTo>
                  <a:cubicBezTo>
                    <a:pt x="36" y="206"/>
                    <a:pt x="0" y="254"/>
                    <a:pt x="0" y="254"/>
                  </a:cubicBezTo>
                  <a:cubicBezTo>
                    <a:pt x="0" y="254"/>
                    <a:pt x="50" y="210"/>
                    <a:pt x="84" y="66"/>
                  </a:cubicBezTo>
                  <a:cubicBezTo>
                    <a:pt x="84" y="66"/>
                    <a:pt x="108" y="14"/>
                    <a:pt x="116"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8" name="Freeform 70">
              <a:extLst>
                <a:ext uri="{FF2B5EF4-FFF2-40B4-BE49-F238E27FC236}">
                  <a16:creationId xmlns:a16="http://schemas.microsoft.com/office/drawing/2014/main" id="{C72749BD-4067-23DB-3BFE-AF483007D301}"/>
                </a:ext>
              </a:extLst>
            </p:cNvPr>
            <p:cNvSpPr>
              <a:spLocks/>
            </p:cNvSpPr>
            <p:nvPr/>
          </p:nvSpPr>
          <p:spPr bwMode="gray">
            <a:xfrm>
              <a:off x="2160588" y="2652713"/>
              <a:ext cx="146050" cy="319088"/>
            </a:xfrm>
            <a:custGeom>
              <a:avLst/>
              <a:gdLst>
                <a:gd name="T0" fmla="*/ 111 w 111"/>
                <a:gd name="T1" fmla="*/ 244 h 244"/>
                <a:gd name="T2" fmla="*/ 68 w 111"/>
                <a:gd name="T3" fmla="*/ 128 h 244"/>
                <a:gd name="T4" fmla="*/ 30 w 111"/>
                <a:gd name="T5" fmla="*/ 16 h 244"/>
                <a:gd name="T6" fmla="*/ 24 w 111"/>
                <a:gd name="T7" fmla="*/ 184 h 244"/>
                <a:gd name="T8" fmla="*/ 51 w 111"/>
                <a:gd name="T9" fmla="*/ 230 h 244"/>
                <a:gd name="T10" fmla="*/ 111 w 111"/>
                <a:gd name="T11" fmla="*/ 244 h 244"/>
              </a:gdLst>
              <a:ahLst/>
              <a:cxnLst>
                <a:cxn ang="0">
                  <a:pos x="T0" y="T1"/>
                </a:cxn>
                <a:cxn ang="0">
                  <a:pos x="T2" y="T3"/>
                </a:cxn>
                <a:cxn ang="0">
                  <a:pos x="T4" y="T5"/>
                </a:cxn>
                <a:cxn ang="0">
                  <a:pos x="T6" y="T7"/>
                </a:cxn>
                <a:cxn ang="0">
                  <a:pos x="T8" y="T9"/>
                </a:cxn>
                <a:cxn ang="0">
                  <a:pos x="T10" y="T11"/>
                </a:cxn>
              </a:cxnLst>
              <a:rect l="0" t="0" r="r" b="b"/>
              <a:pathLst>
                <a:path w="111" h="244">
                  <a:moveTo>
                    <a:pt x="111" y="244"/>
                  </a:moveTo>
                  <a:cubicBezTo>
                    <a:pt x="111" y="244"/>
                    <a:pt x="72" y="154"/>
                    <a:pt x="68" y="128"/>
                  </a:cubicBezTo>
                  <a:cubicBezTo>
                    <a:pt x="64" y="102"/>
                    <a:pt x="60" y="0"/>
                    <a:pt x="30" y="16"/>
                  </a:cubicBezTo>
                  <a:cubicBezTo>
                    <a:pt x="0" y="32"/>
                    <a:pt x="2" y="132"/>
                    <a:pt x="24" y="184"/>
                  </a:cubicBezTo>
                  <a:cubicBezTo>
                    <a:pt x="46" y="236"/>
                    <a:pt x="51" y="230"/>
                    <a:pt x="51" y="230"/>
                  </a:cubicBezTo>
                  <a:lnTo>
                    <a:pt x="111" y="244"/>
                  </a:ln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79" name="Freeform 71">
              <a:extLst>
                <a:ext uri="{FF2B5EF4-FFF2-40B4-BE49-F238E27FC236}">
                  <a16:creationId xmlns:a16="http://schemas.microsoft.com/office/drawing/2014/main" id="{C70C85C2-D4E1-A6E8-906B-241179A2F955}"/>
                </a:ext>
              </a:extLst>
            </p:cNvPr>
            <p:cNvSpPr>
              <a:spLocks/>
            </p:cNvSpPr>
            <p:nvPr/>
          </p:nvSpPr>
          <p:spPr bwMode="gray">
            <a:xfrm>
              <a:off x="1446213" y="1604963"/>
              <a:ext cx="207963" cy="692150"/>
            </a:xfrm>
            <a:custGeom>
              <a:avLst/>
              <a:gdLst>
                <a:gd name="T0" fmla="*/ 160 w 160"/>
                <a:gd name="T1" fmla="*/ 0 h 530"/>
                <a:gd name="T2" fmla="*/ 84 w 160"/>
                <a:gd name="T3" fmla="*/ 100 h 530"/>
                <a:gd name="T4" fmla="*/ 88 w 160"/>
                <a:gd name="T5" fmla="*/ 384 h 530"/>
                <a:gd name="T6" fmla="*/ 36 w 160"/>
                <a:gd name="T7" fmla="*/ 530 h 530"/>
                <a:gd name="T8" fmla="*/ 76 w 160"/>
                <a:gd name="T9" fmla="*/ 336 h 530"/>
                <a:gd name="T10" fmla="*/ 72 w 160"/>
                <a:gd name="T11" fmla="*/ 174 h 530"/>
                <a:gd name="T12" fmla="*/ 160 w 160"/>
                <a:gd name="T13" fmla="*/ 0 h 530"/>
              </a:gdLst>
              <a:ahLst/>
              <a:cxnLst>
                <a:cxn ang="0">
                  <a:pos x="T0" y="T1"/>
                </a:cxn>
                <a:cxn ang="0">
                  <a:pos x="T2" y="T3"/>
                </a:cxn>
                <a:cxn ang="0">
                  <a:pos x="T4" y="T5"/>
                </a:cxn>
                <a:cxn ang="0">
                  <a:pos x="T6" y="T7"/>
                </a:cxn>
                <a:cxn ang="0">
                  <a:pos x="T8" y="T9"/>
                </a:cxn>
                <a:cxn ang="0">
                  <a:pos x="T10" y="T11"/>
                </a:cxn>
                <a:cxn ang="0">
                  <a:pos x="T12" y="T13"/>
                </a:cxn>
              </a:cxnLst>
              <a:rect l="0" t="0" r="r" b="b"/>
              <a:pathLst>
                <a:path w="160" h="530">
                  <a:moveTo>
                    <a:pt x="160" y="0"/>
                  </a:moveTo>
                  <a:cubicBezTo>
                    <a:pt x="160" y="0"/>
                    <a:pt x="82" y="50"/>
                    <a:pt x="84" y="100"/>
                  </a:cubicBezTo>
                  <a:cubicBezTo>
                    <a:pt x="86" y="150"/>
                    <a:pt x="136" y="300"/>
                    <a:pt x="88" y="384"/>
                  </a:cubicBezTo>
                  <a:cubicBezTo>
                    <a:pt x="40" y="468"/>
                    <a:pt x="22" y="518"/>
                    <a:pt x="36" y="530"/>
                  </a:cubicBezTo>
                  <a:cubicBezTo>
                    <a:pt x="36" y="530"/>
                    <a:pt x="0" y="494"/>
                    <a:pt x="76" y="336"/>
                  </a:cubicBezTo>
                  <a:cubicBezTo>
                    <a:pt x="76" y="336"/>
                    <a:pt x="92" y="240"/>
                    <a:pt x="72" y="174"/>
                  </a:cubicBezTo>
                  <a:cubicBezTo>
                    <a:pt x="72" y="174"/>
                    <a:pt x="12" y="64"/>
                    <a:pt x="160" y="0"/>
                  </a:cubicBezTo>
                  <a:close/>
                </a:path>
              </a:pathLst>
            </a:custGeom>
            <a:solidFill>
              <a:srgbClr val="4C392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0" name="Freeform 72">
              <a:extLst>
                <a:ext uri="{FF2B5EF4-FFF2-40B4-BE49-F238E27FC236}">
                  <a16:creationId xmlns:a16="http://schemas.microsoft.com/office/drawing/2014/main" id="{DBC22103-8049-8C6C-7C59-264A0B2F736E}"/>
                </a:ext>
              </a:extLst>
            </p:cNvPr>
            <p:cNvSpPr>
              <a:spLocks/>
            </p:cNvSpPr>
            <p:nvPr/>
          </p:nvSpPr>
          <p:spPr bwMode="gray">
            <a:xfrm>
              <a:off x="2184400" y="1393825"/>
              <a:ext cx="346075" cy="585788"/>
            </a:xfrm>
            <a:custGeom>
              <a:avLst/>
              <a:gdLst>
                <a:gd name="T0" fmla="*/ 52 w 264"/>
                <a:gd name="T1" fmla="*/ 0 h 448"/>
                <a:gd name="T2" fmla="*/ 134 w 264"/>
                <a:gd name="T3" fmla="*/ 240 h 448"/>
                <a:gd name="T4" fmla="*/ 236 w 264"/>
                <a:gd name="T5" fmla="*/ 368 h 448"/>
                <a:gd name="T6" fmla="*/ 234 w 264"/>
                <a:gd name="T7" fmla="*/ 376 h 448"/>
                <a:gd name="T8" fmla="*/ 182 w 264"/>
                <a:gd name="T9" fmla="*/ 250 h 448"/>
                <a:gd name="T10" fmla="*/ 52 w 264"/>
                <a:gd name="T11" fmla="*/ 0 h 448"/>
              </a:gdLst>
              <a:ahLst/>
              <a:cxnLst>
                <a:cxn ang="0">
                  <a:pos x="T0" y="T1"/>
                </a:cxn>
                <a:cxn ang="0">
                  <a:pos x="T2" y="T3"/>
                </a:cxn>
                <a:cxn ang="0">
                  <a:pos x="T4" y="T5"/>
                </a:cxn>
                <a:cxn ang="0">
                  <a:pos x="T6" y="T7"/>
                </a:cxn>
                <a:cxn ang="0">
                  <a:pos x="T8" y="T9"/>
                </a:cxn>
                <a:cxn ang="0">
                  <a:pos x="T10" y="T11"/>
                </a:cxn>
              </a:cxnLst>
              <a:rect l="0" t="0" r="r" b="b"/>
              <a:pathLst>
                <a:path w="264" h="448">
                  <a:moveTo>
                    <a:pt x="52" y="0"/>
                  </a:moveTo>
                  <a:cubicBezTo>
                    <a:pt x="52" y="0"/>
                    <a:pt x="0" y="174"/>
                    <a:pt x="134" y="240"/>
                  </a:cubicBezTo>
                  <a:cubicBezTo>
                    <a:pt x="134" y="240"/>
                    <a:pt x="224" y="288"/>
                    <a:pt x="236" y="368"/>
                  </a:cubicBezTo>
                  <a:cubicBezTo>
                    <a:pt x="248" y="448"/>
                    <a:pt x="234" y="376"/>
                    <a:pt x="234" y="376"/>
                  </a:cubicBezTo>
                  <a:cubicBezTo>
                    <a:pt x="234" y="376"/>
                    <a:pt x="264" y="338"/>
                    <a:pt x="182" y="250"/>
                  </a:cubicBezTo>
                  <a:cubicBezTo>
                    <a:pt x="100" y="162"/>
                    <a:pt x="58" y="198"/>
                    <a:pt x="52" y="0"/>
                  </a:cubicBezTo>
                  <a:close/>
                </a:path>
              </a:pathLst>
            </a:custGeom>
            <a:solidFill>
              <a:srgbClr val="4C392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1" name="Freeform 73">
              <a:extLst>
                <a:ext uri="{FF2B5EF4-FFF2-40B4-BE49-F238E27FC236}">
                  <a16:creationId xmlns:a16="http://schemas.microsoft.com/office/drawing/2014/main" id="{D68791CF-4503-6C6C-07C2-0432E6A52F0C}"/>
                </a:ext>
              </a:extLst>
            </p:cNvPr>
            <p:cNvSpPr>
              <a:spLocks/>
            </p:cNvSpPr>
            <p:nvPr/>
          </p:nvSpPr>
          <p:spPr bwMode="gray">
            <a:xfrm>
              <a:off x="1714500" y="1135063"/>
              <a:ext cx="222250" cy="330200"/>
            </a:xfrm>
            <a:custGeom>
              <a:avLst/>
              <a:gdLst>
                <a:gd name="T0" fmla="*/ 16 w 170"/>
                <a:gd name="T1" fmla="*/ 252 h 252"/>
                <a:gd name="T2" fmla="*/ 32 w 170"/>
                <a:gd name="T3" fmla="*/ 130 h 252"/>
                <a:gd name="T4" fmla="*/ 118 w 170"/>
                <a:gd name="T5" fmla="*/ 54 h 252"/>
                <a:gd name="T6" fmla="*/ 60 w 170"/>
                <a:gd name="T7" fmla="*/ 136 h 252"/>
                <a:gd name="T8" fmla="*/ 16 w 170"/>
                <a:gd name="T9" fmla="*/ 252 h 252"/>
              </a:gdLst>
              <a:ahLst/>
              <a:cxnLst>
                <a:cxn ang="0">
                  <a:pos x="T0" y="T1"/>
                </a:cxn>
                <a:cxn ang="0">
                  <a:pos x="T2" y="T3"/>
                </a:cxn>
                <a:cxn ang="0">
                  <a:pos x="T4" y="T5"/>
                </a:cxn>
                <a:cxn ang="0">
                  <a:pos x="T6" y="T7"/>
                </a:cxn>
                <a:cxn ang="0">
                  <a:pos x="T8" y="T9"/>
                </a:cxn>
              </a:cxnLst>
              <a:rect l="0" t="0" r="r" b="b"/>
              <a:pathLst>
                <a:path w="170" h="252">
                  <a:moveTo>
                    <a:pt x="16" y="252"/>
                  </a:moveTo>
                  <a:cubicBezTo>
                    <a:pt x="16" y="252"/>
                    <a:pt x="0" y="158"/>
                    <a:pt x="32" y="130"/>
                  </a:cubicBezTo>
                  <a:cubicBezTo>
                    <a:pt x="64" y="102"/>
                    <a:pt x="66" y="108"/>
                    <a:pt x="118" y="54"/>
                  </a:cubicBezTo>
                  <a:cubicBezTo>
                    <a:pt x="170" y="0"/>
                    <a:pt x="86" y="98"/>
                    <a:pt x="60" y="136"/>
                  </a:cubicBezTo>
                  <a:cubicBezTo>
                    <a:pt x="34" y="174"/>
                    <a:pt x="26" y="188"/>
                    <a:pt x="16" y="252"/>
                  </a:cubicBezTo>
                  <a:close/>
                </a:path>
              </a:pathLst>
            </a:custGeom>
            <a:solidFill>
              <a:srgbClr val="4C392A"/>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2" name="Freeform 74">
              <a:extLst>
                <a:ext uri="{FF2B5EF4-FFF2-40B4-BE49-F238E27FC236}">
                  <a16:creationId xmlns:a16="http://schemas.microsoft.com/office/drawing/2014/main" id="{FC3F3660-FE4D-2B98-D888-6861A76AD758}"/>
                </a:ext>
              </a:extLst>
            </p:cNvPr>
            <p:cNvSpPr>
              <a:spLocks/>
            </p:cNvSpPr>
            <p:nvPr/>
          </p:nvSpPr>
          <p:spPr bwMode="gray">
            <a:xfrm>
              <a:off x="1801104" y="3200400"/>
              <a:ext cx="95549" cy="241835"/>
            </a:xfrm>
            <a:custGeom>
              <a:avLst/>
              <a:gdLst>
                <a:gd name="T0" fmla="*/ 0 w 84"/>
                <a:gd name="T1" fmla="*/ 0 h 187"/>
                <a:gd name="T2" fmla="*/ 34 w 84"/>
                <a:gd name="T3" fmla="*/ 108 h 187"/>
                <a:gd name="T4" fmla="*/ 70 w 84"/>
                <a:gd name="T5" fmla="*/ 116 h 187"/>
                <a:gd name="T6" fmla="*/ 74 w 84"/>
                <a:gd name="T7" fmla="*/ 160 h 187"/>
                <a:gd name="T8" fmla="*/ 46 w 84"/>
                <a:gd name="T9" fmla="*/ 180 h 187"/>
                <a:gd name="T10" fmla="*/ 26 w 84"/>
                <a:gd name="T11" fmla="*/ 161 h 187"/>
                <a:gd name="T12" fmla="*/ 0 w 84"/>
                <a:gd name="T13" fmla="*/ 0 h 187"/>
                <a:gd name="connsiteX0" fmla="*/ 0 w 7716"/>
                <a:gd name="connsiteY0" fmla="*/ 0 h 9892"/>
                <a:gd name="connsiteX1" fmla="*/ 2526 w 7716"/>
                <a:gd name="connsiteY1" fmla="*/ 5775 h 9892"/>
                <a:gd name="connsiteX2" fmla="*/ 6811 w 7716"/>
                <a:gd name="connsiteY2" fmla="*/ 6203 h 9892"/>
                <a:gd name="connsiteX3" fmla="*/ 7288 w 7716"/>
                <a:gd name="connsiteY3" fmla="*/ 8556 h 9892"/>
                <a:gd name="connsiteX4" fmla="*/ 3954 w 7716"/>
                <a:gd name="connsiteY4" fmla="*/ 9626 h 9892"/>
                <a:gd name="connsiteX5" fmla="*/ 1573 w 7716"/>
                <a:gd name="connsiteY5" fmla="*/ 8610 h 9892"/>
                <a:gd name="connsiteX6" fmla="*/ 0 w 7716"/>
                <a:gd name="connsiteY6" fmla="*/ 0 h 9892"/>
                <a:gd name="connsiteX0" fmla="*/ 593 w 10593"/>
                <a:gd name="connsiteY0" fmla="*/ 0 h 10000"/>
                <a:gd name="connsiteX1" fmla="*/ 3867 w 10593"/>
                <a:gd name="connsiteY1" fmla="*/ 5838 h 10000"/>
                <a:gd name="connsiteX2" fmla="*/ 9420 w 10593"/>
                <a:gd name="connsiteY2" fmla="*/ 6271 h 10000"/>
                <a:gd name="connsiteX3" fmla="*/ 10038 w 10593"/>
                <a:gd name="connsiteY3" fmla="*/ 8649 h 10000"/>
                <a:gd name="connsiteX4" fmla="*/ 5717 w 10593"/>
                <a:gd name="connsiteY4" fmla="*/ 9731 h 10000"/>
                <a:gd name="connsiteX5" fmla="*/ 2632 w 10593"/>
                <a:gd name="connsiteY5" fmla="*/ 8704 h 10000"/>
                <a:gd name="connsiteX6" fmla="*/ 593 w 10593"/>
                <a:gd name="connsiteY6" fmla="*/ 0 h 10000"/>
                <a:gd name="connsiteX0" fmla="*/ 1305 w 11305"/>
                <a:gd name="connsiteY0" fmla="*/ 0 h 10000"/>
                <a:gd name="connsiteX1" fmla="*/ 4579 w 11305"/>
                <a:gd name="connsiteY1" fmla="*/ 5838 h 10000"/>
                <a:gd name="connsiteX2" fmla="*/ 10132 w 11305"/>
                <a:gd name="connsiteY2" fmla="*/ 6271 h 10000"/>
                <a:gd name="connsiteX3" fmla="*/ 10750 w 11305"/>
                <a:gd name="connsiteY3" fmla="*/ 8649 h 10000"/>
                <a:gd name="connsiteX4" fmla="*/ 6429 w 11305"/>
                <a:gd name="connsiteY4" fmla="*/ 9731 h 10000"/>
                <a:gd name="connsiteX5" fmla="*/ 3344 w 11305"/>
                <a:gd name="connsiteY5" fmla="*/ 8704 h 10000"/>
                <a:gd name="connsiteX6" fmla="*/ 1305 w 11305"/>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5" h="10000">
                  <a:moveTo>
                    <a:pt x="1305" y="0"/>
                  </a:moveTo>
                  <a:cubicBezTo>
                    <a:pt x="1305" y="0"/>
                    <a:pt x="3108" y="4793"/>
                    <a:pt x="4579" y="5838"/>
                  </a:cubicBezTo>
                  <a:cubicBezTo>
                    <a:pt x="6050" y="6883"/>
                    <a:pt x="8898" y="7569"/>
                    <a:pt x="10132" y="6271"/>
                  </a:cubicBezTo>
                  <a:cubicBezTo>
                    <a:pt x="10132" y="6271"/>
                    <a:pt x="12293" y="8109"/>
                    <a:pt x="10750" y="8649"/>
                  </a:cubicBezTo>
                  <a:cubicBezTo>
                    <a:pt x="9207" y="9190"/>
                    <a:pt x="7355" y="9352"/>
                    <a:pt x="6429" y="9731"/>
                  </a:cubicBezTo>
                  <a:cubicBezTo>
                    <a:pt x="5504" y="10109"/>
                    <a:pt x="4198" y="10326"/>
                    <a:pt x="3344" y="8704"/>
                  </a:cubicBezTo>
                  <a:cubicBezTo>
                    <a:pt x="2490" y="7082"/>
                    <a:pt x="-2250" y="8760"/>
                    <a:pt x="1305" y="0"/>
                  </a:cubicBezTo>
                  <a:close/>
                </a:path>
              </a:pathLst>
            </a:custGeom>
            <a:solidFill>
              <a:srgbClr val="3498DB">
                <a:lumMod val="75000"/>
              </a:srgb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3" name="Freeform 75">
              <a:extLst>
                <a:ext uri="{FF2B5EF4-FFF2-40B4-BE49-F238E27FC236}">
                  <a16:creationId xmlns:a16="http://schemas.microsoft.com/office/drawing/2014/main" id="{49BD0AD2-36F1-4743-34D7-DF73DEE6A986}"/>
                </a:ext>
              </a:extLst>
            </p:cNvPr>
            <p:cNvSpPr>
              <a:spLocks/>
            </p:cNvSpPr>
            <p:nvPr/>
          </p:nvSpPr>
          <p:spPr bwMode="gray">
            <a:xfrm>
              <a:off x="1727200" y="4524375"/>
              <a:ext cx="538163" cy="184150"/>
            </a:xfrm>
            <a:custGeom>
              <a:avLst/>
              <a:gdLst>
                <a:gd name="T0" fmla="*/ 0 w 412"/>
                <a:gd name="T1" fmla="*/ 76 h 140"/>
                <a:gd name="T2" fmla="*/ 80 w 412"/>
                <a:gd name="T3" fmla="*/ 14 h 140"/>
                <a:gd name="T4" fmla="*/ 182 w 412"/>
                <a:gd name="T5" fmla="*/ 24 h 140"/>
                <a:gd name="T6" fmla="*/ 340 w 412"/>
                <a:gd name="T7" fmla="*/ 40 h 140"/>
                <a:gd name="T8" fmla="*/ 412 w 412"/>
                <a:gd name="T9" fmla="*/ 140 h 140"/>
                <a:gd name="T10" fmla="*/ 112 w 412"/>
                <a:gd name="T11" fmla="*/ 62 h 140"/>
                <a:gd name="T12" fmla="*/ 29 w 412"/>
                <a:gd name="T13" fmla="*/ 89 h 140"/>
                <a:gd name="T14" fmla="*/ 0 w 412"/>
                <a:gd name="T15" fmla="*/ 76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140">
                  <a:moveTo>
                    <a:pt x="0" y="76"/>
                  </a:moveTo>
                  <a:cubicBezTo>
                    <a:pt x="0" y="76"/>
                    <a:pt x="52" y="28"/>
                    <a:pt x="80" y="14"/>
                  </a:cubicBezTo>
                  <a:cubicBezTo>
                    <a:pt x="108" y="0"/>
                    <a:pt x="134" y="14"/>
                    <a:pt x="182" y="24"/>
                  </a:cubicBezTo>
                  <a:cubicBezTo>
                    <a:pt x="230" y="34"/>
                    <a:pt x="312" y="24"/>
                    <a:pt x="340" y="40"/>
                  </a:cubicBezTo>
                  <a:cubicBezTo>
                    <a:pt x="368" y="56"/>
                    <a:pt x="402" y="84"/>
                    <a:pt x="412" y="140"/>
                  </a:cubicBezTo>
                  <a:cubicBezTo>
                    <a:pt x="412" y="140"/>
                    <a:pt x="372" y="40"/>
                    <a:pt x="112" y="62"/>
                  </a:cubicBezTo>
                  <a:cubicBezTo>
                    <a:pt x="112" y="62"/>
                    <a:pt x="81" y="49"/>
                    <a:pt x="29" y="89"/>
                  </a:cubicBezTo>
                  <a:lnTo>
                    <a:pt x="0" y="76"/>
                  </a:lnTo>
                  <a:close/>
                </a:path>
              </a:pathLst>
            </a:custGeom>
            <a:solidFill>
              <a:srgbClr val="3498DB">
                <a:lumMod val="75000"/>
              </a:srgb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4" name="Freeform 76">
              <a:extLst>
                <a:ext uri="{FF2B5EF4-FFF2-40B4-BE49-F238E27FC236}">
                  <a16:creationId xmlns:a16="http://schemas.microsoft.com/office/drawing/2014/main" id="{D0E8840F-6F87-DE79-63ED-610B54B24A44}"/>
                </a:ext>
              </a:extLst>
            </p:cNvPr>
            <p:cNvSpPr>
              <a:spLocks/>
            </p:cNvSpPr>
            <p:nvPr/>
          </p:nvSpPr>
          <p:spPr bwMode="gray">
            <a:xfrm>
              <a:off x="2330450" y="4672013"/>
              <a:ext cx="319088" cy="111125"/>
            </a:xfrm>
            <a:custGeom>
              <a:avLst/>
              <a:gdLst>
                <a:gd name="T0" fmla="*/ 230 w 244"/>
                <a:gd name="T1" fmla="*/ 0 h 86"/>
                <a:gd name="T2" fmla="*/ 170 w 244"/>
                <a:gd name="T3" fmla="*/ 36 h 86"/>
                <a:gd name="T4" fmla="*/ 34 w 244"/>
                <a:gd name="T5" fmla="*/ 50 h 86"/>
                <a:gd name="T6" fmla="*/ 0 w 244"/>
                <a:gd name="T7" fmla="*/ 64 h 86"/>
                <a:gd name="T8" fmla="*/ 224 w 244"/>
                <a:gd name="T9" fmla="*/ 62 h 86"/>
                <a:gd name="T10" fmla="*/ 244 w 244"/>
                <a:gd name="T11" fmla="*/ 10 h 86"/>
                <a:gd name="T12" fmla="*/ 230 w 244"/>
                <a:gd name="T13" fmla="*/ 0 h 86"/>
              </a:gdLst>
              <a:ahLst/>
              <a:cxnLst>
                <a:cxn ang="0">
                  <a:pos x="T0" y="T1"/>
                </a:cxn>
                <a:cxn ang="0">
                  <a:pos x="T2" y="T3"/>
                </a:cxn>
                <a:cxn ang="0">
                  <a:pos x="T4" y="T5"/>
                </a:cxn>
                <a:cxn ang="0">
                  <a:pos x="T6" y="T7"/>
                </a:cxn>
                <a:cxn ang="0">
                  <a:pos x="T8" y="T9"/>
                </a:cxn>
                <a:cxn ang="0">
                  <a:pos x="T10" y="T11"/>
                </a:cxn>
                <a:cxn ang="0">
                  <a:pos x="T12" y="T13"/>
                </a:cxn>
              </a:cxnLst>
              <a:rect l="0" t="0" r="r" b="b"/>
              <a:pathLst>
                <a:path w="244" h="86">
                  <a:moveTo>
                    <a:pt x="230" y="0"/>
                  </a:moveTo>
                  <a:cubicBezTo>
                    <a:pt x="230" y="0"/>
                    <a:pt x="206" y="26"/>
                    <a:pt x="170" y="36"/>
                  </a:cubicBezTo>
                  <a:cubicBezTo>
                    <a:pt x="134" y="46"/>
                    <a:pt x="58" y="38"/>
                    <a:pt x="34" y="50"/>
                  </a:cubicBezTo>
                  <a:cubicBezTo>
                    <a:pt x="10" y="62"/>
                    <a:pt x="0" y="64"/>
                    <a:pt x="0" y="64"/>
                  </a:cubicBezTo>
                  <a:cubicBezTo>
                    <a:pt x="0" y="64"/>
                    <a:pt x="162" y="86"/>
                    <a:pt x="224" y="62"/>
                  </a:cubicBezTo>
                  <a:cubicBezTo>
                    <a:pt x="224" y="62"/>
                    <a:pt x="243" y="29"/>
                    <a:pt x="244" y="10"/>
                  </a:cubicBezTo>
                  <a:lnTo>
                    <a:pt x="230" y="0"/>
                  </a:lnTo>
                  <a:close/>
                </a:path>
              </a:pathLst>
            </a:custGeom>
            <a:solidFill>
              <a:srgbClr val="3498DB">
                <a:lumMod val="75000"/>
              </a:srgb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5" name="Freeform 77">
              <a:extLst>
                <a:ext uri="{FF2B5EF4-FFF2-40B4-BE49-F238E27FC236}">
                  <a16:creationId xmlns:a16="http://schemas.microsoft.com/office/drawing/2014/main" id="{D68FBF7B-FD61-D72E-46F7-63E080560524}"/>
                </a:ext>
              </a:extLst>
            </p:cNvPr>
            <p:cNvSpPr>
              <a:spLocks/>
            </p:cNvSpPr>
            <p:nvPr/>
          </p:nvSpPr>
          <p:spPr bwMode="gray">
            <a:xfrm>
              <a:off x="1346200" y="3736975"/>
              <a:ext cx="258763" cy="785813"/>
            </a:xfrm>
            <a:custGeom>
              <a:avLst/>
              <a:gdLst>
                <a:gd name="T0" fmla="*/ 0 w 198"/>
                <a:gd name="T1" fmla="*/ 590 h 602"/>
                <a:gd name="T2" fmla="*/ 198 w 198"/>
                <a:gd name="T3" fmla="*/ 0 h 602"/>
                <a:gd name="T4" fmla="*/ 12 w 198"/>
                <a:gd name="T5" fmla="*/ 602 h 602"/>
                <a:gd name="T6" fmla="*/ 0 w 198"/>
                <a:gd name="T7" fmla="*/ 590 h 602"/>
              </a:gdLst>
              <a:ahLst/>
              <a:cxnLst>
                <a:cxn ang="0">
                  <a:pos x="T0" y="T1"/>
                </a:cxn>
                <a:cxn ang="0">
                  <a:pos x="T2" y="T3"/>
                </a:cxn>
                <a:cxn ang="0">
                  <a:pos x="T4" y="T5"/>
                </a:cxn>
                <a:cxn ang="0">
                  <a:pos x="T6" y="T7"/>
                </a:cxn>
              </a:cxnLst>
              <a:rect l="0" t="0" r="r" b="b"/>
              <a:pathLst>
                <a:path w="198" h="602">
                  <a:moveTo>
                    <a:pt x="0" y="590"/>
                  </a:moveTo>
                  <a:cubicBezTo>
                    <a:pt x="0" y="590"/>
                    <a:pt x="188" y="42"/>
                    <a:pt x="198" y="0"/>
                  </a:cubicBezTo>
                  <a:cubicBezTo>
                    <a:pt x="198" y="0"/>
                    <a:pt x="21" y="593"/>
                    <a:pt x="12" y="602"/>
                  </a:cubicBezTo>
                  <a:cubicBezTo>
                    <a:pt x="12" y="602"/>
                    <a:pt x="4" y="600"/>
                    <a:pt x="0" y="590"/>
                  </a:cubicBezTo>
                  <a:close/>
                </a:path>
              </a:pathLst>
            </a:custGeom>
            <a:solidFill>
              <a:srgbClr val="3498DB">
                <a:lumMod val="75000"/>
              </a:srgb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6" name="Freeform 78">
              <a:extLst>
                <a:ext uri="{FF2B5EF4-FFF2-40B4-BE49-F238E27FC236}">
                  <a16:creationId xmlns:a16="http://schemas.microsoft.com/office/drawing/2014/main" id="{09CD5BC6-73B7-D0BD-4D13-5E67E80876F8}"/>
                </a:ext>
              </a:extLst>
            </p:cNvPr>
            <p:cNvSpPr>
              <a:spLocks/>
            </p:cNvSpPr>
            <p:nvPr/>
          </p:nvSpPr>
          <p:spPr bwMode="gray">
            <a:xfrm>
              <a:off x="2154238" y="3700463"/>
              <a:ext cx="692150" cy="471488"/>
            </a:xfrm>
            <a:custGeom>
              <a:avLst/>
              <a:gdLst>
                <a:gd name="T0" fmla="*/ 0 w 530"/>
                <a:gd name="T1" fmla="*/ 0 h 362"/>
                <a:gd name="T2" fmla="*/ 88 w 530"/>
                <a:gd name="T3" fmla="*/ 104 h 362"/>
                <a:gd name="T4" fmla="*/ 332 w 530"/>
                <a:gd name="T5" fmla="*/ 274 h 362"/>
                <a:gd name="T6" fmla="*/ 526 w 530"/>
                <a:gd name="T7" fmla="*/ 314 h 362"/>
                <a:gd name="T8" fmla="*/ 515 w 530"/>
                <a:gd name="T9" fmla="*/ 362 h 362"/>
                <a:gd name="T10" fmla="*/ 406 w 530"/>
                <a:gd name="T11" fmla="*/ 356 h 362"/>
                <a:gd name="T12" fmla="*/ 0 w 530"/>
                <a:gd name="T13" fmla="*/ 0 h 362"/>
              </a:gdLst>
              <a:ahLst/>
              <a:cxnLst>
                <a:cxn ang="0">
                  <a:pos x="T0" y="T1"/>
                </a:cxn>
                <a:cxn ang="0">
                  <a:pos x="T2" y="T3"/>
                </a:cxn>
                <a:cxn ang="0">
                  <a:pos x="T4" y="T5"/>
                </a:cxn>
                <a:cxn ang="0">
                  <a:pos x="T6" y="T7"/>
                </a:cxn>
                <a:cxn ang="0">
                  <a:pos x="T8" y="T9"/>
                </a:cxn>
                <a:cxn ang="0">
                  <a:pos x="T10" y="T11"/>
                </a:cxn>
                <a:cxn ang="0">
                  <a:pos x="T12" y="T13"/>
                </a:cxn>
              </a:cxnLst>
              <a:rect l="0" t="0" r="r" b="b"/>
              <a:pathLst>
                <a:path w="530" h="362">
                  <a:moveTo>
                    <a:pt x="0" y="0"/>
                  </a:moveTo>
                  <a:cubicBezTo>
                    <a:pt x="0" y="0"/>
                    <a:pt x="54" y="62"/>
                    <a:pt x="88" y="104"/>
                  </a:cubicBezTo>
                  <a:cubicBezTo>
                    <a:pt x="122" y="146"/>
                    <a:pt x="250" y="244"/>
                    <a:pt x="332" y="274"/>
                  </a:cubicBezTo>
                  <a:cubicBezTo>
                    <a:pt x="414" y="304"/>
                    <a:pt x="530" y="300"/>
                    <a:pt x="526" y="314"/>
                  </a:cubicBezTo>
                  <a:cubicBezTo>
                    <a:pt x="522" y="328"/>
                    <a:pt x="515" y="362"/>
                    <a:pt x="515" y="362"/>
                  </a:cubicBezTo>
                  <a:cubicBezTo>
                    <a:pt x="515" y="362"/>
                    <a:pt x="442" y="354"/>
                    <a:pt x="406" y="356"/>
                  </a:cubicBezTo>
                  <a:cubicBezTo>
                    <a:pt x="406" y="356"/>
                    <a:pt x="46" y="176"/>
                    <a:pt x="0" y="0"/>
                  </a:cubicBezTo>
                  <a:close/>
                </a:path>
              </a:pathLst>
            </a:custGeom>
            <a:solidFill>
              <a:srgbClr val="3498DB">
                <a:lumMod val="75000"/>
              </a:srgb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7" name="Freeform 79">
              <a:extLst>
                <a:ext uri="{FF2B5EF4-FFF2-40B4-BE49-F238E27FC236}">
                  <a16:creationId xmlns:a16="http://schemas.microsoft.com/office/drawing/2014/main" id="{7CF8013D-8032-C130-81C0-218C3503D64E}"/>
                </a:ext>
              </a:extLst>
            </p:cNvPr>
            <p:cNvSpPr>
              <a:spLocks/>
            </p:cNvSpPr>
            <p:nvPr/>
          </p:nvSpPr>
          <p:spPr bwMode="gray">
            <a:xfrm>
              <a:off x="1800225" y="2849563"/>
              <a:ext cx="1423988" cy="328613"/>
            </a:xfrm>
            <a:custGeom>
              <a:avLst/>
              <a:gdLst>
                <a:gd name="T0" fmla="*/ 0 w 1090"/>
                <a:gd name="T1" fmla="*/ 221 h 251"/>
                <a:gd name="T2" fmla="*/ 66 w 1090"/>
                <a:gd name="T3" fmla="*/ 49 h 251"/>
                <a:gd name="T4" fmla="*/ 1090 w 1090"/>
                <a:gd name="T5" fmla="*/ 219 h 251"/>
                <a:gd name="T6" fmla="*/ 1070 w 1090"/>
                <a:gd name="T7" fmla="*/ 197 h 251"/>
                <a:gd name="T8" fmla="*/ 74 w 1090"/>
                <a:gd name="T9" fmla="*/ 41 h 251"/>
                <a:gd name="T10" fmla="*/ 0 w 1090"/>
                <a:gd name="T11" fmla="*/ 221 h 251"/>
              </a:gdLst>
              <a:ahLst/>
              <a:cxnLst>
                <a:cxn ang="0">
                  <a:pos x="T0" y="T1"/>
                </a:cxn>
                <a:cxn ang="0">
                  <a:pos x="T2" y="T3"/>
                </a:cxn>
                <a:cxn ang="0">
                  <a:pos x="T4" y="T5"/>
                </a:cxn>
                <a:cxn ang="0">
                  <a:pos x="T6" y="T7"/>
                </a:cxn>
                <a:cxn ang="0">
                  <a:pos x="T8" y="T9"/>
                </a:cxn>
                <a:cxn ang="0">
                  <a:pos x="T10" y="T11"/>
                </a:cxn>
              </a:cxnLst>
              <a:rect l="0" t="0" r="r" b="b"/>
              <a:pathLst>
                <a:path w="1090" h="251">
                  <a:moveTo>
                    <a:pt x="0" y="221"/>
                  </a:moveTo>
                  <a:cubicBezTo>
                    <a:pt x="0" y="221"/>
                    <a:pt x="66" y="51"/>
                    <a:pt x="66" y="49"/>
                  </a:cubicBezTo>
                  <a:cubicBezTo>
                    <a:pt x="66" y="47"/>
                    <a:pt x="848" y="251"/>
                    <a:pt x="1090" y="219"/>
                  </a:cubicBezTo>
                  <a:cubicBezTo>
                    <a:pt x="1070" y="197"/>
                    <a:pt x="1070" y="197"/>
                    <a:pt x="1070" y="197"/>
                  </a:cubicBezTo>
                  <a:cubicBezTo>
                    <a:pt x="1070" y="197"/>
                    <a:pt x="730" y="209"/>
                    <a:pt x="74" y="41"/>
                  </a:cubicBezTo>
                  <a:cubicBezTo>
                    <a:pt x="74" y="41"/>
                    <a:pt x="68" y="0"/>
                    <a:pt x="0" y="221"/>
                  </a:cubicBezTo>
                  <a:close/>
                </a:path>
              </a:pathLst>
            </a:custGeom>
            <a:solidFill>
              <a:srgbClr val="3498DB">
                <a:lumMod val="75000"/>
              </a:srgbClr>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8" name="Freeform 80">
              <a:extLst>
                <a:ext uri="{FF2B5EF4-FFF2-40B4-BE49-F238E27FC236}">
                  <a16:creationId xmlns:a16="http://schemas.microsoft.com/office/drawing/2014/main" id="{7608E70B-1F94-D193-B52A-5C5DCA36842C}"/>
                </a:ext>
              </a:extLst>
            </p:cNvPr>
            <p:cNvSpPr>
              <a:spLocks/>
            </p:cNvSpPr>
            <p:nvPr/>
          </p:nvSpPr>
          <p:spPr bwMode="gray">
            <a:xfrm>
              <a:off x="1338263" y="4579938"/>
              <a:ext cx="198438" cy="117475"/>
            </a:xfrm>
            <a:custGeom>
              <a:avLst/>
              <a:gdLst>
                <a:gd name="T0" fmla="*/ 8 w 152"/>
                <a:gd name="T1" fmla="*/ 0 h 90"/>
                <a:gd name="T2" fmla="*/ 56 w 152"/>
                <a:gd name="T3" fmla="*/ 26 h 90"/>
                <a:gd name="T4" fmla="*/ 106 w 152"/>
                <a:gd name="T5" fmla="*/ 66 h 90"/>
                <a:gd name="T6" fmla="*/ 70 w 152"/>
                <a:gd name="T7" fmla="*/ 24 h 90"/>
                <a:gd name="T8" fmla="*/ 146 w 152"/>
                <a:gd name="T9" fmla="*/ 80 h 90"/>
                <a:gd name="T10" fmla="*/ 32 w 152"/>
                <a:gd name="T11" fmla="*/ 66 h 90"/>
                <a:gd name="T12" fmla="*/ 8 w 152"/>
                <a:gd name="T13" fmla="*/ 0 h 90"/>
              </a:gdLst>
              <a:ahLst/>
              <a:cxnLst>
                <a:cxn ang="0">
                  <a:pos x="T0" y="T1"/>
                </a:cxn>
                <a:cxn ang="0">
                  <a:pos x="T2" y="T3"/>
                </a:cxn>
                <a:cxn ang="0">
                  <a:pos x="T4" y="T5"/>
                </a:cxn>
                <a:cxn ang="0">
                  <a:pos x="T6" y="T7"/>
                </a:cxn>
                <a:cxn ang="0">
                  <a:pos x="T8" y="T9"/>
                </a:cxn>
                <a:cxn ang="0">
                  <a:pos x="T10" y="T11"/>
                </a:cxn>
                <a:cxn ang="0">
                  <a:pos x="T12" y="T13"/>
                </a:cxn>
              </a:cxnLst>
              <a:rect l="0" t="0" r="r" b="b"/>
              <a:pathLst>
                <a:path w="152" h="90">
                  <a:moveTo>
                    <a:pt x="8" y="0"/>
                  </a:moveTo>
                  <a:cubicBezTo>
                    <a:pt x="8" y="0"/>
                    <a:pt x="38" y="2"/>
                    <a:pt x="56" y="26"/>
                  </a:cubicBezTo>
                  <a:cubicBezTo>
                    <a:pt x="74" y="50"/>
                    <a:pt x="100" y="66"/>
                    <a:pt x="106" y="66"/>
                  </a:cubicBezTo>
                  <a:cubicBezTo>
                    <a:pt x="112" y="66"/>
                    <a:pt x="70" y="42"/>
                    <a:pt x="70" y="24"/>
                  </a:cubicBezTo>
                  <a:cubicBezTo>
                    <a:pt x="70" y="6"/>
                    <a:pt x="140" y="70"/>
                    <a:pt x="146" y="80"/>
                  </a:cubicBezTo>
                  <a:cubicBezTo>
                    <a:pt x="152" y="90"/>
                    <a:pt x="46" y="74"/>
                    <a:pt x="32" y="66"/>
                  </a:cubicBezTo>
                  <a:cubicBezTo>
                    <a:pt x="32" y="66"/>
                    <a:pt x="0" y="6"/>
                    <a:pt x="8"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89" name="Freeform 81">
              <a:extLst>
                <a:ext uri="{FF2B5EF4-FFF2-40B4-BE49-F238E27FC236}">
                  <a16:creationId xmlns:a16="http://schemas.microsoft.com/office/drawing/2014/main" id="{6F0CF7B3-9E66-2B26-AD2A-A2C0353B83E0}"/>
                </a:ext>
              </a:extLst>
            </p:cNvPr>
            <p:cNvSpPr>
              <a:spLocks/>
            </p:cNvSpPr>
            <p:nvPr/>
          </p:nvSpPr>
          <p:spPr bwMode="gray">
            <a:xfrm>
              <a:off x="2462213" y="2616200"/>
              <a:ext cx="195263" cy="203200"/>
            </a:xfrm>
            <a:custGeom>
              <a:avLst/>
              <a:gdLst>
                <a:gd name="T0" fmla="*/ 68 w 150"/>
                <a:gd name="T1" fmla="*/ 32 h 156"/>
                <a:gd name="T2" fmla="*/ 110 w 150"/>
                <a:gd name="T3" fmla="*/ 122 h 156"/>
                <a:gd name="T4" fmla="*/ 68 w 150"/>
                <a:gd name="T5" fmla="*/ 32 h 156"/>
              </a:gdLst>
              <a:ahLst/>
              <a:cxnLst>
                <a:cxn ang="0">
                  <a:pos x="T0" y="T1"/>
                </a:cxn>
                <a:cxn ang="0">
                  <a:pos x="T2" y="T3"/>
                </a:cxn>
                <a:cxn ang="0">
                  <a:pos x="T4" y="T5"/>
                </a:cxn>
              </a:cxnLst>
              <a:rect l="0" t="0" r="r" b="b"/>
              <a:pathLst>
                <a:path w="150" h="156">
                  <a:moveTo>
                    <a:pt x="68" y="32"/>
                  </a:moveTo>
                  <a:cubicBezTo>
                    <a:pt x="68" y="32"/>
                    <a:pt x="70" y="88"/>
                    <a:pt x="110" y="122"/>
                  </a:cubicBezTo>
                  <a:cubicBezTo>
                    <a:pt x="150" y="156"/>
                    <a:pt x="0" y="0"/>
                    <a:pt x="68" y="32"/>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0" name="Freeform 82">
              <a:extLst>
                <a:ext uri="{FF2B5EF4-FFF2-40B4-BE49-F238E27FC236}">
                  <a16:creationId xmlns:a16="http://schemas.microsoft.com/office/drawing/2014/main" id="{E430D365-6F2A-3265-429B-34700E5D6DCA}"/>
                </a:ext>
              </a:extLst>
            </p:cNvPr>
            <p:cNvSpPr>
              <a:spLocks/>
            </p:cNvSpPr>
            <p:nvPr/>
          </p:nvSpPr>
          <p:spPr bwMode="gray">
            <a:xfrm>
              <a:off x="1701800" y="5102225"/>
              <a:ext cx="227013" cy="101600"/>
            </a:xfrm>
            <a:custGeom>
              <a:avLst/>
              <a:gdLst>
                <a:gd name="T0" fmla="*/ 0 w 174"/>
                <a:gd name="T1" fmla="*/ 78 h 78"/>
                <a:gd name="T2" fmla="*/ 58 w 174"/>
                <a:gd name="T3" fmla="*/ 40 h 78"/>
                <a:gd name="T4" fmla="*/ 138 w 174"/>
                <a:gd name="T5" fmla="*/ 2 h 78"/>
                <a:gd name="T6" fmla="*/ 102 w 174"/>
                <a:gd name="T7" fmla="*/ 50 h 78"/>
                <a:gd name="T8" fmla="*/ 0 w 174"/>
                <a:gd name="T9" fmla="*/ 78 h 78"/>
              </a:gdLst>
              <a:ahLst/>
              <a:cxnLst>
                <a:cxn ang="0">
                  <a:pos x="T0" y="T1"/>
                </a:cxn>
                <a:cxn ang="0">
                  <a:pos x="T2" y="T3"/>
                </a:cxn>
                <a:cxn ang="0">
                  <a:pos x="T4" y="T5"/>
                </a:cxn>
                <a:cxn ang="0">
                  <a:pos x="T6" y="T7"/>
                </a:cxn>
                <a:cxn ang="0">
                  <a:pos x="T8" y="T9"/>
                </a:cxn>
              </a:cxnLst>
              <a:rect l="0" t="0" r="r" b="b"/>
              <a:pathLst>
                <a:path w="174" h="78">
                  <a:moveTo>
                    <a:pt x="0" y="78"/>
                  </a:moveTo>
                  <a:cubicBezTo>
                    <a:pt x="0" y="78"/>
                    <a:pt x="32" y="54"/>
                    <a:pt x="58" y="40"/>
                  </a:cubicBezTo>
                  <a:cubicBezTo>
                    <a:pt x="84" y="26"/>
                    <a:pt x="102" y="4"/>
                    <a:pt x="138" y="2"/>
                  </a:cubicBezTo>
                  <a:cubicBezTo>
                    <a:pt x="174" y="0"/>
                    <a:pt x="122" y="36"/>
                    <a:pt x="102" y="50"/>
                  </a:cubicBezTo>
                  <a:cubicBezTo>
                    <a:pt x="82" y="64"/>
                    <a:pt x="54" y="70"/>
                    <a:pt x="0" y="78"/>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1" name="Freeform 83">
              <a:extLst>
                <a:ext uri="{FF2B5EF4-FFF2-40B4-BE49-F238E27FC236}">
                  <a16:creationId xmlns:a16="http://schemas.microsoft.com/office/drawing/2014/main" id="{8D3D7AB0-771B-20DD-C90D-AD97E7C480E1}"/>
                </a:ext>
              </a:extLst>
            </p:cNvPr>
            <p:cNvSpPr>
              <a:spLocks/>
            </p:cNvSpPr>
            <p:nvPr/>
          </p:nvSpPr>
          <p:spPr bwMode="gray">
            <a:xfrm>
              <a:off x="1652588" y="4620418"/>
              <a:ext cx="53975" cy="68263"/>
            </a:xfrm>
            <a:custGeom>
              <a:avLst/>
              <a:gdLst>
                <a:gd name="T0" fmla="*/ 0 w 42"/>
                <a:gd name="T1" fmla="*/ 0 h 52"/>
                <a:gd name="T2" fmla="*/ 28 w 42"/>
                <a:gd name="T3" fmla="*/ 52 h 52"/>
                <a:gd name="T4" fmla="*/ 24 w 42"/>
                <a:gd name="T5" fmla="*/ 0 h 52"/>
                <a:gd name="T6" fmla="*/ 0 w 42"/>
                <a:gd name="T7" fmla="*/ 0 h 52"/>
              </a:gdLst>
              <a:ahLst/>
              <a:cxnLst>
                <a:cxn ang="0">
                  <a:pos x="T0" y="T1"/>
                </a:cxn>
                <a:cxn ang="0">
                  <a:pos x="T2" y="T3"/>
                </a:cxn>
                <a:cxn ang="0">
                  <a:pos x="T4" y="T5"/>
                </a:cxn>
                <a:cxn ang="0">
                  <a:pos x="T6" y="T7"/>
                </a:cxn>
              </a:cxnLst>
              <a:rect l="0" t="0" r="r" b="b"/>
              <a:pathLst>
                <a:path w="42" h="52">
                  <a:moveTo>
                    <a:pt x="0" y="0"/>
                  </a:moveTo>
                  <a:cubicBezTo>
                    <a:pt x="0" y="0"/>
                    <a:pt x="14" y="52"/>
                    <a:pt x="28" y="52"/>
                  </a:cubicBezTo>
                  <a:cubicBezTo>
                    <a:pt x="42" y="52"/>
                    <a:pt x="24" y="0"/>
                    <a:pt x="24" y="0"/>
                  </a:cubicBezTo>
                  <a:lnTo>
                    <a:pt x="0" y="0"/>
                  </a:ln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2" name="Freeform 84">
              <a:extLst>
                <a:ext uri="{FF2B5EF4-FFF2-40B4-BE49-F238E27FC236}">
                  <a16:creationId xmlns:a16="http://schemas.microsoft.com/office/drawing/2014/main" id="{8D0A363B-1A85-78B0-1916-94B2BAB04080}"/>
                </a:ext>
              </a:extLst>
            </p:cNvPr>
            <p:cNvSpPr>
              <a:spLocks/>
            </p:cNvSpPr>
            <p:nvPr/>
          </p:nvSpPr>
          <p:spPr bwMode="gray">
            <a:xfrm>
              <a:off x="909638" y="4313238"/>
              <a:ext cx="290513" cy="84138"/>
            </a:xfrm>
            <a:custGeom>
              <a:avLst/>
              <a:gdLst>
                <a:gd name="T0" fmla="*/ 14 w 222"/>
                <a:gd name="T1" fmla="*/ 64 h 64"/>
                <a:gd name="T2" fmla="*/ 82 w 222"/>
                <a:gd name="T3" fmla="*/ 24 h 64"/>
                <a:gd name="T4" fmla="*/ 172 w 222"/>
                <a:gd name="T5" fmla="*/ 32 h 64"/>
                <a:gd name="T6" fmla="*/ 112 w 222"/>
                <a:gd name="T7" fmla="*/ 4 h 64"/>
                <a:gd name="T8" fmla="*/ 16 w 222"/>
                <a:gd name="T9" fmla="*/ 20 h 64"/>
                <a:gd name="T10" fmla="*/ 14 w 222"/>
                <a:gd name="T11" fmla="*/ 64 h 64"/>
              </a:gdLst>
              <a:ahLst/>
              <a:cxnLst>
                <a:cxn ang="0">
                  <a:pos x="T0" y="T1"/>
                </a:cxn>
                <a:cxn ang="0">
                  <a:pos x="T2" y="T3"/>
                </a:cxn>
                <a:cxn ang="0">
                  <a:pos x="T4" y="T5"/>
                </a:cxn>
                <a:cxn ang="0">
                  <a:pos x="T6" y="T7"/>
                </a:cxn>
                <a:cxn ang="0">
                  <a:pos x="T8" y="T9"/>
                </a:cxn>
                <a:cxn ang="0">
                  <a:pos x="T10" y="T11"/>
                </a:cxn>
              </a:cxnLst>
              <a:rect l="0" t="0" r="r" b="b"/>
              <a:pathLst>
                <a:path w="222" h="64">
                  <a:moveTo>
                    <a:pt x="14" y="64"/>
                  </a:moveTo>
                  <a:cubicBezTo>
                    <a:pt x="14" y="64"/>
                    <a:pt x="46" y="16"/>
                    <a:pt x="82" y="24"/>
                  </a:cubicBezTo>
                  <a:cubicBezTo>
                    <a:pt x="118" y="32"/>
                    <a:pt x="122" y="22"/>
                    <a:pt x="172" y="32"/>
                  </a:cubicBezTo>
                  <a:cubicBezTo>
                    <a:pt x="222" y="42"/>
                    <a:pt x="158" y="0"/>
                    <a:pt x="112" y="4"/>
                  </a:cubicBezTo>
                  <a:cubicBezTo>
                    <a:pt x="66" y="8"/>
                    <a:pt x="18" y="6"/>
                    <a:pt x="16" y="20"/>
                  </a:cubicBezTo>
                  <a:cubicBezTo>
                    <a:pt x="14" y="34"/>
                    <a:pt x="0" y="58"/>
                    <a:pt x="14" y="64"/>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3" name="Freeform 85">
              <a:extLst>
                <a:ext uri="{FF2B5EF4-FFF2-40B4-BE49-F238E27FC236}">
                  <a16:creationId xmlns:a16="http://schemas.microsoft.com/office/drawing/2014/main" id="{6C6A5C3E-5B59-531F-5652-AF50A493A8DA}"/>
                </a:ext>
              </a:extLst>
            </p:cNvPr>
            <p:cNvSpPr>
              <a:spLocks/>
            </p:cNvSpPr>
            <p:nvPr/>
          </p:nvSpPr>
          <p:spPr bwMode="gray">
            <a:xfrm>
              <a:off x="2935288" y="4879975"/>
              <a:ext cx="317500" cy="233363"/>
            </a:xfrm>
            <a:custGeom>
              <a:avLst/>
              <a:gdLst>
                <a:gd name="T0" fmla="*/ 192 w 244"/>
                <a:gd name="T1" fmla="*/ 0 h 178"/>
                <a:gd name="T2" fmla="*/ 194 w 244"/>
                <a:gd name="T3" fmla="*/ 74 h 178"/>
                <a:gd name="T4" fmla="*/ 180 w 244"/>
                <a:gd name="T5" fmla="*/ 138 h 178"/>
                <a:gd name="T6" fmla="*/ 0 w 244"/>
                <a:gd name="T7" fmla="*/ 158 h 178"/>
                <a:gd name="T8" fmla="*/ 244 w 244"/>
                <a:gd name="T9" fmla="*/ 154 h 178"/>
                <a:gd name="T10" fmla="*/ 192 w 244"/>
                <a:gd name="T11" fmla="*/ 0 h 178"/>
              </a:gdLst>
              <a:ahLst/>
              <a:cxnLst>
                <a:cxn ang="0">
                  <a:pos x="T0" y="T1"/>
                </a:cxn>
                <a:cxn ang="0">
                  <a:pos x="T2" y="T3"/>
                </a:cxn>
                <a:cxn ang="0">
                  <a:pos x="T4" y="T5"/>
                </a:cxn>
                <a:cxn ang="0">
                  <a:pos x="T6" y="T7"/>
                </a:cxn>
                <a:cxn ang="0">
                  <a:pos x="T8" y="T9"/>
                </a:cxn>
                <a:cxn ang="0">
                  <a:pos x="T10" y="T11"/>
                </a:cxn>
              </a:cxnLst>
              <a:rect l="0" t="0" r="r" b="b"/>
              <a:pathLst>
                <a:path w="244" h="178">
                  <a:moveTo>
                    <a:pt x="192" y="0"/>
                  </a:moveTo>
                  <a:cubicBezTo>
                    <a:pt x="192" y="0"/>
                    <a:pt x="190" y="46"/>
                    <a:pt x="194" y="74"/>
                  </a:cubicBezTo>
                  <a:cubicBezTo>
                    <a:pt x="198" y="102"/>
                    <a:pt x="196" y="132"/>
                    <a:pt x="180" y="138"/>
                  </a:cubicBezTo>
                  <a:cubicBezTo>
                    <a:pt x="164" y="144"/>
                    <a:pt x="0" y="152"/>
                    <a:pt x="0" y="158"/>
                  </a:cubicBezTo>
                  <a:cubicBezTo>
                    <a:pt x="0" y="164"/>
                    <a:pt x="110" y="178"/>
                    <a:pt x="244" y="154"/>
                  </a:cubicBezTo>
                  <a:lnTo>
                    <a:pt x="192" y="0"/>
                  </a:ln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4" name="Freeform 86">
              <a:extLst>
                <a:ext uri="{FF2B5EF4-FFF2-40B4-BE49-F238E27FC236}">
                  <a16:creationId xmlns:a16="http://schemas.microsoft.com/office/drawing/2014/main" id="{4B94911A-8F66-80BC-9646-65587A000B9B}"/>
                </a:ext>
              </a:extLst>
            </p:cNvPr>
            <p:cNvSpPr>
              <a:spLocks/>
            </p:cNvSpPr>
            <p:nvPr/>
          </p:nvSpPr>
          <p:spPr bwMode="gray">
            <a:xfrm>
              <a:off x="3044825" y="3384550"/>
              <a:ext cx="153988" cy="401638"/>
            </a:xfrm>
            <a:custGeom>
              <a:avLst/>
              <a:gdLst>
                <a:gd name="T0" fmla="*/ 102 w 118"/>
                <a:gd name="T1" fmla="*/ 0 h 308"/>
                <a:gd name="T2" fmla="*/ 84 w 118"/>
                <a:gd name="T3" fmla="*/ 80 h 308"/>
                <a:gd name="T4" fmla="*/ 4 w 118"/>
                <a:gd name="T5" fmla="*/ 240 h 308"/>
                <a:gd name="T6" fmla="*/ 40 w 118"/>
                <a:gd name="T7" fmla="*/ 182 h 308"/>
                <a:gd name="T8" fmla="*/ 80 w 118"/>
                <a:gd name="T9" fmla="*/ 146 h 308"/>
                <a:gd name="T10" fmla="*/ 60 w 118"/>
                <a:gd name="T11" fmla="*/ 214 h 308"/>
                <a:gd name="T12" fmla="*/ 84 w 118"/>
                <a:gd name="T13" fmla="*/ 224 h 308"/>
                <a:gd name="T14" fmla="*/ 52 w 118"/>
                <a:gd name="T15" fmla="*/ 276 h 308"/>
                <a:gd name="T16" fmla="*/ 110 w 118"/>
                <a:gd name="T17" fmla="*/ 246 h 308"/>
                <a:gd name="T18" fmla="*/ 102 w 118"/>
                <a:gd name="T19"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8" h="308">
                  <a:moveTo>
                    <a:pt x="102" y="0"/>
                  </a:moveTo>
                  <a:cubicBezTo>
                    <a:pt x="102" y="0"/>
                    <a:pt x="92" y="52"/>
                    <a:pt x="84" y="80"/>
                  </a:cubicBezTo>
                  <a:cubicBezTo>
                    <a:pt x="76" y="108"/>
                    <a:pt x="8" y="204"/>
                    <a:pt x="4" y="240"/>
                  </a:cubicBezTo>
                  <a:cubicBezTo>
                    <a:pt x="0" y="276"/>
                    <a:pt x="24" y="200"/>
                    <a:pt x="40" y="182"/>
                  </a:cubicBezTo>
                  <a:cubicBezTo>
                    <a:pt x="56" y="164"/>
                    <a:pt x="74" y="136"/>
                    <a:pt x="80" y="146"/>
                  </a:cubicBezTo>
                  <a:cubicBezTo>
                    <a:pt x="86" y="156"/>
                    <a:pt x="78" y="198"/>
                    <a:pt x="60" y="214"/>
                  </a:cubicBezTo>
                  <a:cubicBezTo>
                    <a:pt x="42" y="230"/>
                    <a:pt x="60" y="232"/>
                    <a:pt x="84" y="224"/>
                  </a:cubicBezTo>
                  <a:cubicBezTo>
                    <a:pt x="108" y="216"/>
                    <a:pt x="82" y="244"/>
                    <a:pt x="52" y="276"/>
                  </a:cubicBezTo>
                  <a:cubicBezTo>
                    <a:pt x="22" y="308"/>
                    <a:pt x="106" y="276"/>
                    <a:pt x="110" y="246"/>
                  </a:cubicBezTo>
                  <a:cubicBezTo>
                    <a:pt x="110" y="246"/>
                    <a:pt x="118" y="190"/>
                    <a:pt x="102" y="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sp>
          <p:nvSpPr>
            <p:cNvPr id="95" name="Freeform 87">
              <a:extLst>
                <a:ext uri="{FF2B5EF4-FFF2-40B4-BE49-F238E27FC236}">
                  <a16:creationId xmlns:a16="http://schemas.microsoft.com/office/drawing/2014/main" id="{8904EA84-7432-7C4D-109B-65B9549B1E17}"/>
                </a:ext>
              </a:extLst>
            </p:cNvPr>
            <p:cNvSpPr>
              <a:spLocks/>
            </p:cNvSpPr>
            <p:nvPr/>
          </p:nvSpPr>
          <p:spPr bwMode="gray">
            <a:xfrm>
              <a:off x="1270000" y="5062538"/>
              <a:ext cx="141288" cy="420688"/>
            </a:xfrm>
            <a:custGeom>
              <a:avLst/>
              <a:gdLst>
                <a:gd name="T0" fmla="*/ 16 w 108"/>
                <a:gd name="T1" fmla="*/ 320 h 322"/>
                <a:gd name="T2" fmla="*/ 52 w 108"/>
                <a:gd name="T3" fmla="*/ 168 h 322"/>
                <a:gd name="T4" fmla="*/ 70 w 108"/>
                <a:gd name="T5" fmla="*/ 94 h 322"/>
                <a:gd name="T6" fmla="*/ 108 w 108"/>
                <a:gd name="T7" fmla="*/ 0 h 322"/>
                <a:gd name="T8" fmla="*/ 50 w 108"/>
                <a:gd name="T9" fmla="*/ 10 h 322"/>
                <a:gd name="T10" fmla="*/ 32 w 108"/>
                <a:gd name="T11" fmla="*/ 182 h 322"/>
                <a:gd name="T12" fmla="*/ 16 w 108"/>
                <a:gd name="T13" fmla="*/ 320 h 322"/>
              </a:gdLst>
              <a:ahLst/>
              <a:cxnLst>
                <a:cxn ang="0">
                  <a:pos x="T0" y="T1"/>
                </a:cxn>
                <a:cxn ang="0">
                  <a:pos x="T2" y="T3"/>
                </a:cxn>
                <a:cxn ang="0">
                  <a:pos x="T4" y="T5"/>
                </a:cxn>
                <a:cxn ang="0">
                  <a:pos x="T6" y="T7"/>
                </a:cxn>
                <a:cxn ang="0">
                  <a:pos x="T8" y="T9"/>
                </a:cxn>
                <a:cxn ang="0">
                  <a:pos x="T10" y="T11"/>
                </a:cxn>
                <a:cxn ang="0">
                  <a:pos x="T12" y="T13"/>
                </a:cxn>
              </a:cxnLst>
              <a:rect l="0" t="0" r="r" b="b"/>
              <a:pathLst>
                <a:path w="108" h="322">
                  <a:moveTo>
                    <a:pt x="16" y="320"/>
                  </a:moveTo>
                  <a:cubicBezTo>
                    <a:pt x="16" y="320"/>
                    <a:pt x="34" y="210"/>
                    <a:pt x="52" y="168"/>
                  </a:cubicBezTo>
                  <a:cubicBezTo>
                    <a:pt x="70" y="126"/>
                    <a:pt x="70" y="110"/>
                    <a:pt x="70" y="94"/>
                  </a:cubicBezTo>
                  <a:cubicBezTo>
                    <a:pt x="70" y="78"/>
                    <a:pt x="108" y="0"/>
                    <a:pt x="108" y="0"/>
                  </a:cubicBezTo>
                  <a:cubicBezTo>
                    <a:pt x="50" y="10"/>
                    <a:pt x="50" y="10"/>
                    <a:pt x="50" y="10"/>
                  </a:cubicBezTo>
                  <a:cubicBezTo>
                    <a:pt x="50" y="10"/>
                    <a:pt x="26" y="146"/>
                    <a:pt x="32" y="182"/>
                  </a:cubicBezTo>
                  <a:cubicBezTo>
                    <a:pt x="32" y="182"/>
                    <a:pt x="0" y="322"/>
                    <a:pt x="16" y="320"/>
                  </a:cubicBezTo>
                  <a:close/>
                </a:path>
              </a:pathLst>
            </a:custGeom>
            <a:solidFill>
              <a:srgbClr val="C3D3DB"/>
            </a:solidFill>
            <a:ln w="4763" cap="flat">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Light"/>
              </a:endParaRPr>
            </a:p>
          </p:txBody>
        </p:sp>
      </p:grpSp>
    </p:spTree>
    <p:extLst>
      <p:ext uri="{BB962C8B-B14F-4D97-AF65-F5344CB8AC3E}">
        <p14:creationId xmlns:p14="http://schemas.microsoft.com/office/powerpoint/2010/main" val="3160602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4D17-41BF-E1CD-EE2D-BE46DD5D7B36}"/>
              </a:ext>
            </a:extLst>
          </p:cNvPr>
          <p:cNvSpPr>
            <a:spLocks noGrp="1"/>
          </p:cNvSpPr>
          <p:nvPr>
            <p:ph type="title"/>
          </p:nvPr>
        </p:nvSpPr>
        <p:spPr/>
        <p:txBody>
          <a:bodyPr>
            <a:normAutofit fontScale="90000"/>
          </a:bodyPr>
          <a:lstStyle/>
          <a:p>
            <a:r>
              <a:rPr lang="en-US" dirty="0"/>
              <a:t>Consolidating Federal Procurement in the GSA and Other Changes</a:t>
            </a:r>
          </a:p>
        </p:txBody>
      </p:sp>
      <p:sp>
        <p:nvSpPr>
          <p:cNvPr id="3" name="Content Placeholder 2">
            <a:extLst>
              <a:ext uri="{FF2B5EF4-FFF2-40B4-BE49-F238E27FC236}">
                <a16:creationId xmlns:a16="http://schemas.microsoft.com/office/drawing/2014/main" id="{FF3ADF36-CC9A-EC5C-4396-D0A8681BC0C8}"/>
              </a:ext>
            </a:extLst>
          </p:cNvPr>
          <p:cNvSpPr>
            <a:spLocks noGrp="1"/>
          </p:cNvSpPr>
          <p:nvPr>
            <p:ph idx="1"/>
          </p:nvPr>
        </p:nvSpPr>
        <p:spPr/>
        <p:txBody>
          <a:bodyPr>
            <a:normAutofit fontScale="70000" lnSpcReduction="20000"/>
          </a:bodyPr>
          <a:lstStyle/>
          <a:p>
            <a:r>
              <a:rPr lang="en-US" dirty="0"/>
              <a:t>EO 14240 of March 20, 2025: Consolidating Domestic Federal Procurement in the GSA</a:t>
            </a:r>
          </a:p>
          <a:p>
            <a:pPr lvl="1"/>
            <a:r>
              <a:rPr lang="en-US" dirty="0"/>
              <a:t>(a) Within 60 days of the date of this order, agency heads shall submit to the Administrator proposals to have GSA conduct domestic procurement with respect to common goods and services for the agency. </a:t>
            </a:r>
          </a:p>
          <a:p>
            <a:pPr lvl="1"/>
            <a:r>
              <a:rPr lang="en-US" dirty="0"/>
              <a:t>(b) Within 90 days of the date of this order, the Administrator shall submit a comprehensive plan to the Director of OMB for the GSA to procure common goods and services across the domestic components of the Government. </a:t>
            </a:r>
          </a:p>
          <a:p>
            <a:pPr lvl="1"/>
            <a:r>
              <a:rPr lang="en-US" dirty="0"/>
              <a:t>(c) Within 30 days of the date of this order, the Director of OMB shall designate the Administrator as the executive agent for all Government-wide acquisition contracts for information technology. The Administrator, in consultation with the Director of OMB, shall defer or decline the executive agent designation for Government-wide acquisition contracts for information technology when necessary to ensure continuity of service or as otherwise appropriate. The Administrator shall rationalize Government-wide indefinite delivery contract vehicles for information technology for agencies across the Government, including as part of identifying and eliminating contract duplication, redundancy, and other inefficiencies. </a:t>
            </a:r>
          </a:p>
          <a:p>
            <a:r>
              <a:rPr lang="en-US" dirty="0"/>
              <a:t>GSA Federal Supply Schedules and GWACs like Polaris, Alliant 3, 8(a) STARS III, VETS 2, and OASIS+ may see more task orders</a:t>
            </a:r>
          </a:p>
          <a:p>
            <a:r>
              <a:rPr lang="en-US" dirty="0"/>
              <a:t>Other IT related GWACSs such as NASA SEWP VI and NIH CIO-SP4 could be consolidated under GSA</a:t>
            </a:r>
          </a:p>
          <a:p>
            <a:r>
              <a:rPr lang="en-US" dirty="0"/>
              <a:t>We may also see renewed interest in Other Transaction Authority (OTA) agreements, especially in defense and R&amp;D, to bypass the FAR’s most cumbersome requirements. </a:t>
            </a:r>
          </a:p>
          <a:p>
            <a:endParaRPr lang="en-US" dirty="0"/>
          </a:p>
        </p:txBody>
      </p:sp>
    </p:spTree>
    <p:extLst>
      <p:ext uri="{BB962C8B-B14F-4D97-AF65-F5344CB8AC3E}">
        <p14:creationId xmlns:p14="http://schemas.microsoft.com/office/powerpoint/2010/main" val="247728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9AF31-5B4A-045C-4469-D6B66E316466}"/>
              </a:ext>
            </a:extLst>
          </p:cNvPr>
          <p:cNvSpPr>
            <a:spLocks noGrp="1"/>
          </p:cNvSpPr>
          <p:nvPr>
            <p:ph type="title"/>
          </p:nvPr>
        </p:nvSpPr>
        <p:spPr/>
        <p:txBody>
          <a:bodyPr/>
          <a:lstStyle/>
          <a:p>
            <a:r>
              <a:rPr lang="en-US" dirty="0"/>
              <a:t>Potentially Fewer SB Set-Asides</a:t>
            </a:r>
          </a:p>
        </p:txBody>
      </p:sp>
      <p:sp>
        <p:nvSpPr>
          <p:cNvPr id="3" name="Content Placeholder 2">
            <a:extLst>
              <a:ext uri="{FF2B5EF4-FFF2-40B4-BE49-F238E27FC236}">
                <a16:creationId xmlns:a16="http://schemas.microsoft.com/office/drawing/2014/main" id="{F8580E10-B81F-67ED-C7B2-81CB51DAD48F}"/>
              </a:ext>
            </a:extLst>
          </p:cNvPr>
          <p:cNvSpPr>
            <a:spLocks noGrp="1"/>
          </p:cNvSpPr>
          <p:nvPr>
            <p:ph idx="1"/>
          </p:nvPr>
        </p:nvSpPr>
        <p:spPr>
          <a:xfrm>
            <a:off x="838200" y="1825625"/>
            <a:ext cx="7458075" cy="4351338"/>
          </a:xfrm>
        </p:spPr>
        <p:txBody>
          <a:bodyPr>
            <a:normAutofit fontScale="92500" lnSpcReduction="20000"/>
          </a:bodyPr>
          <a:lstStyle/>
          <a:p>
            <a:r>
              <a:rPr lang="en-US" sz="1800" kern="100" dirty="0">
                <a:effectLst/>
                <a:ea typeface="Aptos" panose="020B0004020202020204" pitchFamily="34" charset="0"/>
                <a:cs typeface="Times New Roman" panose="02020603050405020304" pitchFamily="18" charset="0"/>
              </a:rPr>
              <a:t>Contract Consolidation and Fewer Small-Business Set-Asides: </a:t>
            </a:r>
          </a:p>
          <a:p>
            <a:pPr lvl="1"/>
            <a:r>
              <a:rPr lang="en-US" sz="1400" kern="100" dirty="0">
                <a:effectLst/>
                <a:ea typeface="Aptos" panose="020B0004020202020204" pitchFamily="34" charset="0"/>
                <a:cs typeface="Times New Roman" panose="02020603050405020304" pitchFamily="18" charset="0"/>
              </a:rPr>
              <a:t>In the name of efficiency and cost savings, Project 2025 will likely encourage </a:t>
            </a:r>
            <a:r>
              <a:rPr lang="en-US" sz="1400" b="1" kern="100" dirty="0">
                <a:effectLst/>
                <a:ea typeface="Aptos" panose="020B0004020202020204" pitchFamily="34" charset="0"/>
                <a:cs typeface="Times New Roman" panose="02020603050405020304" pitchFamily="18" charset="0"/>
              </a:rPr>
              <a:t>consolidating contracts into larger bundles</a:t>
            </a:r>
            <a:r>
              <a:rPr lang="en-US" sz="1400" kern="100" dirty="0">
                <a:effectLst/>
                <a:ea typeface="Aptos" panose="020B0004020202020204" pitchFamily="34" charset="0"/>
                <a:cs typeface="Times New Roman" panose="02020603050405020304" pitchFamily="18" charset="0"/>
              </a:rPr>
              <a:t>. </a:t>
            </a:r>
          </a:p>
          <a:p>
            <a:pPr lvl="1"/>
            <a:r>
              <a:rPr lang="en-US" sz="1400" kern="100" dirty="0">
                <a:effectLst/>
                <a:ea typeface="Aptos" panose="020B0004020202020204" pitchFamily="34" charset="0"/>
                <a:cs typeface="Times New Roman" panose="02020603050405020304" pitchFamily="18" charset="0"/>
              </a:rPr>
              <a:t>This could mean more agency-wide or government-wide contracts rather than many separate bureau-level procurements. </a:t>
            </a:r>
          </a:p>
          <a:p>
            <a:pPr lvl="1"/>
            <a:r>
              <a:rPr lang="en-US" sz="1400" kern="100" dirty="0">
                <a:effectLst/>
                <a:ea typeface="Aptos" panose="020B0004020202020204" pitchFamily="34" charset="0"/>
                <a:cs typeface="Times New Roman" panose="02020603050405020304" pitchFamily="18" charset="0"/>
              </a:rPr>
              <a:t>One implication is a probable </a:t>
            </a:r>
            <a:r>
              <a:rPr lang="en-US" sz="1400" b="1" kern="100" dirty="0">
                <a:effectLst/>
                <a:ea typeface="Aptos" panose="020B0004020202020204" pitchFamily="34" charset="0"/>
                <a:cs typeface="Times New Roman" panose="02020603050405020304" pitchFamily="18" charset="0"/>
              </a:rPr>
              <a:t>decline in small business set-aside opportunities</a:t>
            </a:r>
            <a:r>
              <a:rPr lang="en-US" sz="1400" kern="100" dirty="0">
                <a:effectLst/>
                <a:ea typeface="Aptos" panose="020B0004020202020204" pitchFamily="34" charset="0"/>
                <a:cs typeface="Times New Roman" panose="02020603050405020304" pitchFamily="18" charset="0"/>
              </a:rPr>
              <a:t>. </a:t>
            </a:r>
          </a:p>
          <a:p>
            <a:pPr lvl="1"/>
            <a:r>
              <a:rPr lang="en-US" sz="1400" kern="100" dirty="0">
                <a:effectLst/>
                <a:ea typeface="Aptos" panose="020B0004020202020204" pitchFamily="34" charset="0"/>
                <a:cs typeface="Times New Roman" panose="02020603050405020304" pitchFamily="18" charset="0"/>
              </a:rPr>
              <a:t>Large consolidated contracts are often full-and-open, or if they are set aside, only a portion may go to small businesses. </a:t>
            </a:r>
          </a:p>
          <a:p>
            <a:r>
              <a:rPr lang="en-US" sz="1800" kern="100" dirty="0">
                <a:effectLst/>
                <a:ea typeface="Aptos" panose="020B0004020202020204" pitchFamily="34" charset="0"/>
                <a:cs typeface="Times New Roman" panose="02020603050405020304" pitchFamily="18" charset="0"/>
              </a:rPr>
              <a:t>A recent SBA proposed rule (in late 2024) – which a new administration appears poised to finalize – would apply the “Rule of Two” to multiple-award contracts, requiring agencies to set aside task orders for small businesses only if at least two small contractors on that vehicle could compete​.</a:t>
            </a:r>
          </a:p>
          <a:p>
            <a:r>
              <a:rPr lang="en-US" sz="1800" kern="100" dirty="0">
                <a:effectLst/>
                <a:ea typeface="Aptos" panose="020B0004020202020204" pitchFamily="34" charset="0"/>
                <a:cs typeface="Times New Roman" panose="02020603050405020304" pitchFamily="18" charset="0"/>
              </a:rPr>
              <a:t>Agencies can easily structure their contracting vehicles to sidestep this rule by using separate “tracks” for large and small businesses or by claiming only one small awardee is capable​. </a:t>
            </a:r>
          </a:p>
          <a:p>
            <a:r>
              <a:rPr lang="en-US" sz="1800" kern="100" dirty="0">
                <a:ea typeface="Aptos" panose="020B0004020202020204" pitchFamily="34" charset="0"/>
                <a:cs typeface="Times New Roman" panose="02020603050405020304" pitchFamily="18" charset="0"/>
              </a:rPr>
              <a:t>A</a:t>
            </a:r>
            <a:r>
              <a:rPr lang="en-US" sz="1800" kern="100" dirty="0">
                <a:effectLst/>
                <a:ea typeface="Aptos" panose="020B0004020202020204" pitchFamily="34" charset="0"/>
                <a:cs typeface="Times New Roman" panose="02020603050405020304" pitchFamily="18" charset="0"/>
              </a:rPr>
              <a:t>nticipate </a:t>
            </a:r>
            <a:r>
              <a:rPr lang="en-US" sz="1800" b="1" kern="100" dirty="0">
                <a:effectLst/>
                <a:ea typeface="Aptos" panose="020B0004020202020204" pitchFamily="34" charset="0"/>
                <a:cs typeface="Times New Roman" panose="02020603050405020304" pitchFamily="18" charset="0"/>
              </a:rPr>
              <a:t>more competitions open to all vendors (including large integrators) and a potential drop in the volume of dedicated small-business solicitations</a:t>
            </a:r>
            <a:r>
              <a:rPr lang="en-US" sz="1800" kern="100" dirty="0">
                <a:effectLst/>
                <a:ea typeface="Aptos" panose="020B0004020202020204" pitchFamily="34" charset="0"/>
                <a:cs typeface="Times New Roman" panose="02020603050405020304" pitchFamily="18" charset="0"/>
              </a:rPr>
              <a:t>. </a:t>
            </a:r>
          </a:p>
          <a:p>
            <a:r>
              <a:rPr lang="en-US" sz="1800" kern="100" dirty="0">
                <a:effectLst/>
                <a:ea typeface="Aptos" panose="020B0004020202020204" pitchFamily="34" charset="0"/>
                <a:cs typeface="Times New Roman" panose="02020603050405020304" pitchFamily="18" charset="0"/>
              </a:rPr>
              <a:t>SBs need to consider JVs, MP JVs, all small teams, and/or partnering with larges – this trend disadvantages new market entrants and niche small firms, while benefiting established contractors that can cover broad requirements.</a:t>
            </a:r>
          </a:p>
        </p:txBody>
      </p:sp>
      <p:grpSp>
        <p:nvGrpSpPr>
          <p:cNvPr id="4" name="Group 5">
            <a:extLst>
              <a:ext uri="{FF2B5EF4-FFF2-40B4-BE49-F238E27FC236}">
                <a16:creationId xmlns:a16="http://schemas.microsoft.com/office/drawing/2014/main" id="{E1528C3C-DCA2-BAB8-8284-AC87104CFE78}"/>
              </a:ext>
            </a:extLst>
          </p:cNvPr>
          <p:cNvGrpSpPr>
            <a:grpSpLocks noChangeAspect="1"/>
          </p:cNvGrpSpPr>
          <p:nvPr/>
        </p:nvGrpSpPr>
        <p:grpSpPr bwMode="gray">
          <a:xfrm>
            <a:off x="8643880" y="1825625"/>
            <a:ext cx="3248465" cy="3247265"/>
            <a:chOff x="2484" y="954"/>
            <a:chExt cx="2711" cy="2710"/>
          </a:xfrm>
        </p:grpSpPr>
        <p:sp>
          <p:nvSpPr>
            <p:cNvPr id="5" name="Freeform 6">
              <a:extLst>
                <a:ext uri="{FF2B5EF4-FFF2-40B4-BE49-F238E27FC236}">
                  <a16:creationId xmlns:a16="http://schemas.microsoft.com/office/drawing/2014/main" id="{6E6C8018-3B28-0E22-BB6B-6C5C0E46BC32}"/>
                </a:ext>
              </a:extLst>
            </p:cNvPr>
            <p:cNvSpPr>
              <a:spLocks/>
            </p:cNvSpPr>
            <p:nvPr/>
          </p:nvSpPr>
          <p:spPr bwMode="gray">
            <a:xfrm>
              <a:off x="2484" y="954"/>
              <a:ext cx="2711" cy="2710"/>
            </a:xfrm>
            <a:custGeom>
              <a:avLst/>
              <a:gdLst>
                <a:gd name="T0" fmla="*/ 883 w 883"/>
                <a:gd name="T1" fmla="*/ 441 h 883"/>
                <a:gd name="T2" fmla="*/ 883 w 883"/>
                <a:gd name="T3" fmla="*/ 442 h 883"/>
                <a:gd name="T4" fmla="*/ 441 w 883"/>
                <a:gd name="T5" fmla="*/ 883 h 883"/>
                <a:gd name="T6" fmla="*/ 387 w 883"/>
                <a:gd name="T7" fmla="*/ 880 h 883"/>
                <a:gd name="T8" fmla="*/ 0 w 883"/>
                <a:gd name="T9" fmla="*/ 442 h 883"/>
                <a:gd name="T10" fmla="*/ 441 w 883"/>
                <a:gd name="T11" fmla="*/ 0 h 883"/>
                <a:gd name="T12" fmla="*/ 883 w 883"/>
                <a:gd name="T13" fmla="*/ 441 h 883"/>
              </a:gdLst>
              <a:ahLst/>
              <a:cxnLst>
                <a:cxn ang="0">
                  <a:pos x="T0" y="T1"/>
                </a:cxn>
                <a:cxn ang="0">
                  <a:pos x="T2" y="T3"/>
                </a:cxn>
                <a:cxn ang="0">
                  <a:pos x="T4" y="T5"/>
                </a:cxn>
                <a:cxn ang="0">
                  <a:pos x="T6" y="T7"/>
                </a:cxn>
                <a:cxn ang="0">
                  <a:pos x="T8" y="T9"/>
                </a:cxn>
                <a:cxn ang="0">
                  <a:pos x="T10" y="T11"/>
                </a:cxn>
                <a:cxn ang="0">
                  <a:pos x="T12" y="T13"/>
                </a:cxn>
              </a:cxnLst>
              <a:rect l="0" t="0" r="r" b="b"/>
              <a:pathLst>
                <a:path w="883" h="883">
                  <a:moveTo>
                    <a:pt x="883" y="441"/>
                  </a:moveTo>
                  <a:cubicBezTo>
                    <a:pt x="883" y="442"/>
                    <a:pt x="883" y="442"/>
                    <a:pt x="883" y="442"/>
                  </a:cubicBezTo>
                  <a:cubicBezTo>
                    <a:pt x="883" y="685"/>
                    <a:pt x="685" y="883"/>
                    <a:pt x="441" y="883"/>
                  </a:cubicBezTo>
                  <a:cubicBezTo>
                    <a:pt x="423" y="883"/>
                    <a:pt x="405" y="882"/>
                    <a:pt x="387" y="880"/>
                  </a:cubicBezTo>
                  <a:cubicBezTo>
                    <a:pt x="169" y="853"/>
                    <a:pt x="0" y="667"/>
                    <a:pt x="0" y="442"/>
                  </a:cubicBezTo>
                  <a:cubicBezTo>
                    <a:pt x="0" y="198"/>
                    <a:pt x="198" y="0"/>
                    <a:pt x="441" y="0"/>
                  </a:cubicBezTo>
                  <a:cubicBezTo>
                    <a:pt x="685" y="0"/>
                    <a:pt x="882" y="197"/>
                    <a:pt x="883" y="441"/>
                  </a:cubicBezTo>
                </a:path>
              </a:pathLst>
            </a:custGeom>
            <a:solidFill>
              <a:srgbClr val="60C1D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7">
              <a:extLst>
                <a:ext uri="{FF2B5EF4-FFF2-40B4-BE49-F238E27FC236}">
                  <a16:creationId xmlns:a16="http://schemas.microsoft.com/office/drawing/2014/main" id="{7AC3944A-F0C2-AC6E-3A71-5E70FF025EF1}"/>
                </a:ext>
              </a:extLst>
            </p:cNvPr>
            <p:cNvSpPr>
              <a:spLocks/>
            </p:cNvSpPr>
            <p:nvPr/>
          </p:nvSpPr>
          <p:spPr bwMode="gray">
            <a:xfrm>
              <a:off x="3144" y="1347"/>
              <a:ext cx="2051" cy="2317"/>
            </a:xfrm>
            <a:custGeom>
              <a:avLst/>
              <a:gdLst>
                <a:gd name="T0" fmla="*/ 668 w 668"/>
                <a:gd name="T1" fmla="*/ 313 h 755"/>
                <a:gd name="T2" fmla="*/ 668 w 668"/>
                <a:gd name="T3" fmla="*/ 314 h 755"/>
                <a:gd name="T4" fmla="*/ 226 w 668"/>
                <a:gd name="T5" fmla="*/ 755 h 755"/>
                <a:gd name="T6" fmla="*/ 172 w 668"/>
                <a:gd name="T7" fmla="*/ 752 h 755"/>
                <a:gd name="T8" fmla="*/ 17 w 668"/>
                <a:gd name="T9" fmla="*/ 597 h 755"/>
                <a:gd name="T10" fmla="*/ 0 w 668"/>
                <a:gd name="T11" fmla="*/ 580 h 755"/>
                <a:gd name="T12" fmla="*/ 0 w 668"/>
                <a:gd name="T13" fmla="*/ 17 h 755"/>
                <a:gd name="T14" fmla="*/ 17 w 668"/>
                <a:gd name="T15" fmla="*/ 0 h 755"/>
                <a:gd name="T16" fmla="*/ 355 w 668"/>
                <a:gd name="T17" fmla="*/ 0 h 755"/>
                <a:gd name="T18" fmla="*/ 668 w 668"/>
                <a:gd name="T19" fmla="*/ 313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68" h="755">
                  <a:moveTo>
                    <a:pt x="668" y="313"/>
                  </a:moveTo>
                  <a:cubicBezTo>
                    <a:pt x="668" y="314"/>
                    <a:pt x="668" y="314"/>
                    <a:pt x="668" y="314"/>
                  </a:cubicBezTo>
                  <a:cubicBezTo>
                    <a:pt x="668" y="557"/>
                    <a:pt x="470" y="755"/>
                    <a:pt x="226" y="755"/>
                  </a:cubicBezTo>
                  <a:cubicBezTo>
                    <a:pt x="208" y="755"/>
                    <a:pt x="190" y="754"/>
                    <a:pt x="172" y="752"/>
                  </a:cubicBezTo>
                  <a:cubicBezTo>
                    <a:pt x="17" y="597"/>
                    <a:pt x="17" y="597"/>
                    <a:pt x="17" y="597"/>
                  </a:cubicBezTo>
                  <a:cubicBezTo>
                    <a:pt x="8" y="597"/>
                    <a:pt x="0" y="590"/>
                    <a:pt x="0" y="580"/>
                  </a:cubicBezTo>
                  <a:cubicBezTo>
                    <a:pt x="0" y="17"/>
                    <a:pt x="0" y="17"/>
                    <a:pt x="0" y="17"/>
                  </a:cubicBezTo>
                  <a:cubicBezTo>
                    <a:pt x="0" y="7"/>
                    <a:pt x="8" y="0"/>
                    <a:pt x="17" y="0"/>
                  </a:cubicBezTo>
                  <a:cubicBezTo>
                    <a:pt x="355" y="0"/>
                    <a:pt x="355" y="0"/>
                    <a:pt x="355" y="0"/>
                  </a:cubicBezTo>
                  <a:cubicBezTo>
                    <a:pt x="668" y="313"/>
                    <a:pt x="668" y="313"/>
                    <a:pt x="668" y="313"/>
                  </a:cubicBezTo>
                </a:path>
              </a:pathLst>
            </a:custGeom>
            <a:solidFill>
              <a:srgbClr val="231F20">
                <a:alpha val="2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8">
              <a:extLst>
                <a:ext uri="{FF2B5EF4-FFF2-40B4-BE49-F238E27FC236}">
                  <a16:creationId xmlns:a16="http://schemas.microsoft.com/office/drawing/2014/main" id="{6877CE61-18AF-BF8A-397C-B4AC8ECF4C0A}"/>
                </a:ext>
              </a:extLst>
            </p:cNvPr>
            <p:cNvSpPr>
              <a:spLocks/>
            </p:cNvSpPr>
            <p:nvPr/>
          </p:nvSpPr>
          <p:spPr bwMode="gray">
            <a:xfrm>
              <a:off x="3144" y="1347"/>
              <a:ext cx="1477" cy="1832"/>
            </a:xfrm>
            <a:custGeom>
              <a:avLst/>
              <a:gdLst>
                <a:gd name="T0" fmla="*/ 481 w 481"/>
                <a:gd name="T1" fmla="*/ 126 h 597"/>
                <a:gd name="T2" fmla="*/ 481 w 481"/>
                <a:gd name="T3" fmla="*/ 580 h 597"/>
                <a:gd name="T4" fmla="*/ 464 w 481"/>
                <a:gd name="T5" fmla="*/ 597 h 597"/>
                <a:gd name="T6" fmla="*/ 17 w 481"/>
                <a:gd name="T7" fmla="*/ 597 h 597"/>
                <a:gd name="T8" fmla="*/ 0 w 481"/>
                <a:gd name="T9" fmla="*/ 580 h 597"/>
                <a:gd name="T10" fmla="*/ 0 w 481"/>
                <a:gd name="T11" fmla="*/ 17 h 597"/>
                <a:gd name="T12" fmla="*/ 17 w 481"/>
                <a:gd name="T13" fmla="*/ 0 h 597"/>
                <a:gd name="T14" fmla="*/ 355 w 481"/>
                <a:gd name="T15" fmla="*/ 0 h 597"/>
                <a:gd name="T16" fmla="*/ 481 w 481"/>
                <a:gd name="T17" fmla="*/ 126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1" h="597">
                  <a:moveTo>
                    <a:pt x="481" y="126"/>
                  </a:moveTo>
                  <a:cubicBezTo>
                    <a:pt x="481" y="580"/>
                    <a:pt x="481" y="580"/>
                    <a:pt x="481" y="580"/>
                  </a:cubicBezTo>
                  <a:cubicBezTo>
                    <a:pt x="481" y="590"/>
                    <a:pt x="474" y="597"/>
                    <a:pt x="464" y="597"/>
                  </a:cubicBezTo>
                  <a:cubicBezTo>
                    <a:pt x="17" y="597"/>
                    <a:pt x="17" y="597"/>
                    <a:pt x="17" y="597"/>
                  </a:cubicBezTo>
                  <a:cubicBezTo>
                    <a:pt x="8" y="597"/>
                    <a:pt x="0" y="590"/>
                    <a:pt x="0" y="580"/>
                  </a:cubicBezTo>
                  <a:cubicBezTo>
                    <a:pt x="0" y="17"/>
                    <a:pt x="0" y="17"/>
                    <a:pt x="0" y="17"/>
                  </a:cubicBezTo>
                  <a:cubicBezTo>
                    <a:pt x="0" y="7"/>
                    <a:pt x="8" y="0"/>
                    <a:pt x="17" y="0"/>
                  </a:cubicBezTo>
                  <a:cubicBezTo>
                    <a:pt x="355" y="0"/>
                    <a:pt x="355" y="0"/>
                    <a:pt x="355" y="0"/>
                  </a:cubicBezTo>
                  <a:cubicBezTo>
                    <a:pt x="481" y="126"/>
                    <a:pt x="481" y="126"/>
                    <a:pt x="481" y="126"/>
                  </a:cubicBezTo>
                </a:path>
              </a:pathLst>
            </a:custGeom>
            <a:solidFill>
              <a:srgbClr val="E5E9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9">
              <a:extLst>
                <a:ext uri="{FF2B5EF4-FFF2-40B4-BE49-F238E27FC236}">
                  <a16:creationId xmlns:a16="http://schemas.microsoft.com/office/drawing/2014/main" id="{392E3919-705C-7F4C-9521-BC01CA86F7C2}"/>
                </a:ext>
              </a:extLst>
            </p:cNvPr>
            <p:cNvSpPr>
              <a:spLocks/>
            </p:cNvSpPr>
            <p:nvPr/>
          </p:nvSpPr>
          <p:spPr bwMode="gray">
            <a:xfrm>
              <a:off x="4234" y="1347"/>
              <a:ext cx="387" cy="387"/>
            </a:xfrm>
            <a:custGeom>
              <a:avLst/>
              <a:gdLst>
                <a:gd name="T0" fmla="*/ 0 w 387"/>
                <a:gd name="T1" fmla="*/ 387 h 387"/>
                <a:gd name="T2" fmla="*/ 387 w 387"/>
                <a:gd name="T3" fmla="*/ 387 h 387"/>
                <a:gd name="T4" fmla="*/ 0 w 387"/>
                <a:gd name="T5" fmla="*/ 0 h 387"/>
                <a:gd name="T6" fmla="*/ 0 w 387"/>
                <a:gd name="T7" fmla="*/ 387 h 387"/>
              </a:gdLst>
              <a:ahLst/>
              <a:cxnLst>
                <a:cxn ang="0">
                  <a:pos x="T0" y="T1"/>
                </a:cxn>
                <a:cxn ang="0">
                  <a:pos x="T2" y="T3"/>
                </a:cxn>
                <a:cxn ang="0">
                  <a:pos x="T4" y="T5"/>
                </a:cxn>
                <a:cxn ang="0">
                  <a:pos x="T6" y="T7"/>
                </a:cxn>
              </a:cxnLst>
              <a:rect l="0" t="0" r="r" b="b"/>
              <a:pathLst>
                <a:path w="387" h="387">
                  <a:moveTo>
                    <a:pt x="0" y="387"/>
                  </a:moveTo>
                  <a:lnTo>
                    <a:pt x="387" y="387"/>
                  </a:lnTo>
                  <a:lnTo>
                    <a:pt x="0" y="0"/>
                  </a:lnTo>
                  <a:lnTo>
                    <a:pt x="0" y="3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0">
              <a:extLst>
                <a:ext uri="{FF2B5EF4-FFF2-40B4-BE49-F238E27FC236}">
                  <a16:creationId xmlns:a16="http://schemas.microsoft.com/office/drawing/2014/main" id="{0454A8F0-08F9-B791-108D-908E6FB6B3C0}"/>
                </a:ext>
              </a:extLst>
            </p:cNvPr>
            <p:cNvSpPr>
              <a:spLocks/>
            </p:cNvSpPr>
            <p:nvPr/>
          </p:nvSpPr>
          <p:spPr bwMode="gray">
            <a:xfrm>
              <a:off x="4234" y="1727"/>
              <a:ext cx="387" cy="384"/>
            </a:xfrm>
            <a:custGeom>
              <a:avLst/>
              <a:gdLst>
                <a:gd name="T0" fmla="*/ 387 w 387"/>
                <a:gd name="T1" fmla="*/ 0 h 384"/>
                <a:gd name="T2" fmla="*/ 0 w 387"/>
                <a:gd name="T3" fmla="*/ 0 h 384"/>
                <a:gd name="T4" fmla="*/ 387 w 387"/>
                <a:gd name="T5" fmla="*/ 384 h 384"/>
                <a:gd name="T6" fmla="*/ 387 w 387"/>
                <a:gd name="T7" fmla="*/ 0 h 384"/>
              </a:gdLst>
              <a:ahLst/>
              <a:cxnLst>
                <a:cxn ang="0">
                  <a:pos x="T0" y="T1"/>
                </a:cxn>
                <a:cxn ang="0">
                  <a:pos x="T2" y="T3"/>
                </a:cxn>
                <a:cxn ang="0">
                  <a:pos x="T4" y="T5"/>
                </a:cxn>
                <a:cxn ang="0">
                  <a:pos x="T6" y="T7"/>
                </a:cxn>
              </a:cxnLst>
              <a:rect l="0" t="0" r="r" b="b"/>
              <a:pathLst>
                <a:path w="387" h="384">
                  <a:moveTo>
                    <a:pt x="387" y="0"/>
                  </a:moveTo>
                  <a:lnTo>
                    <a:pt x="0" y="0"/>
                  </a:lnTo>
                  <a:lnTo>
                    <a:pt x="387" y="384"/>
                  </a:lnTo>
                  <a:lnTo>
                    <a:pt x="387" y="0"/>
                  </a:lnTo>
                  <a:close/>
                </a:path>
              </a:pathLst>
            </a:custGeom>
            <a:solidFill>
              <a:srgbClr val="000000">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1">
              <a:extLst>
                <a:ext uri="{FF2B5EF4-FFF2-40B4-BE49-F238E27FC236}">
                  <a16:creationId xmlns:a16="http://schemas.microsoft.com/office/drawing/2014/main" id="{BBB5E268-F11D-4E23-3440-3969D16971CD}"/>
                </a:ext>
              </a:extLst>
            </p:cNvPr>
            <p:cNvSpPr>
              <a:spLocks/>
            </p:cNvSpPr>
            <p:nvPr/>
          </p:nvSpPr>
          <p:spPr bwMode="gray">
            <a:xfrm>
              <a:off x="4234" y="1727"/>
              <a:ext cx="387" cy="384"/>
            </a:xfrm>
            <a:custGeom>
              <a:avLst/>
              <a:gdLst>
                <a:gd name="T0" fmla="*/ 387 w 387"/>
                <a:gd name="T1" fmla="*/ 0 h 384"/>
                <a:gd name="T2" fmla="*/ 0 w 387"/>
                <a:gd name="T3" fmla="*/ 0 h 384"/>
                <a:gd name="T4" fmla="*/ 387 w 387"/>
                <a:gd name="T5" fmla="*/ 384 h 384"/>
                <a:gd name="T6" fmla="*/ 387 w 387"/>
                <a:gd name="T7" fmla="*/ 0 h 384"/>
              </a:gdLst>
              <a:ahLst/>
              <a:cxnLst>
                <a:cxn ang="0">
                  <a:pos x="T0" y="T1"/>
                </a:cxn>
                <a:cxn ang="0">
                  <a:pos x="T2" y="T3"/>
                </a:cxn>
                <a:cxn ang="0">
                  <a:pos x="T4" y="T5"/>
                </a:cxn>
                <a:cxn ang="0">
                  <a:pos x="T6" y="T7"/>
                </a:cxn>
              </a:cxnLst>
              <a:rect l="0" t="0" r="r" b="b"/>
              <a:pathLst>
                <a:path w="387" h="384">
                  <a:moveTo>
                    <a:pt x="387" y="0"/>
                  </a:moveTo>
                  <a:lnTo>
                    <a:pt x="0" y="0"/>
                  </a:lnTo>
                  <a:lnTo>
                    <a:pt x="387" y="384"/>
                  </a:lnTo>
                  <a:lnTo>
                    <a:pt x="3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2">
              <a:extLst>
                <a:ext uri="{FF2B5EF4-FFF2-40B4-BE49-F238E27FC236}">
                  <a16:creationId xmlns:a16="http://schemas.microsoft.com/office/drawing/2014/main" id="{5FF640F9-9CC3-9930-2777-1B219957D6A8}"/>
                </a:ext>
              </a:extLst>
            </p:cNvPr>
            <p:cNvSpPr>
              <a:spLocks/>
            </p:cNvSpPr>
            <p:nvPr/>
          </p:nvSpPr>
          <p:spPr bwMode="gray">
            <a:xfrm>
              <a:off x="3556" y="1780"/>
              <a:ext cx="862" cy="128"/>
            </a:xfrm>
            <a:custGeom>
              <a:avLst/>
              <a:gdLst>
                <a:gd name="T0" fmla="*/ 730 w 862"/>
                <a:gd name="T1" fmla="*/ 0 h 128"/>
                <a:gd name="T2" fmla="*/ 0 w 862"/>
                <a:gd name="T3" fmla="*/ 0 h 128"/>
                <a:gd name="T4" fmla="*/ 0 w 862"/>
                <a:gd name="T5" fmla="*/ 128 h 128"/>
                <a:gd name="T6" fmla="*/ 862 w 862"/>
                <a:gd name="T7" fmla="*/ 128 h 128"/>
                <a:gd name="T8" fmla="*/ 730 w 862"/>
                <a:gd name="T9" fmla="*/ 0 h 128"/>
              </a:gdLst>
              <a:ahLst/>
              <a:cxnLst>
                <a:cxn ang="0">
                  <a:pos x="T0" y="T1"/>
                </a:cxn>
                <a:cxn ang="0">
                  <a:pos x="T2" y="T3"/>
                </a:cxn>
                <a:cxn ang="0">
                  <a:pos x="T4" y="T5"/>
                </a:cxn>
                <a:cxn ang="0">
                  <a:pos x="T6" y="T7"/>
                </a:cxn>
                <a:cxn ang="0">
                  <a:pos x="T8" y="T9"/>
                </a:cxn>
              </a:cxnLst>
              <a:rect l="0" t="0" r="r" b="b"/>
              <a:pathLst>
                <a:path w="862" h="128">
                  <a:moveTo>
                    <a:pt x="730" y="0"/>
                  </a:moveTo>
                  <a:lnTo>
                    <a:pt x="0" y="0"/>
                  </a:lnTo>
                  <a:lnTo>
                    <a:pt x="0" y="128"/>
                  </a:lnTo>
                  <a:lnTo>
                    <a:pt x="862" y="128"/>
                  </a:lnTo>
                  <a:lnTo>
                    <a:pt x="730" y="0"/>
                  </a:lnTo>
                  <a:close/>
                </a:path>
              </a:pathLst>
            </a:cu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3">
              <a:extLst>
                <a:ext uri="{FF2B5EF4-FFF2-40B4-BE49-F238E27FC236}">
                  <a16:creationId xmlns:a16="http://schemas.microsoft.com/office/drawing/2014/main" id="{141E4797-80B1-D106-919B-E084A1FE97FF}"/>
                </a:ext>
              </a:extLst>
            </p:cNvPr>
            <p:cNvSpPr>
              <a:spLocks/>
            </p:cNvSpPr>
            <p:nvPr/>
          </p:nvSpPr>
          <p:spPr bwMode="gray">
            <a:xfrm>
              <a:off x="3556" y="1780"/>
              <a:ext cx="862" cy="128"/>
            </a:xfrm>
            <a:custGeom>
              <a:avLst/>
              <a:gdLst>
                <a:gd name="T0" fmla="*/ 730 w 862"/>
                <a:gd name="T1" fmla="*/ 0 h 128"/>
                <a:gd name="T2" fmla="*/ 0 w 862"/>
                <a:gd name="T3" fmla="*/ 0 h 128"/>
                <a:gd name="T4" fmla="*/ 0 w 862"/>
                <a:gd name="T5" fmla="*/ 128 h 128"/>
                <a:gd name="T6" fmla="*/ 862 w 862"/>
                <a:gd name="T7" fmla="*/ 128 h 128"/>
                <a:gd name="T8" fmla="*/ 730 w 862"/>
                <a:gd name="T9" fmla="*/ 0 h 128"/>
              </a:gdLst>
              <a:ahLst/>
              <a:cxnLst>
                <a:cxn ang="0">
                  <a:pos x="T0" y="T1"/>
                </a:cxn>
                <a:cxn ang="0">
                  <a:pos x="T2" y="T3"/>
                </a:cxn>
                <a:cxn ang="0">
                  <a:pos x="T4" y="T5"/>
                </a:cxn>
                <a:cxn ang="0">
                  <a:pos x="T6" y="T7"/>
                </a:cxn>
                <a:cxn ang="0">
                  <a:pos x="T8" y="T9"/>
                </a:cxn>
              </a:cxnLst>
              <a:rect l="0" t="0" r="r" b="b"/>
              <a:pathLst>
                <a:path w="862" h="128">
                  <a:moveTo>
                    <a:pt x="730" y="0"/>
                  </a:moveTo>
                  <a:lnTo>
                    <a:pt x="0" y="0"/>
                  </a:lnTo>
                  <a:lnTo>
                    <a:pt x="0" y="128"/>
                  </a:lnTo>
                  <a:lnTo>
                    <a:pt x="862" y="128"/>
                  </a:lnTo>
                  <a:lnTo>
                    <a:pt x="7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4">
              <a:extLst>
                <a:ext uri="{FF2B5EF4-FFF2-40B4-BE49-F238E27FC236}">
                  <a16:creationId xmlns:a16="http://schemas.microsoft.com/office/drawing/2014/main" id="{3C862D8E-3891-FF2B-7309-A4AB1A7BE1A0}"/>
                </a:ext>
              </a:extLst>
            </p:cNvPr>
            <p:cNvSpPr>
              <a:spLocks/>
            </p:cNvSpPr>
            <p:nvPr/>
          </p:nvSpPr>
          <p:spPr bwMode="gray">
            <a:xfrm>
              <a:off x="4286" y="1780"/>
              <a:ext cx="197" cy="128"/>
            </a:xfrm>
            <a:custGeom>
              <a:avLst/>
              <a:gdLst>
                <a:gd name="T0" fmla="*/ 197 w 197"/>
                <a:gd name="T1" fmla="*/ 0 h 128"/>
                <a:gd name="T2" fmla="*/ 0 w 197"/>
                <a:gd name="T3" fmla="*/ 0 h 128"/>
                <a:gd name="T4" fmla="*/ 132 w 197"/>
                <a:gd name="T5" fmla="*/ 128 h 128"/>
                <a:gd name="T6" fmla="*/ 197 w 197"/>
                <a:gd name="T7" fmla="*/ 128 h 128"/>
                <a:gd name="T8" fmla="*/ 197 w 197"/>
                <a:gd name="T9" fmla="*/ 0 h 128"/>
              </a:gdLst>
              <a:ahLst/>
              <a:cxnLst>
                <a:cxn ang="0">
                  <a:pos x="T0" y="T1"/>
                </a:cxn>
                <a:cxn ang="0">
                  <a:pos x="T2" y="T3"/>
                </a:cxn>
                <a:cxn ang="0">
                  <a:pos x="T4" y="T5"/>
                </a:cxn>
                <a:cxn ang="0">
                  <a:pos x="T6" y="T7"/>
                </a:cxn>
                <a:cxn ang="0">
                  <a:pos x="T8" y="T9"/>
                </a:cxn>
              </a:cxnLst>
              <a:rect l="0" t="0" r="r" b="b"/>
              <a:pathLst>
                <a:path w="197" h="128">
                  <a:moveTo>
                    <a:pt x="197" y="0"/>
                  </a:moveTo>
                  <a:lnTo>
                    <a:pt x="0" y="0"/>
                  </a:lnTo>
                  <a:lnTo>
                    <a:pt x="132" y="128"/>
                  </a:lnTo>
                  <a:lnTo>
                    <a:pt x="197" y="128"/>
                  </a:lnTo>
                  <a:lnTo>
                    <a:pt x="197" y="0"/>
                  </a:lnTo>
                  <a:close/>
                </a:path>
              </a:pathLst>
            </a:custGeom>
            <a:solidFill>
              <a:srgbClr val="070606">
                <a:alpha val="1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5">
              <a:extLst>
                <a:ext uri="{FF2B5EF4-FFF2-40B4-BE49-F238E27FC236}">
                  <a16:creationId xmlns:a16="http://schemas.microsoft.com/office/drawing/2014/main" id="{D031A530-72F3-2445-8908-902CA9659632}"/>
                </a:ext>
              </a:extLst>
            </p:cNvPr>
            <p:cNvSpPr>
              <a:spLocks/>
            </p:cNvSpPr>
            <p:nvPr/>
          </p:nvSpPr>
          <p:spPr bwMode="gray">
            <a:xfrm>
              <a:off x="4286" y="1780"/>
              <a:ext cx="197" cy="128"/>
            </a:xfrm>
            <a:custGeom>
              <a:avLst/>
              <a:gdLst>
                <a:gd name="T0" fmla="*/ 197 w 197"/>
                <a:gd name="T1" fmla="*/ 0 h 128"/>
                <a:gd name="T2" fmla="*/ 0 w 197"/>
                <a:gd name="T3" fmla="*/ 0 h 128"/>
                <a:gd name="T4" fmla="*/ 132 w 197"/>
                <a:gd name="T5" fmla="*/ 128 h 128"/>
                <a:gd name="T6" fmla="*/ 197 w 197"/>
                <a:gd name="T7" fmla="*/ 128 h 128"/>
                <a:gd name="T8" fmla="*/ 197 w 197"/>
                <a:gd name="T9" fmla="*/ 0 h 128"/>
              </a:gdLst>
              <a:ahLst/>
              <a:cxnLst>
                <a:cxn ang="0">
                  <a:pos x="T0" y="T1"/>
                </a:cxn>
                <a:cxn ang="0">
                  <a:pos x="T2" y="T3"/>
                </a:cxn>
                <a:cxn ang="0">
                  <a:pos x="T4" y="T5"/>
                </a:cxn>
                <a:cxn ang="0">
                  <a:pos x="T6" y="T7"/>
                </a:cxn>
                <a:cxn ang="0">
                  <a:pos x="T8" y="T9"/>
                </a:cxn>
              </a:cxnLst>
              <a:rect l="0" t="0" r="r" b="b"/>
              <a:pathLst>
                <a:path w="197" h="128">
                  <a:moveTo>
                    <a:pt x="197" y="0"/>
                  </a:moveTo>
                  <a:lnTo>
                    <a:pt x="0" y="0"/>
                  </a:lnTo>
                  <a:lnTo>
                    <a:pt x="132" y="128"/>
                  </a:lnTo>
                  <a:lnTo>
                    <a:pt x="197" y="128"/>
                  </a:lnTo>
                  <a:lnTo>
                    <a:pt x="19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16">
              <a:extLst>
                <a:ext uri="{FF2B5EF4-FFF2-40B4-BE49-F238E27FC236}">
                  <a16:creationId xmlns:a16="http://schemas.microsoft.com/office/drawing/2014/main" id="{081CFBAF-8C09-2961-B4D8-9E5ED3F9A052}"/>
                </a:ext>
              </a:extLst>
            </p:cNvPr>
            <p:cNvSpPr>
              <a:spLocks noChangeArrowheads="1"/>
            </p:cNvSpPr>
            <p:nvPr/>
          </p:nvSpPr>
          <p:spPr bwMode="gray">
            <a:xfrm>
              <a:off x="3285" y="1749"/>
              <a:ext cx="188" cy="190"/>
            </a:xfrm>
            <a:prstGeom prst="ellipse">
              <a:avLst/>
            </a:pr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7">
              <a:extLst>
                <a:ext uri="{FF2B5EF4-FFF2-40B4-BE49-F238E27FC236}">
                  <a16:creationId xmlns:a16="http://schemas.microsoft.com/office/drawing/2014/main" id="{7DD011C9-4384-1A3E-DB96-B3269F8BF83E}"/>
                </a:ext>
              </a:extLst>
            </p:cNvPr>
            <p:cNvSpPr>
              <a:spLocks/>
            </p:cNvSpPr>
            <p:nvPr/>
          </p:nvSpPr>
          <p:spPr bwMode="gray">
            <a:xfrm>
              <a:off x="3556" y="2120"/>
              <a:ext cx="927" cy="132"/>
            </a:xfrm>
            <a:custGeom>
              <a:avLst/>
              <a:gdLst>
                <a:gd name="T0" fmla="*/ 302 w 302"/>
                <a:gd name="T1" fmla="*/ 0 h 43"/>
                <a:gd name="T2" fmla="*/ 0 w 302"/>
                <a:gd name="T3" fmla="*/ 0 h 43"/>
                <a:gd name="T4" fmla="*/ 0 w 302"/>
                <a:gd name="T5" fmla="*/ 43 h 43"/>
                <a:gd name="T6" fmla="*/ 111 w 302"/>
                <a:gd name="T7" fmla="*/ 43 h 43"/>
                <a:gd name="T8" fmla="*/ 177 w 302"/>
                <a:gd name="T9" fmla="*/ 22 h 43"/>
                <a:gd name="T10" fmla="*/ 222 w 302"/>
                <a:gd name="T11" fmla="*/ 31 h 43"/>
                <a:gd name="T12" fmla="*/ 243 w 302"/>
                <a:gd name="T13" fmla="*/ 43 h 43"/>
                <a:gd name="T14" fmla="*/ 302 w 302"/>
                <a:gd name="T15" fmla="*/ 43 h 43"/>
                <a:gd name="T16" fmla="*/ 302 w 302"/>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3">
                  <a:moveTo>
                    <a:pt x="302" y="0"/>
                  </a:moveTo>
                  <a:cubicBezTo>
                    <a:pt x="0" y="0"/>
                    <a:pt x="0" y="0"/>
                    <a:pt x="0" y="0"/>
                  </a:cubicBezTo>
                  <a:cubicBezTo>
                    <a:pt x="0" y="43"/>
                    <a:pt x="0" y="43"/>
                    <a:pt x="0" y="43"/>
                  </a:cubicBezTo>
                  <a:cubicBezTo>
                    <a:pt x="111" y="43"/>
                    <a:pt x="111" y="43"/>
                    <a:pt x="111" y="43"/>
                  </a:cubicBezTo>
                  <a:cubicBezTo>
                    <a:pt x="129" y="30"/>
                    <a:pt x="152" y="22"/>
                    <a:pt x="177" y="22"/>
                  </a:cubicBezTo>
                  <a:cubicBezTo>
                    <a:pt x="193" y="22"/>
                    <a:pt x="208" y="25"/>
                    <a:pt x="222" y="31"/>
                  </a:cubicBezTo>
                  <a:cubicBezTo>
                    <a:pt x="229" y="34"/>
                    <a:pt x="236" y="38"/>
                    <a:pt x="243" y="43"/>
                  </a:cubicBezTo>
                  <a:cubicBezTo>
                    <a:pt x="302" y="43"/>
                    <a:pt x="302" y="43"/>
                    <a:pt x="302" y="43"/>
                  </a:cubicBezTo>
                  <a:cubicBezTo>
                    <a:pt x="302" y="0"/>
                    <a:pt x="302" y="0"/>
                    <a:pt x="302" y="0"/>
                  </a:cubicBezTo>
                </a:path>
              </a:pathLst>
            </a:cu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18">
              <a:extLst>
                <a:ext uri="{FF2B5EF4-FFF2-40B4-BE49-F238E27FC236}">
                  <a16:creationId xmlns:a16="http://schemas.microsoft.com/office/drawing/2014/main" id="{60F71BF8-D69E-7E84-EA16-4F6AC90F67E8}"/>
                </a:ext>
              </a:extLst>
            </p:cNvPr>
            <p:cNvSpPr>
              <a:spLocks noChangeArrowheads="1"/>
            </p:cNvSpPr>
            <p:nvPr/>
          </p:nvSpPr>
          <p:spPr bwMode="gray">
            <a:xfrm>
              <a:off x="3285" y="2093"/>
              <a:ext cx="188" cy="187"/>
            </a:xfrm>
            <a:prstGeom prst="ellipse">
              <a:avLst/>
            </a:pr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9">
              <a:extLst>
                <a:ext uri="{FF2B5EF4-FFF2-40B4-BE49-F238E27FC236}">
                  <a16:creationId xmlns:a16="http://schemas.microsoft.com/office/drawing/2014/main" id="{87676FED-FAA6-5C52-1AA0-6EECF085B196}"/>
                </a:ext>
              </a:extLst>
            </p:cNvPr>
            <p:cNvSpPr>
              <a:spLocks/>
            </p:cNvSpPr>
            <p:nvPr/>
          </p:nvSpPr>
          <p:spPr bwMode="gray">
            <a:xfrm>
              <a:off x="3556" y="2464"/>
              <a:ext cx="202" cy="132"/>
            </a:xfrm>
            <a:custGeom>
              <a:avLst/>
              <a:gdLst>
                <a:gd name="T0" fmla="*/ 66 w 66"/>
                <a:gd name="T1" fmla="*/ 0 h 43"/>
                <a:gd name="T2" fmla="*/ 0 w 66"/>
                <a:gd name="T3" fmla="*/ 0 h 43"/>
                <a:gd name="T4" fmla="*/ 0 w 66"/>
                <a:gd name="T5" fmla="*/ 43 h 43"/>
                <a:gd name="T6" fmla="*/ 66 w 66"/>
                <a:gd name="T7" fmla="*/ 43 h 43"/>
                <a:gd name="T8" fmla="*/ 66 w 66"/>
                <a:gd name="T9" fmla="*/ 0 h 43"/>
              </a:gdLst>
              <a:ahLst/>
              <a:cxnLst>
                <a:cxn ang="0">
                  <a:pos x="T0" y="T1"/>
                </a:cxn>
                <a:cxn ang="0">
                  <a:pos x="T2" y="T3"/>
                </a:cxn>
                <a:cxn ang="0">
                  <a:pos x="T4" y="T5"/>
                </a:cxn>
                <a:cxn ang="0">
                  <a:pos x="T6" y="T7"/>
                </a:cxn>
                <a:cxn ang="0">
                  <a:pos x="T8" y="T9"/>
                </a:cxn>
              </a:cxnLst>
              <a:rect l="0" t="0" r="r" b="b"/>
              <a:pathLst>
                <a:path w="66" h="43">
                  <a:moveTo>
                    <a:pt x="66" y="0"/>
                  </a:moveTo>
                  <a:cubicBezTo>
                    <a:pt x="0" y="0"/>
                    <a:pt x="0" y="0"/>
                    <a:pt x="0" y="0"/>
                  </a:cubicBezTo>
                  <a:cubicBezTo>
                    <a:pt x="0" y="43"/>
                    <a:pt x="0" y="43"/>
                    <a:pt x="0" y="43"/>
                  </a:cubicBezTo>
                  <a:cubicBezTo>
                    <a:pt x="66" y="43"/>
                    <a:pt x="66" y="43"/>
                    <a:pt x="66" y="43"/>
                  </a:cubicBezTo>
                  <a:cubicBezTo>
                    <a:pt x="63" y="29"/>
                    <a:pt x="64" y="14"/>
                    <a:pt x="66" y="0"/>
                  </a:cubicBezTo>
                </a:path>
              </a:pathLst>
            </a:cu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Oval 20">
              <a:extLst>
                <a:ext uri="{FF2B5EF4-FFF2-40B4-BE49-F238E27FC236}">
                  <a16:creationId xmlns:a16="http://schemas.microsoft.com/office/drawing/2014/main" id="{0B935032-8894-ADFC-A778-A3D96EC33E2F}"/>
                </a:ext>
              </a:extLst>
            </p:cNvPr>
            <p:cNvSpPr>
              <a:spLocks noChangeArrowheads="1"/>
            </p:cNvSpPr>
            <p:nvPr/>
          </p:nvSpPr>
          <p:spPr bwMode="gray">
            <a:xfrm>
              <a:off x="3285" y="2436"/>
              <a:ext cx="188" cy="188"/>
            </a:xfrm>
            <a:prstGeom prst="ellipse">
              <a:avLst/>
            </a:pr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1">
              <a:extLst>
                <a:ext uri="{FF2B5EF4-FFF2-40B4-BE49-F238E27FC236}">
                  <a16:creationId xmlns:a16="http://schemas.microsoft.com/office/drawing/2014/main" id="{6735BD88-47AA-9173-CEFA-68C75EDFC855}"/>
                </a:ext>
              </a:extLst>
            </p:cNvPr>
            <p:cNvSpPr>
              <a:spLocks/>
            </p:cNvSpPr>
            <p:nvPr/>
          </p:nvSpPr>
          <p:spPr bwMode="gray">
            <a:xfrm>
              <a:off x="3556" y="2808"/>
              <a:ext cx="457" cy="132"/>
            </a:xfrm>
            <a:custGeom>
              <a:avLst/>
              <a:gdLst>
                <a:gd name="T0" fmla="*/ 107 w 149"/>
                <a:gd name="T1" fmla="*/ 0 h 43"/>
                <a:gd name="T2" fmla="*/ 0 w 149"/>
                <a:gd name="T3" fmla="*/ 0 h 43"/>
                <a:gd name="T4" fmla="*/ 0 w 149"/>
                <a:gd name="T5" fmla="*/ 43 h 43"/>
                <a:gd name="T6" fmla="*/ 149 w 149"/>
                <a:gd name="T7" fmla="*/ 43 h 43"/>
                <a:gd name="T8" fmla="*/ 107 w 149"/>
                <a:gd name="T9" fmla="*/ 0 h 43"/>
              </a:gdLst>
              <a:ahLst/>
              <a:cxnLst>
                <a:cxn ang="0">
                  <a:pos x="T0" y="T1"/>
                </a:cxn>
                <a:cxn ang="0">
                  <a:pos x="T2" y="T3"/>
                </a:cxn>
                <a:cxn ang="0">
                  <a:pos x="T4" y="T5"/>
                </a:cxn>
                <a:cxn ang="0">
                  <a:pos x="T6" y="T7"/>
                </a:cxn>
                <a:cxn ang="0">
                  <a:pos x="T8" y="T9"/>
                </a:cxn>
              </a:cxnLst>
              <a:rect l="0" t="0" r="r" b="b"/>
              <a:pathLst>
                <a:path w="149" h="43">
                  <a:moveTo>
                    <a:pt x="107" y="0"/>
                  </a:moveTo>
                  <a:cubicBezTo>
                    <a:pt x="0" y="0"/>
                    <a:pt x="0" y="0"/>
                    <a:pt x="0" y="0"/>
                  </a:cubicBezTo>
                  <a:cubicBezTo>
                    <a:pt x="0" y="43"/>
                    <a:pt x="0" y="43"/>
                    <a:pt x="0" y="43"/>
                  </a:cubicBezTo>
                  <a:cubicBezTo>
                    <a:pt x="149" y="43"/>
                    <a:pt x="149" y="43"/>
                    <a:pt x="149" y="43"/>
                  </a:cubicBezTo>
                  <a:cubicBezTo>
                    <a:pt x="131" y="25"/>
                    <a:pt x="116" y="9"/>
                    <a:pt x="107" y="0"/>
                  </a:cubicBezTo>
                </a:path>
              </a:pathLst>
            </a:cu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22">
              <a:extLst>
                <a:ext uri="{FF2B5EF4-FFF2-40B4-BE49-F238E27FC236}">
                  <a16:creationId xmlns:a16="http://schemas.microsoft.com/office/drawing/2014/main" id="{3819FBAD-E0EF-52B8-D7CB-EBC701EF00EC}"/>
                </a:ext>
              </a:extLst>
            </p:cNvPr>
            <p:cNvSpPr>
              <a:spLocks noChangeArrowheads="1"/>
            </p:cNvSpPr>
            <p:nvPr/>
          </p:nvSpPr>
          <p:spPr bwMode="gray">
            <a:xfrm>
              <a:off x="3285" y="2780"/>
              <a:ext cx="188" cy="187"/>
            </a:xfrm>
            <a:prstGeom prst="ellipse">
              <a:avLst/>
            </a:prstGeom>
            <a:solidFill>
              <a:srgbClr val="BEC1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23">
              <a:extLst>
                <a:ext uri="{FF2B5EF4-FFF2-40B4-BE49-F238E27FC236}">
                  <a16:creationId xmlns:a16="http://schemas.microsoft.com/office/drawing/2014/main" id="{A671B29B-A547-EA30-13A8-B87986FDDEDE}"/>
                </a:ext>
              </a:extLst>
            </p:cNvPr>
            <p:cNvSpPr>
              <a:spLocks/>
            </p:cNvSpPr>
            <p:nvPr/>
          </p:nvSpPr>
          <p:spPr bwMode="gray">
            <a:xfrm>
              <a:off x="3718" y="2188"/>
              <a:ext cx="903" cy="991"/>
            </a:xfrm>
            <a:custGeom>
              <a:avLst/>
              <a:gdLst>
                <a:gd name="T0" fmla="*/ 294 w 294"/>
                <a:gd name="T1" fmla="*/ 124 h 323"/>
                <a:gd name="T2" fmla="*/ 294 w 294"/>
                <a:gd name="T3" fmla="*/ 306 h 323"/>
                <a:gd name="T4" fmla="*/ 277 w 294"/>
                <a:gd name="T5" fmla="*/ 323 h 323"/>
                <a:gd name="T6" fmla="*/ 175 w 294"/>
                <a:gd name="T7" fmla="*/ 323 h 323"/>
                <a:gd name="T8" fmla="*/ 44 w 294"/>
                <a:gd name="T9" fmla="*/ 192 h 323"/>
                <a:gd name="T10" fmla="*/ 44 w 294"/>
                <a:gd name="T11" fmla="*/ 34 h 323"/>
                <a:gd name="T12" fmla="*/ 125 w 294"/>
                <a:gd name="T13" fmla="*/ 1 h 323"/>
                <a:gd name="T14" fmla="*/ 125 w 294"/>
                <a:gd name="T15" fmla="*/ 0 h 323"/>
                <a:gd name="T16" fmla="*/ 209 w 294"/>
                <a:gd name="T17" fmla="*/ 39 h 323"/>
                <a:gd name="T18" fmla="*/ 294 w 294"/>
                <a:gd name="T19" fmla="*/ 124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323">
                  <a:moveTo>
                    <a:pt x="294" y="124"/>
                  </a:moveTo>
                  <a:cubicBezTo>
                    <a:pt x="294" y="306"/>
                    <a:pt x="294" y="306"/>
                    <a:pt x="294" y="306"/>
                  </a:cubicBezTo>
                  <a:cubicBezTo>
                    <a:pt x="294" y="316"/>
                    <a:pt x="287" y="323"/>
                    <a:pt x="277" y="323"/>
                  </a:cubicBezTo>
                  <a:cubicBezTo>
                    <a:pt x="175" y="323"/>
                    <a:pt x="175" y="323"/>
                    <a:pt x="175" y="323"/>
                  </a:cubicBezTo>
                  <a:cubicBezTo>
                    <a:pt x="113" y="261"/>
                    <a:pt x="44" y="192"/>
                    <a:pt x="44" y="192"/>
                  </a:cubicBezTo>
                  <a:cubicBezTo>
                    <a:pt x="0" y="148"/>
                    <a:pt x="0" y="77"/>
                    <a:pt x="44" y="34"/>
                  </a:cubicBezTo>
                  <a:cubicBezTo>
                    <a:pt x="66" y="11"/>
                    <a:pt x="96" y="1"/>
                    <a:pt x="125" y="1"/>
                  </a:cubicBezTo>
                  <a:cubicBezTo>
                    <a:pt x="125" y="0"/>
                    <a:pt x="125" y="0"/>
                    <a:pt x="125" y="0"/>
                  </a:cubicBezTo>
                  <a:cubicBezTo>
                    <a:pt x="159" y="0"/>
                    <a:pt x="189" y="15"/>
                    <a:pt x="209" y="39"/>
                  </a:cubicBezTo>
                  <a:cubicBezTo>
                    <a:pt x="209" y="39"/>
                    <a:pt x="252" y="82"/>
                    <a:pt x="294" y="124"/>
                  </a:cubicBezTo>
                </a:path>
              </a:pathLst>
            </a:custGeom>
            <a:solidFill>
              <a:srgbClr val="0D2038">
                <a:alpha val="15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4">
              <a:extLst>
                <a:ext uri="{FF2B5EF4-FFF2-40B4-BE49-F238E27FC236}">
                  <a16:creationId xmlns:a16="http://schemas.microsoft.com/office/drawing/2014/main" id="{894F2098-99F9-1D93-D16C-7F5344C923BC}"/>
                </a:ext>
              </a:extLst>
            </p:cNvPr>
            <p:cNvSpPr>
              <a:spLocks/>
            </p:cNvSpPr>
            <p:nvPr/>
          </p:nvSpPr>
          <p:spPr bwMode="gray">
            <a:xfrm>
              <a:off x="4314" y="2777"/>
              <a:ext cx="74" cy="80"/>
            </a:xfrm>
            <a:custGeom>
              <a:avLst/>
              <a:gdLst>
                <a:gd name="T0" fmla="*/ 24 w 24"/>
                <a:gd name="T1" fmla="*/ 16 h 26"/>
                <a:gd name="T2" fmla="*/ 8 w 24"/>
                <a:gd name="T3" fmla="*/ 0 h 26"/>
                <a:gd name="T4" fmla="*/ 0 w 24"/>
                <a:gd name="T5" fmla="*/ 8 h 26"/>
                <a:gd name="T6" fmla="*/ 18 w 24"/>
                <a:gd name="T7" fmla="*/ 26 h 26"/>
                <a:gd name="T8" fmla="*/ 24 w 24"/>
                <a:gd name="T9" fmla="*/ 16 h 26"/>
                <a:gd name="T10" fmla="*/ 24 w 24"/>
                <a:gd name="T11" fmla="*/ 16 h 26"/>
              </a:gdLst>
              <a:ahLst/>
              <a:cxnLst>
                <a:cxn ang="0">
                  <a:pos x="T0" y="T1"/>
                </a:cxn>
                <a:cxn ang="0">
                  <a:pos x="T2" y="T3"/>
                </a:cxn>
                <a:cxn ang="0">
                  <a:pos x="T4" y="T5"/>
                </a:cxn>
                <a:cxn ang="0">
                  <a:pos x="T6" y="T7"/>
                </a:cxn>
                <a:cxn ang="0">
                  <a:pos x="T8" y="T9"/>
                </a:cxn>
                <a:cxn ang="0">
                  <a:pos x="T10" y="T11"/>
                </a:cxn>
              </a:cxnLst>
              <a:rect l="0" t="0" r="r" b="b"/>
              <a:pathLst>
                <a:path w="24" h="26">
                  <a:moveTo>
                    <a:pt x="24" y="16"/>
                  </a:moveTo>
                  <a:cubicBezTo>
                    <a:pt x="8" y="0"/>
                    <a:pt x="8" y="0"/>
                    <a:pt x="8" y="0"/>
                  </a:cubicBezTo>
                  <a:cubicBezTo>
                    <a:pt x="6" y="3"/>
                    <a:pt x="3" y="5"/>
                    <a:pt x="0" y="8"/>
                  </a:cubicBezTo>
                  <a:cubicBezTo>
                    <a:pt x="18" y="26"/>
                    <a:pt x="18" y="26"/>
                    <a:pt x="18" y="26"/>
                  </a:cubicBezTo>
                  <a:cubicBezTo>
                    <a:pt x="19" y="22"/>
                    <a:pt x="21" y="19"/>
                    <a:pt x="24" y="16"/>
                  </a:cubicBezTo>
                  <a:cubicBezTo>
                    <a:pt x="24" y="16"/>
                    <a:pt x="24" y="16"/>
                    <a:pt x="24" y="16"/>
                  </a:cubicBezTo>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5">
              <a:extLst>
                <a:ext uri="{FF2B5EF4-FFF2-40B4-BE49-F238E27FC236}">
                  <a16:creationId xmlns:a16="http://schemas.microsoft.com/office/drawing/2014/main" id="{814FE60A-92B2-0A1D-2DB9-671E800C7995}"/>
                </a:ext>
              </a:extLst>
            </p:cNvPr>
            <p:cNvSpPr>
              <a:spLocks/>
            </p:cNvSpPr>
            <p:nvPr/>
          </p:nvSpPr>
          <p:spPr bwMode="gray">
            <a:xfrm>
              <a:off x="4338" y="2752"/>
              <a:ext cx="80" cy="74"/>
            </a:xfrm>
            <a:custGeom>
              <a:avLst/>
              <a:gdLst>
                <a:gd name="T0" fmla="*/ 0 w 26"/>
                <a:gd name="T1" fmla="*/ 8 h 24"/>
                <a:gd name="T2" fmla="*/ 16 w 26"/>
                <a:gd name="T3" fmla="*/ 24 h 24"/>
                <a:gd name="T4" fmla="*/ 26 w 26"/>
                <a:gd name="T5" fmla="*/ 17 h 24"/>
                <a:gd name="T6" fmla="*/ 8 w 26"/>
                <a:gd name="T7" fmla="*/ 0 h 24"/>
                <a:gd name="T8" fmla="*/ 0 w 26"/>
                <a:gd name="T9" fmla="*/ 8 h 24"/>
              </a:gdLst>
              <a:ahLst/>
              <a:cxnLst>
                <a:cxn ang="0">
                  <a:pos x="T0" y="T1"/>
                </a:cxn>
                <a:cxn ang="0">
                  <a:pos x="T2" y="T3"/>
                </a:cxn>
                <a:cxn ang="0">
                  <a:pos x="T4" y="T5"/>
                </a:cxn>
                <a:cxn ang="0">
                  <a:pos x="T6" y="T7"/>
                </a:cxn>
                <a:cxn ang="0">
                  <a:pos x="T8" y="T9"/>
                </a:cxn>
              </a:cxnLst>
              <a:rect l="0" t="0" r="r" b="b"/>
              <a:pathLst>
                <a:path w="26" h="24">
                  <a:moveTo>
                    <a:pt x="0" y="8"/>
                  </a:moveTo>
                  <a:cubicBezTo>
                    <a:pt x="16" y="24"/>
                    <a:pt x="16" y="24"/>
                    <a:pt x="16" y="24"/>
                  </a:cubicBezTo>
                  <a:cubicBezTo>
                    <a:pt x="19" y="21"/>
                    <a:pt x="22" y="19"/>
                    <a:pt x="26" y="17"/>
                  </a:cubicBezTo>
                  <a:cubicBezTo>
                    <a:pt x="8" y="0"/>
                    <a:pt x="8" y="0"/>
                    <a:pt x="8" y="0"/>
                  </a:cubicBezTo>
                  <a:cubicBezTo>
                    <a:pt x="6" y="3"/>
                    <a:pt x="3" y="5"/>
                    <a:pt x="0" y="8"/>
                  </a:cubicBezTo>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6">
              <a:extLst>
                <a:ext uri="{FF2B5EF4-FFF2-40B4-BE49-F238E27FC236}">
                  <a16:creationId xmlns:a16="http://schemas.microsoft.com/office/drawing/2014/main" id="{D60C34C1-D90C-7F55-CD13-EAD5B7A21995}"/>
                </a:ext>
              </a:extLst>
            </p:cNvPr>
            <p:cNvSpPr>
              <a:spLocks/>
            </p:cNvSpPr>
            <p:nvPr/>
          </p:nvSpPr>
          <p:spPr bwMode="gray">
            <a:xfrm>
              <a:off x="4492" y="2884"/>
              <a:ext cx="301" cy="310"/>
            </a:xfrm>
            <a:custGeom>
              <a:avLst/>
              <a:gdLst>
                <a:gd name="T0" fmla="*/ 15 w 98"/>
                <a:gd name="T1" fmla="*/ 0 h 101"/>
                <a:gd name="T2" fmla="*/ 8 w 98"/>
                <a:gd name="T3" fmla="*/ 7 h 101"/>
                <a:gd name="T4" fmla="*/ 0 w 98"/>
                <a:gd name="T5" fmla="*/ 15 h 101"/>
                <a:gd name="T6" fmla="*/ 41 w 98"/>
                <a:gd name="T7" fmla="*/ 55 h 101"/>
                <a:gd name="T8" fmla="*/ 86 w 98"/>
                <a:gd name="T9" fmla="*/ 101 h 101"/>
                <a:gd name="T10" fmla="*/ 87 w 98"/>
                <a:gd name="T11" fmla="*/ 58 h 101"/>
                <a:gd name="T12" fmla="*/ 15 w 98"/>
                <a:gd name="T13" fmla="*/ 0 h 101"/>
              </a:gdLst>
              <a:ahLst/>
              <a:cxnLst>
                <a:cxn ang="0">
                  <a:pos x="T0" y="T1"/>
                </a:cxn>
                <a:cxn ang="0">
                  <a:pos x="T2" y="T3"/>
                </a:cxn>
                <a:cxn ang="0">
                  <a:pos x="T4" y="T5"/>
                </a:cxn>
                <a:cxn ang="0">
                  <a:pos x="T6" y="T7"/>
                </a:cxn>
                <a:cxn ang="0">
                  <a:pos x="T8" y="T9"/>
                </a:cxn>
                <a:cxn ang="0">
                  <a:pos x="T10" y="T11"/>
                </a:cxn>
                <a:cxn ang="0">
                  <a:pos x="T12" y="T13"/>
                </a:cxn>
              </a:cxnLst>
              <a:rect l="0" t="0" r="r" b="b"/>
              <a:pathLst>
                <a:path w="98" h="101">
                  <a:moveTo>
                    <a:pt x="15" y="0"/>
                  </a:moveTo>
                  <a:cubicBezTo>
                    <a:pt x="8" y="7"/>
                    <a:pt x="8" y="7"/>
                    <a:pt x="8" y="7"/>
                  </a:cubicBezTo>
                  <a:cubicBezTo>
                    <a:pt x="0" y="15"/>
                    <a:pt x="0" y="15"/>
                    <a:pt x="0" y="15"/>
                  </a:cubicBezTo>
                  <a:cubicBezTo>
                    <a:pt x="41" y="55"/>
                    <a:pt x="41" y="55"/>
                    <a:pt x="41" y="55"/>
                  </a:cubicBezTo>
                  <a:cubicBezTo>
                    <a:pt x="86" y="101"/>
                    <a:pt x="86" y="101"/>
                    <a:pt x="86" y="101"/>
                  </a:cubicBezTo>
                  <a:cubicBezTo>
                    <a:pt x="96" y="90"/>
                    <a:pt x="98" y="70"/>
                    <a:pt x="87" y="58"/>
                  </a:cubicBezTo>
                  <a:cubicBezTo>
                    <a:pt x="85" y="57"/>
                    <a:pt x="85" y="60"/>
                    <a:pt x="15" y="0"/>
                  </a:cubicBezTo>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7">
              <a:extLst>
                <a:ext uri="{FF2B5EF4-FFF2-40B4-BE49-F238E27FC236}">
                  <a16:creationId xmlns:a16="http://schemas.microsoft.com/office/drawing/2014/main" id="{8A26CED7-217A-2242-9744-A1F418385059}"/>
                </a:ext>
              </a:extLst>
            </p:cNvPr>
            <p:cNvSpPr>
              <a:spLocks/>
            </p:cNvSpPr>
            <p:nvPr/>
          </p:nvSpPr>
          <p:spPr bwMode="gray">
            <a:xfrm>
              <a:off x="4388" y="2802"/>
              <a:ext cx="113" cy="92"/>
            </a:xfrm>
            <a:custGeom>
              <a:avLst/>
              <a:gdLst>
                <a:gd name="T0" fmla="*/ 37 w 37"/>
                <a:gd name="T1" fmla="*/ 16 h 30"/>
                <a:gd name="T2" fmla="*/ 18 w 37"/>
                <a:gd name="T3" fmla="*/ 0 h 30"/>
                <a:gd name="T4" fmla="*/ 10 w 37"/>
                <a:gd name="T5" fmla="*/ 1 h 30"/>
                <a:gd name="T6" fmla="*/ 0 w 37"/>
                <a:gd name="T7" fmla="*/ 8 h 30"/>
                <a:gd name="T8" fmla="*/ 23 w 37"/>
                <a:gd name="T9" fmla="*/ 30 h 30"/>
                <a:gd name="T10" fmla="*/ 31 w 37"/>
                <a:gd name="T11" fmla="*/ 22 h 30"/>
                <a:gd name="T12" fmla="*/ 37 w 37"/>
                <a:gd name="T13" fmla="*/ 16 h 30"/>
              </a:gdLst>
              <a:ahLst/>
              <a:cxnLst>
                <a:cxn ang="0">
                  <a:pos x="T0" y="T1"/>
                </a:cxn>
                <a:cxn ang="0">
                  <a:pos x="T2" y="T3"/>
                </a:cxn>
                <a:cxn ang="0">
                  <a:pos x="T4" y="T5"/>
                </a:cxn>
                <a:cxn ang="0">
                  <a:pos x="T6" y="T7"/>
                </a:cxn>
                <a:cxn ang="0">
                  <a:pos x="T8" y="T9"/>
                </a:cxn>
                <a:cxn ang="0">
                  <a:pos x="T10" y="T11"/>
                </a:cxn>
                <a:cxn ang="0">
                  <a:pos x="T12" y="T13"/>
                </a:cxn>
              </a:cxnLst>
              <a:rect l="0" t="0" r="r" b="b"/>
              <a:pathLst>
                <a:path w="37" h="30">
                  <a:moveTo>
                    <a:pt x="37" y="16"/>
                  </a:moveTo>
                  <a:cubicBezTo>
                    <a:pt x="31" y="11"/>
                    <a:pt x="24" y="6"/>
                    <a:pt x="18" y="0"/>
                  </a:cubicBezTo>
                  <a:cubicBezTo>
                    <a:pt x="15" y="0"/>
                    <a:pt x="12" y="1"/>
                    <a:pt x="10" y="1"/>
                  </a:cubicBezTo>
                  <a:cubicBezTo>
                    <a:pt x="6" y="3"/>
                    <a:pt x="3" y="5"/>
                    <a:pt x="0" y="8"/>
                  </a:cubicBezTo>
                  <a:cubicBezTo>
                    <a:pt x="23" y="30"/>
                    <a:pt x="23" y="30"/>
                    <a:pt x="23" y="30"/>
                  </a:cubicBezTo>
                  <a:cubicBezTo>
                    <a:pt x="31" y="22"/>
                    <a:pt x="31" y="22"/>
                    <a:pt x="31" y="22"/>
                  </a:cubicBezTo>
                  <a:cubicBezTo>
                    <a:pt x="37" y="16"/>
                    <a:pt x="37" y="16"/>
                    <a:pt x="37" y="16"/>
                  </a:cubicBezTo>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28">
              <a:extLst>
                <a:ext uri="{FF2B5EF4-FFF2-40B4-BE49-F238E27FC236}">
                  <a16:creationId xmlns:a16="http://schemas.microsoft.com/office/drawing/2014/main" id="{5956E208-BA26-2100-69BE-BF9122E4D188}"/>
                </a:ext>
              </a:extLst>
            </p:cNvPr>
            <p:cNvSpPr>
              <a:spLocks/>
            </p:cNvSpPr>
            <p:nvPr/>
          </p:nvSpPr>
          <p:spPr bwMode="gray">
            <a:xfrm>
              <a:off x="4492" y="2884"/>
              <a:ext cx="292" cy="310"/>
            </a:xfrm>
            <a:custGeom>
              <a:avLst/>
              <a:gdLst>
                <a:gd name="T0" fmla="*/ 15 w 95"/>
                <a:gd name="T1" fmla="*/ 0 h 101"/>
                <a:gd name="T2" fmla="*/ 8 w 95"/>
                <a:gd name="T3" fmla="*/ 7 h 101"/>
                <a:gd name="T4" fmla="*/ 0 w 95"/>
                <a:gd name="T5" fmla="*/ 15 h 101"/>
                <a:gd name="T6" fmla="*/ 41 w 95"/>
                <a:gd name="T7" fmla="*/ 55 h 101"/>
                <a:gd name="T8" fmla="*/ 86 w 95"/>
                <a:gd name="T9" fmla="*/ 101 h 101"/>
                <a:gd name="T10" fmla="*/ 95 w 95"/>
                <a:gd name="T11" fmla="*/ 78 h 101"/>
                <a:gd name="T12" fmla="*/ 87 w 95"/>
                <a:gd name="T13" fmla="*/ 58 h 101"/>
                <a:gd name="T14" fmla="*/ 15 w 95"/>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5" h="101">
                  <a:moveTo>
                    <a:pt x="15" y="0"/>
                  </a:moveTo>
                  <a:cubicBezTo>
                    <a:pt x="8" y="7"/>
                    <a:pt x="8" y="7"/>
                    <a:pt x="8" y="7"/>
                  </a:cubicBezTo>
                  <a:cubicBezTo>
                    <a:pt x="0" y="15"/>
                    <a:pt x="0" y="15"/>
                    <a:pt x="0" y="15"/>
                  </a:cubicBezTo>
                  <a:cubicBezTo>
                    <a:pt x="41" y="55"/>
                    <a:pt x="41" y="55"/>
                    <a:pt x="41" y="55"/>
                  </a:cubicBezTo>
                  <a:cubicBezTo>
                    <a:pt x="86" y="101"/>
                    <a:pt x="86" y="101"/>
                    <a:pt x="86" y="101"/>
                  </a:cubicBezTo>
                  <a:cubicBezTo>
                    <a:pt x="91" y="95"/>
                    <a:pt x="95" y="86"/>
                    <a:pt x="95" y="78"/>
                  </a:cubicBezTo>
                  <a:cubicBezTo>
                    <a:pt x="95" y="71"/>
                    <a:pt x="92" y="64"/>
                    <a:pt x="87" y="58"/>
                  </a:cubicBezTo>
                  <a:cubicBezTo>
                    <a:pt x="85" y="57"/>
                    <a:pt x="85" y="60"/>
                    <a:pt x="15" y="0"/>
                  </a:cubicBezTo>
                </a:path>
              </a:pathLst>
            </a:custGeom>
            <a:solidFill>
              <a:srgbClr val="26374C">
                <a:alpha val="1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29">
              <a:extLst>
                <a:ext uri="{FF2B5EF4-FFF2-40B4-BE49-F238E27FC236}">
                  <a16:creationId xmlns:a16="http://schemas.microsoft.com/office/drawing/2014/main" id="{52DA1E24-D839-B802-B0D0-2866B840E5EE}"/>
                </a:ext>
              </a:extLst>
            </p:cNvPr>
            <p:cNvSpPr>
              <a:spLocks/>
            </p:cNvSpPr>
            <p:nvPr/>
          </p:nvSpPr>
          <p:spPr bwMode="gray">
            <a:xfrm>
              <a:off x="4388" y="2802"/>
              <a:ext cx="113" cy="92"/>
            </a:xfrm>
            <a:custGeom>
              <a:avLst/>
              <a:gdLst>
                <a:gd name="T0" fmla="*/ 18 w 37"/>
                <a:gd name="T1" fmla="*/ 0 h 30"/>
                <a:gd name="T2" fmla="*/ 10 w 37"/>
                <a:gd name="T3" fmla="*/ 1 h 30"/>
                <a:gd name="T4" fmla="*/ 10 w 37"/>
                <a:gd name="T5" fmla="*/ 1 h 30"/>
                <a:gd name="T6" fmla="*/ 0 w 37"/>
                <a:gd name="T7" fmla="*/ 8 h 30"/>
                <a:gd name="T8" fmla="*/ 23 w 37"/>
                <a:gd name="T9" fmla="*/ 30 h 30"/>
                <a:gd name="T10" fmla="*/ 31 w 37"/>
                <a:gd name="T11" fmla="*/ 22 h 30"/>
                <a:gd name="T12" fmla="*/ 37 w 37"/>
                <a:gd name="T13" fmla="*/ 16 h 30"/>
                <a:gd name="T14" fmla="*/ 18 w 37"/>
                <a:gd name="T15" fmla="*/ 0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30">
                  <a:moveTo>
                    <a:pt x="18" y="0"/>
                  </a:moveTo>
                  <a:cubicBezTo>
                    <a:pt x="15" y="0"/>
                    <a:pt x="12" y="1"/>
                    <a:pt x="10" y="1"/>
                  </a:cubicBezTo>
                  <a:cubicBezTo>
                    <a:pt x="10" y="1"/>
                    <a:pt x="10" y="1"/>
                    <a:pt x="10" y="1"/>
                  </a:cubicBezTo>
                  <a:cubicBezTo>
                    <a:pt x="6" y="3"/>
                    <a:pt x="3" y="5"/>
                    <a:pt x="0" y="8"/>
                  </a:cubicBezTo>
                  <a:cubicBezTo>
                    <a:pt x="23" y="30"/>
                    <a:pt x="23" y="30"/>
                    <a:pt x="23" y="30"/>
                  </a:cubicBezTo>
                  <a:cubicBezTo>
                    <a:pt x="31" y="22"/>
                    <a:pt x="31" y="22"/>
                    <a:pt x="31" y="22"/>
                  </a:cubicBezTo>
                  <a:cubicBezTo>
                    <a:pt x="37" y="16"/>
                    <a:pt x="37" y="16"/>
                    <a:pt x="37" y="16"/>
                  </a:cubicBezTo>
                  <a:cubicBezTo>
                    <a:pt x="31" y="11"/>
                    <a:pt x="24" y="6"/>
                    <a:pt x="18" y="0"/>
                  </a:cubicBezTo>
                </a:path>
              </a:pathLst>
            </a:custGeom>
            <a:solidFill>
              <a:srgbClr val="26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0">
              <a:extLst>
                <a:ext uri="{FF2B5EF4-FFF2-40B4-BE49-F238E27FC236}">
                  <a16:creationId xmlns:a16="http://schemas.microsoft.com/office/drawing/2014/main" id="{2F0E9E4A-E3CD-719C-8F0A-9D368D487942}"/>
                </a:ext>
              </a:extLst>
            </p:cNvPr>
            <p:cNvSpPr>
              <a:spLocks/>
            </p:cNvSpPr>
            <p:nvPr/>
          </p:nvSpPr>
          <p:spPr bwMode="gray">
            <a:xfrm>
              <a:off x="4446" y="2930"/>
              <a:ext cx="310" cy="301"/>
            </a:xfrm>
            <a:custGeom>
              <a:avLst/>
              <a:gdLst>
                <a:gd name="T0" fmla="*/ 0 w 101"/>
                <a:gd name="T1" fmla="*/ 15 h 98"/>
                <a:gd name="T2" fmla="*/ 59 w 101"/>
                <a:gd name="T3" fmla="*/ 87 h 98"/>
                <a:gd name="T4" fmla="*/ 101 w 101"/>
                <a:gd name="T5" fmla="*/ 86 h 98"/>
                <a:gd name="T6" fmla="*/ 101 w 101"/>
                <a:gd name="T7" fmla="*/ 86 h 98"/>
                <a:gd name="T8" fmla="*/ 56 w 101"/>
                <a:gd name="T9" fmla="*/ 40 h 98"/>
                <a:gd name="T10" fmla="*/ 15 w 101"/>
                <a:gd name="T11" fmla="*/ 0 h 98"/>
                <a:gd name="T12" fmla="*/ 7 w 101"/>
                <a:gd name="T13" fmla="*/ 8 h 98"/>
                <a:gd name="T14" fmla="*/ 0 w 101"/>
                <a:gd name="T15" fmla="*/ 15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98">
                  <a:moveTo>
                    <a:pt x="0" y="15"/>
                  </a:moveTo>
                  <a:cubicBezTo>
                    <a:pt x="60" y="84"/>
                    <a:pt x="57" y="85"/>
                    <a:pt x="59" y="87"/>
                  </a:cubicBezTo>
                  <a:cubicBezTo>
                    <a:pt x="70" y="98"/>
                    <a:pt x="90" y="96"/>
                    <a:pt x="101" y="86"/>
                  </a:cubicBezTo>
                  <a:cubicBezTo>
                    <a:pt x="101" y="86"/>
                    <a:pt x="101" y="86"/>
                    <a:pt x="101" y="86"/>
                  </a:cubicBezTo>
                  <a:cubicBezTo>
                    <a:pt x="56" y="40"/>
                    <a:pt x="56" y="40"/>
                    <a:pt x="56" y="40"/>
                  </a:cubicBezTo>
                  <a:cubicBezTo>
                    <a:pt x="15" y="0"/>
                    <a:pt x="15" y="0"/>
                    <a:pt x="15" y="0"/>
                  </a:cubicBezTo>
                  <a:cubicBezTo>
                    <a:pt x="7" y="8"/>
                    <a:pt x="7" y="8"/>
                    <a:pt x="7" y="8"/>
                  </a:cubicBezTo>
                  <a:lnTo>
                    <a:pt x="0" y="15"/>
                  </a:lnTo>
                  <a:close/>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1">
              <a:extLst>
                <a:ext uri="{FF2B5EF4-FFF2-40B4-BE49-F238E27FC236}">
                  <a16:creationId xmlns:a16="http://schemas.microsoft.com/office/drawing/2014/main" id="{B10B37B8-5B3E-AC6D-0E05-C5F4AE6018C1}"/>
                </a:ext>
              </a:extLst>
            </p:cNvPr>
            <p:cNvSpPr>
              <a:spLocks/>
            </p:cNvSpPr>
            <p:nvPr/>
          </p:nvSpPr>
          <p:spPr bwMode="gray">
            <a:xfrm>
              <a:off x="4363" y="2826"/>
              <a:ext cx="95" cy="111"/>
            </a:xfrm>
            <a:custGeom>
              <a:avLst/>
              <a:gdLst>
                <a:gd name="T0" fmla="*/ 8 w 31"/>
                <a:gd name="T1" fmla="*/ 0 h 36"/>
                <a:gd name="T2" fmla="*/ 2 w 31"/>
                <a:gd name="T3" fmla="*/ 10 h 36"/>
                <a:gd name="T4" fmla="*/ 0 w 31"/>
                <a:gd name="T5" fmla="*/ 17 h 36"/>
                <a:gd name="T6" fmla="*/ 17 w 31"/>
                <a:gd name="T7" fmla="*/ 36 h 36"/>
                <a:gd name="T8" fmla="*/ 23 w 31"/>
                <a:gd name="T9" fmla="*/ 31 h 36"/>
                <a:gd name="T10" fmla="*/ 31 w 31"/>
                <a:gd name="T11" fmla="*/ 22 h 36"/>
                <a:gd name="T12" fmla="*/ 8 w 31"/>
                <a:gd name="T13" fmla="*/ 0 h 36"/>
              </a:gdLst>
              <a:ahLst/>
              <a:cxnLst>
                <a:cxn ang="0">
                  <a:pos x="T0" y="T1"/>
                </a:cxn>
                <a:cxn ang="0">
                  <a:pos x="T2" y="T3"/>
                </a:cxn>
                <a:cxn ang="0">
                  <a:pos x="T4" y="T5"/>
                </a:cxn>
                <a:cxn ang="0">
                  <a:pos x="T6" y="T7"/>
                </a:cxn>
                <a:cxn ang="0">
                  <a:pos x="T8" y="T9"/>
                </a:cxn>
                <a:cxn ang="0">
                  <a:pos x="T10" y="T11"/>
                </a:cxn>
                <a:cxn ang="0">
                  <a:pos x="T12" y="T13"/>
                </a:cxn>
              </a:cxnLst>
              <a:rect l="0" t="0" r="r" b="b"/>
              <a:pathLst>
                <a:path w="31" h="36">
                  <a:moveTo>
                    <a:pt x="8" y="0"/>
                  </a:moveTo>
                  <a:cubicBezTo>
                    <a:pt x="5" y="3"/>
                    <a:pt x="3" y="6"/>
                    <a:pt x="2" y="10"/>
                  </a:cubicBezTo>
                  <a:cubicBezTo>
                    <a:pt x="1" y="12"/>
                    <a:pt x="0" y="15"/>
                    <a:pt x="0" y="17"/>
                  </a:cubicBezTo>
                  <a:cubicBezTo>
                    <a:pt x="6" y="24"/>
                    <a:pt x="11" y="31"/>
                    <a:pt x="17" y="36"/>
                  </a:cubicBezTo>
                  <a:cubicBezTo>
                    <a:pt x="23" y="31"/>
                    <a:pt x="23" y="31"/>
                    <a:pt x="23" y="31"/>
                  </a:cubicBezTo>
                  <a:cubicBezTo>
                    <a:pt x="31" y="22"/>
                    <a:pt x="31" y="22"/>
                    <a:pt x="31" y="22"/>
                  </a:cubicBezTo>
                  <a:cubicBezTo>
                    <a:pt x="8" y="0"/>
                    <a:pt x="8" y="0"/>
                    <a:pt x="8" y="0"/>
                  </a:cubicBezTo>
                  <a:close/>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2">
              <a:extLst>
                <a:ext uri="{FF2B5EF4-FFF2-40B4-BE49-F238E27FC236}">
                  <a16:creationId xmlns:a16="http://schemas.microsoft.com/office/drawing/2014/main" id="{89140215-1443-8A95-0EB8-DC19383DBBF9}"/>
                </a:ext>
              </a:extLst>
            </p:cNvPr>
            <p:cNvSpPr>
              <a:spLocks/>
            </p:cNvSpPr>
            <p:nvPr/>
          </p:nvSpPr>
          <p:spPr bwMode="gray">
            <a:xfrm>
              <a:off x="4415" y="2894"/>
              <a:ext cx="77" cy="83"/>
            </a:xfrm>
            <a:custGeom>
              <a:avLst/>
              <a:gdLst>
                <a:gd name="T0" fmla="*/ 6 w 25"/>
                <a:gd name="T1" fmla="*/ 9 h 27"/>
                <a:gd name="T2" fmla="*/ 0 w 25"/>
                <a:gd name="T3" fmla="*/ 14 h 27"/>
                <a:gd name="T4" fmla="*/ 10 w 25"/>
                <a:gd name="T5" fmla="*/ 27 h 27"/>
                <a:gd name="T6" fmla="*/ 17 w 25"/>
                <a:gd name="T7" fmla="*/ 20 h 27"/>
                <a:gd name="T8" fmla="*/ 25 w 25"/>
                <a:gd name="T9" fmla="*/ 12 h 27"/>
                <a:gd name="T10" fmla="*/ 14 w 25"/>
                <a:gd name="T11" fmla="*/ 0 h 27"/>
                <a:gd name="T12" fmla="*/ 6 w 25"/>
                <a:gd name="T13" fmla="*/ 9 h 27"/>
              </a:gdLst>
              <a:ahLst/>
              <a:cxnLst>
                <a:cxn ang="0">
                  <a:pos x="T0" y="T1"/>
                </a:cxn>
                <a:cxn ang="0">
                  <a:pos x="T2" y="T3"/>
                </a:cxn>
                <a:cxn ang="0">
                  <a:pos x="T4" y="T5"/>
                </a:cxn>
                <a:cxn ang="0">
                  <a:pos x="T6" y="T7"/>
                </a:cxn>
                <a:cxn ang="0">
                  <a:pos x="T8" y="T9"/>
                </a:cxn>
                <a:cxn ang="0">
                  <a:pos x="T10" y="T11"/>
                </a:cxn>
                <a:cxn ang="0">
                  <a:pos x="T12" y="T13"/>
                </a:cxn>
              </a:cxnLst>
              <a:rect l="0" t="0" r="r" b="b"/>
              <a:pathLst>
                <a:path w="25" h="27">
                  <a:moveTo>
                    <a:pt x="6" y="9"/>
                  </a:moveTo>
                  <a:cubicBezTo>
                    <a:pt x="0" y="14"/>
                    <a:pt x="0" y="14"/>
                    <a:pt x="0" y="14"/>
                  </a:cubicBezTo>
                  <a:cubicBezTo>
                    <a:pt x="3" y="19"/>
                    <a:pt x="7" y="23"/>
                    <a:pt x="10" y="27"/>
                  </a:cubicBezTo>
                  <a:cubicBezTo>
                    <a:pt x="17" y="20"/>
                    <a:pt x="17" y="20"/>
                    <a:pt x="17" y="20"/>
                  </a:cubicBezTo>
                  <a:cubicBezTo>
                    <a:pt x="25" y="12"/>
                    <a:pt x="25" y="12"/>
                    <a:pt x="25" y="12"/>
                  </a:cubicBezTo>
                  <a:cubicBezTo>
                    <a:pt x="14" y="0"/>
                    <a:pt x="14" y="0"/>
                    <a:pt x="14" y="0"/>
                  </a:cubicBezTo>
                  <a:lnTo>
                    <a:pt x="6" y="9"/>
                  </a:lnTo>
                  <a:close/>
                </a:path>
              </a:pathLst>
            </a:custGeom>
            <a:solidFill>
              <a:srgbClr val="E64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33">
              <a:extLst>
                <a:ext uri="{FF2B5EF4-FFF2-40B4-BE49-F238E27FC236}">
                  <a16:creationId xmlns:a16="http://schemas.microsoft.com/office/drawing/2014/main" id="{DA4B85F8-BD42-FF6C-89F1-7721C66CB7DE}"/>
                </a:ext>
              </a:extLst>
            </p:cNvPr>
            <p:cNvSpPr>
              <a:spLocks/>
            </p:cNvSpPr>
            <p:nvPr/>
          </p:nvSpPr>
          <p:spPr bwMode="gray">
            <a:xfrm>
              <a:off x="4458" y="2851"/>
              <a:ext cx="80" cy="79"/>
            </a:xfrm>
            <a:custGeom>
              <a:avLst/>
              <a:gdLst>
                <a:gd name="T0" fmla="*/ 14 w 26"/>
                <a:gd name="T1" fmla="*/ 0 h 26"/>
                <a:gd name="T2" fmla="*/ 8 w 26"/>
                <a:gd name="T3" fmla="*/ 6 h 26"/>
                <a:gd name="T4" fmla="*/ 0 w 26"/>
                <a:gd name="T5" fmla="*/ 14 h 26"/>
                <a:gd name="T6" fmla="*/ 11 w 26"/>
                <a:gd name="T7" fmla="*/ 26 h 26"/>
                <a:gd name="T8" fmla="*/ 19 w 26"/>
                <a:gd name="T9" fmla="*/ 18 h 26"/>
                <a:gd name="T10" fmla="*/ 26 w 26"/>
                <a:gd name="T11" fmla="*/ 11 h 26"/>
                <a:gd name="T12" fmla="*/ 1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4" y="0"/>
                  </a:moveTo>
                  <a:cubicBezTo>
                    <a:pt x="8" y="6"/>
                    <a:pt x="8" y="6"/>
                    <a:pt x="8" y="6"/>
                  </a:cubicBezTo>
                  <a:cubicBezTo>
                    <a:pt x="0" y="14"/>
                    <a:pt x="0" y="14"/>
                    <a:pt x="0" y="14"/>
                  </a:cubicBezTo>
                  <a:cubicBezTo>
                    <a:pt x="11" y="26"/>
                    <a:pt x="11" y="26"/>
                    <a:pt x="11" y="26"/>
                  </a:cubicBezTo>
                  <a:cubicBezTo>
                    <a:pt x="19" y="18"/>
                    <a:pt x="19" y="18"/>
                    <a:pt x="19" y="18"/>
                  </a:cubicBezTo>
                  <a:cubicBezTo>
                    <a:pt x="26" y="11"/>
                    <a:pt x="26" y="11"/>
                    <a:pt x="26" y="11"/>
                  </a:cubicBezTo>
                  <a:cubicBezTo>
                    <a:pt x="22" y="8"/>
                    <a:pt x="18" y="4"/>
                    <a:pt x="14" y="0"/>
                  </a:cubicBezTo>
                  <a:close/>
                </a:path>
              </a:pathLst>
            </a:custGeom>
            <a:solidFill>
              <a:srgbClr val="FF58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4">
              <a:extLst>
                <a:ext uri="{FF2B5EF4-FFF2-40B4-BE49-F238E27FC236}">
                  <a16:creationId xmlns:a16="http://schemas.microsoft.com/office/drawing/2014/main" id="{545CF489-AA63-C617-A728-1E2809CB2266}"/>
                </a:ext>
              </a:extLst>
            </p:cNvPr>
            <p:cNvSpPr>
              <a:spLocks/>
            </p:cNvSpPr>
            <p:nvPr/>
          </p:nvSpPr>
          <p:spPr bwMode="gray">
            <a:xfrm>
              <a:off x="3856" y="2292"/>
              <a:ext cx="621" cy="620"/>
            </a:xfrm>
            <a:custGeom>
              <a:avLst/>
              <a:gdLst>
                <a:gd name="T0" fmla="*/ 13 w 202"/>
                <a:gd name="T1" fmla="*/ 146 h 202"/>
                <a:gd name="T2" fmla="*/ 0 w 202"/>
                <a:gd name="T3" fmla="*/ 159 h 202"/>
                <a:gd name="T4" fmla="*/ 159 w 202"/>
                <a:gd name="T5" fmla="*/ 159 h 202"/>
                <a:gd name="T6" fmla="*/ 166 w 202"/>
                <a:gd name="T7" fmla="*/ 9 h 202"/>
                <a:gd name="T8" fmla="*/ 159 w 202"/>
                <a:gd name="T9" fmla="*/ 0 h 202"/>
                <a:gd name="T10" fmla="*/ 149 w 202"/>
                <a:gd name="T11" fmla="*/ 10 h 202"/>
                <a:gd name="T12" fmla="*/ 146 w 202"/>
                <a:gd name="T13" fmla="*/ 13 h 202"/>
                <a:gd name="T14" fmla="*/ 146 w 202"/>
                <a:gd name="T15" fmla="*/ 146 h 202"/>
                <a:gd name="T16" fmla="*/ 13 w 202"/>
                <a:gd name="T17" fmla="*/ 146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2">
                  <a:moveTo>
                    <a:pt x="13" y="146"/>
                  </a:moveTo>
                  <a:cubicBezTo>
                    <a:pt x="0" y="159"/>
                    <a:pt x="0" y="159"/>
                    <a:pt x="0" y="159"/>
                  </a:cubicBezTo>
                  <a:cubicBezTo>
                    <a:pt x="44" y="202"/>
                    <a:pt x="115" y="202"/>
                    <a:pt x="159" y="159"/>
                  </a:cubicBezTo>
                  <a:cubicBezTo>
                    <a:pt x="200" y="118"/>
                    <a:pt x="202" y="53"/>
                    <a:pt x="166" y="9"/>
                  </a:cubicBezTo>
                  <a:cubicBezTo>
                    <a:pt x="164" y="6"/>
                    <a:pt x="161" y="3"/>
                    <a:pt x="159" y="0"/>
                  </a:cubicBezTo>
                  <a:cubicBezTo>
                    <a:pt x="149" y="10"/>
                    <a:pt x="149" y="10"/>
                    <a:pt x="149" y="10"/>
                  </a:cubicBezTo>
                  <a:cubicBezTo>
                    <a:pt x="146" y="13"/>
                    <a:pt x="146" y="13"/>
                    <a:pt x="146" y="13"/>
                  </a:cubicBezTo>
                  <a:cubicBezTo>
                    <a:pt x="182" y="50"/>
                    <a:pt x="182" y="109"/>
                    <a:pt x="146" y="146"/>
                  </a:cubicBezTo>
                  <a:cubicBezTo>
                    <a:pt x="109" y="182"/>
                    <a:pt x="50" y="182"/>
                    <a:pt x="13" y="146"/>
                  </a:cubicBezTo>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35">
              <a:extLst>
                <a:ext uri="{FF2B5EF4-FFF2-40B4-BE49-F238E27FC236}">
                  <a16:creationId xmlns:a16="http://schemas.microsoft.com/office/drawing/2014/main" id="{620197C7-861F-EF1A-E1A0-F2F439F7C0AE}"/>
                </a:ext>
              </a:extLst>
            </p:cNvPr>
            <p:cNvSpPr>
              <a:spLocks/>
            </p:cNvSpPr>
            <p:nvPr/>
          </p:nvSpPr>
          <p:spPr bwMode="gray">
            <a:xfrm>
              <a:off x="3721" y="2160"/>
              <a:ext cx="624" cy="620"/>
            </a:xfrm>
            <a:custGeom>
              <a:avLst/>
              <a:gdLst>
                <a:gd name="T0" fmla="*/ 44 w 203"/>
                <a:gd name="T1" fmla="*/ 202 h 202"/>
                <a:gd name="T2" fmla="*/ 57 w 203"/>
                <a:gd name="T3" fmla="*/ 189 h 202"/>
                <a:gd name="T4" fmla="*/ 57 w 203"/>
                <a:gd name="T5" fmla="*/ 56 h 202"/>
                <a:gd name="T6" fmla="*/ 190 w 203"/>
                <a:gd name="T7" fmla="*/ 56 h 202"/>
                <a:gd name="T8" fmla="*/ 193 w 203"/>
                <a:gd name="T9" fmla="*/ 53 h 202"/>
                <a:gd name="T10" fmla="*/ 203 w 203"/>
                <a:gd name="T11" fmla="*/ 43 h 202"/>
                <a:gd name="T12" fmla="*/ 194 w 203"/>
                <a:gd name="T13" fmla="*/ 36 h 202"/>
                <a:gd name="T14" fmla="*/ 44 w 203"/>
                <a:gd name="T15" fmla="*/ 43 h 202"/>
                <a:gd name="T16" fmla="*/ 44 w 203"/>
                <a:gd name="T17"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2">
                  <a:moveTo>
                    <a:pt x="44" y="202"/>
                  </a:moveTo>
                  <a:cubicBezTo>
                    <a:pt x="57" y="189"/>
                    <a:pt x="57" y="189"/>
                    <a:pt x="57" y="189"/>
                  </a:cubicBezTo>
                  <a:cubicBezTo>
                    <a:pt x="21" y="152"/>
                    <a:pt x="21" y="93"/>
                    <a:pt x="57" y="56"/>
                  </a:cubicBezTo>
                  <a:cubicBezTo>
                    <a:pt x="94" y="20"/>
                    <a:pt x="153" y="20"/>
                    <a:pt x="190" y="56"/>
                  </a:cubicBezTo>
                  <a:cubicBezTo>
                    <a:pt x="193" y="53"/>
                    <a:pt x="193" y="53"/>
                    <a:pt x="193" y="53"/>
                  </a:cubicBezTo>
                  <a:cubicBezTo>
                    <a:pt x="203" y="43"/>
                    <a:pt x="203" y="43"/>
                    <a:pt x="203" y="43"/>
                  </a:cubicBezTo>
                  <a:cubicBezTo>
                    <a:pt x="200" y="41"/>
                    <a:pt x="197" y="38"/>
                    <a:pt x="194" y="36"/>
                  </a:cubicBezTo>
                  <a:cubicBezTo>
                    <a:pt x="150" y="0"/>
                    <a:pt x="85" y="2"/>
                    <a:pt x="44" y="43"/>
                  </a:cubicBezTo>
                  <a:cubicBezTo>
                    <a:pt x="0" y="87"/>
                    <a:pt x="0" y="158"/>
                    <a:pt x="44" y="202"/>
                  </a:cubicBezTo>
                </a:path>
              </a:pathLst>
            </a:custGeom>
            <a:solidFill>
              <a:srgbClr val="0D20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36">
              <a:extLst>
                <a:ext uri="{FF2B5EF4-FFF2-40B4-BE49-F238E27FC236}">
                  <a16:creationId xmlns:a16="http://schemas.microsoft.com/office/drawing/2014/main" id="{CAD51105-BE65-0A21-E166-5827786ACECC}"/>
                </a:ext>
              </a:extLst>
            </p:cNvPr>
            <p:cNvSpPr>
              <a:spLocks/>
            </p:cNvSpPr>
            <p:nvPr/>
          </p:nvSpPr>
          <p:spPr bwMode="gray">
            <a:xfrm>
              <a:off x="3780" y="2252"/>
              <a:ext cx="119" cy="148"/>
            </a:xfrm>
            <a:custGeom>
              <a:avLst/>
              <a:gdLst>
                <a:gd name="T0" fmla="*/ 39 w 39"/>
                <a:gd name="T1" fmla="*/ 0 h 48"/>
                <a:gd name="T2" fmla="*/ 38 w 39"/>
                <a:gd name="T3" fmla="*/ 0 h 48"/>
                <a:gd name="T4" fmla="*/ 0 w 39"/>
                <a:gd name="T5" fmla="*/ 48 h 48"/>
                <a:gd name="T6" fmla="*/ 24 w 39"/>
                <a:gd name="T7" fmla="*/ 13 h 48"/>
                <a:gd name="T8" fmla="*/ 39 w 39"/>
                <a:gd name="T9" fmla="*/ 0 h 48"/>
              </a:gdLst>
              <a:ahLst/>
              <a:cxnLst>
                <a:cxn ang="0">
                  <a:pos x="T0" y="T1"/>
                </a:cxn>
                <a:cxn ang="0">
                  <a:pos x="T2" y="T3"/>
                </a:cxn>
                <a:cxn ang="0">
                  <a:pos x="T4" y="T5"/>
                </a:cxn>
                <a:cxn ang="0">
                  <a:pos x="T6" y="T7"/>
                </a:cxn>
                <a:cxn ang="0">
                  <a:pos x="T8" y="T9"/>
                </a:cxn>
              </a:cxnLst>
              <a:rect l="0" t="0" r="r" b="b"/>
              <a:pathLst>
                <a:path w="39" h="48">
                  <a:moveTo>
                    <a:pt x="39" y="0"/>
                  </a:moveTo>
                  <a:cubicBezTo>
                    <a:pt x="38" y="0"/>
                    <a:pt x="38" y="0"/>
                    <a:pt x="38" y="0"/>
                  </a:cubicBezTo>
                  <a:cubicBezTo>
                    <a:pt x="21" y="12"/>
                    <a:pt x="8" y="29"/>
                    <a:pt x="0" y="48"/>
                  </a:cubicBezTo>
                  <a:cubicBezTo>
                    <a:pt x="6" y="35"/>
                    <a:pt x="14" y="23"/>
                    <a:pt x="24" y="13"/>
                  </a:cubicBezTo>
                  <a:cubicBezTo>
                    <a:pt x="29" y="8"/>
                    <a:pt x="34" y="4"/>
                    <a:pt x="39" y="0"/>
                  </a:cubicBezTo>
                </a:path>
              </a:pathLst>
            </a:custGeom>
            <a:solidFill>
              <a:srgbClr val="E8E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37">
              <a:extLst>
                <a:ext uri="{FF2B5EF4-FFF2-40B4-BE49-F238E27FC236}">
                  <a16:creationId xmlns:a16="http://schemas.microsoft.com/office/drawing/2014/main" id="{634F07E9-2E2D-0B12-60F1-6C29E40CD1F1}"/>
                </a:ext>
              </a:extLst>
            </p:cNvPr>
            <p:cNvSpPr>
              <a:spLocks/>
            </p:cNvSpPr>
            <p:nvPr/>
          </p:nvSpPr>
          <p:spPr bwMode="gray">
            <a:xfrm>
              <a:off x="3896" y="2188"/>
              <a:ext cx="341" cy="64"/>
            </a:xfrm>
            <a:custGeom>
              <a:avLst/>
              <a:gdLst>
                <a:gd name="T0" fmla="*/ 66 w 111"/>
                <a:gd name="T1" fmla="*/ 0 h 21"/>
                <a:gd name="T2" fmla="*/ 0 w 111"/>
                <a:gd name="T3" fmla="*/ 21 h 21"/>
                <a:gd name="T4" fmla="*/ 1 w 111"/>
                <a:gd name="T5" fmla="*/ 21 h 21"/>
                <a:gd name="T6" fmla="*/ 65 w 111"/>
                <a:gd name="T7" fmla="*/ 1 h 21"/>
                <a:gd name="T8" fmla="*/ 67 w 111"/>
                <a:gd name="T9" fmla="*/ 1 h 21"/>
                <a:gd name="T10" fmla="*/ 67 w 111"/>
                <a:gd name="T11" fmla="*/ 0 h 21"/>
                <a:gd name="T12" fmla="*/ 111 w 111"/>
                <a:gd name="T13" fmla="*/ 9 h 21"/>
                <a:gd name="T14" fmla="*/ 66 w 111"/>
                <a:gd name="T15" fmla="*/ 0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 h="21">
                  <a:moveTo>
                    <a:pt x="66" y="0"/>
                  </a:moveTo>
                  <a:cubicBezTo>
                    <a:pt x="41" y="0"/>
                    <a:pt x="18" y="8"/>
                    <a:pt x="0" y="21"/>
                  </a:cubicBezTo>
                  <a:cubicBezTo>
                    <a:pt x="1" y="21"/>
                    <a:pt x="1" y="21"/>
                    <a:pt x="1" y="21"/>
                  </a:cubicBezTo>
                  <a:cubicBezTo>
                    <a:pt x="20" y="8"/>
                    <a:pt x="43" y="1"/>
                    <a:pt x="65" y="1"/>
                  </a:cubicBezTo>
                  <a:cubicBezTo>
                    <a:pt x="66" y="1"/>
                    <a:pt x="66" y="1"/>
                    <a:pt x="67" y="1"/>
                  </a:cubicBezTo>
                  <a:cubicBezTo>
                    <a:pt x="67" y="0"/>
                    <a:pt x="67" y="0"/>
                    <a:pt x="67" y="0"/>
                  </a:cubicBezTo>
                  <a:cubicBezTo>
                    <a:pt x="82" y="0"/>
                    <a:pt x="97" y="3"/>
                    <a:pt x="111" y="9"/>
                  </a:cubicBezTo>
                  <a:cubicBezTo>
                    <a:pt x="97" y="3"/>
                    <a:pt x="82" y="0"/>
                    <a:pt x="66" y="0"/>
                  </a:cubicBezTo>
                </a:path>
              </a:pathLst>
            </a:custGeom>
            <a:solidFill>
              <a:srgbClr val="C5C7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38">
              <a:extLst>
                <a:ext uri="{FF2B5EF4-FFF2-40B4-BE49-F238E27FC236}">
                  <a16:creationId xmlns:a16="http://schemas.microsoft.com/office/drawing/2014/main" id="{BE063F72-96E4-36E2-19E6-B84BA4982A3D}"/>
                </a:ext>
              </a:extLst>
            </p:cNvPr>
            <p:cNvSpPr>
              <a:spLocks/>
            </p:cNvSpPr>
            <p:nvPr/>
          </p:nvSpPr>
          <p:spPr bwMode="gray">
            <a:xfrm>
              <a:off x="3755" y="2188"/>
              <a:ext cx="663" cy="343"/>
            </a:xfrm>
            <a:custGeom>
              <a:avLst/>
              <a:gdLst>
                <a:gd name="T0" fmla="*/ 113 w 216"/>
                <a:gd name="T1" fmla="*/ 0 h 112"/>
                <a:gd name="T2" fmla="*/ 113 w 216"/>
                <a:gd name="T3" fmla="*/ 1 h 112"/>
                <a:gd name="T4" fmla="*/ 111 w 216"/>
                <a:gd name="T5" fmla="*/ 1 h 112"/>
                <a:gd name="T6" fmla="*/ 47 w 216"/>
                <a:gd name="T7" fmla="*/ 21 h 112"/>
                <a:gd name="T8" fmla="*/ 32 w 216"/>
                <a:gd name="T9" fmla="*/ 34 h 112"/>
                <a:gd name="T10" fmla="*/ 8 w 216"/>
                <a:gd name="T11" fmla="*/ 69 h 112"/>
                <a:gd name="T12" fmla="*/ 0 w 216"/>
                <a:gd name="T13" fmla="*/ 112 h 112"/>
                <a:gd name="T14" fmla="*/ 0 w 216"/>
                <a:gd name="T15" fmla="*/ 112 h 112"/>
                <a:gd name="T16" fmla="*/ 33 w 216"/>
                <a:gd name="T17" fmla="*/ 34 h 112"/>
                <a:gd name="T18" fmla="*/ 112 w 216"/>
                <a:gd name="T19" fmla="*/ 2 h 112"/>
                <a:gd name="T20" fmla="*/ 183 w 216"/>
                <a:gd name="T21" fmla="*/ 27 h 112"/>
                <a:gd name="T22" fmla="*/ 192 w 216"/>
                <a:gd name="T23" fmla="*/ 34 h 112"/>
                <a:gd name="T24" fmla="*/ 182 w 216"/>
                <a:gd name="T25" fmla="*/ 44 h 112"/>
                <a:gd name="T26" fmla="*/ 179 w 216"/>
                <a:gd name="T27" fmla="*/ 46 h 112"/>
                <a:gd name="T28" fmla="*/ 179 w 216"/>
                <a:gd name="T29" fmla="*/ 46 h 112"/>
                <a:gd name="T30" fmla="*/ 182 w 216"/>
                <a:gd name="T31" fmla="*/ 44 h 112"/>
                <a:gd name="T32" fmla="*/ 192 w 216"/>
                <a:gd name="T33" fmla="*/ 34 h 112"/>
                <a:gd name="T34" fmla="*/ 199 w 216"/>
                <a:gd name="T35" fmla="*/ 43 h 112"/>
                <a:gd name="T36" fmla="*/ 216 w 216"/>
                <a:gd name="T37" fmla="*/ 70 h 112"/>
                <a:gd name="T38" fmla="*/ 157 w 216"/>
                <a:gd name="T39" fmla="*/ 9 h 112"/>
                <a:gd name="T40" fmla="*/ 113 w 216"/>
                <a:gd name="T4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6" h="112">
                  <a:moveTo>
                    <a:pt x="113" y="0"/>
                  </a:moveTo>
                  <a:cubicBezTo>
                    <a:pt x="113" y="1"/>
                    <a:pt x="113" y="1"/>
                    <a:pt x="113" y="1"/>
                  </a:cubicBezTo>
                  <a:cubicBezTo>
                    <a:pt x="112" y="1"/>
                    <a:pt x="112" y="1"/>
                    <a:pt x="111" y="1"/>
                  </a:cubicBezTo>
                  <a:cubicBezTo>
                    <a:pt x="89" y="1"/>
                    <a:pt x="66" y="8"/>
                    <a:pt x="47" y="21"/>
                  </a:cubicBezTo>
                  <a:cubicBezTo>
                    <a:pt x="42" y="25"/>
                    <a:pt x="37" y="29"/>
                    <a:pt x="32" y="34"/>
                  </a:cubicBezTo>
                  <a:cubicBezTo>
                    <a:pt x="22" y="44"/>
                    <a:pt x="14" y="56"/>
                    <a:pt x="8" y="69"/>
                  </a:cubicBezTo>
                  <a:cubicBezTo>
                    <a:pt x="3" y="82"/>
                    <a:pt x="0" y="96"/>
                    <a:pt x="0" y="112"/>
                  </a:cubicBezTo>
                  <a:cubicBezTo>
                    <a:pt x="0" y="112"/>
                    <a:pt x="0" y="112"/>
                    <a:pt x="0" y="112"/>
                  </a:cubicBezTo>
                  <a:cubicBezTo>
                    <a:pt x="1" y="84"/>
                    <a:pt x="12" y="56"/>
                    <a:pt x="33" y="34"/>
                  </a:cubicBezTo>
                  <a:cubicBezTo>
                    <a:pt x="55" y="12"/>
                    <a:pt x="84" y="2"/>
                    <a:pt x="112" y="2"/>
                  </a:cubicBezTo>
                  <a:cubicBezTo>
                    <a:pt x="137" y="2"/>
                    <a:pt x="162" y="10"/>
                    <a:pt x="183" y="27"/>
                  </a:cubicBezTo>
                  <a:cubicBezTo>
                    <a:pt x="186" y="29"/>
                    <a:pt x="189" y="32"/>
                    <a:pt x="192" y="34"/>
                  </a:cubicBezTo>
                  <a:cubicBezTo>
                    <a:pt x="182" y="44"/>
                    <a:pt x="182" y="44"/>
                    <a:pt x="182" y="44"/>
                  </a:cubicBezTo>
                  <a:cubicBezTo>
                    <a:pt x="179" y="46"/>
                    <a:pt x="179" y="46"/>
                    <a:pt x="179" y="46"/>
                  </a:cubicBezTo>
                  <a:cubicBezTo>
                    <a:pt x="179" y="46"/>
                    <a:pt x="179" y="46"/>
                    <a:pt x="179" y="46"/>
                  </a:cubicBezTo>
                  <a:cubicBezTo>
                    <a:pt x="182" y="44"/>
                    <a:pt x="182" y="44"/>
                    <a:pt x="182" y="44"/>
                  </a:cubicBezTo>
                  <a:cubicBezTo>
                    <a:pt x="192" y="34"/>
                    <a:pt x="192" y="34"/>
                    <a:pt x="192" y="34"/>
                  </a:cubicBezTo>
                  <a:cubicBezTo>
                    <a:pt x="194" y="37"/>
                    <a:pt x="197" y="40"/>
                    <a:pt x="199" y="43"/>
                  </a:cubicBezTo>
                  <a:cubicBezTo>
                    <a:pt x="206" y="51"/>
                    <a:pt x="212" y="60"/>
                    <a:pt x="216" y="70"/>
                  </a:cubicBezTo>
                  <a:cubicBezTo>
                    <a:pt x="205" y="43"/>
                    <a:pt x="183" y="21"/>
                    <a:pt x="157" y="9"/>
                  </a:cubicBezTo>
                  <a:cubicBezTo>
                    <a:pt x="143" y="3"/>
                    <a:pt x="128" y="0"/>
                    <a:pt x="113" y="0"/>
                  </a:cubicBezTo>
                </a:path>
              </a:pathLst>
            </a:custGeom>
            <a:solidFill>
              <a:srgbClr val="26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9">
              <a:extLst>
                <a:ext uri="{FF2B5EF4-FFF2-40B4-BE49-F238E27FC236}">
                  <a16:creationId xmlns:a16="http://schemas.microsoft.com/office/drawing/2014/main" id="{5417300F-F5B3-EED0-331B-BC80038B055F}"/>
                </a:ext>
              </a:extLst>
            </p:cNvPr>
            <p:cNvSpPr>
              <a:spLocks/>
            </p:cNvSpPr>
            <p:nvPr/>
          </p:nvSpPr>
          <p:spPr bwMode="gray">
            <a:xfrm>
              <a:off x="4305" y="2292"/>
              <a:ext cx="138" cy="239"/>
            </a:xfrm>
            <a:custGeom>
              <a:avLst/>
              <a:gdLst>
                <a:gd name="T0" fmla="*/ 13 w 45"/>
                <a:gd name="T1" fmla="*/ 0 h 78"/>
                <a:gd name="T2" fmla="*/ 3 w 45"/>
                <a:gd name="T3" fmla="*/ 10 h 78"/>
                <a:gd name="T4" fmla="*/ 0 w 45"/>
                <a:gd name="T5" fmla="*/ 12 h 78"/>
                <a:gd name="T6" fmla="*/ 27 w 45"/>
                <a:gd name="T7" fmla="*/ 78 h 78"/>
                <a:gd name="T8" fmla="*/ 31 w 45"/>
                <a:gd name="T9" fmla="*/ 78 h 78"/>
                <a:gd name="T10" fmla="*/ 45 w 45"/>
                <a:gd name="T11" fmla="*/ 78 h 78"/>
                <a:gd name="T12" fmla="*/ 44 w 45"/>
                <a:gd name="T13" fmla="*/ 66 h 78"/>
                <a:gd name="T14" fmla="*/ 37 w 45"/>
                <a:gd name="T15" fmla="*/ 36 h 78"/>
                <a:gd name="T16" fmla="*/ 20 w 45"/>
                <a:gd name="T17" fmla="*/ 9 h 78"/>
                <a:gd name="T18" fmla="*/ 13 w 45"/>
                <a:gd name="T1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78">
                  <a:moveTo>
                    <a:pt x="13" y="0"/>
                  </a:moveTo>
                  <a:cubicBezTo>
                    <a:pt x="3" y="10"/>
                    <a:pt x="3" y="10"/>
                    <a:pt x="3" y="10"/>
                  </a:cubicBezTo>
                  <a:cubicBezTo>
                    <a:pt x="0" y="12"/>
                    <a:pt x="0" y="12"/>
                    <a:pt x="0" y="12"/>
                  </a:cubicBezTo>
                  <a:cubicBezTo>
                    <a:pt x="18" y="31"/>
                    <a:pt x="27" y="54"/>
                    <a:pt x="27" y="78"/>
                  </a:cubicBezTo>
                  <a:cubicBezTo>
                    <a:pt x="31" y="78"/>
                    <a:pt x="31" y="78"/>
                    <a:pt x="31" y="78"/>
                  </a:cubicBezTo>
                  <a:cubicBezTo>
                    <a:pt x="45" y="78"/>
                    <a:pt x="45" y="78"/>
                    <a:pt x="45" y="78"/>
                  </a:cubicBezTo>
                  <a:cubicBezTo>
                    <a:pt x="45" y="74"/>
                    <a:pt x="44" y="70"/>
                    <a:pt x="44" y="66"/>
                  </a:cubicBezTo>
                  <a:cubicBezTo>
                    <a:pt x="43" y="56"/>
                    <a:pt x="40" y="46"/>
                    <a:pt x="37" y="36"/>
                  </a:cubicBezTo>
                  <a:cubicBezTo>
                    <a:pt x="33" y="26"/>
                    <a:pt x="27" y="17"/>
                    <a:pt x="20" y="9"/>
                  </a:cubicBezTo>
                  <a:cubicBezTo>
                    <a:pt x="18" y="6"/>
                    <a:pt x="15" y="3"/>
                    <a:pt x="13" y="0"/>
                  </a:cubicBezTo>
                </a:path>
              </a:pathLst>
            </a:custGeom>
            <a:solidFill>
              <a:srgbClr val="26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40">
              <a:extLst>
                <a:ext uri="{FF2B5EF4-FFF2-40B4-BE49-F238E27FC236}">
                  <a16:creationId xmlns:a16="http://schemas.microsoft.com/office/drawing/2014/main" id="{6FD62300-810D-6B23-CA18-56ADA6D874C5}"/>
                </a:ext>
              </a:extLst>
            </p:cNvPr>
            <p:cNvSpPr>
              <a:spLocks/>
            </p:cNvSpPr>
            <p:nvPr/>
          </p:nvSpPr>
          <p:spPr bwMode="gray">
            <a:xfrm>
              <a:off x="3755" y="2194"/>
              <a:ext cx="590" cy="337"/>
            </a:xfrm>
            <a:custGeom>
              <a:avLst/>
              <a:gdLst>
                <a:gd name="T0" fmla="*/ 112 w 192"/>
                <a:gd name="T1" fmla="*/ 0 h 110"/>
                <a:gd name="T2" fmla="*/ 33 w 192"/>
                <a:gd name="T3" fmla="*/ 32 h 110"/>
                <a:gd name="T4" fmla="*/ 0 w 192"/>
                <a:gd name="T5" fmla="*/ 110 h 110"/>
                <a:gd name="T6" fmla="*/ 17 w 192"/>
                <a:gd name="T7" fmla="*/ 110 h 110"/>
                <a:gd name="T8" fmla="*/ 45 w 192"/>
                <a:gd name="T9" fmla="*/ 44 h 110"/>
                <a:gd name="T10" fmla="*/ 112 w 192"/>
                <a:gd name="T11" fmla="*/ 16 h 110"/>
                <a:gd name="T12" fmla="*/ 179 w 192"/>
                <a:gd name="T13" fmla="*/ 44 h 110"/>
                <a:gd name="T14" fmla="*/ 179 w 192"/>
                <a:gd name="T15" fmla="*/ 44 h 110"/>
                <a:gd name="T16" fmla="*/ 179 w 192"/>
                <a:gd name="T17" fmla="*/ 44 h 110"/>
                <a:gd name="T18" fmla="*/ 182 w 192"/>
                <a:gd name="T19" fmla="*/ 42 h 110"/>
                <a:gd name="T20" fmla="*/ 192 w 192"/>
                <a:gd name="T21" fmla="*/ 32 h 110"/>
                <a:gd name="T22" fmla="*/ 183 w 192"/>
                <a:gd name="T23" fmla="*/ 25 h 110"/>
                <a:gd name="T24" fmla="*/ 112 w 192"/>
                <a:gd name="T2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110">
                  <a:moveTo>
                    <a:pt x="112" y="0"/>
                  </a:moveTo>
                  <a:cubicBezTo>
                    <a:pt x="84" y="0"/>
                    <a:pt x="55" y="10"/>
                    <a:pt x="33" y="32"/>
                  </a:cubicBezTo>
                  <a:cubicBezTo>
                    <a:pt x="12" y="54"/>
                    <a:pt x="1" y="82"/>
                    <a:pt x="0" y="110"/>
                  </a:cubicBezTo>
                  <a:cubicBezTo>
                    <a:pt x="17" y="110"/>
                    <a:pt x="17" y="110"/>
                    <a:pt x="17" y="110"/>
                  </a:cubicBezTo>
                  <a:cubicBezTo>
                    <a:pt x="18" y="86"/>
                    <a:pt x="27" y="62"/>
                    <a:pt x="45" y="44"/>
                  </a:cubicBezTo>
                  <a:cubicBezTo>
                    <a:pt x="62" y="27"/>
                    <a:pt x="85" y="16"/>
                    <a:pt x="112" y="16"/>
                  </a:cubicBezTo>
                  <a:cubicBezTo>
                    <a:pt x="138" y="16"/>
                    <a:pt x="162" y="27"/>
                    <a:pt x="179" y="44"/>
                  </a:cubicBezTo>
                  <a:cubicBezTo>
                    <a:pt x="179" y="44"/>
                    <a:pt x="179" y="44"/>
                    <a:pt x="179" y="44"/>
                  </a:cubicBezTo>
                  <a:cubicBezTo>
                    <a:pt x="179" y="44"/>
                    <a:pt x="179" y="44"/>
                    <a:pt x="179" y="44"/>
                  </a:cubicBezTo>
                  <a:cubicBezTo>
                    <a:pt x="182" y="42"/>
                    <a:pt x="182" y="42"/>
                    <a:pt x="182" y="42"/>
                  </a:cubicBezTo>
                  <a:cubicBezTo>
                    <a:pt x="192" y="32"/>
                    <a:pt x="192" y="32"/>
                    <a:pt x="192" y="32"/>
                  </a:cubicBezTo>
                  <a:cubicBezTo>
                    <a:pt x="189" y="30"/>
                    <a:pt x="186" y="27"/>
                    <a:pt x="183" y="25"/>
                  </a:cubicBezTo>
                  <a:cubicBezTo>
                    <a:pt x="162" y="8"/>
                    <a:pt x="137" y="0"/>
                    <a:pt x="112" y="0"/>
                  </a:cubicBezTo>
                </a:path>
              </a:pathLst>
            </a:custGeom>
            <a:solidFill>
              <a:srgbClr val="2637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41">
              <a:extLst>
                <a:ext uri="{FF2B5EF4-FFF2-40B4-BE49-F238E27FC236}">
                  <a16:creationId xmlns:a16="http://schemas.microsoft.com/office/drawing/2014/main" id="{EA613671-06CB-4BC1-C9A9-0914C2F47AE9}"/>
                </a:ext>
              </a:extLst>
            </p:cNvPr>
            <p:cNvSpPr>
              <a:spLocks/>
            </p:cNvSpPr>
            <p:nvPr/>
          </p:nvSpPr>
          <p:spPr bwMode="gray">
            <a:xfrm>
              <a:off x="3896" y="2329"/>
              <a:ext cx="519" cy="519"/>
            </a:xfrm>
            <a:custGeom>
              <a:avLst/>
              <a:gdLst>
                <a:gd name="T0" fmla="*/ 117 w 169"/>
                <a:gd name="T1" fmla="*/ 117 h 169"/>
                <a:gd name="T2" fmla="*/ 15 w 169"/>
                <a:gd name="T3" fmla="*/ 117 h 169"/>
                <a:gd name="T4" fmla="*/ 0 w 169"/>
                <a:gd name="T5" fmla="*/ 132 h 169"/>
                <a:gd name="T6" fmla="*/ 132 w 169"/>
                <a:gd name="T7" fmla="*/ 132 h 169"/>
                <a:gd name="T8" fmla="*/ 133 w 169"/>
                <a:gd name="T9" fmla="*/ 0 h 169"/>
                <a:gd name="T10" fmla="*/ 118 w 169"/>
                <a:gd name="T11" fmla="*/ 15 h 169"/>
                <a:gd name="T12" fmla="*/ 117 w 169"/>
                <a:gd name="T13" fmla="*/ 117 h 169"/>
              </a:gdLst>
              <a:ahLst/>
              <a:cxnLst>
                <a:cxn ang="0">
                  <a:pos x="T0" y="T1"/>
                </a:cxn>
                <a:cxn ang="0">
                  <a:pos x="T2" y="T3"/>
                </a:cxn>
                <a:cxn ang="0">
                  <a:pos x="T4" y="T5"/>
                </a:cxn>
                <a:cxn ang="0">
                  <a:pos x="T6" y="T7"/>
                </a:cxn>
                <a:cxn ang="0">
                  <a:pos x="T8" y="T9"/>
                </a:cxn>
                <a:cxn ang="0">
                  <a:pos x="T10" y="T11"/>
                </a:cxn>
                <a:cxn ang="0">
                  <a:pos x="T12" y="T13"/>
                </a:cxn>
              </a:cxnLst>
              <a:rect l="0" t="0" r="r" b="b"/>
              <a:pathLst>
                <a:path w="169" h="169">
                  <a:moveTo>
                    <a:pt x="117" y="117"/>
                  </a:moveTo>
                  <a:cubicBezTo>
                    <a:pt x="89" y="145"/>
                    <a:pt x="43" y="145"/>
                    <a:pt x="15" y="117"/>
                  </a:cubicBezTo>
                  <a:cubicBezTo>
                    <a:pt x="0" y="132"/>
                    <a:pt x="0" y="132"/>
                    <a:pt x="0" y="132"/>
                  </a:cubicBezTo>
                  <a:cubicBezTo>
                    <a:pt x="36" y="168"/>
                    <a:pt x="96" y="169"/>
                    <a:pt x="132" y="132"/>
                  </a:cubicBezTo>
                  <a:cubicBezTo>
                    <a:pt x="169" y="96"/>
                    <a:pt x="169" y="37"/>
                    <a:pt x="133" y="0"/>
                  </a:cubicBezTo>
                  <a:cubicBezTo>
                    <a:pt x="118" y="15"/>
                    <a:pt x="118" y="15"/>
                    <a:pt x="118" y="15"/>
                  </a:cubicBezTo>
                  <a:cubicBezTo>
                    <a:pt x="146" y="43"/>
                    <a:pt x="146" y="89"/>
                    <a:pt x="117" y="117"/>
                  </a:cubicBezTo>
                </a:path>
              </a:pathLst>
            </a:custGeom>
            <a:solidFill>
              <a:srgbClr val="D0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2">
              <a:extLst>
                <a:ext uri="{FF2B5EF4-FFF2-40B4-BE49-F238E27FC236}">
                  <a16:creationId xmlns:a16="http://schemas.microsoft.com/office/drawing/2014/main" id="{A9ED4191-6507-45A4-F62E-B9FDD232BBFB}"/>
                </a:ext>
              </a:extLst>
            </p:cNvPr>
            <p:cNvSpPr>
              <a:spLocks/>
            </p:cNvSpPr>
            <p:nvPr/>
          </p:nvSpPr>
          <p:spPr bwMode="gray">
            <a:xfrm>
              <a:off x="3786" y="2222"/>
              <a:ext cx="519" cy="518"/>
            </a:xfrm>
            <a:custGeom>
              <a:avLst/>
              <a:gdLst>
                <a:gd name="T0" fmla="*/ 36 w 169"/>
                <a:gd name="T1" fmla="*/ 36 h 169"/>
                <a:gd name="T2" fmla="*/ 36 w 169"/>
                <a:gd name="T3" fmla="*/ 169 h 169"/>
                <a:gd name="T4" fmla="*/ 51 w 169"/>
                <a:gd name="T5" fmla="*/ 154 h 169"/>
                <a:gd name="T6" fmla="*/ 51 w 169"/>
                <a:gd name="T7" fmla="*/ 51 h 169"/>
                <a:gd name="T8" fmla="*/ 154 w 169"/>
                <a:gd name="T9" fmla="*/ 51 h 169"/>
                <a:gd name="T10" fmla="*/ 169 w 169"/>
                <a:gd name="T11" fmla="*/ 36 h 169"/>
                <a:gd name="T12" fmla="*/ 36 w 169"/>
                <a:gd name="T13" fmla="*/ 36 h 169"/>
              </a:gdLst>
              <a:ahLst/>
              <a:cxnLst>
                <a:cxn ang="0">
                  <a:pos x="T0" y="T1"/>
                </a:cxn>
                <a:cxn ang="0">
                  <a:pos x="T2" y="T3"/>
                </a:cxn>
                <a:cxn ang="0">
                  <a:pos x="T4" y="T5"/>
                </a:cxn>
                <a:cxn ang="0">
                  <a:pos x="T6" y="T7"/>
                </a:cxn>
                <a:cxn ang="0">
                  <a:pos x="T8" y="T9"/>
                </a:cxn>
                <a:cxn ang="0">
                  <a:pos x="T10" y="T11"/>
                </a:cxn>
                <a:cxn ang="0">
                  <a:pos x="T12" y="T13"/>
                </a:cxn>
              </a:cxnLst>
              <a:rect l="0" t="0" r="r" b="b"/>
              <a:pathLst>
                <a:path w="169" h="169">
                  <a:moveTo>
                    <a:pt x="36" y="36"/>
                  </a:moveTo>
                  <a:cubicBezTo>
                    <a:pt x="0" y="73"/>
                    <a:pt x="0" y="132"/>
                    <a:pt x="36" y="169"/>
                  </a:cubicBezTo>
                  <a:cubicBezTo>
                    <a:pt x="51" y="154"/>
                    <a:pt x="51" y="154"/>
                    <a:pt x="51" y="154"/>
                  </a:cubicBezTo>
                  <a:cubicBezTo>
                    <a:pt x="23" y="125"/>
                    <a:pt x="23" y="80"/>
                    <a:pt x="51" y="51"/>
                  </a:cubicBezTo>
                  <a:cubicBezTo>
                    <a:pt x="79" y="23"/>
                    <a:pt x="125" y="23"/>
                    <a:pt x="154" y="51"/>
                  </a:cubicBezTo>
                  <a:cubicBezTo>
                    <a:pt x="169" y="36"/>
                    <a:pt x="169" y="36"/>
                    <a:pt x="169" y="36"/>
                  </a:cubicBezTo>
                  <a:cubicBezTo>
                    <a:pt x="132" y="0"/>
                    <a:pt x="73" y="0"/>
                    <a:pt x="36" y="36"/>
                  </a:cubicBezTo>
                </a:path>
              </a:pathLst>
            </a:custGeom>
            <a:solidFill>
              <a:srgbClr val="D0D4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43">
              <a:extLst>
                <a:ext uri="{FF2B5EF4-FFF2-40B4-BE49-F238E27FC236}">
                  <a16:creationId xmlns:a16="http://schemas.microsoft.com/office/drawing/2014/main" id="{605766E6-E801-EB3D-99E2-D227B2C6C24B}"/>
                </a:ext>
              </a:extLst>
            </p:cNvPr>
            <p:cNvSpPr>
              <a:spLocks/>
            </p:cNvSpPr>
            <p:nvPr/>
          </p:nvSpPr>
          <p:spPr bwMode="gray">
            <a:xfrm>
              <a:off x="3780" y="2215"/>
              <a:ext cx="519" cy="519"/>
            </a:xfrm>
            <a:custGeom>
              <a:avLst/>
              <a:gdLst>
                <a:gd name="T0" fmla="*/ 37 w 169"/>
                <a:gd name="T1" fmla="*/ 37 h 169"/>
                <a:gd name="T2" fmla="*/ 37 w 169"/>
                <a:gd name="T3" fmla="*/ 169 h 169"/>
                <a:gd name="T4" fmla="*/ 52 w 169"/>
                <a:gd name="T5" fmla="*/ 154 h 169"/>
                <a:gd name="T6" fmla="*/ 52 w 169"/>
                <a:gd name="T7" fmla="*/ 52 h 169"/>
                <a:gd name="T8" fmla="*/ 154 w 169"/>
                <a:gd name="T9" fmla="*/ 52 h 169"/>
                <a:gd name="T10" fmla="*/ 169 w 169"/>
                <a:gd name="T11" fmla="*/ 37 h 169"/>
                <a:gd name="T12" fmla="*/ 37 w 169"/>
                <a:gd name="T13" fmla="*/ 37 h 169"/>
              </a:gdLst>
              <a:ahLst/>
              <a:cxnLst>
                <a:cxn ang="0">
                  <a:pos x="T0" y="T1"/>
                </a:cxn>
                <a:cxn ang="0">
                  <a:pos x="T2" y="T3"/>
                </a:cxn>
                <a:cxn ang="0">
                  <a:pos x="T4" y="T5"/>
                </a:cxn>
                <a:cxn ang="0">
                  <a:pos x="T6" y="T7"/>
                </a:cxn>
                <a:cxn ang="0">
                  <a:pos x="T8" y="T9"/>
                </a:cxn>
                <a:cxn ang="0">
                  <a:pos x="T10" y="T11"/>
                </a:cxn>
                <a:cxn ang="0">
                  <a:pos x="T12" y="T13"/>
                </a:cxn>
              </a:cxnLst>
              <a:rect l="0" t="0" r="r" b="b"/>
              <a:pathLst>
                <a:path w="169" h="169">
                  <a:moveTo>
                    <a:pt x="37" y="37"/>
                  </a:moveTo>
                  <a:cubicBezTo>
                    <a:pt x="0" y="74"/>
                    <a:pt x="0" y="133"/>
                    <a:pt x="37" y="169"/>
                  </a:cubicBezTo>
                  <a:cubicBezTo>
                    <a:pt x="52" y="154"/>
                    <a:pt x="52" y="154"/>
                    <a:pt x="52" y="154"/>
                  </a:cubicBezTo>
                  <a:cubicBezTo>
                    <a:pt x="24" y="126"/>
                    <a:pt x="24" y="80"/>
                    <a:pt x="52" y="52"/>
                  </a:cubicBezTo>
                  <a:cubicBezTo>
                    <a:pt x="80" y="24"/>
                    <a:pt x="126" y="24"/>
                    <a:pt x="154" y="52"/>
                  </a:cubicBezTo>
                  <a:cubicBezTo>
                    <a:pt x="169" y="37"/>
                    <a:pt x="169" y="37"/>
                    <a:pt x="169" y="37"/>
                  </a:cubicBezTo>
                  <a:cubicBezTo>
                    <a:pt x="133" y="0"/>
                    <a:pt x="73" y="0"/>
                    <a:pt x="37" y="37"/>
                  </a:cubicBezTo>
                </a:path>
              </a:pathLst>
            </a:custGeom>
            <a:solidFill>
              <a:srgbClr val="BC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44">
              <a:extLst>
                <a:ext uri="{FF2B5EF4-FFF2-40B4-BE49-F238E27FC236}">
                  <a16:creationId xmlns:a16="http://schemas.microsoft.com/office/drawing/2014/main" id="{BF0BF8F9-E450-5607-DF82-100298149E78}"/>
                </a:ext>
              </a:extLst>
            </p:cNvPr>
            <p:cNvSpPr>
              <a:spLocks/>
            </p:cNvSpPr>
            <p:nvPr/>
          </p:nvSpPr>
          <p:spPr bwMode="gray">
            <a:xfrm>
              <a:off x="3942" y="2378"/>
              <a:ext cx="403" cy="402"/>
            </a:xfrm>
            <a:custGeom>
              <a:avLst/>
              <a:gdLst>
                <a:gd name="T0" fmla="*/ 97 w 131"/>
                <a:gd name="T1" fmla="*/ 97 h 131"/>
                <a:gd name="T2" fmla="*/ 0 w 131"/>
                <a:gd name="T3" fmla="*/ 102 h 131"/>
                <a:gd name="T4" fmla="*/ 0 w 131"/>
                <a:gd name="T5" fmla="*/ 103 h 131"/>
                <a:gd name="T6" fmla="*/ 103 w 131"/>
                <a:gd name="T7" fmla="*/ 103 h 131"/>
                <a:gd name="T8" fmla="*/ 103 w 131"/>
                <a:gd name="T9" fmla="*/ 0 h 131"/>
                <a:gd name="T10" fmla="*/ 102 w 131"/>
                <a:gd name="T11" fmla="*/ 1 h 131"/>
                <a:gd name="T12" fmla="*/ 97 w 131"/>
                <a:gd name="T13" fmla="*/ 97 h 131"/>
              </a:gdLst>
              <a:ahLst/>
              <a:cxnLst>
                <a:cxn ang="0">
                  <a:pos x="T0" y="T1"/>
                </a:cxn>
                <a:cxn ang="0">
                  <a:pos x="T2" y="T3"/>
                </a:cxn>
                <a:cxn ang="0">
                  <a:pos x="T4" y="T5"/>
                </a:cxn>
                <a:cxn ang="0">
                  <a:pos x="T6" y="T7"/>
                </a:cxn>
                <a:cxn ang="0">
                  <a:pos x="T8" y="T9"/>
                </a:cxn>
                <a:cxn ang="0">
                  <a:pos x="T10" y="T11"/>
                </a:cxn>
                <a:cxn ang="0">
                  <a:pos x="T12" y="T13"/>
                </a:cxn>
              </a:cxnLst>
              <a:rect l="0" t="0" r="r" b="b"/>
              <a:pathLst>
                <a:path w="131" h="131">
                  <a:moveTo>
                    <a:pt x="97" y="97"/>
                  </a:moveTo>
                  <a:cubicBezTo>
                    <a:pt x="70" y="123"/>
                    <a:pt x="29" y="125"/>
                    <a:pt x="0" y="102"/>
                  </a:cubicBezTo>
                  <a:cubicBezTo>
                    <a:pt x="0" y="103"/>
                    <a:pt x="0" y="103"/>
                    <a:pt x="0" y="103"/>
                  </a:cubicBezTo>
                  <a:cubicBezTo>
                    <a:pt x="28" y="131"/>
                    <a:pt x="74" y="131"/>
                    <a:pt x="103" y="103"/>
                  </a:cubicBezTo>
                  <a:cubicBezTo>
                    <a:pt x="131" y="74"/>
                    <a:pt x="131" y="29"/>
                    <a:pt x="103" y="0"/>
                  </a:cubicBezTo>
                  <a:cubicBezTo>
                    <a:pt x="102" y="1"/>
                    <a:pt x="102" y="1"/>
                    <a:pt x="102" y="1"/>
                  </a:cubicBezTo>
                  <a:cubicBezTo>
                    <a:pt x="125" y="29"/>
                    <a:pt x="123" y="71"/>
                    <a:pt x="97" y="9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45">
              <a:extLst>
                <a:ext uri="{FF2B5EF4-FFF2-40B4-BE49-F238E27FC236}">
                  <a16:creationId xmlns:a16="http://schemas.microsoft.com/office/drawing/2014/main" id="{8DD1C08B-BAA0-C2D9-03E6-7FABD1C31646}"/>
                </a:ext>
              </a:extLst>
            </p:cNvPr>
            <p:cNvSpPr>
              <a:spLocks/>
            </p:cNvSpPr>
            <p:nvPr/>
          </p:nvSpPr>
          <p:spPr bwMode="gray">
            <a:xfrm>
              <a:off x="3878" y="2314"/>
              <a:ext cx="448" cy="426"/>
            </a:xfrm>
            <a:custGeom>
              <a:avLst/>
              <a:gdLst>
                <a:gd name="T0" fmla="*/ 72 w 146"/>
                <a:gd name="T1" fmla="*/ 0 h 139"/>
                <a:gd name="T2" fmla="*/ 23 w 146"/>
                <a:gd name="T3" fmla="*/ 19 h 139"/>
                <a:gd name="T4" fmla="*/ 21 w 146"/>
                <a:gd name="T5" fmla="*/ 21 h 139"/>
                <a:gd name="T6" fmla="*/ 21 w 146"/>
                <a:gd name="T7" fmla="*/ 21 h 139"/>
                <a:gd name="T8" fmla="*/ 0 w 146"/>
                <a:gd name="T9" fmla="*/ 72 h 139"/>
                <a:gd name="T10" fmla="*/ 20 w 146"/>
                <a:gd name="T11" fmla="*/ 123 h 139"/>
                <a:gd name="T12" fmla="*/ 21 w 146"/>
                <a:gd name="T13" fmla="*/ 122 h 139"/>
                <a:gd name="T14" fmla="*/ 28 w 146"/>
                <a:gd name="T15" fmla="*/ 128 h 139"/>
                <a:gd name="T16" fmla="*/ 67 w 146"/>
                <a:gd name="T17" fmla="*/ 139 h 139"/>
                <a:gd name="T18" fmla="*/ 118 w 146"/>
                <a:gd name="T19" fmla="*/ 118 h 139"/>
                <a:gd name="T20" fmla="*/ 123 w 146"/>
                <a:gd name="T21" fmla="*/ 22 h 139"/>
                <a:gd name="T22" fmla="*/ 124 w 146"/>
                <a:gd name="T23" fmla="*/ 21 h 139"/>
                <a:gd name="T24" fmla="*/ 124 w 146"/>
                <a:gd name="T25" fmla="*/ 21 h 139"/>
                <a:gd name="T26" fmla="*/ 72 w 146"/>
                <a:gd name="T27"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39">
                  <a:moveTo>
                    <a:pt x="72" y="0"/>
                  </a:moveTo>
                  <a:cubicBezTo>
                    <a:pt x="55" y="0"/>
                    <a:pt x="37" y="6"/>
                    <a:pt x="23" y="19"/>
                  </a:cubicBezTo>
                  <a:cubicBezTo>
                    <a:pt x="22" y="20"/>
                    <a:pt x="22" y="21"/>
                    <a:pt x="21" y="21"/>
                  </a:cubicBezTo>
                  <a:cubicBezTo>
                    <a:pt x="21" y="21"/>
                    <a:pt x="21" y="21"/>
                    <a:pt x="21" y="21"/>
                  </a:cubicBezTo>
                  <a:cubicBezTo>
                    <a:pt x="7" y="35"/>
                    <a:pt x="0" y="54"/>
                    <a:pt x="0" y="72"/>
                  </a:cubicBezTo>
                  <a:cubicBezTo>
                    <a:pt x="0" y="91"/>
                    <a:pt x="7" y="109"/>
                    <a:pt x="20" y="123"/>
                  </a:cubicBezTo>
                  <a:cubicBezTo>
                    <a:pt x="21" y="122"/>
                    <a:pt x="21" y="122"/>
                    <a:pt x="21" y="122"/>
                  </a:cubicBezTo>
                  <a:cubicBezTo>
                    <a:pt x="23" y="124"/>
                    <a:pt x="26" y="126"/>
                    <a:pt x="28" y="128"/>
                  </a:cubicBezTo>
                  <a:cubicBezTo>
                    <a:pt x="40" y="136"/>
                    <a:pt x="53" y="139"/>
                    <a:pt x="67" y="139"/>
                  </a:cubicBezTo>
                  <a:cubicBezTo>
                    <a:pt x="85" y="139"/>
                    <a:pt x="104" y="132"/>
                    <a:pt x="118" y="118"/>
                  </a:cubicBezTo>
                  <a:cubicBezTo>
                    <a:pt x="144" y="92"/>
                    <a:pt x="146" y="50"/>
                    <a:pt x="123" y="22"/>
                  </a:cubicBezTo>
                  <a:cubicBezTo>
                    <a:pt x="124" y="21"/>
                    <a:pt x="124" y="21"/>
                    <a:pt x="124" y="21"/>
                  </a:cubicBezTo>
                  <a:cubicBezTo>
                    <a:pt x="124" y="21"/>
                    <a:pt x="124" y="21"/>
                    <a:pt x="124" y="21"/>
                  </a:cubicBezTo>
                  <a:cubicBezTo>
                    <a:pt x="109" y="7"/>
                    <a:pt x="91" y="0"/>
                    <a:pt x="72" y="0"/>
                  </a:cubicBezTo>
                </a:path>
              </a:pathLst>
            </a:custGeom>
            <a:solidFill>
              <a:srgbClr val="BFC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46">
              <a:extLst>
                <a:ext uri="{FF2B5EF4-FFF2-40B4-BE49-F238E27FC236}">
                  <a16:creationId xmlns:a16="http://schemas.microsoft.com/office/drawing/2014/main" id="{895F5D36-FE4A-442C-3722-941C96533333}"/>
                </a:ext>
              </a:extLst>
            </p:cNvPr>
            <p:cNvSpPr>
              <a:spLocks/>
            </p:cNvSpPr>
            <p:nvPr/>
          </p:nvSpPr>
          <p:spPr bwMode="gray">
            <a:xfrm>
              <a:off x="3939" y="2688"/>
              <a:ext cx="25" cy="18"/>
            </a:xfrm>
            <a:custGeom>
              <a:avLst/>
              <a:gdLst>
                <a:gd name="T0" fmla="*/ 1 w 8"/>
                <a:gd name="T1" fmla="*/ 0 h 6"/>
                <a:gd name="T2" fmla="*/ 0 w 8"/>
                <a:gd name="T3" fmla="*/ 1 h 6"/>
                <a:gd name="T4" fmla="*/ 1 w 8"/>
                <a:gd name="T5" fmla="*/ 2 h 6"/>
                <a:gd name="T6" fmla="*/ 1 w 8"/>
                <a:gd name="T7" fmla="*/ 2 h 6"/>
                <a:gd name="T8" fmla="*/ 1 w 8"/>
                <a:gd name="T9" fmla="*/ 1 h 6"/>
                <a:gd name="T10" fmla="*/ 8 w 8"/>
                <a:gd name="T11" fmla="*/ 6 h 6"/>
                <a:gd name="T12" fmla="*/ 1 w 8"/>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8" h="6">
                  <a:moveTo>
                    <a:pt x="1" y="0"/>
                  </a:moveTo>
                  <a:cubicBezTo>
                    <a:pt x="0" y="1"/>
                    <a:pt x="0" y="1"/>
                    <a:pt x="0" y="1"/>
                  </a:cubicBezTo>
                  <a:cubicBezTo>
                    <a:pt x="0" y="1"/>
                    <a:pt x="1" y="1"/>
                    <a:pt x="1" y="2"/>
                  </a:cubicBezTo>
                  <a:cubicBezTo>
                    <a:pt x="1" y="2"/>
                    <a:pt x="1" y="2"/>
                    <a:pt x="1" y="2"/>
                  </a:cubicBezTo>
                  <a:cubicBezTo>
                    <a:pt x="1" y="1"/>
                    <a:pt x="1" y="1"/>
                    <a:pt x="1" y="1"/>
                  </a:cubicBezTo>
                  <a:cubicBezTo>
                    <a:pt x="4" y="3"/>
                    <a:pt x="6" y="5"/>
                    <a:pt x="8" y="6"/>
                  </a:cubicBezTo>
                  <a:cubicBezTo>
                    <a:pt x="6" y="4"/>
                    <a:pt x="3" y="2"/>
                    <a:pt x="1" y="0"/>
                  </a:cubicBezTo>
                </a:path>
              </a:pathLst>
            </a:custGeom>
            <a:solidFill>
              <a:srgbClr val="E6E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47">
              <a:extLst>
                <a:ext uri="{FF2B5EF4-FFF2-40B4-BE49-F238E27FC236}">
                  <a16:creationId xmlns:a16="http://schemas.microsoft.com/office/drawing/2014/main" id="{B2D24CBF-FA62-1C98-6FD9-4FB103C27A14}"/>
                </a:ext>
              </a:extLst>
            </p:cNvPr>
            <p:cNvSpPr>
              <a:spLocks/>
            </p:cNvSpPr>
            <p:nvPr/>
          </p:nvSpPr>
          <p:spPr bwMode="gray">
            <a:xfrm>
              <a:off x="3942" y="2378"/>
              <a:ext cx="384" cy="381"/>
            </a:xfrm>
            <a:custGeom>
              <a:avLst/>
              <a:gdLst>
                <a:gd name="T0" fmla="*/ 103 w 125"/>
                <a:gd name="T1" fmla="*/ 0 h 124"/>
                <a:gd name="T2" fmla="*/ 103 w 125"/>
                <a:gd name="T3" fmla="*/ 0 h 124"/>
                <a:gd name="T4" fmla="*/ 102 w 125"/>
                <a:gd name="T5" fmla="*/ 1 h 124"/>
                <a:gd name="T6" fmla="*/ 97 w 125"/>
                <a:gd name="T7" fmla="*/ 97 h 124"/>
                <a:gd name="T8" fmla="*/ 46 w 125"/>
                <a:gd name="T9" fmla="*/ 118 h 124"/>
                <a:gd name="T10" fmla="*/ 7 w 125"/>
                <a:gd name="T11" fmla="*/ 107 h 124"/>
                <a:gd name="T12" fmla="*/ 0 w 125"/>
                <a:gd name="T13" fmla="*/ 102 h 124"/>
                <a:gd name="T14" fmla="*/ 0 w 125"/>
                <a:gd name="T15" fmla="*/ 103 h 124"/>
                <a:gd name="T16" fmla="*/ 51 w 125"/>
                <a:gd name="T17" fmla="*/ 124 h 124"/>
                <a:gd name="T18" fmla="*/ 103 w 125"/>
                <a:gd name="T19" fmla="*/ 103 h 124"/>
                <a:gd name="T20" fmla="*/ 124 w 125"/>
                <a:gd name="T21" fmla="*/ 51 h 124"/>
                <a:gd name="T22" fmla="*/ 124 w 125"/>
                <a:gd name="T23" fmla="*/ 50 h 124"/>
                <a:gd name="T24" fmla="*/ 103 w 125"/>
                <a:gd name="T25" fmla="*/ 0 h 124"/>
                <a:gd name="T26" fmla="*/ 103 w 125"/>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 h="124">
                  <a:moveTo>
                    <a:pt x="103" y="0"/>
                  </a:moveTo>
                  <a:cubicBezTo>
                    <a:pt x="103" y="0"/>
                    <a:pt x="103" y="0"/>
                    <a:pt x="103" y="0"/>
                  </a:cubicBezTo>
                  <a:cubicBezTo>
                    <a:pt x="102" y="1"/>
                    <a:pt x="102" y="1"/>
                    <a:pt x="102" y="1"/>
                  </a:cubicBezTo>
                  <a:cubicBezTo>
                    <a:pt x="125" y="29"/>
                    <a:pt x="123" y="71"/>
                    <a:pt x="97" y="97"/>
                  </a:cubicBezTo>
                  <a:cubicBezTo>
                    <a:pt x="83" y="111"/>
                    <a:pt x="64" y="118"/>
                    <a:pt x="46" y="118"/>
                  </a:cubicBezTo>
                  <a:cubicBezTo>
                    <a:pt x="32" y="118"/>
                    <a:pt x="19" y="115"/>
                    <a:pt x="7" y="107"/>
                  </a:cubicBezTo>
                  <a:cubicBezTo>
                    <a:pt x="5" y="106"/>
                    <a:pt x="3" y="104"/>
                    <a:pt x="0" y="102"/>
                  </a:cubicBezTo>
                  <a:cubicBezTo>
                    <a:pt x="0" y="103"/>
                    <a:pt x="0" y="103"/>
                    <a:pt x="0" y="103"/>
                  </a:cubicBezTo>
                  <a:cubicBezTo>
                    <a:pt x="14" y="117"/>
                    <a:pt x="33" y="124"/>
                    <a:pt x="51" y="124"/>
                  </a:cubicBezTo>
                  <a:cubicBezTo>
                    <a:pt x="70" y="124"/>
                    <a:pt x="88" y="117"/>
                    <a:pt x="103" y="103"/>
                  </a:cubicBezTo>
                  <a:cubicBezTo>
                    <a:pt x="117" y="89"/>
                    <a:pt x="124" y="70"/>
                    <a:pt x="124" y="51"/>
                  </a:cubicBezTo>
                  <a:cubicBezTo>
                    <a:pt x="124" y="51"/>
                    <a:pt x="124" y="51"/>
                    <a:pt x="124" y="50"/>
                  </a:cubicBezTo>
                  <a:cubicBezTo>
                    <a:pt x="124" y="32"/>
                    <a:pt x="117" y="14"/>
                    <a:pt x="103" y="0"/>
                  </a:cubicBezTo>
                  <a:cubicBezTo>
                    <a:pt x="103" y="0"/>
                    <a:pt x="103" y="0"/>
                    <a:pt x="103" y="0"/>
                  </a:cubicBezTo>
                </a:path>
              </a:pathLst>
            </a:custGeom>
            <a:solidFill>
              <a:srgbClr val="F0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48">
              <a:extLst>
                <a:ext uri="{FF2B5EF4-FFF2-40B4-BE49-F238E27FC236}">
                  <a16:creationId xmlns:a16="http://schemas.microsoft.com/office/drawing/2014/main" id="{29156C09-C7A0-002D-8F2C-E147C9B5887E}"/>
                </a:ext>
              </a:extLst>
            </p:cNvPr>
            <p:cNvSpPr>
              <a:spLocks/>
            </p:cNvSpPr>
            <p:nvPr/>
          </p:nvSpPr>
          <p:spPr bwMode="gray">
            <a:xfrm>
              <a:off x="3853" y="2286"/>
              <a:ext cx="403" cy="402"/>
            </a:xfrm>
            <a:custGeom>
              <a:avLst/>
              <a:gdLst>
                <a:gd name="T0" fmla="*/ 28 w 131"/>
                <a:gd name="T1" fmla="*/ 28 h 131"/>
                <a:gd name="T2" fmla="*/ 28 w 131"/>
                <a:gd name="T3" fmla="*/ 131 h 131"/>
                <a:gd name="T4" fmla="*/ 29 w 131"/>
                <a:gd name="T5" fmla="*/ 131 h 131"/>
                <a:gd name="T6" fmla="*/ 34 w 131"/>
                <a:gd name="T7" fmla="*/ 34 h 131"/>
                <a:gd name="T8" fmla="*/ 131 w 131"/>
                <a:gd name="T9" fmla="*/ 29 h 131"/>
                <a:gd name="T10" fmla="*/ 131 w 131"/>
                <a:gd name="T11" fmla="*/ 28 h 131"/>
                <a:gd name="T12" fmla="*/ 28 w 131"/>
                <a:gd name="T13" fmla="*/ 28 h 131"/>
              </a:gdLst>
              <a:ahLst/>
              <a:cxnLst>
                <a:cxn ang="0">
                  <a:pos x="T0" y="T1"/>
                </a:cxn>
                <a:cxn ang="0">
                  <a:pos x="T2" y="T3"/>
                </a:cxn>
                <a:cxn ang="0">
                  <a:pos x="T4" y="T5"/>
                </a:cxn>
                <a:cxn ang="0">
                  <a:pos x="T6" y="T7"/>
                </a:cxn>
                <a:cxn ang="0">
                  <a:pos x="T8" y="T9"/>
                </a:cxn>
                <a:cxn ang="0">
                  <a:pos x="T10" y="T11"/>
                </a:cxn>
                <a:cxn ang="0">
                  <a:pos x="T12" y="T13"/>
                </a:cxn>
              </a:cxnLst>
              <a:rect l="0" t="0" r="r" b="b"/>
              <a:pathLst>
                <a:path w="131" h="131">
                  <a:moveTo>
                    <a:pt x="28" y="28"/>
                  </a:moveTo>
                  <a:cubicBezTo>
                    <a:pt x="0" y="57"/>
                    <a:pt x="0" y="103"/>
                    <a:pt x="28" y="131"/>
                  </a:cubicBezTo>
                  <a:cubicBezTo>
                    <a:pt x="29" y="131"/>
                    <a:pt x="29" y="131"/>
                    <a:pt x="29" y="131"/>
                  </a:cubicBezTo>
                  <a:cubicBezTo>
                    <a:pt x="6" y="102"/>
                    <a:pt x="8" y="61"/>
                    <a:pt x="34" y="34"/>
                  </a:cubicBezTo>
                  <a:cubicBezTo>
                    <a:pt x="60" y="8"/>
                    <a:pt x="102" y="6"/>
                    <a:pt x="131" y="29"/>
                  </a:cubicBezTo>
                  <a:cubicBezTo>
                    <a:pt x="131" y="28"/>
                    <a:pt x="131" y="28"/>
                    <a:pt x="131" y="28"/>
                  </a:cubicBezTo>
                  <a:cubicBezTo>
                    <a:pt x="103" y="0"/>
                    <a:pt x="57" y="0"/>
                    <a:pt x="28" y="28"/>
                  </a:cubicBezTo>
                  <a:close/>
                </a:path>
              </a:pathLst>
            </a:custGeom>
            <a:solidFill>
              <a:srgbClr val="DEDE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496007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8DE3A-9AFE-2C0F-BA2E-22461081A8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CCC13B-3180-9481-C728-2B4B9A11C74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3036" r="6353" b="27162"/>
          <a:stretch/>
        </p:blipFill>
        <p:spPr>
          <a:xfrm>
            <a:off x="0" y="0"/>
            <a:ext cx="12192000" cy="6858000"/>
          </a:xfrm>
          <a:prstGeom prst="rect">
            <a:avLst/>
          </a:prstGeom>
        </p:spPr>
      </p:pic>
      <p:sp>
        <p:nvSpPr>
          <p:cNvPr id="4" name="Oval 4">
            <a:hlinkClick r:id="" action="ppaction://hlinkshowjump?jump=nextslide"/>
            <a:extLst>
              <a:ext uri="{FF2B5EF4-FFF2-40B4-BE49-F238E27FC236}">
                <a16:creationId xmlns:a16="http://schemas.microsoft.com/office/drawing/2014/main" id="{3B9A0391-9428-6F3D-5381-3524CAA67C72}"/>
              </a:ext>
            </a:extLst>
          </p:cNvPr>
          <p:cNvSpPr/>
          <p:nvPr/>
        </p:nvSpPr>
        <p:spPr>
          <a:xfrm>
            <a:off x="0" y="1453876"/>
            <a:ext cx="4067464" cy="4638964"/>
          </a:xfrm>
          <a:custGeom>
            <a:avLst/>
            <a:gdLst/>
            <a:ahLst/>
            <a:cxnLst/>
            <a:rect l="l" t="t" r="r" b="b"/>
            <a:pathLst>
              <a:path w="4067464" h="4638964">
                <a:moveTo>
                  <a:pt x="1747982" y="0"/>
                </a:moveTo>
                <a:cubicBezTo>
                  <a:pt x="3028997" y="0"/>
                  <a:pt x="4067464" y="1038467"/>
                  <a:pt x="4067464" y="2319482"/>
                </a:cubicBezTo>
                <a:cubicBezTo>
                  <a:pt x="4067464" y="3600497"/>
                  <a:pt x="3028997" y="4638964"/>
                  <a:pt x="1747982" y="4638964"/>
                </a:cubicBezTo>
                <a:cubicBezTo>
                  <a:pt x="1049771" y="4638964"/>
                  <a:pt x="423614" y="4330462"/>
                  <a:pt x="0" y="3840927"/>
                </a:cubicBezTo>
                <a:lnTo>
                  <a:pt x="0" y="798037"/>
                </a:lnTo>
                <a:cubicBezTo>
                  <a:pt x="423614" y="308502"/>
                  <a:pt x="1049771" y="0"/>
                  <a:pt x="1747982" y="0"/>
                </a:cubicBezTo>
                <a:close/>
              </a:path>
            </a:pathLst>
          </a:custGeom>
          <a:solidFill>
            <a:srgbClr val="1443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CFCC94-C0D1-0A90-0866-79A18E84FC39}"/>
              </a:ext>
            </a:extLst>
          </p:cNvPr>
          <p:cNvSpPr txBox="1"/>
          <p:nvPr/>
        </p:nvSpPr>
        <p:spPr>
          <a:xfrm>
            <a:off x="3451780" y="4512351"/>
            <a:ext cx="615684" cy="615684"/>
          </a:xfrm>
          <a:prstGeom prst="ellipse">
            <a:avLst/>
          </a:prstGeom>
          <a:solidFill>
            <a:srgbClr val="1B75BB"/>
          </a:solidFill>
        </p:spPr>
        <p:txBody>
          <a:bodyPr wrap="none" lIns="0" tIns="0" rIns="0" bIns="0" rtlCol="0" anchor="ctr">
            <a:noAutofit/>
          </a:bodyPr>
          <a:lstStyle/>
          <a:p>
            <a:pPr algn="ctr"/>
            <a:endParaRPr lang="ru-RU" sz="3200" dirty="0">
              <a:solidFill>
                <a:schemeClr val="bg1"/>
              </a:solidFill>
            </a:endParaRPr>
          </a:p>
        </p:txBody>
      </p:sp>
      <p:sp>
        <p:nvSpPr>
          <p:cNvPr id="10" name="Oval 9">
            <a:extLst>
              <a:ext uri="{FF2B5EF4-FFF2-40B4-BE49-F238E27FC236}">
                <a16:creationId xmlns:a16="http://schemas.microsoft.com/office/drawing/2014/main" id="{426BE3C6-0621-9BF1-EE66-E60D87F6B1AF}"/>
              </a:ext>
            </a:extLst>
          </p:cNvPr>
          <p:cNvSpPr/>
          <p:nvPr/>
        </p:nvSpPr>
        <p:spPr>
          <a:xfrm>
            <a:off x="3565928" y="4959104"/>
            <a:ext cx="185865" cy="185865"/>
          </a:xfrm>
          <a:prstGeom prst="ellipse">
            <a:avLst/>
          </a:prstGeom>
          <a:solidFill>
            <a:srgbClr val="BE1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F3CEEB0-9836-74F2-BDE3-3F75D3CE1CD3}"/>
              </a:ext>
            </a:extLst>
          </p:cNvPr>
          <p:cNvPicPr>
            <a:picLocks noChangeAspect="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288726" y="2161701"/>
            <a:ext cx="845932" cy="845932"/>
          </a:xfrm>
          <a:prstGeom prst="rect">
            <a:avLst/>
          </a:prstGeom>
        </p:spPr>
      </p:pic>
      <p:sp>
        <p:nvSpPr>
          <p:cNvPr id="5" name="TextBox 4">
            <a:extLst>
              <a:ext uri="{FF2B5EF4-FFF2-40B4-BE49-F238E27FC236}">
                <a16:creationId xmlns:a16="http://schemas.microsoft.com/office/drawing/2014/main" id="{D6754889-4F70-5D54-3B1B-F95A9716A44C}"/>
              </a:ext>
            </a:extLst>
          </p:cNvPr>
          <p:cNvSpPr txBox="1"/>
          <p:nvPr/>
        </p:nvSpPr>
        <p:spPr>
          <a:xfrm>
            <a:off x="131530" y="3172162"/>
            <a:ext cx="3804403" cy="1879874"/>
          </a:xfrm>
          <a:prstGeom prst="rect">
            <a:avLst/>
          </a:prstGeom>
          <a:noFill/>
        </p:spPr>
        <p:txBody>
          <a:bodyPr wrap="square" rtlCol="0" anchor="ctr">
            <a:spAutoFit/>
          </a:bodyPr>
          <a:lstStyle/>
          <a:p>
            <a:pPr>
              <a:lnSpc>
                <a:spcPct val="80000"/>
              </a:lnSpc>
            </a:pPr>
            <a:r>
              <a:rPr lang="en-US" sz="4800" b="1" dirty="0">
                <a:solidFill>
                  <a:schemeClr val="bg1"/>
                </a:solidFill>
                <a:latin typeface="+mj-lt"/>
              </a:rPr>
              <a:t>Commit to and Invest in your Pipeline</a:t>
            </a:r>
          </a:p>
        </p:txBody>
      </p:sp>
    </p:spTree>
    <p:extLst>
      <p:ext uri="{BB962C8B-B14F-4D97-AF65-F5344CB8AC3E}">
        <p14:creationId xmlns:p14="http://schemas.microsoft.com/office/powerpoint/2010/main" val="42057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A0367-4639-D0DE-8654-216808FD7B89}"/>
              </a:ext>
            </a:extLst>
          </p:cNvPr>
          <p:cNvSpPr>
            <a:spLocks noGrp="1"/>
          </p:cNvSpPr>
          <p:nvPr>
            <p:ph type="title"/>
          </p:nvPr>
        </p:nvSpPr>
        <p:spPr/>
        <p:txBody>
          <a:bodyPr/>
          <a:lstStyle/>
          <a:p>
            <a:r>
              <a:rPr lang="en-US" dirty="0"/>
              <a:t>Diversify Your Pipeline</a:t>
            </a:r>
          </a:p>
        </p:txBody>
      </p:sp>
      <p:sp>
        <p:nvSpPr>
          <p:cNvPr id="3" name="Content Placeholder 2">
            <a:extLst>
              <a:ext uri="{FF2B5EF4-FFF2-40B4-BE49-F238E27FC236}">
                <a16:creationId xmlns:a16="http://schemas.microsoft.com/office/drawing/2014/main" id="{D86E8FB2-C32D-19B4-C3AA-1985CF2B2A63}"/>
              </a:ext>
            </a:extLst>
          </p:cNvPr>
          <p:cNvSpPr>
            <a:spLocks noGrp="1"/>
          </p:cNvSpPr>
          <p:nvPr>
            <p:ph idx="1"/>
          </p:nvPr>
        </p:nvSpPr>
        <p:spPr>
          <a:xfrm>
            <a:off x="838200" y="1825624"/>
            <a:ext cx="5032022" cy="4762141"/>
          </a:xfrm>
        </p:spPr>
        <p:txBody>
          <a:bodyPr>
            <a:normAutofit lnSpcReduction="10000"/>
          </a:bodyPr>
          <a:lstStyle/>
          <a:p>
            <a:r>
              <a:rPr lang="en-US" dirty="0"/>
              <a:t>Adding to your core capabilities, adding adjacent capabilities, breaking into new agencies</a:t>
            </a:r>
          </a:p>
          <a:p>
            <a:r>
              <a:rPr lang="en-US" dirty="0"/>
              <a:t>DHS, Dept. of Ed, USAID, and GSA FEDSIM either have been or are in the process of being eliminated</a:t>
            </a:r>
          </a:p>
          <a:p>
            <a:r>
              <a:rPr lang="en-US" dirty="0"/>
              <a:t>Significant cuts to State and HHS</a:t>
            </a:r>
          </a:p>
          <a:p>
            <a:r>
              <a:rPr lang="en-US" dirty="0"/>
              <a:t>DoD and DOJ will receive the various components of DHS</a:t>
            </a:r>
          </a:p>
        </p:txBody>
      </p:sp>
      <p:pic>
        <p:nvPicPr>
          <p:cNvPr id="5" name="Picture 4">
            <a:extLst>
              <a:ext uri="{FF2B5EF4-FFF2-40B4-BE49-F238E27FC236}">
                <a16:creationId xmlns:a16="http://schemas.microsoft.com/office/drawing/2014/main" id="{54472CC2-CBA9-9FE2-9217-846FEECC2937}"/>
              </a:ext>
            </a:extLst>
          </p:cNvPr>
          <p:cNvPicPr>
            <a:picLocks noChangeAspect="1"/>
          </p:cNvPicPr>
          <p:nvPr/>
        </p:nvPicPr>
        <p:blipFill>
          <a:blip r:embed="rId2"/>
          <a:stretch>
            <a:fillRect/>
          </a:stretch>
        </p:blipFill>
        <p:spPr>
          <a:xfrm>
            <a:off x="7631726" y="2912980"/>
            <a:ext cx="4560274" cy="3552114"/>
          </a:xfrm>
          <a:prstGeom prst="rect">
            <a:avLst/>
          </a:prstGeom>
          <a:solidFill>
            <a:schemeClr val="bg1"/>
          </a:solidFill>
        </p:spPr>
      </p:pic>
      <p:pic>
        <p:nvPicPr>
          <p:cNvPr id="4" name="Picture 3">
            <a:extLst>
              <a:ext uri="{FF2B5EF4-FFF2-40B4-BE49-F238E27FC236}">
                <a16:creationId xmlns:a16="http://schemas.microsoft.com/office/drawing/2014/main" id="{CDC7DD35-1FF4-19BC-BD1F-0F1DF5F2055A}"/>
              </a:ext>
            </a:extLst>
          </p:cNvPr>
          <p:cNvPicPr>
            <a:picLocks noChangeAspect="1"/>
          </p:cNvPicPr>
          <p:nvPr/>
        </p:nvPicPr>
        <p:blipFill>
          <a:blip r:embed="rId3"/>
          <a:stretch>
            <a:fillRect/>
          </a:stretch>
        </p:blipFill>
        <p:spPr>
          <a:xfrm>
            <a:off x="5870222" y="1871849"/>
            <a:ext cx="2760020" cy="2420054"/>
          </a:xfrm>
          <a:prstGeom prst="rect">
            <a:avLst/>
          </a:prstGeom>
        </p:spPr>
      </p:pic>
      <p:sp>
        <p:nvSpPr>
          <p:cNvPr id="6" name="Title 3">
            <a:extLst>
              <a:ext uri="{FF2B5EF4-FFF2-40B4-BE49-F238E27FC236}">
                <a16:creationId xmlns:a16="http://schemas.microsoft.com/office/drawing/2014/main" id="{83DD5F58-0638-554D-27E0-79479A93D9BE}"/>
              </a:ext>
            </a:extLst>
          </p:cNvPr>
          <p:cNvSpPr txBox="1">
            <a:spLocks/>
          </p:cNvSpPr>
          <p:nvPr/>
        </p:nvSpPr>
        <p:spPr>
          <a:xfrm>
            <a:off x="8630242" y="1871848"/>
            <a:ext cx="2760020" cy="1041131"/>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t>DOGE Contract Terminations</a:t>
            </a:r>
          </a:p>
          <a:p>
            <a:pPr algn="ctr"/>
            <a:r>
              <a:rPr lang="en-US" sz="2800" b="1" dirty="0"/>
              <a:t>(Jan 20-Mar 20)</a:t>
            </a:r>
          </a:p>
        </p:txBody>
      </p:sp>
      <p:sp>
        <p:nvSpPr>
          <p:cNvPr id="7" name="Content Placeholder 2">
            <a:extLst>
              <a:ext uri="{FF2B5EF4-FFF2-40B4-BE49-F238E27FC236}">
                <a16:creationId xmlns:a16="http://schemas.microsoft.com/office/drawing/2014/main" id="{4FB25A5B-57FD-BB1E-B110-A2353796FA09}"/>
              </a:ext>
            </a:extLst>
          </p:cNvPr>
          <p:cNvSpPr txBox="1">
            <a:spLocks/>
          </p:cNvSpPr>
          <p:nvPr/>
        </p:nvSpPr>
        <p:spPr>
          <a:xfrm>
            <a:off x="5870222" y="5473701"/>
            <a:ext cx="1880407" cy="57626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89000"/>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t>Source: </a:t>
            </a:r>
            <a:r>
              <a:rPr lang="en-US" sz="1200" dirty="0"/>
              <a:t>Deniece Peterson, Senior Director, Federal Market Analysis, Deltek</a:t>
            </a:r>
          </a:p>
        </p:txBody>
      </p:sp>
    </p:spTree>
    <p:extLst>
      <p:ext uri="{BB962C8B-B14F-4D97-AF65-F5344CB8AC3E}">
        <p14:creationId xmlns:p14="http://schemas.microsoft.com/office/powerpoint/2010/main" val="6603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PL Styleguide">
    <a:dk1>
      <a:sysClr val="windowText" lastClr="000000"/>
    </a:dk1>
    <a:lt1>
      <a:sysClr val="window" lastClr="FFFFFF"/>
    </a:lt1>
    <a:dk2>
      <a:srgbClr val="2C3E50"/>
    </a:dk2>
    <a:lt2>
      <a:srgbClr val="FFFFFF"/>
    </a:lt2>
    <a:accent1>
      <a:srgbClr val="3498DB"/>
    </a:accent1>
    <a:accent2>
      <a:srgbClr val="C8303F"/>
    </a:accent2>
    <a:accent3>
      <a:srgbClr val="9BBB59"/>
    </a:accent3>
    <a:accent4>
      <a:srgbClr val="FFC000"/>
    </a:accent4>
    <a:accent5>
      <a:srgbClr val="814993"/>
    </a:accent5>
    <a:accent6>
      <a:srgbClr val="45B1CB"/>
    </a:accent6>
    <a:hlink>
      <a:srgbClr val="7F7F7F"/>
    </a:hlink>
    <a:folHlink>
      <a:srgbClr val="7F7F7F"/>
    </a:folHlink>
  </a:clrScheme>
  <a:fontScheme name="PL Styleguide">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13727</TotalTime>
  <Words>3407</Words>
  <Application>Microsoft Office PowerPoint</Application>
  <PresentationFormat>Widescreen</PresentationFormat>
  <Paragraphs>303</Paragraphs>
  <Slides>29</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Aptos</vt:lpstr>
      <vt:lpstr>Arial</vt:lpstr>
      <vt:lpstr>Arial Narrow</vt:lpstr>
      <vt:lpstr>Calibri</vt:lpstr>
      <vt:lpstr>Calibri Light</vt:lpstr>
      <vt:lpstr>Segoe UI</vt:lpstr>
      <vt:lpstr>Söhne</vt:lpstr>
      <vt:lpstr>Symbol</vt:lpstr>
      <vt:lpstr>Wingdings</vt:lpstr>
      <vt:lpstr>Office Theme</vt:lpstr>
      <vt:lpstr>Five Ways to Streamline Capture and Boost Win Rate in the Current Environment</vt:lpstr>
      <vt:lpstr>About OST</vt:lpstr>
      <vt:lpstr>Five Recommendations</vt:lpstr>
      <vt:lpstr>PowerPoint Presentation</vt:lpstr>
      <vt:lpstr>Market Implications</vt:lpstr>
      <vt:lpstr>Consolidating Federal Procurement in the GSA and Other Changes</vt:lpstr>
      <vt:lpstr>Potentially Fewer SB Set-Asides</vt:lpstr>
      <vt:lpstr>PowerPoint Presentation</vt:lpstr>
      <vt:lpstr>Diversify Your Pipeline</vt:lpstr>
      <vt:lpstr>Opportunities Pipeline Basics</vt:lpstr>
      <vt:lpstr>Bid Enough to Survive and Thrive</vt:lpstr>
      <vt:lpstr>PowerPoint Presentation</vt:lpstr>
      <vt:lpstr>Lead with Empathy</vt:lpstr>
      <vt:lpstr>Capture is More Important Now Than Ever Before</vt:lpstr>
      <vt:lpstr>Find Your New Customers</vt:lpstr>
      <vt:lpstr>Become a Trusted Advisor</vt:lpstr>
      <vt:lpstr>Maintain Close Communication with Agency Customers</vt:lpstr>
      <vt:lpstr>PowerPoint Presentation</vt:lpstr>
      <vt:lpstr>Helping Program Staff Overcome the Reluctance to Sell</vt:lpstr>
      <vt:lpstr>Clarify for Staff How OCG Aligns with Mission Outcomes</vt:lpstr>
      <vt:lpstr>OCG Process</vt:lpstr>
      <vt:lpstr>PowerPoint Presentation</vt:lpstr>
      <vt:lpstr>AI Advantages in Government BD</vt:lpstr>
      <vt:lpstr>How to Integrate AI in the BD Lifecycle</vt:lpstr>
      <vt:lpstr>Split Complex Tasks into Simpler Ones and Error-Check</vt:lpstr>
      <vt:lpstr>Split Large Documents into Bite-Size Pieces</vt:lpstr>
      <vt:lpstr>PowerPoint Presentation</vt:lpstr>
      <vt:lpstr>Next Steps &amp; Resources</vt:lpstr>
      <vt:lpstr>Let’s Partner in Winning Business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Key Performance Indicators</dc:title>
  <dc:creator>Olessia Taylor</dc:creator>
  <cp:lastModifiedBy>David Huff</cp:lastModifiedBy>
  <cp:revision>346</cp:revision>
  <dcterms:created xsi:type="dcterms:W3CDTF">2017-02-09T21:07:21Z</dcterms:created>
  <dcterms:modified xsi:type="dcterms:W3CDTF">2025-04-15T17:26:54Z</dcterms:modified>
</cp:coreProperties>
</file>